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notesMasterIdLst>
    <p:notesMasterId r:id="rId36"/>
  </p:notesMasterIdLst>
  <p:sldIdLst>
    <p:sldId id="256" r:id="rId2"/>
    <p:sldId id="259" r:id="rId3"/>
    <p:sldId id="258" r:id="rId4"/>
    <p:sldId id="302" r:id="rId5"/>
    <p:sldId id="309" r:id="rId6"/>
    <p:sldId id="310" r:id="rId7"/>
    <p:sldId id="311" r:id="rId8"/>
    <p:sldId id="303" r:id="rId9"/>
    <p:sldId id="313" r:id="rId10"/>
    <p:sldId id="304" r:id="rId11"/>
    <p:sldId id="312" r:id="rId12"/>
    <p:sldId id="288" r:id="rId13"/>
    <p:sldId id="293" r:id="rId14"/>
    <p:sldId id="294" r:id="rId15"/>
    <p:sldId id="282" r:id="rId16"/>
    <p:sldId id="281" r:id="rId17"/>
    <p:sldId id="263" r:id="rId18"/>
    <p:sldId id="283" r:id="rId19"/>
    <p:sldId id="264" r:id="rId20"/>
    <p:sldId id="295" r:id="rId21"/>
    <p:sldId id="305" r:id="rId22"/>
    <p:sldId id="297" r:id="rId23"/>
    <p:sldId id="296" r:id="rId24"/>
    <p:sldId id="265" r:id="rId25"/>
    <p:sldId id="268" r:id="rId26"/>
    <p:sldId id="266" r:id="rId27"/>
    <p:sldId id="299" r:id="rId28"/>
    <p:sldId id="269" r:id="rId29"/>
    <p:sldId id="267" r:id="rId30"/>
    <p:sldId id="298" r:id="rId31"/>
    <p:sldId id="306" r:id="rId32"/>
    <p:sldId id="270" r:id="rId33"/>
    <p:sldId id="257"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F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B10E0-B4AF-4B0B-AB18-2BAA77A39779}"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B9E84-1B0E-4172-8B7D-1DF2DE3CF35A}" type="slidenum">
              <a:rPr lang="en-GB" smtClean="0"/>
              <a:t>‹#›</a:t>
            </a:fld>
            <a:endParaRPr lang="en-GB"/>
          </a:p>
        </p:txBody>
      </p:sp>
    </p:spTree>
    <p:extLst>
      <p:ext uri="{BB962C8B-B14F-4D97-AF65-F5344CB8AC3E}">
        <p14:creationId xmlns:p14="http://schemas.microsoft.com/office/powerpoint/2010/main" val="117030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6F62-5BE9-44A1-96D4-1697E5C85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E04310-72FC-454C-A9AD-985B1E9F8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4C9E89-9E63-40E6-93BD-08A9E3D96615}"/>
              </a:ext>
            </a:extLst>
          </p:cNvPr>
          <p:cNvSpPr>
            <a:spLocks noGrp="1"/>
          </p:cNvSpPr>
          <p:nvPr>
            <p:ph type="dt" sz="half" idx="10"/>
          </p:nvPr>
        </p:nvSpPr>
        <p:spPr/>
        <p:txBody>
          <a:bodyPr/>
          <a:lstStyle/>
          <a:p>
            <a:fld id="{F593231C-607A-43D8-87F2-C889FD69074A}" type="datetime1">
              <a:rPr lang="en-GB" smtClean="0"/>
              <a:t>02/06/2021</a:t>
            </a:fld>
            <a:endParaRPr lang="en-GB"/>
          </a:p>
        </p:txBody>
      </p:sp>
      <p:sp>
        <p:nvSpPr>
          <p:cNvPr id="5" name="Footer Placeholder 4">
            <a:extLst>
              <a:ext uri="{FF2B5EF4-FFF2-40B4-BE49-F238E27FC236}">
                <a16:creationId xmlns:a16="http://schemas.microsoft.com/office/drawing/2014/main" id="{CBA1B2FB-30ED-4E7B-BA60-E940775D2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E3CEE-20F1-4FF1-B971-13F83F0DBEA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001371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AC2-F9CA-4AC4-AC9C-FD9F7F9465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31E25E-4B1C-49ED-A0AD-41B937F1CC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4FAF63-DD3F-4A1D-9004-41D51EC93F25}"/>
              </a:ext>
            </a:extLst>
          </p:cNvPr>
          <p:cNvSpPr>
            <a:spLocks noGrp="1"/>
          </p:cNvSpPr>
          <p:nvPr>
            <p:ph type="dt" sz="half" idx="10"/>
          </p:nvPr>
        </p:nvSpPr>
        <p:spPr/>
        <p:txBody>
          <a:bodyPr/>
          <a:lstStyle/>
          <a:p>
            <a:fld id="{6AA034FA-90ED-44EC-B408-294BEB9349C1}" type="datetime1">
              <a:rPr lang="en-GB" smtClean="0"/>
              <a:t>02/06/2021</a:t>
            </a:fld>
            <a:endParaRPr lang="en-GB"/>
          </a:p>
        </p:txBody>
      </p:sp>
      <p:sp>
        <p:nvSpPr>
          <p:cNvPr id="5" name="Footer Placeholder 4">
            <a:extLst>
              <a:ext uri="{FF2B5EF4-FFF2-40B4-BE49-F238E27FC236}">
                <a16:creationId xmlns:a16="http://schemas.microsoft.com/office/drawing/2014/main" id="{2B1333AE-3641-4838-9FEB-7A4E3E682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D7890-544B-4203-8EEC-9B3C7A1F66B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3663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14F44-2A6F-498C-A49E-322682BEEF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309AE-2BC2-4221-95C9-23CE694694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326035-D1F1-48BA-942C-634E0E55F78C}"/>
              </a:ext>
            </a:extLst>
          </p:cNvPr>
          <p:cNvSpPr>
            <a:spLocks noGrp="1"/>
          </p:cNvSpPr>
          <p:nvPr>
            <p:ph type="dt" sz="half" idx="10"/>
          </p:nvPr>
        </p:nvSpPr>
        <p:spPr/>
        <p:txBody>
          <a:bodyPr/>
          <a:lstStyle/>
          <a:p>
            <a:fld id="{2650F33E-08B6-42FC-A829-7EC12C052908}" type="datetime1">
              <a:rPr lang="en-GB" smtClean="0"/>
              <a:t>02/06/2021</a:t>
            </a:fld>
            <a:endParaRPr lang="en-GB"/>
          </a:p>
        </p:txBody>
      </p:sp>
      <p:sp>
        <p:nvSpPr>
          <p:cNvPr id="5" name="Footer Placeholder 4">
            <a:extLst>
              <a:ext uri="{FF2B5EF4-FFF2-40B4-BE49-F238E27FC236}">
                <a16:creationId xmlns:a16="http://schemas.microsoft.com/office/drawing/2014/main" id="{D1AE666F-D7C2-48AD-BA51-D69EE0695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8273E-F9ED-4E9F-9B64-5CB54383C6E9}"/>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48882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D56-80FE-49C1-A27C-C5E7C30384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AF2AA6-228C-4CE8-A51F-2DAC64DC5B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BA61F-219F-4471-8447-D7765D55E66E}"/>
              </a:ext>
            </a:extLst>
          </p:cNvPr>
          <p:cNvSpPr>
            <a:spLocks noGrp="1"/>
          </p:cNvSpPr>
          <p:nvPr>
            <p:ph type="dt" sz="half" idx="10"/>
          </p:nvPr>
        </p:nvSpPr>
        <p:spPr/>
        <p:txBody>
          <a:bodyPr/>
          <a:lstStyle/>
          <a:p>
            <a:fld id="{AC734504-1897-4078-80BB-53D064D3532B}" type="datetime1">
              <a:rPr lang="en-GB" smtClean="0"/>
              <a:t>02/06/2021</a:t>
            </a:fld>
            <a:endParaRPr lang="en-GB"/>
          </a:p>
        </p:txBody>
      </p:sp>
      <p:sp>
        <p:nvSpPr>
          <p:cNvPr id="5" name="Footer Placeholder 4">
            <a:extLst>
              <a:ext uri="{FF2B5EF4-FFF2-40B4-BE49-F238E27FC236}">
                <a16:creationId xmlns:a16="http://schemas.microsoft.com/office/drawing/2014/main" id="{D8AA889D-2578-44AF-834A-B9B48F2FEB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EAB0F0-92A8-42B2-8471-73F9E41A41BE}"/>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9803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CC9C-6873-4A90-961E-3EF002214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44B8B3-FF5E-4A5C-825F-D6073E307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71DEDE-BA17-4118-81B8-7C8133C7EAF5}"/>
              </a:ext>
            </a:extLst>
          </p:cNvPr>
          <p:cNvSpPr>
            <a:spLocks noGrp="1"/>
          </p:cNvSpPr>
          <p:nvPr>
            <p:ph type="dt" sz="half" idx="10"/>
          </p:nvPr>
        </p:nvSpPr>
        <p:spPr/>
        <p:txBody>
          <a:bodyPr/>
          <a:lstStyle/>
          <a:p>
            <a:fld id="{E4D95A1F-CFC7-4E0C-BA67-FC039F24669B}" type="datetime1">
              <a:rPr lang="en-GB" smtClean="0"/>
              <a:t>02/06/2021</a:t>
            </a:fld>
            <a:endParaRPr lang="en-GB"/>
          </a:p>
        </p:txBody>
      </p:sp>
      <p:sp>
        <p:nvSpPr>
          <p:cNvPr id="5" name="Footer Placeholder 4">
            <a:extLst>
              <a:ext uri="{FF2B5EF4-FFF2-40B4-BE49-F238E27FC236}">
                <a16:creationId xmlns:a16="http://schemas.microsoft.com/office/drawing/2014/main" id="{7F29F85D-4F57-4139-B02E-AE2626C5E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56E98-4CA7-4F97-8871-ED05A500AD53}"/>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92677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EDA4-D56E-48EE-AB5F-46A28DF10F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172DDB-6E43-4BED-88BB-B95DB32777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8630A2-C1B6-40AA-95FE-5843F4B906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526B29-23A5-4057-8593-C1A7D356F938}"/>
              </a:ext>
            </a:extLst>
          </p:cNvPr>
          <p:cNvSpPr>
            <a:spLocks noGrp="1"/>
          </p:cNvSpPr>
          <p:nvPr>
            <p:ph type="dt" sz="half" idx="10"/>
          </p:nvPr>
        </p:nvSpPr>
        <p:spPr/>
        <p:txBody>
          <a:bodyPr/>
          <a:lstStyle/>
          <a:p>
            <a:fld id="{7F0E8A2C-4897-4BBC-8440-F44861F369B7}" type="datetime1">
              <a:rPr lang="en-GB" smtClean="0"/>
              <a:t>02/06/2021</a:t>
            </a:fld>
            <a:endParaRPr lang="en-GB"/>
          </a:p>
        </p:txBody>
      </p:sp>
      <p:sp>
        <p:nvSpPr>
          <p:cNvPr id="6" name="Footer Placeholder 5">
            <a:extLst>
              <a:ext uri="{FF2B5EF4-FFF2-40B4-BE49-F238E27FC236}">
                <a16:creationId xmlns:a16="http://schemas.microsoft.com/office/drawing/2014/main" id="{C370868A-2E28-4D74-9B74-2DD63638F5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ECF37-327C-4AF4-90BF-E263DE449FC6}"/>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1392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5E93-78D3-401F-AA55-83A90549F7F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36A192-72D2-42CA-B1CC-C5185263D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4D4BBE-F935-4308-8DAC-CD5747510A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4C014F-4378-478B-950A-631778BE14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C134AA-5B50-4D05-B6F4-A75E675C7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FFCB13-5D76-4DDE-9264-6B7E7836AD12}"/>
              </a:ext>
            </a:extLst>
          </p:cNvPr>
          <p:cNvSpPr>
            <a:spLocks noGrp="1"/>
          </p:cNvSpPr>
          <p:nvPr>
            <p:ph type="dt" sz="half" idx="10"/>
          </p:nvPr>
        </p:nvSpPr>
        <p:spPr/>
        <p:txBody>
          <a:bodyPr/>
          <a:lstStyle/>
          <a:p>
            <a:fld id="{09E9B6E5-F7D2-45C4-B0E1-362050EF3209}" type="datetime1">
              <a:rPr lang="en-GB" smtClean="0"/>
              <a:t>02/06/2021</a:t>
            </a:fld>
            <a:endParaRPr lang="en-GB"/>
          </a:p>
        </p:txBody>
      </p:sp>
      <p:sp>
        <p:nvSpPr>
          <p:cNvPr id="8" name="Footer Placeholder 7">
            <a:extLst>
              <a:ext uri="{FF2B5EF4-FFF2-40B4-BE49-F238E27FC236}">
                <a16:creationId xmlns:a16="http://schemas.microsoft.com/office/drawing/2014/main" id="{40E328AB-0E32-47E2-B9E9-D61D454C6D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F7BE16-8A61-4BFE-8E2D-9049AEB996E2}"/>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234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EB1F-C6D8-4B7E-B4AB-8F3F8285D0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A5BB6E-31DA-4ADC-9F24-F08165B92585}"/>
              </a:ext>
            </a:extLst>
          </p:cNvPr>
          <p:cNvSpPr>
            <a:spLocks noGrp="1"/>
          </p:cNvSpPr>
          <p:nvPr>
            <p:ph type="dt" sz="half" idx="10"/>
          </p:nvPr>
        </p:nvSpPr>
        <p:spPr/>
        <p:txBody>
          <a:bodyPr/>
          <a:lstStyle/>
          <a:p>
            <a:fld id="{69A53735-3D13-4CEB-BBC0-4112FF95D6A7}" type="datetime1">
              <a:rPr lang="en-GB" smtClean="0"/>
              <a:t>02/06/2021</a:t>
            </a:fld>
            <a:endParaRPr lang="en-GB"/>
          </a:p>
        </p:txBody>
      </p:sp>
      <p:sp>
        <p:nvSpPr>
          <p:cNvPr id="4" name="Footer Placeholder 3">
            <a:extLst>
              <a:ext uri="{FF2B5EF4-FFF2-40B4-BE49-F238E27FC236}">
                <a16:creationId xmlns:a16="http://schemas.microsoft.com/office/drawing/2014/main" id="{DA46ED1D-EA3F-4D11-B446-48C1FE14D4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D7AC96-7182-4FCC-87AC-7B4D8BDF788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65072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46ADB-5AD5-450F-9744-79601AF93BC3}"/>
              </a:ext>
            </a:extLst>
          </p:cNvPr>
          <p:cNvSpPr>
            <a:spLocks noGrp="1"/>
          </p:cNvSpPr>
          <p:nvPr>
            <p:ph type="dt" sz="half" idx="10"/>
          </p:nvPr>
        </p:nvSpPr>
        <p:spPr/>
        <p:txBody>
          <a:bodyPr/>
          <a:lstStyle/>
          <a:p>
            <a:fld id="{7D7AE0F6-B3D8-4540-A0BC-99C3C124F959}" type="datetime1">
              <a:rPr lang="en-GB" smtClean="0"/>
              <a:t>02/06/2021</a:t>
            </a:fld>
            <a:endParaRPr lang="en-GB"/>
          </a:p>
        </p:txBody>
      </p:sp>
      <p:sp>
        <p:nvSpPr>
          <p:cNvPr id="3" name="Footer Placeholder 2">
            <a:extLst>
              <a:ext uri="{FF2B5EF4-FFF2-40B4-BE49-F238E27FC236}">
                <a16:creationId xmlns:a16="http://schemas.microsoft.com/office/drawing/2014/main" id="{2DB5946A-4447-48C9-A549-C32F43AE6A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2B3741-598A-4289-87C0-06F4DB49C54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1919126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F2E3-5F97-48B1-8F7F-53EBF7A09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E6C8E6-ECA2-4ED4-8D92-D7FF3D088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C6E7AE-FC42-4B9E-A70A-103AF17E0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613C5-1F20-41C3-8F75-E217C9C33017}"/>
              </a:ext>
            </a:extLst>
          </p:cNvPr>
          <p:cNvSpPr>
            <a:spLocks noGrp="1"/>
          </p:cNvSpPr>
          <p:nvPr>
            <p:ph type="dt" sz="half" idx="10"/>
          </p:nvPr>
        </p:nvSpPr>
        <p:spPr/>
        <p:txBody>
          <a:bodyPr/>
          <a:lstStyle/>
          <a:p>
            <a:fld id="{23E0A5B6-4017-4EF4-8062-3FAA0BDB4BBF}" type="datetime1">
              <a:rPr lang="en-GB" smtClean="0"/>
              <a:t>02/06/2021</a:t>
            </a:fld>
            <a:endParaRPr lang="en-GB"/>
          </a:p>
        </p:txBody>
      </p:sp>
      <p:sp>
        <p:nvSpPr>
          <p:cNvPr id="6" name="Footer Placeholder 5">
            <a:extLst>
              <a:ext uri="{FF2B5EF4-FFF2-40B4-BE49-F238E27FC236}">
                <a16:creationId xmlns:a16="http://schemas.microsoft.com/office/drawing/2014/main" id="{576FF269-17A3-488C-90CF-DFB2D52803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F8CEFC-07AE-4000-A234-9BBAC238096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8000477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63A3-07B5-4BD4-A451-63269A5F4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C4C603-DD27-407C-9510-DC07F1521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48E4F4-14AD-4948-BEF4-665B886F4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2CF91F-263C-41B0-B72F-C3BF7A8DA1E2}"/>
              </a:ext>
            </a:extLst>
          </p:cNvPr>
          <p:cNvSpPr>
            <a:spLocks noGrp="1"/>
          </p:cNvSpPr>
          <p:nvPr>
            <p:ph type="dt" sz="half" idx="10"/>
          </p:nvPr>
        </p:nvSpPr>
        <p:spPr/>
        <p:txBody>
          <a:bodyPr/>
          <a:lstStyle/>
          <a:p>
            <a:fld id="{6FD6CBEC-1560-4599-863C-A5A5BE70F431}" type="datetime1">
              <a:rPr lang="en-GB" smtClean="0"/>
              <a:t>02/06/2021</a:t>
            </a:fld>
            <a:endParaRPr lang="en-GB"/>
          </a:p>
        </p:txBody>
      </p:sp>
      <p:sp>
        <p:nvSpPr>
          <p:cNvPr id="6" name="Footer Placeholder 5">
            <a:extLst>
              <a:ext uri="{FF2B5EF4-FFF2-40B4-BE49-F238E27FC236}">
                <a16:creationId xmlns:a16="http://schemas.microsoft.com/office/drawing/2014/main" id="{66FE31D0-2622-4047-B8F8-6A02BE812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DF0D26-8D9A-45A4-9108-87D74872B85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07392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061ED-ADEE-45E9-9AD3-16BE185DF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A7E826-66F9-4FC8-8179-C9264C3AF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F72F0-8B08-49D5-A598-AB058470D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A9F1E-5D4B-4EA6-B212-2EB4E79637E0}" type="datetime1">
              <a:rPr lang="en-GB" smtClean="0"/>
              <a:t>02/06/2021</a:t>
            </a:fld>
            <a:endParaRPr lang="en-GB"/>
          </a:p>
        </p:txBody>
      </p:sp>
      <p:sp>
        <p:nvSpPr>
          <p:cNvPr id="5" name="Footer Placeholder 4">
            <a:extLst>
              <a:ext uri="{FF2B5EF4-FFF2-40B4-BE49-F238E27FC236}">
                <a16:creationId xmlns:a16="http://schemas.microsoft.com/office/drawing/2014/main" id="{A623BEB2-6DF8-4958-A60D-40E7F85D6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5D5B2A-BF91-4755-8F32-D1789E4ED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2CC64-61C9-4E9F-B9D2-AE206B069F0C}" type="slidenum">
              <a:rPr lang="en-GB" smtClean="0"/>
              <a:t>‹#›</a:t>
            </a:fld>
            <a:endParaRPr lang="en-GB"/>
          </a:p>
        </p:txBody>
      </p:sp>
    </p:spTree>
    <p:extLst>
      <p:ext uri="{BB962C8B-B14F-4D97-AF65-F5344CB8AC3E}">
        <p14:creationId xmlns:p14="http://schemas.microsoft.com/office/powerpoint/2010/main" val="155001076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5A023-D010-4C39-BB3A-8C06B9653B8C}"/>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26A517F-4E06-413B-A483-AB4F3942BFF1}"/>
              </a:ext>
            </a:extLst>
          </p:cNvPr>
          <p:cNvSpPr>
            <a:spLocks noGrp="1"/>
          </p:cNvSpPr>
          <p:nvPr>
            <p:ph type="ctrTitle"/>
          </p:nvPr>
        </p:nvSpPr>
        <p:spPr>
          <a:xfrm>
            <a:off x="1524000" y="286696"/>
            <a:ext cx="9144000" cy="2387600"/>
          </a:xfrm>
        </p:spPr>
        <p:txBody>
          <a:bodyPr>
            <a:normAutofit/>
          </a:bodyPr>
          <a:lstStyle/>
          <a:p>
            <a:r>
              <a:rPr lang="en-IE" sz="4800" b="1" dirty="0">
                <a:solidFill>
                  <a:schemeClr val="bg1"/>
                </a:solidFill>
                <a:latin typeface="Sitka Heading" panose="02000505000000020004" pitchFamily="2" charset="0"/>
              </a:rPr>
              <a:t>(De)Constructing the Anthropocene</a:t>
            </a:r>
            <a:br>
              <a:rPr lang="en-GB" b="1" dirty="0">
                <a:solidFill>
                  <a:schemeClr val="bg1"/>
                </a:solidFill>
              </a:rPr>
            </a:br>
            <a:r>
              <a:rPr lang="en-GB" sz="1800" b="1" dirty="0">
                <a:solidFill>
                  <a:schemeClr val="bg1"/>
                </a:solidFill>
              </a:rPr>
              <a:t>(Re)Imagined landscapes Symposium June 9</a:t>
            </a:r>
            <a:r>
              <a:rPr lang="en-GB" sz="1800" b="1" baseline="30000" dirty="0">
                <a:solidFill>
                  <a:schemeClr val="bg1"/>
                </a:solidFill>
              </a:rPr>
              <a:t>th</a:t>
            </a:r>
            <a:r>
              <a:rPr lang="en-GB" sz="1800" b="1" dirty="0">
                <a:solidFill>
                  <a:schemeClr val="bg1"/>
                </a:solidFill>
              </a:rPr>
              <a:t> -10</a:t>
            </a:r>
            <a:r>
              <a:rPr lang="en-GB" sz="1800" b="1" baseline="30000" dirty="0">
                <a:solidFill>
                  <a:schemeClr val="bg1"/>
                </a:solidFill>
              </a:rPr>
              <a:t>th</a:t>
            </a:r>
            <a:r>
              <a:rPr lang="en-GB" sz="1800" b="1" dirty="0">
                <a:solidFill>
                  <a:schemeClr val="bg1"/>
                </a:solidFill>
              </a:rPr>
              <a:t> 2021</a:t>
            </a:r>
            <a:endParaRPr lang="en-GB" sz="1800" dirty="0">
              <a:solidFill>
                <a:schemeClr val="bg1"/>
              </a:solidFill>
            </a:endParaRPr>
          </a:p>
        </p:txBody>
      </p:sp>
      <p:sp>
        <p:nvSpPr>
          <p:cNvPr id="3" name="Subtitle 2">
            <a:extLst>
              <a:ext uri="{FF2B5EF4-FFF2-40B4-BE49-F238E27FC236}">
                <a16:creationId xmlns:a16="http://schemas.microsoft.com/office/drawing/2014/main" id="{BB6CF622-9F94-4CBE-9399-22BF1E2D6BC3}"/>
              </a:ext>
            </a:extLst>
          </p:cNvPr>
          <p:cNvSpPr>
            <a:spLocks noGrp="1"/>
          </p:cNvSpPr>
          <p:nvPr>
            <p:ph type="subTitle" idx="1"/>
          </p:nvPr>
        </p:nvSpPr>
        <p:spPr>
          <a:xfrm>
            <a:off x="1524000" y="3157828"/>
            <a:ext cx="9144000" cy="1655762"/>
          </a:xfrm>
        </p:spPr>
        <p:txBody>
          <a:bodyPr>
            <a:normAutofit/>
          </a:bodyPr>
          <a:lstStyle/>
          <a:p>
            <a:r>
              <a:rPr lang="en-GB" sz="2000" dirty="0">
                <a:solidFill>
                  <a:schemeClr val="bg1"/>
                </a:solidFill>
                <a:latin typeface="Sitka Heading" panose="02000505000000020004" pitchFamily="2" charset="0"/>
              </a:rPr>
              <a:t>Niamh Fahy</a:t>
            </a:r>
          </a:p>
          <a:p>
            <a:r>
              <a:rPr lang="en-GB" sz="2000" dirty="0">
                <a:solidFill>
                  <a:schemeClr val="bg1"/>
                </a:solidFill>
                <a:latin typeface="Sitka Heading" panose="02000505000000020004" pitchFamily="2" charset="0"/>
              </a:rPr>
              <a:t>Research Associate &amp; PhD candidate</a:t>
            </a:r>
          </a:p>
          <a:p>
            <a:r>
              <a:rPr lang="en-GB" sz="2000" dirty="0">
                <a:solidFill>
                  <a:schemeClr val="bg1"/>
                </a:solidFill>
                <a:latin typeface="Sitka Heading" panose="02000505000000020004" pitchFamily="2" charset="0"/>
              </a:rPr>
              <a:t>Centre for Fine Print Research</a:t>
            </a:r>
          </a:p>
          <a:p>
            <a:r>
              <a:rPr lang="en-GB" sz="2000" dirty="0">
                <a:solidFill>
                  <a:schemeClr val="bg1"/>
                </a:solidFill>
                <a:latin typeface="Sitka Heading" panose="02000505000000020004" pitchFamily="2" charset="0"/>
              </a:rPr>
              <a:t>University of the West of England </a:t>
            </a:r>
          </a:p>
          <a:p>
            <a:endParaRPr lang="en-GB" dirty="0"/>
          </a:p>
          <a:p>
            <a:endParaRPr lang="en-GB" dirty="0"/>
          </a:p>
        </p:txBody>
      </p:sp>
      <p:sp>
        <p:nvSpPr>
          <p:cNvPr id="4" name="Slide Number Placeholder 3">
            <a:extLst>
              <a:ext uri="{FF2B5EF4-FFF2-40B4-BE49-F238E27FC236}">
                <a16:creationId xmlns:a16="http://schemas.microsoft.com/office/drawing/2014/main" id="{03F29CAA-D483-403B-B01A-F0C10C25BEB4}"/>
              </a:ext>
            </a:extLst>
          </p:cNvPr>
          <p:cNvSpPr>
            <a:spLocks noGrp="1"/>
          </p:cNvSpPr>
          <p:nvPr>
            <p:ph type="sldNum" sz="quarter" idx="12"/>
          </p:nvPr>
        </p:nvSpPr>
        <p:spPr/>
        <p:txBody>
          <a:bodyPr>
            <a:normAutofit/>
          </a:bodyPr>
          <a:lstStyle/>
          <a:p>
            <a:fld id="{7FC2CC64-61C9-4E9F-B9D2-AE206B069F0C}" type="slidenum">
              <a:rPr lang="en-GB" smtClean="0"/>
              <a:t>1</a:t>
            </a:fld>
            <a:endParaRPr lang="en-GB"/>
          </a:p>
        </p:txBody>
      </p:sp>
      <p:pic>
        <p:nvPicPr>
          <p:cNvPr id="5" name="Picture 4">
            <a:extLst>
              <a:ext uri="{FF2B5EF4-FFF2-40B4-BE49-F238E27FC236}">
                <a16:creationId xmlns:a16="http://schemas.microsoft.com/office/drawing/2014/main" id="{E76A0383-C9BB-40A9-939A-27682F6B1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95" y="5113538"/>
            <a:ext cx="1954732" cy="1457766"/>
          </a:xfrm>
          <a:prstGeom prst="rect">
            <a:avLst/>
          </a:prstGeom>
        </p:spPr>
      </p:pic>
      <p:sp>
        <p:nvSpPr>
          <p:cNvPr id="6" name="Rectangle 5">
            <a:extLst>
              <a:ext uri="{FF2B5EF4-FFF2-40B4-BE49-F238E27FC236}">
                <a16:creationId xmlns:a16="http://schemas.microsoft.com/office/drawing/2014/main" id="{C646674C-DA50-4C1D-B6A9-B666FFF7514B}"/>
              </a:ext>
            </a:extLst>
          </p:cNvPr>
          <p:cNvSpPr/>
          <p:nvPr/>
        </p:nvSpPr>
        <p:spPr>
          <a:xfrm>
            <a:off x="649549" y="2893615"/>
            <a:ext cx="10892901" cy="1065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032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838200" y="2766218"/>
            <a:ext cx="10515600" cy="1903436"/>
          </a:xfrm>
        </p:spPr>
        <p:txBody>
          <a:bodyPr>
            <a:normAutofit/>
          </a:bodyPr>
          <a:lstStyle/>
          <a:p>
            <a:pPr algn="ctr"/>
            <a:r>
              <a:rPr lang="en-GB" dirty="0">
                <a:solidFill>
                  <a:schemeClr val="bg1"/>
                </a:solidFill>
                <a:latin typeface="Sitka Heading" panose="02000505000000020004" pitchFamily="2" charset="0"/>
              </a:rPr>
              <a:t>Shaping the </a:t>
            </a:r>
            <a:br>
              <a:rPr lang="en-GB" dirty="0">
                <a:solidFill>
                  <a:schemeClr val="bg1"/>
                </a:solidFill>
                <a:latin typeface="Sitka Heading" panose="02000505000000020004" pitchFamily="2" charset="0"/>
              </a:rPr>
            </a:br>
            <a:r>
              <a:rPr lang="en-GB" dirty="0">
                <a:solidFill>
                  <a:schemeClr val="bg1"/>
                </a:solidFill>
                <a:latin typeface="Sitka Heading" panose="02000505000000020004" pitchFamily="2" charset="0"/>
              </a:rPr>
              <a:t>Anthropocene</a:t>
            </a: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10</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3055398" y="2359240"/>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96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DC21-C710-4752-9B2A-5359503103EA}"/>
              </a:ext>
            </a:extLst>
          </p:cNvPr>
          <p:cNvSpPr/>
          <p:nvPr/>
        </p:nvSpPr>
        <p:spPr>
          <a:xfrm>
            <a:off x="719092"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r>
              <a:rPr lang="en-GB" sz="4900" dirty="0">
                <a:solidFill>
                  <a:schemeClr val="bg1"/>
                </a:solidFill>
                <a:latin typeface="Sitka Heading" panose="02000505000000020004" pitchFamily="2" charset="0"/>
              </a:rPr>
              <a:t>Shaping the Anthropocene</a:t>
            </a:r>
            <a:r>
              <a:rPr lang="en-GB" sz="4900" dirty="0">
                <a:latin typeface="Sitka Heading" panose="02000505000000020004" pitchFamily="2" charset="0"/>
              </a:rPr>
              <a:t> </a:t>
            </a:r>
            <a:br>
              <a:rPr lang="en-GB" dirty="0">
                <a:latin typeface="Sitka Heading" panose="02000505000000020004" pitchFamily="2" charset="0"/>
              </a:rPr>
            </a:br>
            <a:r>
              <a:rPr lang="en-GB" sz="3600" dirty="0">
                <a:solidFill>
                  <a:schemeClr val="bg1"/>
                </a:solidFill>
                <a:latin typeface="Sitka Heading" panose="02000505000000020004" pitchFamily="2" charset="0"/>
              </a:rPr>
              <a:t>A one-world-world?</a:t>
            </a: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11</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516383" y="2095131"/>
            <a:ext cx="11425561" cy="3785652"/>
          </a:xfrm>
          <a:prstGeom prst="rect">
            <a:avLst/>
          </a:prstGeom>
        </p:spPr>
        <p:txBody>
          <a:bodyPr wrap="square">
            <a:spAutoFit/>
          </a:bodyPr>
          <a:lstStyle/>
          <a:p>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John Law refers to a  “One -world -world, a world that has granted itself the right to assimilate all other worlds and by presenting itself as exclusive, cancels possibilities for what lies beyond its limits.</a:t>
            </a:r>
            <a:r>
              <a:rPr lang="en-GB" sz="2400" i="1"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a:t>
            </a:r>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 </a:t>
            </a:r>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 Law cited by Cadena and Blaser, 2018, p.3)</a:t>
            </a: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Through expanding one world we diminish another, tipping the scale of balance, we abandon an abundance of diversity that supports the majority in favour of a limited and exclusive wealth available to few. The eradication of such worlds raises questions within my own practice, what ghosts do absent worlds create and what does it do to make them visible them through artist practice.</a:t>
            </a:r>
            <a:r>
              <a:rPr lang="en-GB" sz="2400" dirty="0">
                <a:solidFill>
                  <a:schemeClr val="bg1"/>
                </a:solidFill>
                <a:latin typeface="Sitka Banner" panose="02000505000000020004" pitchFamily="2" charset="0"/>
                <a:ea typeface="Calibri" panose="020F0502020204030204" pitchFamily="34" charset="0"/>
                <a:cs typeface="Times New Roman" panose="02020603050405020304" pitchFamily="18" charset="0"/>
              </a:rPr>
              <a:t>(Tsing, 2017)</a:t>
            </a:r>
            <a:endParaRPr lang="en-GB" sz="2400" dirty="0">
              <a:solidFill>
                <a:schemeClr val="bg1"/>
              </a:solidFill>
            </a:endParaRPr>
          </a:p>
        </p:txBody>
      </p:sp>
    </p:spTree>
    <p:extLst>
      <p:ext uri="{BB962C8B-B14F-4D97-AF65-F5344CB8AC3E}">
        <p14:creationId xmlns:p14="http://schemas.microsoft.com/office/powerpoint/2010/main" val="353167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D332-CCB6-4B41-85A6-2F8A86722BD5}"/>
              </a:ext>
            </a:extLst>
          </p:cNvPr>
          <p:cNvSpPr>
            <a:spLocks noGrp="1"/>
          </p:cNvSpPr>
          <p:nvPr>
            <p:ph type="title"/>
          </p:nvPr>
        </p:nvSpPr>
        <p:spPr>
          <a:xfrm>
            <a:off x="667206" y="42427"/>
            <a:ext cx="10252328" cy="1059233"/>
          </a:xfrm>
        </p:spPr>
        <p:txBody>
          <a:bodyPr/>
          <a:lstStyle/>
          <a:p>
            <a:pPr algn="ctr"/>
            <a:r>
              <a:rPr lang="en-GB" dirty="0">
                <a:latin typeface="Sitka Heading" panose="02000505000000020004" pitchFamily="2" charset="0"/>
              </a:rPr>
              <a:t>China Clay Pitts</a:t>
            </a:r>
          </a:p>
        </p:txBody>
      </p:sp>
      <p:sp>
        <p:nvSpPr>
          <p:cNvPr id="3" name="Slide Number Placeholder 2">
            <a:extLst>
              <a:ext uri="{FF2B5EF4-FFF2-40B4-BE49-F238E27FC236}">
                <a16:creationId xmlns:a16="http://schemas.microsoft.com/office/drawing/2014/main" id="{8B988DA6-0FB4-45E8-BC7D-757CA90E64F4}"/>
              </a:ext>
            </a:extLst>
          </p:cNvPr>
          <p:cNvSpPr>
            <a:spLocks noGrp="1"/>
          </p:cNvSpPr>
          <p:nvPr>
            <p:ph type="sldNum" sz="quarter" idx="12"/>
          </p:nvPr>
        </p:nvSpPr>
        <p:spPr/>
        <p:txBody>
          <a:bodyPr>
            <a:normAutofit/>
          </a:bodyPr>
          <a:lstStyle/>
          <a:p>
            <a:fld id="{7FC2CC64-61C9-4E9F-B9D2-AE206B069F0C}" type="slidenum">
              <a:rPr lang="en-GB" smtClean="0"/>
              <a:t>12</a:t>
            </a:fld>
            <a:endParaRPr lang="en-GB"/>
          </a:p>
        </p:txBody>
      </p:sp>
      <p:pic>
        <p:nvPicPr>
          <p:cNvPr id="10" name="Picture 9">
            <a:extLst>
              <a:ext uri="{FF2B5EF4-FFF2-40B4-BE49-F238E27FC236}">
                <a16:creationId xmlns:a16="http://schemas.microsoft.com/office/drawing/2014/main" id="{964448D4-BBD2-49B4-B149-C5014CDC5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965" y="1017178"/>
            <a:ext cx="8207235" cy="5471490"/>
          </a:xfrm>
          <a:prstGeom prst="rect">
            <a:avLst/>
          </a:prstGeom>
        </p:spPr>
      </p:pic>
      <p:sp>
        <p:nvSpPr>
          <p:cNvPr id="4" name="Rectangle 3">
            <a:extLst>
              <a:ext uri="{FF2B5EF4-FFF2-40B4-BE49-F238E27FC236}">
                <a16:creationId xmlns:a16="http://schemas.microsoft.com/office/drawing/2014/main" id="{E0A72E8D-A5A0-40F5-8A65-F7428AE6A4A1}"/>
              </a:ext>
            </a:extLst>
          </p:cNvPr>
          <p:cNvSpPr/>
          <p:nvPr/>
        </p:nvSpPr>
        <p:spPr>
          <a:xfrm>
            <a:off x="3843890" y="6488668"/>
            <a:ext cx="3651962"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Blackpool Mine, digital photograph, 2020</a:t>
            </a:r>
          </a:p>
        </p:txBody>
      </p:sp>
      <p:sp>
        <p:nvSpPr>
          <p:cNvPr id="7" name="Rectangle 6">
            <a:extLst>
              <a:ext uri="{FF2B5EF4-FFF2-40B4-BE49-F238E27FC236}">
                <a16:creationId xmlns:a16="http://schemas.microsoft.com/office/drawing/2014/main" id="{6639AECC-83E7-469D-935B-123476869395}"/>
              </a:ext>
            </a:extLst>
          </p:cNvPr>
          <p:cNvSpPr/>
          <p:nvPr/>
        </p:nvSpPr>
        <p:spPr>
          <a:xfrm>
            <a:off x="403365"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77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365D58-5562-46D7-946C-F2DB0F791A1B}"/>
              </a:ext>
            </a:extLst>
          </p:cNvPr>
          <p:cNvSpPr/>
          <p:nvPr/>
        </p:nvSpPr>
        <p:spPr>
          <a:xfrm>
            <a:off x="407576"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5A04CFC-33E9-44A5-AD62-B73A30D62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452" y="101302"/>
            <a:ext cx="4474615" cy="2983076"/>
          </a:xfrm>
          <a:prstGeom prst="rect">
            <a:avLst/>
          </a:prstGeom>
        </p:spPr>
      </p:pic>
      <p:pic>
        <p:nvPicPr>
          <p:cNvPr id="7" name="Content Placeholder 18">
            <a:extLst>
              <a:ext uri="{FF2B5EF4-FFF2-40B4-BE49-F238E27FC236}">
                <a16:creationId xmlns:a16="http://schemas.microsoft.com/office/drawing/2014/main" id="{5C7F9D4D-435F-433C-B2D8-9BA0B8E6C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83" y="101302"/>
            <a:ext cx="6259033" cy="4843465"/>
          </a:xfrm>
          <a:prstGeom prst="rect">
            <a:avLst/>
          </a:prstGeom>
        </p:spPr>
      </p:pic>
      <p:pic>
        <p:nvPicPr>
          <p:cNvPr id="8" name="Content Placeholder 4">
            <a:extLst>
              <a:ext uri="{FF2B5EF4-FFF2-40B4-BE49-F238E27FC236}">
                <a16:creationId xmlns:a16="http://schemas.microsoft.com/office/drawing/2014/main" id="{88986321-2F8A-459B-9665-377806979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452" y="3555836"/>
            <a:ext cx="4474615" cy="2983076"/>
          </a:xfrm>
          <a:prstGeom prst="rect">
            <a:avLst/>
          </a:prstGeom>
        </p:spPr>
      </p:pic>
      <p:sp>
        <p:nvSpPr>
          <p:cNvPr id="2" name="Slide Number Placeholder 1">
            <a:extLst>
              <a:ext uri="{FF2B5EF4-FFF2-40B4-BE49-F238E27FC236}">
                <a16:creationId xmlns:a16="http://schemas.microsoft.com/office/drawing/2014/main" id="{538242C9-0D07-416F-A21E-7741642DF960}"/>
              </a:ext>
            </a:extLst>
          </p:cNvPr>
          <p:cNvSpPr>
            <a:spLocks noGrp="1"/>
          </p:cNvSpPr>
          <p:nvPr>
            <p:ph type="sldNum" sz="quarter" idx="12"/>
          </p:nvPr>
        </p:nvSpPr>
        <p:spPr/>
        <p:txBody>
          <a:bodyPr>
            <a:normAutofit/>
          </a:bodyPr>
          <a:lstStyle/>
          <a:p>
            <a:fld id="{7FC2CC64-61C9-4E9F-B9D2-AE206B069F0C}" type="slidenum">
              <a:rPr lang="en-GB" smtClean="0"/>
              <a:t>13</a:t>
            </a:fld>
            <a:endParaRPr lang="en-GB" dirty="0"/>
          </a:p>
        </p:txBody>
      </p:sp>
      <p:sp>
        <p:nvSpPr>
          <p:cNvPr id="5" name="Rectangle 4">
            <a:extLst>
              <a:ext uri="{FF2B5EF4-FFF2-40B4-BE49-F238E27FC236}">
                <a16:creationId xmlns:a16="http://schemas.microsoft.com/office/drawing/2014/main" id="{BA8C2263-C828-4A6E-86B2-62B03DE66B1A}"/>
              </a:ext>
            </a:extLst>
          </p:cNvPr>
          <p:cNvSpPr/>
          <p:nvPr/>
        </p:nvSpPr>
        <p:spPr>
          <a:xfrm>
            <a:off x="516401" y="5047374"/>
            <a:ext cx="4951997"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Blackpool Pit 2021, courtesy of Google Earth Satellite imagery</a:t>
            </a:r>
          </a:p>
        </p:txBody>
      </p:sp>
      <p:sp>
        <p:nvSpPr>
          <p:cNvPr id="6" name="Rectangle 5">
            <a:extLst>
              <a:ext uri="{FF2B5EF4-FFF2-40B4-BE49-F238E27FC236}">
                <a16:creationId xmlns:a16="http://schemas.microsoft.com/office/drawing/2014/main" id="{98022221-2507-4059-A846-6245A133DBC2}"/>
              </a:ext>
            </a:extLst>
          </p:cNvPr>
          <p:cNvSpPr/>
          <p:nvPr/>
        </p:nvSpPr>
        <p:spPr>
          <a:xfrm>
            <a:off x="5749759" y="3093258"/>
            <a:ext cx="6096000" cy="276999"/>
          </a:xfrm>
          <a:prstGeom prst="rect">
            <a:avLst/>
          </a:prstGeom>
        </p:spPr>
        <p:txBody>
          <a:bodyPr>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‘Cornish Alps’, digital photograph, 2020</a:t>
            </a:r>
          </a:p>
        </p:txBody>
      </p:sp>
      <p:sp>
        <p:nvSpPr>
          <p:cNvPr id="9" name="Rectangle 8">
            <a:extLst>
              <a:ext uri="{FF2B5EF4-FFF2-40B4-BE49-F238E27FC236}">
                <a16:creationId xmlns:a16="http://schemas.microsoft.com/office/drawing/2014/main" id="{9ED305DF-4A7D-4D32-9B6E-8E774C73ECB7}"/>
              </a:ext>
            </a:extLst>
          </p:cNvPr>
          <p:cNvSpPr/>
          <p:nvPr/>
        </p:nvSpPr>
        <p:spPr>
          <a:xfrm>
            <a:off x="7072608" y="6538912"/>
            <a:ext cx="3651962"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Blackpool Mine, digital photograph, 2020</a:t>
            </a:r>
          </a:p>
        </p:txBody>
      </p:sp>
    </p:spTree>
    <p:extLst>
      <p:ext uri="{BB962C8B-B14F-4D97-AF65-F5344CB8AC3E}">
        <p14:creationId xmlns:p14="http://schemas.microsoft.com/office/powerpoint/2010/main" val="348608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BD476A-B0CA-4974-B697-22A7B098B2BB}"/>
              </a:ext>
            </a:extLst>
          </p:cNvPr>
          <p:cNvSpPr/>
          <p:nvPr/>
        </p:nvSpPr>
        <p:spPr>
          <a:xfrm>
            <a:off x="459012" y="-1291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BEC8565-379F-4BF4-929E-57F23A9B8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05" y="1043431"/>
            <a:ext cx="7089428" cy="3466521"/>
          </a:xfrm>
          <a:prstGeom prst="rect">
            <a:avLst/>
          </a:prstGeom>
        </p:spPr>
      </p:pic>
      <p:pic>
        <p:nvPicPr>
          <p:cNvPr id="3" name="Picture 2">
            <a:extLst>
              <a:ext uri="{FF2B5EF4-FFF2-40B4-BE49-F238E27FC236}">
                <a16:creationId xmlns:a16="http://schemas.microsoft.com/office/drawing/2014/main" id="{82B40B1E-8F53-4597-887D-344830C80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77" y="3439215"/>
            <a:ext cx="2295811" cy="3247464"/>
          </a:xfrm>
          <a:prstGeom prst="rect">
            <a:avLst/>
          </a:prstGeom>
        </p:spPr>
      </p:pic>
      <p:pic>
        <p:nvPicPr>
          <p:cNvPr id="4" name="Picture 3">
            <a:extLst>
              <a:ext uri="{FF2B5EF4-FFF2-40B4-BE49-F238E27FC236}">
                <a16:creationId xmlns:a16="http://schemas.microsoft.com/office/drawing/2014/main" id="{4FDBE2F8-F973-4732-95BE-B2CB9484D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580" y="3486305"/>
            <a:ext cx="2213994" cy="3131731"/>
          </a:xfrm>
          <a:prstGeom prst="rect">
            <a:avLst/>
          </a:prstGeom>
        </p:spPr>
      </p:pic>
      <p:sp>
        <p:nvSpPr>
          <p:cNvPr id="5" name="TextBox 4">
            <a:extLst>
              <a:ext uri="{FF2B5EF4-FFF2-40B4-BE49-F238E27FC236}">
                <a16:creationId xmlns:a16="http://schemas.microsoft.com/office/drawing/2014/main" id="{8AC62483-C7B9-4944-B819-1DC26315D37B}"/>
              </a:ext>
            </a:extLst>
          </p:cNvPr>
          <p:cNvSpPr txBox="1"/>
          <p:nvPr/>
        </p:nvSpPr>
        <p:spPr>
          <a:xfrm>
            <a:off x="3524435" y="1"/>
            <a:ext cx="4101483" cy="769441"/>
          </a:xfrm>
          <a:prstGeom prst="rect">
            <a:avLst/>
          </a:prstGeom>
          <a:noFill/>
        </p:spPr>
        <p:txBody>
          <a:bodyPr wrap="square" rtlCol="0">
            <a:spAutoFit/>
          </a:bodyPr>
          <a:lstStyle/>
          <a:p>
            <a:pPr algn="ctr"/>
            <a:r>
              <a:rPr lang="en-GB" sz="4400" dirty="0">
                <a:latin typeface="Sitka Heading" panose="02000505000000020004" pitchFamily="2" charset="0"/>
              </a:rPr>
              <a:t>Initial Fieldwork </a:t>
            </a:r>
          </a:p>
        </p:txBody>
      </p:sp>
      <p:pic>
        <p:nvPicPr>
          <p:cNvPr id="7" name="Picture 6">
            <a:extLst>
              <a:ext uri="{FF2B5EF4-FFF2-40B4-BE49-F238E27FC236}">
                <a16:creationId xmlns:a16="http://schemas.microsoft.com/office/drawing/2014/main" id="{8E1546BB-23E5-46EF-AC78-E31A5E674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769" y="1428610"/>
            <a:ext cx="3483716" cy="2492197"/>
          </a:xfrm>
          <a:prstGeom prst="rect">
            <a:avLst/>
          </a:prstGeom>
        </p:spPr>
      </p:pic>
      <p:sp>
        <p:nvSpPr>
          <p:cNvPr id="6" name="Slide Number Placeholder 5">
            <a:extLst>
              <a:ext uri="{FF2B5EF4-FFF2-40B4-BE49-F238E27FC236}">
                <a16:creationId xmlns:a16="http://schemas.microsoft.com/office/drawing/2014/main" id="{7164B2A9-331E-40C3-8F7D-66D066805735}"/>
              </a:ext>
            </a:extLst>
          </p:cNvPr>
          <p:cNvSpPr>
            <a:spLocks noGrp="1"/>
          </p:cNvSpPr>
          <p:nvPr>
            <p:ph type="sldNum" sz="quarter" idx="12"/>
          </p:nvPr>
        </p:nvSpPr>
        <p:spPr>
          <a:xfrm>
            <a:off x="7602060" y="6200513"/>
            <a:ext cx="3938911" cy="324574"/>
          </a:xfrm>
        </p:spPr>
        <p:txBody>
          <a:bodyPr>
            <a:noAutofit/>
          </a:bodyPr>
          <a:lstStyle/>
          <a:p>
            <a:r>
              <a:rPr lang="en-GB"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polaroid's &amp; notes, China Clay Pits, 2020</a:t>
            </a:r>
          </a:p>
          <a:p>
            <a:fld id="{7FC2CC64-61C9-4E9F-B9D2-AE206B069F0C}" type="slidenum">
              <a:rPr lang="en-GB" smtClean="0"/>
              <a:t>14</a:t>
            </a:fld>
            <a:endParaRPr lang="en-GB" dirty="0"/>
          </a:p>
        </p:txBody>
      </p:sp>
      <p:sp>
        <p:nvSpPr>
          <p:cNvPr id="8" name="Rectangle 7">
            <a:extLst>
              <a:ext uri="{FF2B5EF4-FFF2-40B4-BE49-F238E27FC236}">
                <a16:creationId xmlns:a16="http://schemas.microsoft.com/office/drawing/2014/main" id="{C2408D99-A4C2-4B07-95BD-BDA1110165FE}"/>
              </a:ext>
            </a:extLst>
          </p:cNvPr>
          <p:cNvSpPr/>
          <p:nvPr/>
        </p:nvSpPr>
        <p:spPr>
          <a:xfrm>
            <a:off x="1805584" y="4843455"/>
            <a:ext cx="3711272"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China Clay pits, digital photographs, 2020</a:t>
            </a:r>
          </a:p>
        </p:txBody>
      </p:sp>
    </p:spTree>
    <p:extLst>
      <p:ext uri="{BB962C8B-B14F-4D97-AF65-F5344CB8AC3E}">
        <p14:creationId xmlns:p14="http://schemas.microsoft.com/office/powerpoint/2010/main" val="138833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3DD682-50CB-44EF-B768-5103110DD0CB}"/>
              </a:ext>
            </a:extLst>
          </p:cNvPr>
          <p:cNvSpPr/>
          <p:nvPr/>
        </p:nvSpPr>
        <p:spPr>
          <a:xfrm>
            <a:off x="449329" y="-8939"/>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6AA09CA-E130-4D58-9350-F1B6ECC1832C}"/>
              </a:ext>
            </a:extLst>
          </p:cNvPr>
          <p:cNvSpPr/>
          <p:nvPr/>
        </p:nvSpPr>
        <p:spPr>
          <a:xfrm>
            <a:off x="-137101" y="5814874"/>
            <a:ext cx="7240547"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Blackpool Mine, digital photograph, 2020</a:t>
            </a:r>
          </a:p>
        </p:txBody>
      </p:sp>
      <p:pic>
        <p:nvPicPr>
          <p:cNvPr id="9" name="Content Placeholder 3">
            <a:extLst>
              <a:ext uri="{FF2B5EF4-FFF2-40B4-BE49-F238E27FC236}">
                <a16:creationId xmlns:a16="http://schemas.microsoft.com/office/drawing/2014/main" id="{C21AB99F-38AC-4C42-AF98-B4C78F0B729E}"/>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720" y="198583"/>
            <a:ext cx="6679264" cy="5616291"/>
          </a:xfrm>
          <a:prstGeom prst="rect">
            <a:avLst/>
          </a:prstGeom>
        </p:spPr>
      </p:pic>
      <p:sp>
        <p:nvSpPr>
          <p:cNvPr id="2" name="Slide Number Placeholder 1">
            <a:extLst>
              <a:ext uri="{FF2B5EF4-FFF2-40B4-BE49-F238E27FC236}">
                <a16:creationId xmlns:a16="http://schemas.microsoft.com/office/drawing/2014/main" id="{98AEC4D4-649F-4CE5-8AF8-CEF5296B05A1}"/>
              </a:ext>
            </a:extLst>
          </p:cNvPr>
          <p:cNvSpPr>
            <a:spLocks noGrp="1"/>
          </p:cNvSpPr>
          <p:nvPr>
            <p:ph type="sldNum" sz="quarter" idx="12"/>
          </p:nvPr>
        </p:nvSpPr>
        <p:spPr/>
        <p:txBody>
          <a:bodyPr>
            <a:normAutofit/>
          </a:bodyPr>
          <a:lstStyle/>
          <a:p>
            <a:fld id="{7FC2CC64-61C9-4E9F-B9D2-AE206B069F0C}" type="slidenum">
              <a:rPr lang="en-GB" smtClean="0"/>
              <a:t>15</a:t>
            </a:fld>
            <a:endParaRPr lang="en-GB"/>
          </a:p>
        </p:txBody>
      </p:sp>
      <p:pic>
        <p:nvPicPr>
          <p:cNvPr id="10" name="Content Placeholder 3">
            <a:extLst>
              <a:ext uri="{FF2B5EF4-FFF2-40B4-BE49-F238E27FC236}">
                <a16:creationId xmlns:a16="http://schemas.microsoft.com/office/drawing/2014/main" id="{8FF68B51-6512-4083-86D5-0F223BB7D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446" y="198583"/>
            <a:ext cx="4855613" cy="3237075"/>
          </a:xfrm>
          <a:prstGeom prst="rect">
            <a:avLst/>
          </a:prstGeom>
        </p:spPr>
      </p:pic>
      <p:sp>
        <p:nvSpPr>
          <p:cNvPr id="3" name="Rectangle 2">
            <a:extLst>
              <a:ext uri="{FF2B5EF4-FFF2-40B4-BE49-F238E27FC236}">
                <a16:creationId xmlns:a16="http://schemas.microsoft.com/office/drawing/2014/main" id="{FD3DF3D7-9A25-4614-80A8-D032A8F0298D}"/>
              </a:ext>
            </a:extLst>
          </p:cNvPr>
          <p:cNvSpPr/>
          <p:nvPr/>
        </p:nvSpPr>
        <p:spPr>
          <a:xfrm>
            <a:off x="7438371" y="3435658"/>
            <a:ext cx="4185761"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Lichen in Blackpool pit, digital photographs, 2020</a:t>
            </a:r>
          </a:p>
        </p:txBody>
      </p:sp>
    </p:spTree>
    <p:extLst>
      <p:ext uri="{BB962C8B-B14F-4D97-AF65-F5344CB8AC3E}">
        <p14:creationId xmlns:p14="http://schemas.microsoft.com/office/powerpoint/2010/main" val="13273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5A40D2-8F4D-4D4F-BABE-DE2A7405DD1C}"/>
              </a:ext>
            </a:extLst>
          </p:cNvPr>
          <p:cNvSpPr/>
          <p:nvPr/>
        </p:nvSpPr>
        <p:spPr>
          <a:xfrm>
            <a:off x="318505"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7174473-59A5-4CE2-9DD8-7F7E4794FC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418555" y="1526959"/>
            <a:ext cx="5636449" cy="4460472"/>
          </a:xfrm>
          <a:prstGeom prst="rect">
            <a:avLst/>
          </a:prstGeom>
        </p:spPr>
      </p:pic>
      <p:sp>
        <p:nvSpPr>
          <p:cNvPr id="7" name="Rectangle 6">
            <a:extLst>
              <a:ext uri="{FF2B5EF4-FFF2-40B4-BE49-F238E27FC236}">
                <a16:creationId xmlns:a16="http://schemas.microsoft.com/office/drawing/2014/main" id="{230E6160-7A79-4461-80B9-729FB3DACA2F}"/>
              </a:ext>
            </a:extLst>
          </p:cNvPr>
          <p:cNvSpPr/>
          <p:nvPr/>
        </p:nvSpPr>
        <p:spPr>
          <a:xfrm>
            <a:off x="7526214" y="6033391"/>
            <a:ext cx="3421129"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Bike Tracks, digital photograph, 2020</a:t>
            </a:r>
          </a:p>
        </p:txBody>
      </p:sp>
      <p:pic>
        <p:nvPicPr>
          <p:cNvPr id="8" name="Content Placeholder 10">
            <a:extLst>
              <a:ext uri="{FF2B5EF4-FFF2-40B4-BE49-F238E27FC236}">
                <a16:creationId xmlns:a16="http://schemas.microsoft.com/office/drawing/2014/main" id="{1B059606-8BAE-4593-9A5A-05A81F3CCD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996" y="524886"/>
            <a:ext cx="6157272" cy="4104295"/>
          </a:xfrm>
        </p:spPr>
      </p:pic>
      <p:sp>
        <p:nvSpPr>
          <p:cNvPr id="2" name="Slide Number Placeholder 1">
            <a:extLst>
              <a:ext uri="{FF2B5EF4-FFF2-40B4-BE49-F238E27FC236}">
                <a16:creationId xmlns:a16="http://schemas.microsoft.com/office/drawing/2014/main" id="{3CDF8A70-C9DF-48BC-9BF9-2370E88CC023}"/>
              </a:ext>
            </a:extLst>
          </p:cNvPr>
          <p:cNvSpPr>
            <a:spLocks noGrp="1"/>
          </p:cNvSpPr>
          <p:nvPr>
            <p:ph type="sldNum" sz="quarter" idx="12"/>
          </p:nvPr>
        </p:nvSpPr>
        <p:spPr/>
        <p:txBody>
          <a:bodyPr>
            <a:normAutofit/>
          </a:bodyPr>
          <a:lstStyle/>
          <a:p>
            <a:fld id="{7FC2CC64-61C9-4E9F-B9D2-AE206B069F0C}" type="slidenum">
              <a:rPr lang="en-GB" smtClean="0"/>
              <a:t>16</a:t>
            </a:fld>
            <a:endParaRPr lang="en-GB"/>
          </a:p>
        </p:txBody>
      </p:sp>
      <p:sp>
        <p:nvSpPr>
          <p:cNvPr id="9" name="Rectangle 8">
            <a:extLst>
              <a:ext uri="{FF2B5EF4-FFF2-40B4-BE49-F238E27FC236}">
                <a16:creationId xmlns:a16="http://schemas.microsoft.com/office/drawing/2014/main" id="{3AD2B414-9B6D-4DFE-B5A4-5F84619825D9}"/>
              </a:ext>
            </a:extLst>
          </p:cNvPr>
          <p:cNvSpPr/>
          <p:nvPr/>
        </p:nvSpPr>
        <p:spPr>
          <a:xfrm>
            <a:off x="1264350" y="4629181"/>
            <a:ext cx="3381054"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Dirt Bikes, digital photograph, 2020</a:t>
            </a:r>
          </a:p>
        </p:txBody>
      </p:sp>
    </p:spTree>
    <p:extLst>
      <p:ext uri="{BB962C8B-B14F-4D97-AF65-F5344CB8AC3E}">
        <p14:creationId xmlns:p14="http://schemas.microsoft.com/office/powerpoint/2010/main" val="309099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4DF4-AFD2-4F8B-9525-E97A63F4AF07}"/>
              </a:ext>
            </a:extLst>
          </p:cNvPr>
          <p:cNvSpPr>
            <a:spLocks noGrp="1"/>
          </p:cNvSpPr>
          <p:nvPr>
            <p:ph type="title"/>
          </p:nvPr>
        </p:nvSpPr>
        <p:spPr>
          <a:xfrm>
            <a:off x="585952" y="0"/>
            <a:ext cx="10515600" cy="1325563"/>
          </a:xfrm>
        </p:spPr>
        <p:txBody>
          <a:bodyPr/>
          <a:lstStyle/>
          <a:p>
            <a:pPr algn="ctr"/>
            <a:r>
              <a:rPr lang="en-GB" dirty="0">
                <a:latin typeface="Sitka Heading" panose="02000505000000020004" pitchFamily="2" charset="0"/>
              </a:rPr>
              <a:t>Studio work</a:t>
            </a:r>
          </a:p>
        </p:txBody>
      </p:sp>
      <p:sp>
        <p:nvSpPr>
          <p:cNvPr id="3" name="Slide Number Placeholder 2">
            <a:extLst>
              <a:ext uri="{FF2B5EF4-FFF2-40B4-BE49-F238E27FC236}">
                <a16:creationId xmlns:a16="http://schemas.microsoft.com/office/drawing/2014/main" id="{71A82364-26EF-430D-9DC4-10D7458C0C1F}"/>
              </a:ext>
            </a:extLst>
          </p:cNvPr>
          <p:cNvSpPr>
            <a:spLocks noGrp="1"/>
          </p:cNvSpPr>
          <p:nvPr>
            <p:ph type="sldNum" sz="quarter" idx="12"/>
          </p:nvPr>
        </p:nvSpPr>
        <p:spPr/>
        <p:txBody>
          <a:bodyPr>
            <a:normAutofit/>
          </a:bodyPr>
          <a:lstStyle/>
          <a:p>
            <a:fld id="{7FC2CC64-61C9-4E9F-B9D2-AE206B069F0C}" type="slidenum">
              <a:rPr lang="en-GB" smtClean="0"/>
              <a:t>17</a:t>
            </a:fld>
            <a:endParaRPr lang="en-GB"/>
          </a:p>
        </p:txBody>
      </p:sp>
      <p:pic>
        <p:nvPicPr>
          <p:cNvPr id="4" name="Picture 3">
            <a:extLst>
              <a:ext uri="{FF2B5EF4-FFF2-40B4-BE49-F238E27FC236}">
                <a16:creationId xmlns:a16="http://schemas.microsoft.com/office/drawing/2014/main" id="{2C586C75-16E3-4602-A33E-8A6CB7D1D5A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4704" y="924301"/>
            <a:ext cx="6526207" cy="5308333"/>
          </a:xfrm>
          <a:prstGeom prst="rect">
            <a:avLst/>
          </a:prstGeom>
        </p:spPr>
      </p:pic>
      <p:sp>
        <p:nvSpPr>
          <p:cNvPr id="5" name="Rectangle 4">
            <a:extLst>
              <a:ext uri="{FF2B5EF4-FFF2-40B4-BE49-F238E27FC236}">
                <a16:creationId xmlns:a16="http://schemas.microsoft.com/office/drawing/2014/main" id="{E04FE36B-8633-44FF-AFB2-5824D6F62186}"/>
              </a:ext>
            </a:extLst>
          </p:cNvPr>
          <p:cNvSpPr/>
          <p:nvPr/>
        </p:nvSpPr>
        <p:spPr>
          <a:xfrm>
            <a:off x="709807" y="6163423"/>
            <a:ext cx="6096000" cy="276999"/>
          </a:xfrm>
          <a:prstGeom prst="rect">
            <a:avLst/>
          </a:prstGeom>
        </p:spPr>
        <p:txBody>
          <a:bodyPr>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Shifting Impressions, lithography on cotton, 2021</a:t>
            </a:r>
          </a:p>
        </p:txBody>
      </p:sp>
      <p:pic>
        <p:nvPicPr>
          <p:cNvPr id="8" name="Picture 7">
            <a:extLst>
              <a:ext uri="{FF2B5EF4-FFF2-40B4-BE49-F238E27FC236}">
                <a16:creationId xmlns:a16="http://schemas.microsoft.com/office/drawing/2014/main" id="{82D6743B-E14C-4005-ACC9-8A3E532F3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73" y="1246523"/>
            <a:ext cx="3268717" cy="4903075"/>
          </a:xfrm>
          <a:prstGeom prst="rect">
            <a:avLst/>
          </a:prstGeom>
        </p:spPr>
      </p:pic>
    </p:spTree>
    <p:extLst>
      <p:ext uri="{BB962C8B-B14F-4D97-AF65-F5344CB8AC3E}">
        <p14:creationId xmlns:p14="http://schemas.microsoft.com/office/powerpoint/2010/main" val="1397554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C383B5-CE25-4E6B-87AE-EA6CE7028AB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641" y="138499"/>
            <a:ext cx="11250713" cy="6053122"/>
          </a:xfrm>
          <a:prstGeom prst="rect">
            <a:avLst/>
          </a:prstGeom>
        </p:spPr>
      </p:pic>
      <p:sp>
        <p:nvSpPr>
          <p:cNvPr id="2" name="Slide Number Placeholder 1">
            <a:extLst>
              <a:ext uri="{FF2B5EF4-FFF2-40B4-BE49-F238E27FC236}">
                <a16:creationId xmlns:a16="http://schemas.microsoft.com/office/drawing/2014/main" id="{3F2A7C71-AE91-452A-BB30-65055A157081}"/>
              </a:ext>
            </a:extLst>
          </p:cNvPr>
          <p:cNvSpPr>
            <a:spLocks noGrp="1"/>
          </p:cNvSpPr>
          <p:nvPr>
            <p:ph type="sldNum" sz="quarter" idx="12"/>
          </p:nvPr>
        </p:nvSpPr>
        <p:spPr/>
        <p:txBody>
          <a:bodyPr>
            <a:normAutofit/>
          </a:bodyPr>
          <a:lstStyle/>
          <a:p>
            <a:fld id="{7FC2CC64-61C9-4E9F-B9D2-AE206B069F0C}" type="slidenum">
              <a:rPr lang="en-GB" smtClean="0"/>
              <a:t>18</a:t>
            </a:fld>
            <a:endParaRPr lang="en-GB"/>
          </a:p>
        </p:txBody>
      </p:sp>
      <p:sp>
        <p:nvSpPr>
          <p:cNvPr id="5" name="Rectangle 4">
            <a:extLst>
              <a:ext uri="{FF2B5EF4-FFF2-40B4-BE49-F238E27FC236}">
                <a16:creationId xmlns:a16="http://schemas.microsoft.com/office/drawing/2014/main" id="{EEAD073C-4607-43C5-9BA1-CA249CC7E869}"/>
              </a:ext>
            </a:extLst>
          </p:cNvPr>
          <p:cNvSpPr/>
          <p:nvPr/>
        </p:nvSpPr>
        <p:spPr>
          <a:xfrm>
            <a:off x="4409479" y="6053122"/>
            <a:ext cx="3373039"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 Niamh Fahy, Polaroid tests, photo etching, 2021</a:t>
            </a:r>
          </a:p>
        </p:txBody>
      </p:sp>
    </p:spTree>
    <p:extLst>
      <p:ext uri="{BB962C8B-B14F-4D97-AF65-F5344CB8AC3E}">
        <p14:creationId xmlns:p14="http://schemas.microsoft.com/office/powerpoint/2010/main" val="1351772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ADA8D9-32AE-4774-8300-895BB455261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7545" y="826144"/>
            <a:ext cx="4200834" cy="5205711"/>
          </a:xfrm>
          <a:prstGeom prst="rect">
            <a:avLst/>
          </a:prstGeom>
        </p:spPr>
      </p:pic>
      <p:sp>
        <p:nvSpPr>
          <p:cNvPr id="2" name="Slide Number Placeholder 1">
            <a:extLst>
              <a:ext uri="{FF2B5EF4-FFF2-40B4-BE49-F238E27FC236}">
                <a16:creationId xmlns:a16="http://schemas.microsoft.com/office/drawing/2014/main" id="{FE8890F9-BC67-4802-8D05-D779B34B34EA}"/>
              </a:ext>
            </a:extLst>
          </p:cNvPr>
          <p:cNvSpPr>
            <a:spLocks noGrp="1"/>
          </p:cNvSpPr>
          <p:nvPr>
            <p:ph type="sldNum" sz="quarter" idx="12"/>
          </p:nvPr>
        </p:nvSpPr>
        <p:spPr/>
        <p:txBody>
          <a:bodyPr>
            <a:normAutofit/>
          </a:bodyPr>
          <a:lstStyle/>
          <a:p>
            <a:fld id="{7FC2CC64-61C9-4E9F-B9D2-AE206B069F0C}" type="slidenum">
              <a:rPr lang="en-GB" smtClean="0"/>
              <a:t>19</a:t>
            </a:fld>
            <a:endParaRPr lang="en-GB"/>
          </a:p>
        </p:txBody>
      </p:sp>
      <p:pic>
        <p:nvPicPr>
          <p:cNvPr id="5" name="Picture 4">
            <a:extLst>
              <a:ext uri="{FF2B5EF4-FFF2-40B4-BE49-F238E27FC236}">
                <a16:creationId xmlns:a16="http://schemas.microsoft.com/office/drawing/2014/main" id="{7EC1CCFD-EB37-4BAE-BD3D-FD39CF5A6F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68379" y="826144"/>
            <a:ext cx="4711269" cy="5205711"/>
          </a:xfrm>
          <a:prstGeom prst="rect">
            <a:avLst/>
          </a:prstGeom>
        </p:spPr>
      </p:pic>
      <p:sp>
        <p:nvSpPr>
          <p:cNvPr id="6" name="Rectangle 5">
            <a:extLst>
              <a:ext uri="{FF2B5EF4-FFF2-40B4-BE49-F238E27FC236}">
                <a16:creationId xmlns:a16="http://schemas.microsoft.com/office/drawing/2014/main" id="{A2BE64A9-AE8E-4A66-A2F2-BDC210C27C2C}"/>
              </a:ext>
            </a:extLst>
          </p:cNvPr>
          <p:cNvSpPr/>
          <p:nvPr/>
        </p:nvSpPr>
        <p:spPr>
          <a:xfrm>
            <a:off x="4445548" y="6187231"/>
            <a:ext cx="3300904"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Polaroid tests in Photo etching,2021</a:t>
            </a:r>
          </a:p>
        </p:txBody>
      </p:sp>
    </p:spTree>
    <p:extLst>
      <p:ext uri="{BB962C8B-B14F-4D97-AF65-F5344CB8AC3E}">
        <p14:creationId xmlns:p14="http://schemas.microsoft.com/office/powerpoint/2010/main" val="171575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40E42-DEBB-45B5-BD22-EAD77D0A04AD}"/>
              </a:ext>
            </a:extLst>
          </p:cNvPr>
          <p:cNvSpPr/>
          <p:nvPr/>
        </p:nvSpPr>
        <p:spPr>
          <a:xfrm>
            <a:off x="6096000" y="-62144"/>
            <a:ext cx="6096000" cy="6920144"/>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61AB13-EC5D-47AD-9A1B-A60116813F19}"/>
              </a:ext>
            </a:extLst>
          </p:cNvPr>
          <p:cNvSpPr>
            <a:spLocks noGrp="1"/>
          </p:cNvSpPr>
          <p:nvPr>
            <p:ph type="title"/>
          </p:nvPr>
        </p:nvSpPr>
        <p:spPr>
          <a:xfrm>
            <a:off x="719092" y="365125"/>
            <a:ext cx="1615735" cy="1325563"/>
          </a:xfrm>
        </p:spPr>
        <p:txBody>
          <a:bodyPr>
            <a:normAutofit/>
          </a:bodyPr>
          <a:lstStyle/>
          <a:p>
            <a:pPr algn="ctr"/>
            <a:r>
              <a:rPr lang="en-GB" sz="3600" dirty="0">
                <a:latin typeface="Sitka Heading" panose="02000505000000020004" pitchFamily="2" charset="0"/>
              </a:rPr>
              <a:t>Outline</a:t>
            </a:r>
          </a:p>
        </p:txBody>
      </p:sp>
      <p:sp>
        <p:nvSpPr>
          <p:cNvPr id="4" name="Rectangle 1">
            <a:extLst>
              <a:ext uri="{FF2B5EF4-FFF2-40B4-BE49-F238E27FC236}">
                <a16:creationId xmlns:a16="http://schemas.microsoft.com/office/drawing/2014/main" id="{E0179638-EB3E-4B1A-A078-BE8B8BCB8CDD}"/>
              </a:ext>
            </a:extLst>
          </p:cNvPr>
          <p:cNvSpPr>
            <a:spLocks noGrp="1" noChangeArrowheads="1"/>
          </p:cNvSpPr>
          <p:nvPr>
            <p:ph idx="1"/>
          </p:nvPr>
        </p:nvSpPr>
        <p:spPr bwMode="auto">
          <a:xfrm>
            <a:off x="838200" y="1516886"/>
            <a:ext cx="4941163" cy="445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4525" algn="r"/>
              </a:tabLst>
              <a:defRPr>
                <a:solidFill>
                  <a:schemeClr val="tx1"/>
                </a:solidFill>
                <a:latin typeface="Arial" panose="020B0604020202020204" pitchFamily="34" charset="0"/>
              </a:defRPr>
            </a:lvl1pPr>
            <a:lvl2pPr eaLnBrk="0" fontAlgn="base" hangingPunct="0">
              <a:spcBef>
                <a:spcPct val="0"/>
              </a:spcBef>
              <a:spcAft>
                <a:spcPct val="0"/>
              </a:spcAft>
              <a:tabLst>
                <a:tab pos="5724525" algn="r"/>
              </a:tabLst>
              <a:defRPr>
                <a:solidFill>
                  <a:schemeClr val="tx1"/>
                </a:solidFill>
                <a:latin typeface="Arial" panose="020B0604020202020204" pitchFamily="34" charset="0"/>
              </a:defRPr>
            </a:lvl2pPr>
            <a:lvl3pPr eaLnBrk="0" fontAlgn="base" hangingPunct="0">
              <a:spcBef>
                <a:spcPct val="0"/>
              </a:spcBef>
              <a:spcAft>
                <a:spcPct val="0"/>
              </a:spcAft>
              <a:tabLst>
                <a:tab pos="5724525" algn="r"/>
              </a:tabLst>
              <a:defRPr>
                <a:solidFill>
                  <a:schemeClr val="tx1"/>
                </a:solidFill>
                <a:latin typeface="Arial" panose="020B0604020202020204" pitchFamily="34" charset="0"/>
              </a:defRPr>
            </a:lvl3pPr>
            <a:lvl4pPr eaLnBrk="0" fontAlgn="base" hangingPunct="0">
              <a:spcBef>
                <a:spcPct val="0"/>
              </a:spcBef>
              <a:spcAft>
                <a:spcPct val="0"/>
              </a:spcAft>
              <a:tabLst>
                <a:tab pos="5724525" algn="r"/>
              </a:tabLst>
              <a:defRPr>
                <a:solidFill>
                  <a:schemeClr val="tx1"/>
                </a:solidFill>
                <a:latin typeface="Arial" panose="020B0604020202020204" pitchFamily="34" charset="0"/>
              </a:defRPr>
            </a:lvl4pPr>
            <a:lvl5pPr eaLnBrk="0" fontAlgn="base" hangingPunct="0">
              <a:spcBef>
                <a:spcPct val="0"/>
              </a:spcBef>
              <a:spcAft>
                <a:spcPct val="0"/>
              </a:spcAft>
              <a:tabLst>
                <a:tab pos="5724525" algn="r"/>
              </a:tabLst>
              <a:defRPr>
                <a:solidFill>
                  <a:schemeClr val="tx1"/>
                </a:solidFill>
                <a:latin typeface="Arial" panose="020B0604020202020204" pitchFamily="34" charset="0"/>
              </a:defRPr>
            </a:lvl5pPr>
            <a:lvl6pPr eaLnBrk="0" fontAlgn="base" hangingPunct="0">
              <a:spcBef>
                <a:spcPct val="0"/>
              </a:spcBef>
              <a:spcAft>
                <a:spcPct val="0"/>
              </a:spcAft>
              <a:tabLst>
                <a:tab pos="5724525" algn="r"/>
              </a:tabLst>
              <a:defRPr>
                <a:solidFill>
                  <a:schemeClr val="tx1"/>
                </a:solidFill>
                <a:latin typeface="Arial" panose="020B0604020202020204" pitchFamily="34" charset="0"/>
              </a:defRPr>
            </a:lvl6pPr>
            <a:lvl7pPr eaLnBrk="0" fontAlgn="base" hangingPunct="0">
              <a:spcBef>
                <a:spcPct val="0"/>
              </a:spcBef>
              <a:spcAft>
                <a:spcPct val="0"/>
              </a:spcAft>
              <a:tabLst>
                <a:tab pos="5724525" algn="r"/>
              </a:tabLst>
              <a:defRPr>
                <a:solidFill>
                  <a:schemeClr val="tx1"/>
                </a:solidFill>
                <a:latin typeface="Arial" panose="020B0604020202020204" pitchFamily="34" charset="0"/>
              </a:defRPr>
            </a:lvl7pPr>
            <a:lvl8pPr eaLnBrk="0" fontAlgn="base" hangingPunct="0">
              <a:spcBef>
                <a:spcPct val="0"/>
              </a:spcBef>
              <a:spcAft>
                <a:spcPct val="0"/>
              </a:spcAft>
              <a:tabLst>
                <a:tab pos="5724525" algn="r"/>
              </a:tabLst>
              <a:defRPr>
                <a:solidFill>
                  <a:schemeClr val="tx1"/>
                </a:solidFill>
                <a:latin typeface="Arial" panose="020B0604020202020204" pitchFamily="34" charset="0"/>
              </a:defRPr>
            </a:lvl8pPr>
            <a:lvl9pPr eaLnBrk="0" fontAlgn="base" hangingPunct="0">
              <a:spcBef>
                <a:spcPct val="0"/>
              </a:spcBef>
              <a:spcAft>
                <a:spcPct val="0"/>
              </a:spcAft>
              <a:tabLst>
                <a:tab pos="5724525" algn="r"/>
              </a:tabLst>
              <a:defRPr>
                <a:solidFill>
                  <a:schemeClr val="tx1"/>
                </a:solidFill>
                <a:latin typeface="Arial" panose="020B0604020202020204" pitchFamily="34" charset="0"/>
              </a:defRPr>
            </a:lvl9pPr>
          </a:lstStyle>
          <a:p>
            <a:pPr>
              <a:lnSpc>
                <a:spcPct val="150000"/>
              </a:lnSpc>
              <a:buClr>
                <a:schemeClr val="accent6"/>
              </a:buClr>
              <a:buFont typeface="Wingdings" panose="05000000000000000000" pitchFamily="2" charset="2"/>
              <a:buChar char="v"/>
            </a:pPr>
            <a:r>
              <a:rPr kumimoji="0" lang="en-GB" altLang="en-US" sz="2400" b="0" i="0" strike="noStrike" cap="none" normalizeH="0" baseline="0" dirty="0">
                <a:ln>
                  <a:noFill/>
                </a:ln>
                <a:solidFill>
                  <a:schemeClr val="tx1"/>
                </a:solidFill>
                <a:effectLst/>
                <a:latin typeface="Sitka Heading" panose="02000505000000020004" pitchFamily="2" charset="0"/>
                <a:ea typeface="Calibri" panose="020F0502020204030204" pitchFamily="34" charset="0"/>
                <a:cs typeface="Times New Roman" panose="02020603050405020304" pitchFamily="18" charset="0"/>
              </a:rPr>
              <a:t>Introduction &amp; Research Questions</a:t>
            </a:r>
          </a:p>
          <a:p>
            <a:pPr>
              <a:lnSpc>
                <a:spcPct val="150000"/>
              </a:lnSpc>
              <a:buClr>
                <a:schemeClr val="accent6"/>
              </a:buClr>
              <a:buFont typeface="Wingdings" panose="05000000000000000000" pitchFamily="2" charset="2"/>
              <a:buChar char="v"/>
            </a:pPr>
            <a:r>
              <a:rPr lang="en-GB" altLang="en-US" sz="2400" dirty="0">
                <a:latin typeface="Sitka Heading" panose="02000505000000020004" pitchFamily="2" charset="0"/>
                <a:ea typeface="Calibri" panose="020F0502020204030204" pitchFamily="34" charset="0"/>
                <a:cs typeface="Times New Roman" panose="02020603050405020304" pitchFamily="18" charset="0"/>
              </a:rPr>
              <a:t>Key Theories</a:t>
            </a:r>
            <a:endParaRPr kumimoji="0" lang="en-GB" altLang="en-US" sz="2400" b="0" i="0" strike="noStrike" cap="none" normalizeH="0" baseline="0" dirty="0">
              <a:ln>
                <a:noFill/>
              </a:ln>
              <a:solidFill>
                <a:schemeClr val="tx1"/>
              </a:solidFill>
              <a:effectLst/>
              <a:latin typeface="Sitka Heading" panose="02000505000000020004" pitchFamily="2" charset="0"/>
              <a:ea typeface="Calibri" panose="020F0502020204030204" pitchFamily="34" charset="0"/>
              <a:cs typeface="Times New Roman" panose="02020603050405020304" pitchFamily="18" charset="0"/>
            </a:endParaRPr>
          </a:p>
          <a:p>
            <a:pPr>
              <a:lnSpc>
                <a:spcPct val="150000"/>
              </a:lnSpc>
              <a:buClr>
                <a:schemeClr val="accent6"/>
              </a:buClr>
              <a:buFont typeface="Wingdings" panose="05000000000000000000" pitchFamily="2" charset="2"/>
              <a:buChar char="v"/>
            </a:pPr>
            <a:r>
              <a:rPr lang="en-GB" altLang="en-US" sz="2400" dirty="0">
                <a:latin typeface="Sitka Heading" panose="02000505000000020004" pitchFamily="2" charset="0"/>
                <a:cs typeface="Times New Roman" panose="02020603050405020304" pitchFamily="18" charset="0"/>
              </a:rPr>
              <a:t>Methodology Deep Mapping &amp; Fieldwork</a:t>
            </a:r>
          </a:p>
          <a:p>
            <a:pPr>
              <a:lnSpc>
                <a:spcPct val="150000"/>
              </a:lnSpc>
              <a:buClr>
                <a:schemeClr val="accent6"/>
              </a:buClr>
              <a:buFont typeface="Wingdings" panose="05000000000000000000" pitchFamily="2" charset="2"/>
              <a:buChar char="v"/>
            </a:pPr>
            <a:r>
              <a:rPr kumimoji="0" lang="en-GB" altLang="en-US" sz="2400" b="0" i="0" strike="noStrike" cap="none" normalizeH="0" baseline="0" dirty="0">
                <a:ln>
                  <a:noFill/>
                </a:ln>
                <a:solidFill>
                  <a:schemeClr val="tx1"/>
                </a:solidFill>
                <a:effectLst/>
                <a:latin typeface="Sitka Heading" panose="02000505000000020004" pitchFamily="2" charset="0"/>
                <a:cs typeface="Times New Roman" panose="02020603050405020304" pitchFamily="18" charset="0"/>
              </a:rPr>
              <a:t>Shaping the Anthropocene</a:t>
            </a:r>
          </a:p>
          <a:p>
            <a:pPr>
              <a:lnSpc>
                <a:spcPct val="150000"/>
              </a:lnSpc>
              <a:buClr>
                <a:schemeClr val="accent6"/>
              </a:buClr>
              <a:buFont typeface="Wingdings" panose="05000000000000000000" pitchFamily="2" charset="2"/>
              <a:buChar char="v"/>
            </a:pPr>
            <a:r>
              <a:rPr kumimoji="0" lang="en-GB" altLang="en-US" sz="2400" b="0" i="0" strike="noStrike" cap="none" normalizeH="0" baseline="0" dirty="0">
                <a:ln>
                  <a:noFill/>
                </a:ln>
                <a:solidFill>
                  <a:schemeClr val="tx1"/>
                </a:solidFill>
                <a:effectLst/>
                <a:latin typeface="Sitka Heading" panose="02000505000000020004" pitchFamily="2" charset="0"/>
                <a:cs typeface="Times New Roman" panose="02020603050405020304" pitchFamily="18" charset="0"/>
              </a:rPr>
              <a:t>Concealed Landscapes Slieve Aughty case study</a:t>
            </a:r>
          </a:p>
          <a:p>
            <a:pPr>
              <a:lnSpc>
                <a:spcPct val="150000"/>
              </a:lnSpc>
              <a:buClr>
                <a:schemeClr val="accent6"/>
              </a:buClr>
              <a:buFont typeface="Wingdings" panose="05000000000000000000" pitchFamily="2" charset="2"/>
              <a:buChar char="v"/>
            </a:pPr>
            <a:r>
              <a:rPr lang="en-GB" altLang="en-US" sz="2400" dirty="0">
                <a:latin typeface="Sitka Heading" panose="02000505000000020004" pitchFamily="2" charset="0"/>
                <a:cs typeface="Times New Roman" panose="02020603050405020304" pitchFamily="18" charset="0"/>
              </a:rPr>
              <a:t>Conclusion</a:t>
            </a:r>
            <a:endParaRPr kumimoji="0" lang="en-GB" altLang="en-US" sz="2400" b="0" i="0" strike="noStrike" cap="none" normalizeH="0" baseline="0" dirty="0">
              <a:ln>
                <a:noFill/>
              </a:ln>
              <a:solidFill>
                <a:schemeClr val="tx1"/>
              </a:solidFill>
              <a:effectLst/>
              <a:latin typeface="Sitka Heading" panose="02000505000000020004" pitchFamily="2" charset="0"/>
            </a:endParaRPr>
          </a:p>
        </p:txBody>
      </p:sp>
      <p:sp>
        <p:nvSpPr>
          <p:cNvPr id="3" name="Slide Number Placeholder 2">
            <a:extLst>
              <a:ext uri="{FF2B5EF4-FFF2-40B4-BE49-F238E27FC236}">
                <a16:creationId xmlns:a16="http://schemas.microsoft.com/office/drawing/2014/main" id="{DDC0FD06-E3BA-423E-A7FA-88C078EE089D}"/>
              </a:ext>
            </a:extLst>
          </p:cNvPr>
          <p:cNvSpPr>
            <a:spLocks noGrp="1"/>
          </p:cNvSpPr>
          <p:nvPr>
            <p:ph type="sldNum" sz="quarter" idx="12"/>
          </p:nvPr>
        </p:nvSpPr>
        <p:spPr/>
        <p:txBody>
          <a:bodyPr>
            <a:normAutofit/>
          </a:bodyPr>
          <a:lstStyle/>
          <a:p>
            <a:fld id="{7FC2CC64-61C9-4E9F-B9D2-AE206B069F0C}" type="slidenum">
              <a:rPr lang="en-GB" smtClean="0"/>
              <a:t>2</a:t>
            </a:fld>
            <a:endParaRPr lang="en-GB"/>
          </a:p>
        </p:txBody>
      </p:sp>
      <p:sp>
        <p:nvSpPr>
          <p:cNvPr id="6" name="Rectangle 5">
            <a:extLst>
              <a:ext uri="{FF2B5EF4-FFF2-40B4-BE49-F238E27FC236}">
                <a16:creationId xmlns:a16="http://schemas.microsoft.com/office/drawing/2014/main" id="{4A309D46-1025-4C78-AEB1-AAFAFDCD128C}"/>
              </a:ext>
            </a:extLst>
          </p:cNvPr>
          <p:cNvSpPr/>
          <p:nvPr/>
        </p:nvSpPr>
        <p:spPr>
          <a:xfrm>
            <a:off x="719091" y="1464816"/>
            <a:ext cx="10892901" cy="1065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61537D3-D1A2-4D62-B912-62743B741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545" y="2066924"/>
            <a:ext cx="5368910" cy="3579274"/>
          </a:xfrm>
          <a:prstGeom prst="rect">
            <a:avLst/>
          </a:prstGeom>
        </p:spPr>
      </p:pic>
    </p:spTree>
    <p:extLst>
      <p:ext uri="{BB962C8B-B14F-4D97-AF65-F5344CB8AC3E}">
        <p14:creationId xmlns:p14="http://schemas.microsoft.com/office/powerpoint/2010/main" val="57961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F8B4E-51F0-483A-8D8A-75A7A289E97F}"/>
              </a:ext>
            </a:extLst>
          </p:cNvPr>
          <p:cNvSpPr>
            <a:spLocks noGrp="1"/>
          </p:cNvSpPr>
          <p:nvPr>
            <p:ph idx="1"/>
          </p:nvPr>
        </p:nvSpPr>
        <p:spPr>
          <a:xfrm>
            <a:off x="6096000" y="1468391"/>
            <a:ext cx="5746812" cy="6335942"/>
          </a:xfrm>
        </p:spPr>
        <p:txBody>
          <a:bodyPr>
            <a:normAutofit/>
          </a:bodyPr>
          <a:lstStyle/>
          <a:p>
            <a:pPr marL="0" indent="0">
              <a:buNone/>
            </a:pPr>
            <a:r>
              <a:rPr lang="en-GB" sz="2400" dirty="0">
                <a:latin typeface="Sitka Banner" panose="02000505000000020004" pitchFamily="2" charset="0"/>
                <a:ea typeface="Times New Roman" panose="02020603050405020304" pitchFamily="18" charset="0"/>
                <a:cs typeface="Calibri Light" panose="020F0302020204030204" pitchFamily="34" charset="0"/>
              </a:rPr>
              <a:t>Landscapes subjected to</a:t>
            </a:r>
            <a:r>
              <a:rPr lang="en-GB" sz="2400" i="1" dirty="0">
                <a:solidFill>
                  <a:srgbClr val="000000"/>
                </a:solidFill>
                <a:latin typeface="Sitka Banner" panose="02000505000000020004" pitchFamily="2" charset="0"/>
                <a:ea typeface="Calibri" panose="020F0502020204030204" pitchFamily="34" charset="0"/>
                <a:cs typeface="Times New Roman" panose="02020603050405020304" pitchFamily="18" charset="0"/>
              </a:rPr>
              <a:t> extractivism bear the physical impact of accelerated carving on the earth’s surface, indicating a visible trace of activity. </a:t>
            </a:r>
            <a:r>
              <a:rPr lang="en-GB" sz="2400" dirty="0">
                <a:latin typeface="Sitka Banner" panose="02000505000000020004" pitchFamily="2" charset="0"/>
                <a:ea typeface="Calibri" panose="020F0502020204030204" pitchFamily="34" charset="0"/>
                <a:cs typeface="Times New Roman" panose="02020603050405020304" pitchFamily="18" charset="0"/>
              </a:rPr>
              <a:t>Without the overt implication of a trace, such as witnessed i</a:t>
            </a:r>
            <a:r>
              <a:rPr lang="en-GB" sz="2400" dirty="0">
                <a:latin typeface="Sitka Banner" panose="02000505000000020004" pitchFamily="2" charset="0"/>
                <a:ea typeface="Times New Roman" panose="02020603050405020304" pitchFamily="18" charset="0"/>
                <a:cs typeface="Calibri Light" panose="020F0302020204030204" pitchFamily="34" charset="0"/>
              </a:rPr>
              <a:t>n the China Clay Pits, how can slow violence be recognised? What strategies can be applied to interpret landscapes affected by environmental change but absent of such spectacle. </a:t>
            </a:r>
            <a:endParaRPr lang="en-GB" sz="2400" dirty="0"/>
          </a:p>
          <a:p>
            <a:endParaRPr lang="en-GB" dirty="0"/>
          </a:p>
        </p:txBody>
      </p:sp>
      <p:sp>
        <p:nvSpPr>
          <p:cNvPr id="2" name="Slide Number Placeholder 1">
            <a:extLst>
              <a:ext uri="{FF2B5EF4-FFF2-40B4-BE49-F238E27FC236}">
                <a16:creationId xmlns:a16="http://schemas.microsoft.com/office/drawing/2014/main" id="{101572F7-1F21-45D6-A43F-2906E90805AF}"/>
              </a:ext>
            </a:extLst>
          </p:cNvPr>
          <p:cNvSpPr>
            <a:spLocks noGrp="1"/>
          </p:cNvSpPr>
          <p:nvPr>
            <p:ph type="sldNum" sz="quarter" idx="12"/>
          </p:nvPr>
        </p:nvSpPr>
        <p:spPr/>
        <p:txBody>
          <a:bodyPr>
            <a:normAutofit/>
          </a:bodyPr>
          <a:lstStyle/>
          <a:p>
            <a:fld id="{7FC2CC64-61C9-4E9F-B9D2-AE206B069F0C}" type="slidenum">
              <a:rPr lang="en-GB" smtClean="0"/>
              <a:t>20</a:t>
            </a:fld>
            <a:endParaRPr lang="en-GB"/>
          </a:p>
        </p:txBody>
      </p:sp>
      <p:pic>
        <p:nvPicPr>
          <p:cNvPr id="5" name="Picture 4">
            <a:extLst>
              <a:ext uri="{FF2B5EF4-FFF2-40B4-BE49-F238E27FC236}">
                <a16:creationId xmlns:a16="http://schemas.microsoft.com/office/drawing/2014/main" id="{C92676A4-5618-4451-9787-C2DB710E8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91" y="163293"/>
            <a:ext cx="5026597" cy="6282757"/>
          </a:xfrm>
          <a:prstGeom prst="rect">
            <a:avLst/>
          </a:prstGeom>
        </p:spPr>
      </p:pic>
      <p:sp>
        <p:nvSpPr>
          <p:cNvPr id="4" name="Rectangle 3">
            <a:extLst>
              <a:ext uri="{FF2B5EF4-FFF2-40B4-BE49-F238E27FC236}">
                <a16:creationId xmlns:a16="http://schemas.microsoft.com/office/drawing/2014/main" id="{9579BD43-FF48-4F82-A5AA-76449B582275}"/>
              </a:ext>
            </a:extLst>
          </p:cNvPr>
          <p:cNvSpPr/>
          <p:nvPr/>
        </p:nvSpPr>
        <p:spPr>
          <a:xfrm>
            <a:off x="1769582" y="6400412"/>
            <a:ext cx="2270173"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Photo etching, 2021</a:t>
            </a:r>
          </a:p>
        </p:txBody>
      </p:sp>
    </p:spTree>
    <p:extLst>
      <p:ext uri="{BB962C8B-B14F-4D97-AF65-F5344CB8AC3E}">
        <p14:creationId xmlns:p14="http://schemas.microsoft.com/office/powerpoint/2010/main" val="1890022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838200" y="2766218"/>
            <a:ext cx="10515600" cy="2462730"/>
          </a:xfrm>
        </p:spPr>
        <p:txBody>
          <a:bodyPr>
            <a:normAutofit fontScale="90000"/>
          </a:bodyPr>
          <a:lstStyle/>
          <a:p>
            <a:pPr algn="ctr"/>
            <a:r>
              <a:rPr lang="en-GB" dirty="0">
                <a:solidFill>
                  <a:schemeClr val="bg1"/>
                </a:solidFill>
                <a:latin typeface="Sitka Heading" panose="02000505000000020004" pitchFamily="2" charset="0"/>
              </a:rPr>
              <a:t>Concealed Landscapes </a:t>
            </a:r>
            <a:br>
              <a:rPr lang="en-GB" dirty="0">
                <a:solidFill>
                  <a:schemeClr val="bg1"/>
                </a:solidFill>
                <a:latin typeface="Sitka Heading" panose="02000505000000020004" pitchFamily="2" charset="0"/>
              </a:rPr>
            </a:br>
            <a:r>
              <a:rPr lang="en-GB" dirty="0">
                <a:solidFill>
                  <a:schemeClr val="bg1"/>
                </a:solidFill>
                <a:latin typeface="Sitka Heading" panose="02000505000000020004" pitchFamily="2" charset="0"/>
              </a:rPr>
              <a:t>Slieve Aughty Case study</a:t>
            </a:r>
            <a:br>
              <a:rPr lang="en-GB" dirty="0">
                <a:solidFill>
                  <a:schemeClr val="bg1"/>
                </a:solidFill>
                <a:latin typeface="Sitka Heading" panose="02000505000000020004" pitchFamily="2" charset="0"/>
              </a:rPr>
            </a:b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21</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3055398" y="2359240"/>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629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3D40-B284-434E-9ADD-6419CAA36EBB}"/>
              </a:ext>
            </a:extLst>
          </p:cNvPr>
          <p:cNvSpPr>
            <a:spLocks noGrp="1"/>
          </p:cNvSpPr>
          <p:nvPr>
            <p:ph type="title"/>
          </p:nvPr>
        </p:nvSpPr>
        <p:spPr>
          <a:xfrm>
            <a:off x="2980992" y="81308"/>
            <a:ext cx="6230015" cy="1235205"/>
          </a:xfrm>
        </p:spPr>
        <p:txBody>
          <a:bodyPr>
            <a:normAutofit fontScale="90000"/>
          </a:bodyPr>
          <a:lstStyle/>
          <a:p>
            <a:pPr algn="ctr"/>
            <a:r>
              <a:rPr lang="en-GB" dirty="0">
                <a:latin typeface="Sitka Heading" panose="02000505000000020004" pitchFamily="2" charset="0"/>
              </a:rPr>
              <a:t>Slieve Aughty Mountains Case study</a:t>
            </a:r>
          </a:p>
        </p:txBody>
      </p:sp>
      <p:pic>
        <p:nvPicPr>
          <p:cNvPr id="5" name="Content Placeholder 4">
            <a:extLst>
              <a:ext uri="{FF2B5EF4-FFF2-40B4-BE49-F238E27FC236}">
                <a16:creationId xmlns:a16="http://schemas.microsoft.com/office/drawing/2014/main" id="{AC587EAD-0F7F-4297-AE22-7035F915D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
        <p:nvSpPr>
          <p:cNvPr id="6" name="Slide Number Placeholder 5">
            <a:extLst>
              <a:ext uri="{FF2B5EF4-FFF2-40B4-BE49-F238E27FC236}">
                <a16:creationId xmlns:a16="http://schemas.microsoft.com/office/drawing/2014/main" id="{1D4E384D-CE24-48A2-8B03-0A6042CF2347}"/>
              </a:ext>
            </a:extLst>
          </p:cNvPr>
          <p:cNvSpPr>
            <a:spLocks noGrp="1"/>
          </p:cNvSpPr>
          <p:nvPr>
            <p:ph type="sldNum" sz="quarter" idx="12"/>
          </p:nvPr>
        </p:nvSpPr>
        <p:spPr/>
        <p:txBody>
          <a:bodyPr>
            <a:normAutofit/>
          </a:bodyPr>
          <a:lstStyle/>
          <a:p>
            <a:fld id="{7FC2CC64-61C9-4E9F-B9D2-AE206B069F0C}" type="slidenum">
              <a:rPr lang="en-GB" smtClean="0"/>
              <a:t>22</a:t>
            </a:fld>
            <a:endParaRPr lang="en-GB" dirty="0"/>
          </a:p>
        </p:txBody>
      </p:sp>
      <p:sp>
        <p:nvSpPr>
          <p:cNvPr id="9" name="Rectangle 8">
            <a:extLst>
              <a:ext uri="{FF2B5EF4-FFF2-40B4-BE49-F238E27FC236}">
                <a16:creationId xmlns:a16="http://schemas.microsoft.com/office/drawing/2014/main" id="{2733C3FE-9EB1-4AF5-88DB-46B9290723A1}"/>
              </a:ext>
            </a:extLst>
          </p:cNvPr>
          <p:cNvSpPr/>
          <p:nvPr/>
        </p:nvSpPr>
        <p:spPr>
          <a:xfrm>
            <a:off x="3037185" y="6490643"/>
            <a:ext cx="5291833"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 Galway, Ireland, digital photograph, 2020</a:t>
            </a:r>
          </a:p>
        </p:txBody>
      </p:sp>
      <p:sp>
        <p:nvSpPr>
          <p:cNvPr id="10" name="Rectangle 9">
            <a:extLst>
              <a:ext uri="{FF2B5EF4-FFF2-40B4-BE49-F238E27FC236}">
                <a16:creationId xmlns:a16="http://schemas.microsoft.com/office/drawing/2014/main" id="{1530DA18-7F49-432C-804E-6967378D621D}"/>
              </a:ext>
            </a:extLst>
          </p:cNvPr>
          <p:cNvSpPr/>
          <p:nvPr/>
        </p:nvSpPr>
        <p:spPr>
          <a:xfrm>
            <a:off x="479395"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42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724619-1FF7-4433-B953-DA80DA2FD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3225" y="191470"/>
            <a:ext cx="4178850" cy="6268275"/>
          </a:xfrm>
        </p:spPr>
      </p:pic>
      <p:sp>
        <p:nvSpPr>
          <p:cNvPr id="6" name="Slide Number Placeholder 5">
            <a:extLst>
              <a:ext uri="{FF2B5EF4-FFF2-40B4-BE49-F238E27FC236}">
                <a16:creationId xmlns:a16="http://schemas.microsoft.com/office/drawing/2014/main" id="{EAEECF7B-A20C-498A-9CBC-30D4F687882B}"/>
              </a:ext>
            </a:extLst>
          </p:cNvPr>
          <p:cNvSpPr>
            <a:spLocks noGrp="1"/>
          </p:cNvSpPr>
          <p:nvPr>
            <p:ph type="sldNum" sz="quarter" idx="12"/>
          </p:nvPr>
        </p:nvSpPr>
        <p:spPr/>
        <p:txBody>
          <a:bodyPr>
            <a:normAutofit/>
          </a:bodyPr>
          <a:lstStyle/>
          <a:p>
            <a:fld id="{7FC2CC64-61C9-4E9F-B9D2-AE206B069F0C}" type="slidenum">
              <a:rPr lang="en-GB" smtClean="0"/>
              <a:t>23</a:t>
            </a:fld>
            <a:endParaRPr lang="en-GB"/>
          </a:p>
        </p:txBody>
      </p:sp>
      <p:pic>
        <p:nvPicPr>
          <p:cNvPr id="4" name="Picture 3">
            <a:extLst>
              <a:ext uri="{FF2B5EF4-FFF2-40B4-BE49-F238E27FC236}">
                <a16:creationId xmlns:a16="http://schemas.microsoft.com/office/drawing/2014/main" id="{C849AB56-A09C-4E1B-87B6-8F11EC6A3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399" y="191470"/>
            <a:ext cx="4178850" cy="6268274"/>
          </a:xfrm>
          <a:prstGeom prst="rect">
            <a:avLst/>
          </a:prstGeom>
        </p:spPr>
      </p:pic>
      <p:sp>
        <p:nvSpPr>
          <p:cNvPr id="7" name="TextBox 6">
            <a:extLst>
              <a:ext uri="{FF2B5EF4-FFF2-40B4-BE49-F238E27FC236}">
                <a16:creationId xmlns:a16="http://schemas.microsoft.com/office/drawing/2014/main" id="{A7294BF3-DC2F-49A5-9E79-14D57A6D0753}"/>
              </a:ext>
            </a:extLst>
          </p:cNvPr>
          <p:cNvSpPr txBox="1"/>
          <p:nvPr/>
        </p:nvSpPr>
        <p:spPr>
          <a:xfrm>
            <a:off x="1340528" y="6500202"/>
            <a:ext cx="8975324" cy="276999"/>
          </a:xfrm>
          <a:prstGeom prst="rect">
            <a:avLst/>
          </a:prstGeom>
          <a:noFill/>
        </p:spPr>
        <p:txBody>
          <a:bodyPr wrap="square" rtlCol="0">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Currach, Slieve Aughty Mountains, digital photograph, 2021</a:t>
            </a:r>
          </a:p>
        </p:txBody>
      </p:sp>
      <p:sp>
        <p:nvSpPr>
          <p:cNvPr id="8" name="Rectangle 7">
            <a:extLst>
              <a:ext uri="{FF2B5EF4-FFF2-40B4-BE49-F238E27FC236}">
                <a16:creationId xmlns:a16="http://schemas.microsoft.com/office/drawing/2014/main" id="{EB3E4CAE-B050-4B29-9EC9-4AFC21D1AD9A}"/>
              </a:ext>
            </a:extLst>
          </p:cNvPr>
          <p:cNvSpPr/>
          <p:nvPr/>
        </p:nvSpPr>
        <p:spPr>
          <a:xfrm>
            <a:off x="351615"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239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4FBB55-98ED-44ED-B230-937704A016D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7757" y="242240"/>
            <a:ext cx="8891686" cy="5768441"/>
          </a:xfrm>
          <a:prstGeom prst="rect">
            <a:avLst/>
          </a:prstGeom>
        </p:spPr>
      </p:pic>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24</a:t>
            </a:fld>
            <a:endParaRPr lang="en-GB"/>
          </a:p>
        </p:txBody>
      </p:sp>
      <p:sp>
        <p:nvSpPr>
          <p:cNvPr id="5" name="Rectangle 4">
            <a:extLst>
              <a:ext uri="{FF2B5EF4-FFF2-40B4-BE49-F238E27FC236}">
                <a16:creationId xmlns:a16="http://schemas.microsoft.com/office/drawing/2014/main" id="{962ABE93-66DA-476A-84B8-7B1AC7E25325}"/>
              </a:ext>
            </a:extLst>
          </p:cNvPr>
          <p:cNvSpPr/>
          <p:nvPr/>
        </p:nvSpPr>
        <p:spPr>
          <a:xfrm>
            <a:off x="4021585" y="6143348"/>
            <a:ext cx="3844031"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Mountains, 2021</a:t>
            </a:r>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426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55A8BF-4CD0-4143-8B75-D0B4B61D333B}"/>
              </a:ext>
            </a:extLst>
          </p:cNvPr>
          <p:cNvSpPr/>
          <p:nvPr/>
        </p:nvSpPr>
        <p:spPr>
          <a:xfrm>
            <a:off x="361520"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096EF1E-5CA7-4CF8-B0C9-33B6A61E18D8}"/>
              </a:ext>
            </a:extLst>
          </p:cNvPr>
          <p:cNvSpPr/>
          <p:nvPr/>
        </p:nvSpPr>
        <p:spPr>
          <a:xfrm>
            <a:off x="1389294" y="5315934"/>
            <a:ext cx="4354000"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illegal dumping, 2021</a:t>
            </a:r>
          </a:p>
        </p:txBody>
      </p:sp>
      <p:pic>
        <p:nvPicPr>
          <p:cNvPr id="8" name="Picture 7">
            <a:extLst>
              <a:ext uri="{FF2B5EF4-FFF2-40B4-BE49-F238E27FC236}">
                <a16:creationId xmlns:a16="http://schemas.microsoft.com/office/drawing/2014/main" id="{DCA67877-464C-49D3-977C-C154936C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41" y="136525"/>
            <a:ext cx="7657495" cy="5104996"/>
          </a:xfrm>
          <a:prstGeom prst="rect">
            <a:avLst/>
          </a:prstGeom>
        </p:spPr>
      </p:pic>
      <p:pic>
        <p:nvPicPr>
          <p:cNvPr id="15" name="Picture 14">
            <a:extLst>
              <a:ext uri="{FF2B5EF4-FFF2-40B4-BE49-F238E27FC236}">
                <a16:creationId xmlns:a16="http://schemas.microsoft.com/office/drawing/2014/main" id="{1A637CF0-A4DE-4953-A947-78DE39DC8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310" y="136525"/>
            <a:ext cx="3971502" cy="5957252"/>
          </a:xfrm>
          <a:prstGeom prst="rect">
            <a:avLst/>
          </a:prstGeom>
        </p:spPr>
      </p:pic>
      <p:sp>
        <p:nvSpPr>
          <p:cNvPr id="16" name="Slide Number Placeholder 15">
            <a:extLst>
              <a:ext uri="{FF2B5EF4-FFF2-40B4-BE49-F238E27FC236}">
                <a16:creationId xmlns:a16="http://schemas.microsoft.com/office/drawing/2014/main" id="{D0780293-CEDF-4922-8127-3E701E9A141D}"/>
              </a:ext>
            </a:extLst>
          </p:cNvPr>
          <p:cNvSpPr>
            <a:spLocks noGrp="1"/>
          </p:cNvSpPr>
          <p:nvPr>
            <p:ph type="sldNum" sz="quarter" idx="12"/>
          </p:nvPr>
        </p:nvSpPr>
        <p:spPr/>
        <p:txBody>
          <a:bodyPr>
            <a:normAutofit/>
          </a:bodyPr>
          <a:lstStyle/>
          <a:p>
            <a:fld id="{7FC2CC64-61C9-4E9F-B9D2-AE206B069F0C}" type="slidenum">
              <a:rPr lang="en-GB" smtClean="0"/>
              <a:t>25</a:t>
            </a:fld>
            <a:endParaRPr lang="en-GB"/>
          </a:p>
        </p:txBody>
      </p:sp>
    </p:spTree>
    <p:extLst>
      <p:ext uri="{BB962C8B-B14F-4D97-AF65-F5344CB8AC3E}">
        <p14:creationId xmlns:p14="http://schemas.microsoft.com/office/powerpoint/2010/main" val="2836591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FCB07C-9710-4AB0-A772-55DDE93220B1}"/>
              </a:ext>
            </a:extLst>
          </p:cNvPr>
          <p:cNvSpPr/>
          <p:nvPr/>
        </p:nvSpPr>
        <p:spPr>
          <a:xfrm>
            <a:off x="3918829" y="6408107"/>
            <a:ext cx="4044697" cy="261610"/>
          </a:xfrm>
          <a:prstGeom prst="rect">
            <a:avLst/>
          </a:prstGeom>
        </p:spPr>
        <p:txBody>
          <a:bodyPr wrap="non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Technological Waste, Slieve Aughty Mountains, 2021</a:t>
            </a:r>
          </a:p>
        </p:txBody>
      </p:sp>
      <p:pic>
        <p:nvPicPr>
          <p:cNvPr id="4" name="Picture 3">
            <a:extLst>
              <a:ext uri="{FF2B5EF4-FFF2-40B4-BE49-F238E27FC236}">
                <a16:creationId xmlns:a16="http://schemas.microsoft.com/office/drawing/2014/main" id="{62BB3D42-6893-41F7-8E0D-4D46ED8997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6300" y="343456"/>
            <a:ext cx="8429754" cy="6009472"/>
          </a:xfrm>
          <a:prstGeom prst="rect">
            <a:avLst/>
          </a:prstGeom>
          <a:noFill/>
          <a:ln>
            <a:noFill/>
          </a:ln>
        </p:spPr>
      </p:pic>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26</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7454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7F5E60-30C6-400A-8743-1932B8149E4A}"/>
              </a:ext>
            </a:extLst>
          </p:cNvPr>
          <p:cNvSpPr/>
          <p:nvPr/>
        </p:nvSpPr>
        <p:spPr>
          <a:xfrm>
            <a:off x="5201574" y="1145219"/>
            <a:ext cx="6818051" cy="4419671"/>
          </a:xfrm>
          <a:prstGeom prst="rect">
            <a:avLst/>
          </a:prstGeom>
        </p:spPr>
        <p:txBody>
          <a:bodyPr wrap="square">
            <a:spAutoFit/>
          </a:bodyPr>
          <a:lstStyle/>
          <a:p>
            <a:pPr algn="just">
              <a:lnSpc>
                <a:spcPct val="107000"/>
              </a:lnSpc>
              <a:spcAft>
                <a:spcPts val="800"/>
              </a:spcAft>
            </a:pPr>
            <a:r>
              <a:rPr lang="en-GB" sz="2400" dirty="0">
                <a:latin typeface="Sitka Banner" panose="02000505000000020004" pitchFamily="2" charset="0"/>
                <a:ea typeface="Calibri" panose="020F0502020204030204" pitchFamily="34" charset="0"/>
                <a:cs typeface="Times New Roman" panose="02020603050405020304" pitchFamily="18" charset="0"/>
              </a:rPr>
              <a:t> “</a:t>
            </a:r>
            <a:r>
              <a:rPr lang="en-GB" sz="2400" i="1" dirty="0">
                <a:latin typeface="Sitka Banner" panose="02000505000000020004" pitchFamily="2" charset="0"/>
                <a:ea typeface="Calibri" panose="020F0502020204030204" pitchFamily="34" charset="0"/>
                <a:cs typeface="Times New Roman" panose="02020603050405020304" pitchFamily="18" charset="0"/>
              </a:rPr>
              <a:t>Photographing the border of the forest, I noticed something reflected in a stream running through the undergrowth. Crawling under the low branches, I found four white legs emerging from the water. Unable to immediately identify the creature, I noted the position and features of the body as my eyes adjusted to the low light, smooth white hair, unmarked, almost pink. Perhaps the lost foetus of a cow or deer? Its head lay submerged, only a pink tongue visible, lolling in the shallow stream, the dark water runs red from the peaty earth, denying any possibility of seeing clearly.”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9A573A3C-548C-4959-B676-4BED0A38A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95" y="96959"/>
            <a:ext cx="4293768" cy="6441953"/>
          </a:xfrm>
          <a:prstGeom prst="rect">
            <a:avLst/>
          </a:prstGeom>
        </p:spPr>
      </p:pic>
      <p:sp>
        <p:nvSpPr>
          <p:cNvPr id="11" name="Slide Number Placeholder 10">
            <a:extLst>
              <a:ext uri="{FF2B5EF4-FFF2-40B4-BE49-F238E27FC236}">
                <a16:creationId xmlns:a16="http://schemas.microsoft.com/office/drawing/2014/main" id="{03A4F3EB-A935-44B2-B4F3-5249367C9385}"/>
              </a:ext>
            </a:extLst>
          </p:cNvPr>
          <p:cNvSpPr>
            <a:spLocks noGrp="1"/>
          </p:cNvSpPr>
          <p:nvPr>
            <p:ph type="sldNum" sz="quarter" idx="12"/>
          </p:nvPr>
        </p:nvSpPr>
        <p:spPr/>
        <p:txBody>
          <a:bodyPr>
            <a:normAutofit/>
          </a:bodyPr>
          <a:lstStyle/>
          <a:p>
            <a:fld id="{7FC2CC64-61C9-4E9F-B9D2-AE206B069F0C}" type="slidenum">
              <a:rPr lang="en-GB" smtClean="0"/>
              <a:t>27</a:t>
            </a:fld>
            <a:endParaRPr lang="en-GB"/>
          </a:p>
        </p:txBody>
      </p:sp>
      <p:sp>
        <p:nvSpPr>
          <p:cNvPr id="12" name="Rectangle 11">
            <a:extLst>
              <a:ext uri="{FF2B5EF4-FFF2-40B4-BE49-F238E27FC236}">
                <a16:creationId xmlns:a16="http://schemas.microsoft.com/office/drawing/2014/main" id="{F56963B8-73DB-4F20-B99E-B0904FFC378A}"/>
              </a:ext>
            </a:extLst>
          </p:cNvPr>
          <p:cNvSpPr/>
          <p:nvPr/>
        </p:nvSpPr>
        <p:spPr>
          <a:xfrm>
            <a:off x="581365" y="6538912"/>
            <a:ext cx="4113627"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Found Creature, Slieve Aughty Mountains, 2021</a:t>
            </a:r>
          </a:p>
        </p:txBody>
      </p:sp>
    </p:spTree>
    <p:extLst>
      <p:ext uri="{BB962C8B-B14F-4D97-AF65-F5344CB8AC3E}">
        <p14:creationId xmlns:p14="http://schemas.microsoft.com/office/powerpoint/2010/main" val="355182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C195DF-4BDC-4C63-8E48-78F6E044EA1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4497" y="124286"/>
            <a:ext cx="4288155" cy="6431915"/>
          </a:xfrm>
          <a:prstGeom prst="rect">
            <a:avLst/>
          </a:prstGeom>
        </p:spPr>
      </p:pic>
      <p:sp>
        <p:nvSpPr>
          <p:cNvPr id="19" name="Rectangle 18">
            <a:extLst>
              <a:ext uri="{FF2B5EF4-FFF2-40B4-BE49-F238E27FC236}">
                <a16:creationId xmlns:a16="http://schemas.microsoft.com/office/drawing/2014/main" id="{F26F23EB-C9D0-46B2-A643-4110ADB390EF}"/>
              </a:ext>
            </a:extLst>
          </p:cNvPr>
          <p:cNvSpPr/>
          <p:nvPr/>
        </p:nvSpPr>
        <p:spPr>
          <a:xfrm>
            <a:off x="5619565" y="1920752"/>
            <a:ext cx="5832629" cy="2838982"/>
          </a:xfrm>
          <a:prstGeom prst="rect">
            <a:avLst/>
          </a:prstGeom>
        </p:spPr>
        <p:txBody>
          <a:bodyPr wrap="square">
            <a:spAutoFit/>
          </a:bodyPr>
          <a:lstStyle/>
          <a:p>
            <a:pPr algn="just">
              <a:lnSpc>
                <a:spcPct val="107000"/>
              </a:lnSpc>
              <a:spcAft>
                <a:spcPts val="800"/>
              </a:spcAft>
            </a:pPr>
            <a:r>
              <a:rPr lang="en-GB" sz="2400" i="1" dirty="0">
                <a:latin typeface="Sitka Banner" panose="02000505000000020004" pitchFamily="2" charset="0"/>
                <a:ea typeface="Calibri" panose="020F0502020204030204" pitchFamily="34" charset="0"/>
                <a:cs typeface="Times New Roman" panose="02020603050405020304" pitchFamily="18" charset="0"/>
              </a:rPr>
              <a:t> “Rotting corpse, invisible bacteria carried downstream, making their way back, through river and stream. To be consumed, invading, integrating bodies, of those who discarded such creatures. Blood and fascia formed from spoiled water, an invisible line traced from body to land and back again.”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Slide Number Placeholder 19">
            <a:extLst>
              <a:ext uri="{FF2B5EF4-FFF2-40B4-BE49-F238E27FC236}">
                <a16:creationId xmlns:a16="http://schemas.microsoft.com/office/drawing/2014/main" id="{1CD80221-CB10-49DE-BC6B-7653229305A7}"/>
              </a:ext>
            </a:extLst>
          </p:cNvPr>
          <p:cNvSpPr>
            <a:spLocks noGrp="1"/>
          </p:cNvSpPr>
          <p:nvPr>
            <p:ph type="sldNum" sz="quarter" idx="12"/>
          </p:nvPr>
        </p:nvSpPr>
        <p:spPr/>
        <p:txBody>
          <a:bodyPr>
            <a:normAutofit/>
          </a:bodyPr>
          <a:lstStyle/>
          <a:p>
            <a:fld id="{7FC2CC64-61C9-4E9F-B9D2-AE206B069F0C}" type="slidenum">
              <a:rPr lang="en-GB" smtClean="0"/>
              <a:t>28</a:t>
            </a:fld>
            <a:endParaRPr lang="en-GB"/>
          </a:p>
        </p:txBody>
      </p:sp>
      <p:sp>
        <p:nvSpPr>
          <p:cNvPr id="21" name="Rectangle 20">
            <a:extLst>
              <a:ext uri="{FF2B5EF4-FFF2-40B4-BE49-F238E27FC236}">
                <a16:creationId xmlns:a16="http://schemas.microsoft.com/office/drawing/2014/main" id="{080F0B19-717A-4968-80C6-C28E262F0F16}"/>
              </a:ext>
            </a:extLst>
          </p:cNvPr>
          <p:cNvSpPr/>
          <p:nvPr/>
        </p:nvSpPr>
        <p:spPr>
          <a:xfrm>
            <a:off x="544497" y="6538912"/>
            <a:ext cx="4049505"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Found Creature, Slieve Aughty Mountains, 2021</a:t>
            </a:r>
          </a:p>
        </p:txBody>
      </p:sp>
    </p:spTree>
    <p:extLst>
      <p:ext uri="{BB962C8B-B14F-4D97-AF65-F5344CB8AC3E}">
        <p14:creationId xmlns:p14="http://schemas.microsoft.com/office/powerpoint/2010/main" val="1734598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52FAA4-9497-4AA5-9C0B-AC920B662FC4}"/>
              </a:ext>
            </a:extLst>
          </p:cNvPr>
          <p:cNvSpPr/>
          <p:nvPr/>
        </p:nvSpPr>
        <p:spPr>
          <a:xfrm>
            <a:off x="802689" y="6009489"/>
            <a:ext cx="2334293" cy="261610"/>
          </a:xfrm>
          <a:prstGeom prst="rect">
            <a:avLst/>
          </a:prstGeom>
        </p:spPr>
        <p:txBody>
          <a:bodyPr wrap="non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Photo etching test,2020</a:t>
            </a:r>
          </a:p>
        </p:txBody>
      </p:sp>
      <p:pic>
        <p:nvPicPr>
          <p:cNvPr id="8" name="Picture 7">
            <a:extLst>
              <a:ext uri="{FF2B5EF4-FFF2-40B4-BE49-F238E27FC236}">
                <a16:creationId xmlns:a16="http://schemas.microsoft.com/office/drawing/2014/main" id="{0731844B-AB4D-49CC-ABC4-891D048B520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229543" y="1651248"/>
            <a:ext cx="7480104" cy="4315616"/>
          </a:xfrm>
          <a:prstGeom prst="rect">
            <a:avLst/>
          </a:prstGeom>
        </p:spPr>
      </p:pic>
      <p:sp>
        <p:nvSpPr>
          <p:cNvPr id="9" name="Rectangle 8">
            <a:extLst>
              <a:ext uri="{FF2B5EF4-FFF2-40B4-BE49-F238E27FC236}">
                <a16:creationId xmlns:a16="http://schemas.microsoft.com/office/drawing/2014/main" id="{E2A4C58B-F959-43AE-BD22-5BD44CB82BD7}"/>
              </a:ext>
            </a:extLst>
          </p:cNvPr>
          <p:cNvSpPr/>
          <p:nvPr/>
        </p:nvSpPr>
        <p:spPr>
          <a:xfrm>
            <a:off x="7400974" y="6009489"/>
            <a:ext cx="2419252" cy="261610"/>
          </a:xfrm>
          <a:prstGeom prst="rect">
            <a:avLst/>
          </a:prstGeom>
        </p:spPr>
        <p:txBody>
          <a:bodyPr wrap="non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Photo etching test, 2021</a:t>
            </a:r>
          </a:p>
        </p:txBody>
      </p:sp>
      <p:pic>
        <p:nvPicPr>
          <p:cNvPr id="3" name="Picture 2">
            <a:extLst>
              <a:ext uri="{FF2B5EF4-FFF2-40B4-BE49-F238E27FC236}">
                <a16:creationId xmlns:a16="http://schemas.microsoft.com/office/drawing/2014/main" id="{F01590FA-2BB6-4FC8-A7FD-AD99A8D44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2" y="530119"/>
            <a:ext cx="3811401" cy="5391288"/>
          </a:xfrm>
          <a:prstGeom prst="rect">
            <a:avLst/>
          </a:prstGeom>
        </p:spPr>
      </p:pic>
      <p:sp>
        <p:nvSpPr>
          <p:cNvPr id="6" name="Slide Number Placeholder 5">
            <a:extLst>
              <a:ext uri="{FF2B5EF4-FFF2-40B4-BE49-F238E27FC236}">
                <a16:creationId xmlns:a16="http://schemas.microsoft.com/office/drawing/2014/main" id="{C2E694D9-E9AB-4B6E-96E7-343F3DF8FA52}"/>
              </a:ext>
            </a:extLst>
          </p:cNvPr>
          <p:cNvSpPr>
            <a:spLocks noGrp="1"/>
          </p:cNvSpPr>
          <p:nvPr>
            <p:ph type="sldNum" sz="quarter" idx="12"/>
          </p:nvPr>
        </p:nvSpPr>
        <p:spPr/>
        <p:txBody>
          <a:bodyPr>
            <a:normAutofit/>
          </a:bodyPr>
          <a:lstStyle/>
          <a:p>
            <a:fld id="{7FC2CC64-61C9-4E9F-B9D2-AE206B069F0C}" type="slidenum">
              <a:rPr lang="en-GB" smtClean="0"/>
              <a:t>29</a:t>
            </a:fld>
            <a:endParaRPr lang="en-GB"/>
          </a:p>
        </p:txBody>
      </p:sp>
      <p:sp>
        <p:nvSpPr>
          <p:cNvPr id="7" name="TextBox 6">
            <a:extLst>
              <a:ext uri="{FF2B5EF4-FFF2-40B4-BE49-F238E27FC236}">
                <a16:creationId xmlns:a16="http://schemas.microsoft.com/office/drawing/2014/main" id="{6F92D62D-F895-497D-A46B-25BB3B73FCEB}"/>
              </a:ext>
            </a:extLst>
          </p:cNvPr>
          <p:cNvSpPr txBox="1"/>
          <p:nvPr/>
        </p:nvSpPr>
        <p:spPr>
          <a:xfrm>
            <a:off x="2908916" y="345235"/>
            <a:ext cx="6374167" cy="769441"/>
          </a:xfrm>
          <a:prstGeom prst="rect">
            <a:avLst/>
          </a:prstGeom>
          <a:noFill/>
        </p:spPr>
        <p:txBody>
          <a:bodyPr wrap="square" rtlCol="0">
            <a:spAutoFit/>
          </a:bodyPr>
          <a:lstStyle/>
          <a:p>
            <a:pPr algn="ctr"/>
            <a:r>
              <a:rPr lang="en-GB" sz="4400" dirty="0">
                <a:latin typeface="Sitka Heading" panose="02000505000000020004" pitchFamily="2" charset="0"/>
              </a:rPr>
              <a:t>Test prints</a:t>
            </a:r>
          </a:p>
        </p:txBody>
      </p:sp>
    </p:spTree>
    <p:extLst>
      <p:ext uri="{BB962C8B-B14F-4D97-AF65-F5344CB8AC3E}">
        <p14:creationId xmlns:p14="http://schemas.microsoft.com/office/powerpoint/2010/main" val="1452197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1015383" y="2847925"/>
            <a:ext cx="10161233" cy="1162150"/>
          </a:xfrm>
        </p:spPr>
        <p:txBody>
          <a:bodyPr>
            <a:normAutofit fontScale="90000"/>
          </a:bodyPr>
          <a:lstStyle/>
          <a:p>
            <a:pPr algn="ctr"/>
            <a:r>
              <a:rPr lang="en-GB" dirty="0">
                <a:solidFill>
                  <a:schemeClr val="bg1"/>
                </a:solidFill>
                <a:latin typeface="Sitka Heading" panose="02000505000000020004" pitchFamily="2" charset="0"/>
              </a:rPr>
              <a:t>Research Question &amp; </a:t>
            </a:r>
            <a:br>
              <a:rPr lang="en-GB" dirty="0">
                <a:solidFill>
                  <a:schemeClr val="bg1"/>
                </a:solidFill>
                <a:latin typeface="Sitka Heading" panose="02000505000000020004" pitchFamily="2" charset="0"/>
              </a:rPr>
            </a:br>
            <a:r>
              <a:rPr lang="en-GB" dirty="0">
                <a:solidFill>
                  <a:schemeClr val="bg1"/>
                </a:solidFill>
                <a:latin typeface="Sitka Heading" panose="02000505000000020004" pitchFamily="2" charset="0"/>
              </a:rPr>
              <a:t>Aims</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3</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3055398" y="2359241"/>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53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E00C0DD-1D57-4C48-B73A-84EB7F84E4CF}"/>
              </a:ext>
            </a:extLst>
          </p:cNvPr>
          <p:cNvSpPr>
            <a:spLocks noGrp="1"/>
          </p:cNvSpPr>
          <p:nvPr>
            <p:ph idx="1"/>
          </p:nvPr>
        </p:nvSpPr>
        <p:spPr>
          <a:xfrm>
            <a:off x="5170503" y="1282825"/>
            <a:ext cx="6880194" cy="6027936"/>
          </a:xfrm>
        </p:spPr>
        <p:txBody>
          <a:bodyPr>
            <a:normAutofit/>
          </a:bodyPr>
          <a:lstStyle/>
          <a:p>
            <a:pPr marL="0" indent="0" algn="ctr">
              <a:buNone/>
            </a:pPr>
            <a:r>
              <a:rPr lang="en-GB" sz="2400" dirty="0">
                <a:latin typeface="Sitka Heading" panose="02000505000000020004" pitchFamily="2" charset="0"/>
              </a:rPr>
              <a:t>In order to carefully attend to the landscapes examined within this research it is important to reframe the notion of fieldwork as reflecting ourselves (our cells) as a component of a dynamic meshwork that exists across landscape, to recognise not only why we engage in fieldwork but “to what extent we are the fieldwork” (Modeen and Biggs, 2020, p.214). In this recognition, a responsiveness can develop that corresponds to the complex, fluid and unfolding environments we are part of (Modeen and Biggs, 2020, p.215).</a:t>
            </a:r>
          </a:p>
          <a:p>
            <a:pPr algn="ctr"/>
            <a:endParaRPr lang="en-GB" dirty="0"/>
          </a:p>
        </p:txBody>
      </p:sp>
      <p:sp>
        <p:nvSpPr>
          <p:cNvPr id="7" name="Slide Number Placeholder 6">
            <a:extLst>
              <a:ext uri="{FF2B5EF4-FFF2-40B4-BE49-F238E27FC236}">
                <a16:creationId xmlns:a16="http://schemas.microsoft.com/office/drawing/2014/main" id="{95D6E6BC-0055-421A-BAD3-1ACB20E9114F}"/>
              </a:ext>
            </a:extLst>
          </p:cNvPr>
          <p:cNvSpPr>
            <a:spLocks noGrp="1"/>
          </p:cNvSpPr>
          <p:nvPr>
            <p:ph type="sldNum" sz="quarter" idx="12"/>
          </p:nvPr>
        </p:nvSpPr>
        <p:spPr/>
        <p:txBody>
          <a:bodyPr>
            <a:normAutofit/>
          </a:bodyPr>
          <a:lstStyle/>
          <a:p>
            <a:fld id="{7FC2CC64-61C9-4E9F-B9D2-AE206B069F0C}" type="slidenum">
              <a:rPr lang="en-GB" smtClean="0"/>
              <a:t>30</a:t>
            </a:fld>
            <a:endParaRPr lang="en-GB"/>
          </a:p>
        </p:txBody>
      </p:sp>
      <p:pic>
        <p:nvPicPr>
          <p:cNvPr id="11" name="Picture 10">
            <a:extLst>
              <a:ext uri="{FF2B5EF4-FFF2-40B4-BE49-F238E27FC236}">
                <a16:creationId xmlns:a16="http://schemas.microsoft.com/office/drawing/2014/main" id="{C00CDB04-F81E-4B11-96B0-9E433E5CE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8" y="194599"/>
            <a:ext cx="4246178" cy="6369267"/>
          </a:xfrm>
          <a:prstGeom prst="rect">
            <a:avLst/>
          </a:prstGeom>
        </p:spPr>
      </p:pic>
      <p:sp>
        <p:nvSpPr>
          <p:cNvPr id="12" name="Rectangle 11">
            <a:extLst>
              <a:ext uri="{FF2B5EF4-FFF2-40B4-BE49-F238E27FC236}">
                <a16:creationId xmlns:a16="http://schemas.microsoft.com/office/drawing/2014/main" id="{0C18F481-1B6F-461A-98E0-D4DC3894AE0E}"/>
              </a:ext>
            </a:extLst>
          </p:cNvPr>
          <p:cNvSpPr/>
          <p:nvPr/>
        </p:nvSpPr>
        <p:spPr>
          <a:xfrm>
            <a:off x="1239639" y="6538912"/>
            <a:ext cx="2986715"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Mountains, 2021</a:t>
            </a:r>
          </a:p>
        </p:txBody>
      </p:sp>
      <p:sp>
        <p:nvSpPr>
          <p:cNvPr id="13" name="Rectangle 12">
            <a:extLst>
              <a:ext uri="{FF2B5EF4-FFF2-40B4-BE49-F238E27FC236}">
                <a16:creationId xmlns:a16="http://schemas.microsoft.com/office/drawing/2014/main" id="{D86DB692-EE58-4723-9B40-B8DACC5F1A61}"/>
              </a:ext>
            </a:extLst>
          </p:cNvPr>
          <p:cNvSpPr/>
          <p:nvPr/>
        </p:nvSpPr>
        <p:spPr>
          <a:xfrm>
            <a:off x="241003"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3252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838200" y="2766218"/>
            <a:ext cx="10515600" cy="1325563"/>
          </a:xfrm>
        </p:spPr>
        <p:txBody>
          <a:bodyPr/>
          <a:lstStyle/>
          <a:p>
            <a:pPr algn="ctr"/>
            <a:r>
              <a:rPr lang="en-GB" dirty="0">
                <a:solidFill>
                  <a:schemeClr val="bg1"/>
                </a:solidFill>
                <a:latin typeface="Sitka Heading" panose="02000505000000020004" pitchFamily="2" charset="0"/>
              </a:rPr>
              <a:t>Conclusion</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31</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3055398" y="2359240"/>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654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BA7F-82DB-4AAC-856F-FEE98F209AE1}"/>
              </a:ext>
            </a:extLst>
          </p:cNvPr>
          <p:cNvSpPr/>
          <p:nvPr/>
        </p:nvSpPr>
        <p:spPr>
          <a:xfrm>
            <a:off x="358140"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Content Placeholder 4">
            <a:extLst>
              <a:ext uri="{FF2B5EF4-FFF2-40B4-BE49-F238E27FC236}">
                <a16:creationId xmlns:a16="http://schemas.microsoft.com/office/drawing/2014/main" id="{7C2D78A2-881E-48B4-8975-11A7742BD0A2}"/>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5096"/>
          <a:stretch/>
        </p:blipFill>
        <p:spPr bwMode="auto">
          <a:xfrm>
            <a:off x="535948" y="1057427"/>
            <a:ext cx="8168636" cy="5664048"/>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002A7C4C-B69E-47DF-BEA5-A02C470F3346}"/>
              </a:ext>
            </a:extLst>
          </p:cNvPr>
          <p:cNvSpPr>
            <a:spLocks noGrp="1"/>
          </p:cNvSpPr>
          <p:nvPr>
            <p:ph type="sldNum" sz="quarter" idx="12"/>
          </p:nvPr>
        </p:nvSpPr>
        <p:spPr/>
        <p:txBody>
          <a:bodyPr>
            <a:normAutofit/>
          </a:bodyPr>
          <a:lstStyle/>
          <a:p>
            <a:fld id="{7FC2CC64-61C9-4E9F-B9D2-AE206B069F0C}" type="slidenum">
              <a:rPr lang="en-GB" smtClean="0"/>
              <a:t>32</a:t>
            </a:fld>
            <a:endParaRPr lang="en-GB"/>
          </a:p>
        </p:txBody>
      </p:sp>
      <p:sp>
        <p:nvSpPr>
          <p:cNvPr id="9" name="TextBox 8">
            <a:extLst>
              <a:ext uri="{FF2B5EF4-FFF2-40B4-BE49-F238E27FC236}">
                <a16:creationId xmlns:a16="http://schemas.microsoft.com/office/drawing/2014/main" id="{6F0EB8B9-5C5E-4996-A9D6-F80D0929BC26}"/>
              </a:ext>
            </a:extLst>
          </p:cNvPr>
          <p:cNvSpPr txBox="1"/>
          <p:nvPr/>
        </p:nvSpPr>
        <p:spPr>
          <a:xfrm>
            <a:off x="1153358" y="284085"/>
            <a:ext cx="7457242" cy="769441"/>
          </a:xfrm>
          <a:prstGeom prst="rect">
            <a:avLst/>
          </a:prstGeom>
          <a:noFill/>
        </p:spPr>
        <p:txBody>
          <a:bodyPr wrap="square" rtlCol="0">
            <a:spAutoFit/>
          </a:bodyPr>
          <a:lstStyle/>
          <a:p>
            <a:pPr algn="ctr"/>
            <a:r>
              <a:rPr lang="en-GB" sz="4400" dirty="0">
                <a:latin typeface="Sitka Heading" panose="02000505000000020004" pitchFamily="2" charset="0"/>
              </a:rPr>
              <a:t>Conclusion</a:t>
            </a:r>
          </a:p>
        </p:txBody>
      </p:sp>
      <p:sp>
        <p:nvSpPr>
          <p:cNvPr id="10" name="Rectangle 9">
            <a:extLst>
              <a:ext uri="{FF2B5EF4-FFF2-40B4-BE49-F238E27FC236}">
                <a16:creationId xmlns:a16="http://schemas.microsoft.com/office/drawing/2014/main" id="{828CB4BB-22B3-4416-8932-6368D8C475AE}"/>
              </a:ext>
            </a:extLst>
          </p:cNvPr>
          <p:cNvSpPr/>
          <p:nvPr/>
        </p:nvSpPr>
        <p:spPr>
          <a:xfrm>
            <a:off x="8798445" y="1229571"/>
            <a:ext cx="3230798" cy="2308324"/>
          </a:xfrm>
          <a:prstGeom prst="rect">
            <a:avLst/>
          </a:prstGeom>
        </p:spPr>
        <p:txBody>
          <a:bodyPr wrap="square">
            <a:spAutoFit/>
          </a:bodyPr>
          <a:lstStyle/>
          <a:p>
            <a:r>
              <a:rPr lang="en-GB" dirty="0">
                <a:latin typeface="Sitka Banner" panose="02000505000000020004" pitchFamily="2" charset="0"/>
                <a:ea typeface="Calibri" panose="020F0502020204030204" pitchFamily="34" charset="0"/>
                <a:cs typeface="Courier New" panose="02070309020205020404" pitchFamily="49" charset="0"/>
              </a:rPr>
              <a:t>While slow violence has a relationship to historical narratives, it cannot be confined to a past event, the traces it leaves are more accurately an “indication of a lived present, of a mode of inhabiting both place and memory” </a:t>
            </a:r>
            <a:r>
              <a:rPr lang="en-GB" dirty="0">
                <a:latin typeface="Sitka Banner" panose="02000505000000020004" pitchFamily="2" charset="0"/>
                <a:ea typeface="Calibri" panose="020F0502020204030204" pitchFamily="34" charset="0"/>
                <a:cs typeface="Times New Roman" panose="02020603050405020304" pitchFamily="18" charset="0"/>
              </a:rPr>
              <a:t>(Bennett, 2005, p.70)</a:t>
            </a:r>
            <a:endParaRPr lang="en-GB" dirty="0"/>
          </a:p>
        </p:txBody>
      </p:sp>
    </p:spTree>
    <p:extLst>
      <p:ext uri="{BB962C8B-B14F-4D97-AF65-F5344CB8AC3E}">
        <p14:creationId xmlns:p14="http://schemas.microsoft.com/office/powerpoint/2010/main" val="335298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8297-1B88-4400-9903-73C2840DC2EB}"/>
              </a:ext>
            </a:extLst>
          </p:cNvPr>
          <p:cNvSpPr>
            <a:spLocks noGrp="1"/>
          </p:cNvSpPr>
          <p:nvPr>
            <p:ph type="title"/>
          </p:nvPr>
        </p:nvSpPr>
        <p:spPr>
          <a:xfrm>
            <a:off x="819150" y="319596"/>
            <a:ext cx="9906000" cy="866266"/>
          </a:xfrm>
        </p:spPr>
        <p:txBody>
          <a:bodyPr>
            <a:normAutofit/>
          </a:bodyPr>
          <a:lstStyle/>
          <a:p>
            <a:pPr algn="ctr"/>
            <a:r>
              <a:rPr lang="en-GB" dirty="0">
                <a:latin typeface="Sitka Heading" panose="02000505000000020004" pitchFamily="2" charset="0"/>
              </a:rPr>
              <a:t>Bibliography</a:t>
            </a:r>
          </a:p>
        </p:txBody>
      </p:sp>
      <p:sp>
        <p:nvSpPr>
          <p:cNvPr id="3" name="Content Placeholder 2">
            <a:extLst>
              <a:ext uri="{FF2B5EF4-FFF2-40B4-BE49-F238E27FC236}">
                <a16:creationId xmlns:a16="http://schemas.microsoft.com/office/drawing/2014/main" id="{E8ED1190-5EAD-4C74-A9A1-5F2AD04D503F}"/>
              </a:ext>
            </a:extLst>
          </p:cNvPr>
          <p:cNvSpPr>
            <a:spLocks noGrp="1"/>
          </p:cNvSpPr>
          <p:nvPr>
            <p:ph idx="1"/>
          </p:nvPr>
        </p:nvSpPr>
        <p:spPr>
          <a:xfrm>
            <a:off x="590550" y="1428750"/>
            <a:ext cx="11449050" cy="5253039"/>
          </a:xfrm>
        </p:spPr>
        <p:txBody>
          <a:bodyPr>
            <a:normAutofit fontScale="55000" lnSpcReduction="20000"/>
          </a:bodyPr>
          <a:lstStyle/>
          <a:p>
            <a:pPr marL="0" indent="0">
              <a:buNone/>
            </a:pPr>
            <a:r>
              <a:rPr lang="en-GB" sz="2500" dirty="0">
                <a:latin typeface="Sitka Heading" panose="02000505000000020004" pitchFamily="2" charset="0"/>
              </a:rPr>
              <a:t>Ahrens, V. (2017) </a:t>
            </a:r>
            <a:r>
              <a:rPr lang="en-GB" sz="2500" i="1" dirty="0">
                <a:latin typeface="Sitka Heading" panose="02000505000000020004" pitchFamily="2" charset="0"/>
              </a:rPr>
              <a:t>BODIES OF WATER Photographic Encounters of Resistance, Ruin and Memory on the River Paraná Victoria Margaret Ahrens PHD Practice/Theory Birkbeck College</a:t>
            </a:r>
            <a:r>
              <a:rPr lang="en-GB" sz="2500" dirty="0">
                <a:latin typeface="Sitka Heading" panose="02000505000000020004" pitchFamily="2" charset="0"/>
              </a:rPr>
              <a:t>. London: Birkbeck College, University of London.</a:t>
            </a:r>
          </a:p>
          <a:p>
            <a:pPr marL="0" indent="0">
              <a:buNone/>
            </a:pPr>
            <a:r>
              <a:rPr lang="en-GB" sz="2500" dirty="0">
                <a:latin typeface="Sitka Heading" panose="02000505000000020004" pitchFamily="2" charset="0"/>
              </a:rPr>
              <a:t>Bennett, J. (2005) </a:t>
            </a:r>
            <a:r>
              <a:rPr lang="en-GB" sz="2500" i="1" dirty="0">
                <a:latin typeface="Sitka Heading" panose="02000505000000020004" pitchFamily="2" charset="0"/>
              </a:rPr>
              <a:t>Empathic vision: affect, trauma, and contemporary art </a:t>
            </a:r>
            <a:r>
              <a:rPr lang="en-GB" sz="2500" dirty="0">
                <a:latin typeface="Sitka Heading" panose="02000505000000020004" pitchFamily="2" charset="0"/>
              </a:rPr>
              <a:t>Cultural memory in the present. Stanford, California: Stanford University Press.</a:t>
            </a:r>
          </a:p>
          <a:p>
            <a:pPr marL="0" indent="0">
              <a:buNone/>
            </a:pPr>
            <a:r>
              <a:rPr lang="en-GB" sz="2500" dirty="0">
                <a:latin typeface="Sitka Heading" panose="02000505000000020004" pitchFamily="2" charset="0"/>
              </a:rPr>
              <a:t>Butler, J. (2021) </a:t>
            </a:r>
            <a:r>
              <a:rPr lang="en-GB" sz="2500" i="1" dirty="0">
                <a:latin typeface="Sitka Heading" panose="02000505000000020004" pitchFamily="2" charset="0"/>
              </a:rPr>
              <a:t>The Force of Nonviolence: An </a:t>
            </a:r>
            <a:r>
              <a:rPr lang="en-GB" sz="2500" i="1" dirty="0" err="1">
                <a:latin typeface="Sitka Heading" panose="02000505000000020004" pitchFamily="2" charset="0"/>
              </a:rPr>
              <a:t>Ethico</a:t>
            </a:r>
            <a:r>
              <a:rPr lang="en-GB" sz="2500" i="1" dirty="0">
                <a:latin typeface="Sitka Heading" panose="02000505000000020004" pitchFamily="2" charset="0"/>
              </a:rPr>
              <a:t>-Political Bind</a:t>
            </a:r>
            <a:r>
              <a:rPr lang="en-GB" sz="2500" dirty="0">
                <a:latin typeface="Sitka Heading" panose="02000505000000020004" pitchFamily="2" charset="0"/>
              </a:rPr>
              <a:t>.  London, UK: Verso.	</a:t>
            </a:r>
          </a:p>
          <a:p>
            <a:pPr marL="0" indent="0">
              <a:buNone/>
            </a:pPr>
            <a:r>
              <a:rPr lang="en-GB" sz="2500" dirty="0">
                <a:latin typeface="Sitka Heading" panose="02000505000000020004" pitchFamily="2" charset="0"/>
              </a:rPr>
              <a:t>Cadena, M. de la and Blaser, M. (2018) </a:t>
            </a:r>
            <a:r>
              <a:rPr lang="en-GB" sz="2500" i="1" dirty="0">
                <a:latin typeface="Sitka Heading" panose="02000505000000020004" pitchFamily="2" charset="0"/>
              </a:rPr>
              <a:t>A world of many worlds</a:t>
            </a:r>
            <a:r>
              <a:rPr lang="en-GB" sz="2500" dirty="0">
                <a:latin typeface="Sitka Heading" panose="02000505000000020004" pitchFamily="2" charset="0"/>
              </a:rPr>
              <a:t>.  Durham: Duke University Press.</a:t>
            </a:r>
          </a:p>
          <a:p>
            <a:pPr marL="0" indent="0">
              <a:buNone/>
            </a:pPr>
            <a:r>
              <a:rPr lang="en-GB" sz="2500" dirty="0">
                <a:latin typeface="Sitka Heading" panose="02000505000000020004" pitchFamily="2" charset="0"/>
              </a:rPr>
              <a:t>Haraway, D.J. (2016) </a:t>
            </a:r>
            <a:r>
              <a:rPr lang="en-GB" sz="2500" i="1" dirty="0">
                <a:latin typeface="Sitka Heading" panose="02000505000000020004" pitchFamily="2" charset="0"/>
              </a:rPr>
              <a:t>Staying with the trouble: making kin in the </a:t>
            </a:r>
            <a:r>
              <a:rPr lang="en-GB" sz="2500" i="1" dirty="0" err="1">
                <a:latin typeface="Sitka Heading" panose="02000505000000020004" pitchFamily="2" charset="0"/>
              </a:rPr>
              <a:t>Chthulucene</a:t>
            </a:r>
            <a:r>
              <a:rPr lang="en-GB" sz="2500" i="1" dirty="0">
                <a:latin typeface="Sitka Heading" panose="02000505000000020004" pitchFamily="2" charset="0"/>
              </a:rPr>
              <a:t> </a:t>
            </a:r>
            <a:r>
              <a:rPr lang="en-GB" sz="2500" dirty="0">
                <a:latin typeface="Sitka Heading" panose="02000505000000020004" pitchFamily="2" charset="0"/>
              </a:rPr>
              <a:t>Experimental futures: technological lives, scientific arts, anthropological voices. Durham: Duke University Press.</a:t>
            </a:r>
          </a:p>
          <a:p>
            <a:pPr marL="0" indent="0">
              <a:buNone/>
            </a:pPr>
            <a:r>
              <a:rPr lang="en-GB" sz="2500" dirty="0">
                <a:latin typeface="Sitka Heading" panose="02000505000000020004" pitchFamily="2" charset="0"/>
              </a:rPr>
              <a:t>Latour, B. (2018) </a:t>
            </a:r>
            <a:r>
              <a:rPr lang="en-GB" sz="2500" i="1" dirty="0">
                <a:latin typeface="Sitka Heading" panose="02000505000000020004" pitchFamily="2" charset="0"/>
              </a:rPr>
              <a:t>Down to earth: politics in the new climatic regime</a:t>
            </a:r>
            <a:r>
              <a:rPr lang="en-GB" sz="2500" dirty="0">
                <a:latin typeface="Sitka Heading" panose="02000505000000020004" pitchFamily="2" charset="0"/>
              </a:rPr>
              <a:t>. English edition. Cambridge, UK; Medford, MA: Polity.</a:t>
            </a:r>
          </a:p>
          <a:p>
            <a:pPr marL="0" indent="0">
              <a:buNone/>
            </a:pPr>
            <a:r>
              <a:rPr lang="en-GB" sz="2500" dirty="0">
                <a:latin typeface="Sitka Heading" panose="02000505000000020004" pitchFamily="2" charset="0"/>
              </a:rPr>
              <a:t>Modeen, M. and Biggs, I. (2020) </a:t>
            </a:r>
            <a:r>
              <a:rPr lang="en-GB" sz="2500" i="1" dirty="0">
                <a:latin typeface="Sitka Heading" panose="02000505000000020004" pitchFamily="2" charset="0"/>
              </a:rPr>
              <a:t>Creative Engagements with Ecologies of Place: </a:t>
            </a:r>
            <a:r>
              <a:rPr lang="en-GB" sz="2500" i="1" dirty="0" err="1">
                <a:latin typeface="Sitka Heading" panose="02000505000000020004" pitchFamily="2" charset="0"/>
              </a:rPr>
              <a:t>Geopoetics</a:t>
            </a:r>
            <a:r>
              <a:rPr lang="en-GB" sz="2500" i="1" dirty="0">
                <a:latin typeface="Sitka Heading" panose="02000505000000020004" pitchFamily="2" charset="0"/>
              </a:rPr>
              <a:t>, Deep Mapping and Slow Residencies</a:t>
            </a:r>
            <a:r>
              <a:rPr lang="en-GB" sz="2500" dirty="0">
                <a:latin typeface="Sitka Heading" panose="02000505000000020004" pitchFamily="2" charset="0"/>
              </a:rPr>
              <a:t> [online]. London&amp; New York: Routledge. [Accessed 3 May 2021].</a:t>
            </a:r>
          </a:p>
          <a:p>
            <a:pPr marL="0" indent="0">
              <a:buNone/>
            </a:pPr>
            <a:r>
              <a:rPr lang="en-GB" sz="2500" dirty="0">
                <a:latin typeface="Sitka Heading" panose="02000505000000020004" pitchFamily="2" charset="0"/>
              </a:rPr>
              <a:t>Kupfer, P. (2019) One World for Staying and One for Going </a:t>
            </a:r>
            <a:r>
              <a:rPr lang="en-GB" sz="2500" i="1" dirty="0">
                <a:latin typeface="Sitka Heading" panose="02000505000000020004" pitchFamily="2" charset="0"/>
              </a:rPr>
              <a:t>In</a:t>
            </a:r>
            <a:r>
              <a:rPr lang="en-GB" sz="2500" dirty="0">
                <a:latin typeface="Sitka Heading" panose="02000505000000020004" pitchFamily="2" charset="0"/>
              </a:rPr>
              <a:t>: Nikonowicz, D.</a:t>
            </a:r>
            <a:r>
              <a:rPr lang="en-GB" sz="2500" i="1" dirty="0">
                <a:latin typeface="Sitka Heading" panose="02000505000000020004" pitchFamily="2" charset="0"/>
              </a:rPr>
              <a:t> This world and others like it</a:t>
            </a:r>
            <a:r>
              <a:rPr lang="en-GB" sz="2500" dirty="0">
                <a:latin typeface="Sitka Heading" panose="02000505000000020004" pitchFamily="2" charset="0"/>
              </a:rPr>
              <a:t>. Amsterdam, The Netherlands: </a:t>
            </a:r>
            <a:r>
              <a:rPr lang="en-GB" sz="2500" dirty="0" err="1">
                <a:latin typeface="Sitka Heading" panose="02000505000000020004" pitchFamily="2" charset="0"/>
              </a:rPr>
              <a:t>Yoffy</a:t>
            </a:r>
            <a:r>
              <a:rPr lang="en-GB" sz="2500" dirty="0">
                <a:latin typeface="Sitka Heading" panose="02000505000000020004" pitchFamily="2" charset="0"/>
              </a:rPr>
              <a:t> Press and </a:t>
            </a:r>
            <a:r>
              <a:rPr lang="en-GB" sz="2500" dirty="0" err="1">
                <a:latin typeface="Sitka Heading" panose="02000505000000020004" pitchFamily="2" charset="0"/>
              </a:rPr>
              <a:t>Fw</a:t>
            </a:r>
            <a:r>
              <a:rPr lang="en-GB" sz="2500" dirty="0">
                <a:latin typeface="Sitka Heading" panose="02000505000000020004" pitchFamily="2" charset="0"/>
              </a:rPr>
              <a:t>: Books. pp. 34-41.</a:t>
            </a:r>
          </a:p>
          <a:p>
            <a:pPr marL="0" indent="0">
              <a:buNone/>
            </a:pPr>
            <a:r>
              <a:rPr lang="en-GB" sz="2500" dirty="0">
                <a:latin typeface="Sitka Heading" panose="02000505000000020004" pitchFamily="2" charset="0"/>
              </a:rPr>
              <a:t>Nikonowicz D</a:t>
            </a:r>
            <a:r>
              <a:rPr lang="en-GB" sz="2500" i="1" dirty="0">
                <a:latin typeface="Sitka Heading" panose="02000505000000020004" pitchFamily="2" charset="0"/>
              </a:rPr>
              <a:t>. </a:t>
            </a:r>
            <a:r>
              <a:rPr lang="en-GB" sz="2500" dirty="0">
                <a:latin typeface="Sitka Heading" panose="02000505000000020004" pitchFamily="2" charset="0"/>
              </a:rPr>
              <a:t>(2019)</a:t>
            </a:r>
            <a:r>
              <a:rPr lang="en-GB" sz="2500" i="1" dirty="0">
                <a:latin typeface="Sitka Heading" panose="02000505000000020004" pitchFamily="2" charset="0"/>
              </a:rPr>
              <a:t> This World and Others Like It | </a:t>
            </a:r>
            <a:r>
              <a:rPr lang="en-GB" sz="2500" i="1" dirty="0" err="1">
                <a:latin typeface="Sitka Heading" panose="02000505000000020004" pitchFamily="2" charset="0"/>
              </a:rPr>
              <a:t>Fw</a:t>
            </a:r>
            <a:r>
              <a:rPr lang="en-GB" sz="2500" i="1" dirty="0">
                <a:latin typeface="Sitka Heading" panose="02000505000000020004" pitchFamily="2" charset="0"/>
              </a:rPr>
              <a:t>: Books</a:t>
            </a:r>
            <a:r>
              <a:rPr lang="en-GB" sz="2500" dirty="0">
                <a:latin typeface="Sitka Heading" panose="02000505000000020004" pitchFamily="2" charset="0"/>
              </a:rPr>
              <a:t> [online]. Available from: https://fw-books.nl/product/drew-nikonowicz-this-world-and-others-like-it/ [Accessed 10 May 2021b].</a:t>
            </a:r>
          </a:p>
          <a:p>
            <a:pPr marL="0" indent="0">
              <a:buNone/>
            </a:pPr>
            <a:r>
              <a:rPr lang="en-GB" sz="2500" dirty="0">
                <a:latin typeface="Sitka Heading" panose="02000505000000020004" pitchFamily="2" charset="0"/>
              </a:rPr>
              <a:t>Nixon, R. (2013) </a:t>
            </a:r>
            <a:r>
              <a:rPr lang="en-GB" sz="2500" i="1" dirty="0">
                <a:latin typeface="Sitka Heading" panose="02000505000000020004" pitchFamily="2" charset="0"/>
              </a:rPr>
              <a:t>Slow violence and the environmentalism of the poor</a:t>
            </a:r>
            <a:r>
              <a:rPr lang="en-GB" sz="2500" dirty="0">
                <a:latin typeface="Sitka Heading" panose="02000505000000020004" pitchFamily="2" charset="0"/>
              </a:rPr>
              <a:t>. Harvard Univ. Press paperback ed. Cambridge, Mass.: Harvard Univ. Press.</a:t>
            </a:r>
          </a:p>
          <a:p>
            <a:pPr marL="0" indent="0">
              <a:buNone/>
            </a:pPr>
            <a:r>
              <a:rPr lang="en-GB" sz="2500" dirty="0">
                <a:latin typeface="Sitka Heading" panose="02000505000000020004" pitchFamily="2" charset="0"/>
              </a:rPr>
              <a:t>Nugent, </a:t>
            </a:r>
            <a:r>
              <a:rPr lang="en-GB" sz="2500" dirty="0" err="1">
                <a:latin typeface="Sitka Heading" panose="02000505000000020004" pitchFamily="2" charset="0"/>
              </a:rPr>
              <a:t>Dr.P</a:t>
            </a:r>
            <a:r>
              <a:rPr lang="en-GB" sz="2500" dirty="0">
                <a:latin typeface="Sitka Heading" panose="02000505000000020004" pitchFamily="2" charset="0"/>
              </a:rPr>
              <a:t>. (2006) </a:t>
            </a:r>
            <a:r>
              <a:rPr lang="en-GB" sz="2500" i="1" dirty="0">
                <a:latin typeface="Sitka Heading" panose="02000505000000020004" pitchFamily="2" charset="0"/>
              </a:rPr>
              <a:t>aughty.org - history/heritage</a:t>
            </a:r>
            <a:r>
              <a:rPr lang="en-GB" sz="2500" dirty="0">
                <a:latin typeface="Sitka Heading" panose="02000505000000020004" pitchFamily="2" charset="0"/>
              </a:rPr>
              <a:t>. Available from: http://www.aughty.org/heritage.htm [Accessed 3 May 2021].</a:t>
            </a:r>
          </a:p>
          <a:p>
            <a:pPr marL="0" indent="0">
              <a:buNone/>
            </a:pPr>
            <a:r>
              <a:rPr lang="en-GB" sz="2500" dirty="0">
                <a:latin typeface="Sitka Heading" panose="02000505000000020004" pitchFamily="2" charset="0"/>
              </a:rPr>
              <a:t>Talmor, D., </a:t>
            </a:r>
            <a:r>
              <a:rPr lang="en-GB" sz="2500" dirty="0" err="1">
                <a:latin typeface="Sitka Heading" panose="02000505000000020004" pitchFamily="2" charset="0"/>
              </a:rPr>
              <a:t>Mavlian</a:t>
            </a:r>
            <a:r>
              <a:rPr lang="en-GB" sz="2500" dirty="0">
                <a:latin typeface="Sitka Heading" panose="02000505000000020004" pitchFamily="2" charset="0"/>
              </a:rPr>
              <a:t>, S., Smyth, C., Smith, O. and Padley, G.(Eds.) (2020) </a:t>
            </a:r>
            <a:r>
              <a:rPr lang="en-GB" sz="2500" i="1" dirty="0">
                <a:latin typeface="Sitka Heading" panose="02000505000000020004" pitchFamily="2" charset="0"/>
              </a:rPr>
              <a:t>Constructed Landscapes</a:t>
            </a:r>
            <a:r>
              <a:rPr lang="en-GB" sz="2500" dirty="0">
                <a:latin typeface="Sitka Heading" panose="02000505000000020004" pitchFamily="2" charset="0"/>
              </a:rPr>
              <a:t>.  Amsterdam, The </a:t>
            </a:r>
            <a:r>
              <a:rPr lang="en-GB" sz="2500" dirty="0" err="1">
                <a:latin typeface="Sitka Heading" panose="02000505000000020004" pitchFamily="2" charset="0"/>
              </a:rPr>
              <a:t>Neatherlands</a:t>
            </a:r>
            <a:r>
              <a:rPr lang="en-GB" sz="2500" dirty="0">
                <a:latin typeface="Sitka Heading" panose="02000505000000020004" pitchFamily="2" charset="0"/>
              </a:rPr>
              <a:t>: </a:t>
            </a:r>
            <a:r>
              <a:rPr lang="en-GB" sz="2500" dirty="0" err="1">
                <a:latin typeface="Sitka Heading" panose="02000505000000020004" pitchFamily="2" charset="0"/>
              </a:rPr>
              <a:t>Fw</a:t>
            </a:r>
            <a:r>
              <a:rPr lang="en-GB" sz="2500" dirty="0">
                <a:latin typeface="Sitka Heading" panose="02000505000000020004" pitchFamily="2" charset="0"/>
              </a:rPr>
              <a:t>-Books.</a:t>
            </a:r>
          </a:p>
          <a:p>
            <a:pPr marL="0" indent="0">
              <a:buNone/>
            </a:pPr>
            <a:r>
              <a:rPr lang="en-GB" sz="2500" dirty="0">
                <a:latin typeface="Sitka Heading" panose="02000505000000020004" pitchFamily="2" charset="0"/>
              </a:rPr>
              <a:t>Talmor, D. (2020) </a:t>
            </a:r>
            <a:r>
              <a:rPr lang="en-GB" sz="2500" i="1" dirty="0">
                <a:latin typeface="Sitka Heading" panose="02000505000000020004" pitchFamily="2" charset="0"/>
              </a:rPr>
              <a:t>Constructed Landscapes Volume II. </a:t>
            </a:r>
            <a:r>
              <a:rPr lang="en-GB" sz="2500" dirty="0">
                <a:latin typeface="Sitka Heading" panose="02000505000000020004" pitchFamily="2" charset="0"/>
              </a:rPr>
              <a:t>Available from: http://www.dafnatalmor.co.uk/ [Accessed 3 May 2021a].</a:t>
            </a:r>
          </a:p>
          <a:p>
            <a:pPr marL="0" indent="0">
              <a:buNone/>
            </a:pPr>
            <a:r>
              <a:rPr lang="en-GB" sz="2500" dirty="0">
                <a:latin typeface="Sitka Heading" panose="02000505000000020004" pitchFamily="2" charset="0"/>
              </a:rPr>
              <a:t>Tsing, A., Swanson, H., Gan, E., &amp; </a:t>
            </a:r>
            <a:r>
              <a:rPr lang="en-GB" sz="2500" dirty="0" err="1">
                <a:latin typeface="Sitka Heading" panose="02000505000000020004" pitchFamily="2" charset="0"/>
              </a:rPr>
              <a:t>Bubandt</a:t>
            </a:r>
            <a:r>
              <a:rPr lang="en-GB" sz="2500" dirty="0">
                <a:latin typeface="Sitka Heading" panose="02000505000000020004" pitchFamily="2" charset="0"/>
              </a:rPr>
              <a:t>, N. (Eds.). (2017). </a:t>
            </a:r>
            <a:r>
              <a:rPr lang="en-GB" sz="2500" i="1" dirty="0">
                <a:latin typeface="Sitka Heading" panose="02000505000000020004" pitchFamily="2" charset="0"/>
              </a:rPr>
              <a:t>Arts of Living on a Damaged Planet: Ghosts and Monsters of the Anthropocene</a:t>
            </a:r>
            <a:r>
              <a:rPr lang="en-GB" sz="2500" dirty="0">
                <a:latin typeface="Sitka Heading" panose="02000505000000020004" pitchFamily="2" charset="0"/>
              </a:rPr>
              <a:t>. Minneapolis: University of Minnesota Press.</a:t>
            </a:r>
          </a:p>
          <a:p>
            <a:endParaRPr lang="en-GB" dirty="0"/>
          </a:p>
        </p:txBody>
      </p:sp>
      <p:sp>
        <p:nvSpPr>
          <p:cNvPr id="4" name="Slide Number Placeholder 3">
            <a:extLst>
              <a:ext uri="{FF2B5EF4-FFF2-40B4-BE49-F238E27FC236}">
                <a16:creationId xmlns:a16="http://schemas.microsoft.com/office/drawing/2014/main" id="{1ACCB231-BFBC-4F32-B07A-B5AD27ED6098}"/>
              </a:ext>
            </a:extLst>
          </p:cNvPr>
          <p:cNvSpPr>
            <a:spLocks noGrp="1"/>
          </p:cNvSpPr>
          <p:nvPr>
            <p:ph type="sldNum" sz="quarter" idx="12"/>
          </p:nvPr>
        </p:nvSpPr>
        <p:spPr/>
        <p:txBody>
          <a:bodyPr>
            <a:normAutofit/>
          </a:bodyPr>
          <a:lstStyle/>
          <a:p>
            <a:fld id="{7FC2CC64-61C9-4E9F-B9D2-AE206B069F0C}" type="slidenum">
              <a:rPr lang="en-GB" smtClean="0"/>
              <a:t>33</a:t>
            </a:fld>
            <a:endParaRPr lang="en-GB"/>
          </a:p>
        </p:txBody>
      </p:sp>
    </p:spTree>
    <p:extLst>
      <p:ext uri="{BB962C8B-B14F-4D97-AF65-F5344CB8AC3E}">
        <p14:creationId xmlns:p14="http://schemas.microsoft.com/office/powerpoint/2010/main" val="3290849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38488A-789C-4225-B897-C349E3D48E56}"/>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DE7A9E-BC34-4B9A-A93A-F964169348D1}"/>
              </a:ext>
            </a:extLst>
          </p:cNvPr>
          <p:cNvSpPr/>
          <p:nvPr/>
        </p:nvSpPr>
        <p:spPr>
          <a:xfrm>
            <a:off x="649549" y="2893615"/>
            <a:ext cx="10892901" cy="1065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CD4567-B6AF-4758-B79C-CCC7C20C6B20}"/>
              </a:ext>
            </a:extLst>
          </p:cNvPr>
          <p:cNvSpPr>
            <a:spLocks noGrp="1"/>
          </p:cNvSpPr>
          <p:nvPr>
            <p:ph type="title"/>
          </p:nvPr>
        </p:nvSpPr>
        <p:spPr>
          <a:xfrm>
            <a:off x="523875" y="1087437"/>
            <a:ext cx="11668125" cy="738188"/>
          </a:xfrm>
        </p:spPr>
        <p:txBody>
          <a:bodyPr>
            <a:normAutofit fontScale="90000"/>
          </a:bodyPr>
          <a:lstStyle/>
          <a:p>
            <a:pPr algn="ctr"/>
            <a:br>
              <a:rPr lang="en-GB" dirty="0"/>
            </a:br>
            <a:br>
              <a:rPr lang="en-GB" dirty="0"/>
            </a:br>
            <a:endParaRPr lang="en-GB" dirty="0"/>
          </a:p>
        </p:txBody>
      </p:sp>
      <p:sp>
        <p:nvSpPr>
          <p:cNvPr id="3" name="Slide Number Placeholder 2">
            <a:extLst>
              <a:ext uri="{FF2B5EF4-FFF2-40B4-BE49-F238E27FC236}">
                <a16:creationId xmlns:a16="http://schemas.microsoft.com/office/drawing/2014/main" id="{80634D4B-BEBA-463B-8683-412F6D1E25FE}"/>
              </a:ext>
            </a:extLst>
          </p:cNvPr>
          <p:cNvSpPr>
            <a:spLocks noGrp="1"/>
          </p:cNvSpPr>
          <p:nvPr>
            <p:ph type="sldNum" sz="quarter" idx="12"/>
          </p:nvPr>
        </p:nvSpPr>
        <p:spPr/>
        <p:txBody>
          <a:bodyPr>
            <a:normAutofit/>
          </a:bodyPr>
          <a:lstStyle/>
          <a:p>
            <a:fld id="{7FC2CC64-61C9-4E9F-B9D2-AE206B069F0C}" type="slidenum">
              <a:rPr lang="en-GB" smtClean="0"/>
              <a:t>34</a:t>
            </a:fld>
            <a:endParaRPr lang="en-GB"/>
          </a:p>
        </p:txBody>
      </p:sp>
      <p:sp>
        <p:nvSpPr>
          <p:cNvPr id="4" name="TextBox 3">
            <a:extLst>
              <a:ext uri="{FF2B5EF4-FFF2-40B4-BE49-F238E27FC236}">
                <a16:creationId xmlns:a16="http://schemas.microsoft.com/office/drawing/2014/main" id="{5790F7FC-6CB9-460F-AB34-014947F8C1E3}"/>
              </a:ext>
            </a:extLst>
          </p:cNvPr>
          <p:cNvSpPr txBox="1"/>
          <p:nvPr/>
        </p:nvSpPr>
        <p:spPr>
          <a:xfrm>
            <a:off x="2195511" y="727079"/>
            <a:ext cx="7800975" cy="2862322"/>
          </a:xfrm>
          <a:prstGeom prst="rect">
            <a:avLst/>
          </a:prstGeom>
          <a:noFill/>
        </p:spPr>
        <p:txBody>
          <a:bodyPr wrap="square" rtlCol="0">
            <a:spAutoFit/>
          </a:bodyPr>
          <a:lstStyle/>
          <a:p>
            <a:pPr algn="ctr"/>
            <a:r>
              <a:rPr lang="en-GB" sz="5400" dirty="0"/>
              <a:t> </a:t>
            </a:r>
            <a:r>
              <a:rPr lang="en-GB" sz="5400" dirty="0">
                <a:solidFill>
                  <a:schemeClr val="bg1"/>
                </a:solidFill>
                <a:latin typeface="Sitka Heading" panose="02000505000000020004" pitchFamily="2" charset="0"/>
              </a:rPr>
              <a:t>Thank you for listening !</a:t>
            </a:r>
          </a:p>
          <a:p>
            <a:pPr algn="ctr"/>
            <a:r>
              <a:rPr lang="en-GB" dirty="0">
                <a:solidFill>
                  <a:schemeClr val="bg1"/>
                </a:solidFill>
                <a:latin typeface="Sitka Heading" panose="02000505000000020004" pitchFamily="2" charset="0"/>
              </a:rPr>
              <a:t>Niamh.fahy@uwe.ac.uk</a:t>
            </a:r>
          </a:p>
          <a:p>
            <a:pPr algn="ctr"/>
            <a:r>
              <a:rPr lang="en-GB" dirty="0">
                <a:solidFill>
                  <a:schemeClr val="bg1"/>
                </a:solidFill>
                <a:latin typeface="Sitka Heading" panose="02000505000000020004" pitchFamily="2" charset="0"/>
              </a:rPr>
              <a:t>www.niamhfahy.com</a:t>
            </a:r>
          </a:p>
          <a:p>
            <a:pPr algn="ctr"/>
            <a:r>
              <a:rPr lang="en-GB" dirty="0">
                <a:solidFill>
                  <a:schemeClr val="bg1"/>
                </a:solidFill>
                <a:latin typeface="Sitka Heading" panose="02000505000000020004" pitchFamily="2" charset="0"/>
              </a:rPr>
              <a:t>@</a:t>
            </a:r>
            <a:r>
              <a:rPr lang="en-GB" dirty="0" err="1">
                <a:solidFill>
                  <a:schemeClr val="bg1"/>
                </a:solidFill>
                <a:latin typeface="Sitka Heading" panose="02000505000000020004" pitchFamily="2" charset="0"/>
              </a:rPr>
              <a:t>niamhfahyart</a:t>
            </a:r>
            <a:endParaRPr lang="en-GB" dirty="0">
              <a:solidFill>
                <a:schemeClr val="bg1"/>
              </a:solidFill>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p:txBody>
      </p:sp>
      <p:pic>
        <p:nvPicPr>
          <p:cNvPr id="8" name="Picture 7">
            <a:extLst>
              <a:ext uri="{FF2B5EF4-FFF2-40B4-BE49-F238E27FC236}">
                <a16:creationId xmlns:a16="http://schemas.microsoft.com/office/drawing/2014/main" id="{7BA398C3-934F-43FA-838F-6831F5840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92" y="5381625"/>
            <a:ext cx="1772798" cy="1322086"/>
          </a:xfrm>
          <a:prstGeom prst="rect">
            <a:avLst/>
          </a:prstGeom>
        </p:spPr>
      </p:pic>
    </p:spTree>
    <p:extLst>
      <p:ext uri="{BB962C8B-B14F-4D97-AF65-F5344CB8AC3E}">
        <p14:creationId xmlns:p14="http://schemas.microsoft.com/office/powerpoint/2010/main" val="411760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40E42-DEBB-45B5-BD22-EAD77D0A04AD}"/>
              </a:ext>
            </a:extLst>
          </p:cNvPr>
          <p:cNvSpPr/>
          <p:nvPr/>
        </p:nvSpPr>
        <p:spPr>
          <a:xfrm>
            <a:off x="6199574" y="-26151"/>
            <a:ext cx="5992426" cy="6884151"/>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61AB13-EC5D-47AD-9A1B-A60116813F19}"/>
              </a:ext>
            </a:extLst>
          </p:cNvPr>
          <p:cNvSpPr>
            <a:spLocks noGrp="1"/>
          </p:cNvSpPr>
          <p:nvPr>
            <p:ph type="title"/>
          </p:nvPr>
        </p:nvSpPr>
        <p:spPr>
          <a:xfrm>
            <a:off x="580008" y="139253"/>
            <a:ext cx="5308848" cy="1325563"/>
          </a:xfrm>
        </p:spPr>
        <p:txBody>
          <a:bodyPr>
            <a:normAutofit/>
          </a:bodyPr>
          <a:lstStyle/>
          <a:p>
            <a:pPr algn="ctr"/>
            <a:r>
              <a:rPr lang="en-GB" sz="3600" dirty="0">
                <a:latin typeface="Sitka Heading" panose="02000505000000020004" pitchFamily="2" charset="0"/>
              </a:rPr>
              <a:t>Research Question &amp; Aims</a:t>
            </a:r>
          </a:p>
        </p:txBody>
      </p:sp>
      <p:sp>
        <p:nvSpPr>
          <p:cNvPr id="4" name="Rectangle 1">
            <a:extLst>
              <a:ext uri="{FF2B5EF4-FFF2-40B4-BE49-F238E27FC236}">
                <a16:creationId xmlns:a16="http://schemas.microsoft.com/office/drawing/2014/main" id="{E0179638-EB3E-4B1A-A078-BE8B8BCB8CDD}"/>
              </a:ext>
            </a:extLst>
          </p:cNvPr>
          <p:cNvSpPr>
            <a:spLocks noGrp="1" noChangeArrowheads="1"/>
          </p:cNvSpPr>
          <p:nvPr>
            <p:ph idx="1"/>
          </p:nvPr>
        </p:nvSpPr>
        <p:spPr bwMode="auto">
          <a:xfrm>
            <a:off x="615520" y="1767380"/>
            <a:ext cx="5376908" cy="493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4525" algn="r"/>
              </a:tabLst>
              <a:defRPr>
                <a:solidFill>
                  <a:schemeClr val="tx1"/>
                </a:solidFill>
                <a:latin typeface="Arial" panose="020B0604020202020204" pitchFamily="34" charset="0"/>
              </a:defRPr>
            </a:lvl1pPr>
            <a:lvl2pPr eaLnBrk="0" fontAlgn="base" hangingPunct="0">
              <a:spcBef>
                <a:spcPct val="0"/>
              </a:spcBef>
              <a:spcAft>
                <a:spcPct val="0"/>
              </a:spcAft>
              <a:tabLst>
                <a:tab pos="5724525" algn="r"/>
              </a:tabLst>
              <a:defRPr>
                <a:solidFill>
                  <a:schemeClr val="tx1"/>
                </a:solidFill>
                <a:latin typeface="Arial" panose="020B0604020202020204" pitchFamily="34" charset="0"/>
              </a:defRPr>
            </a:lvl2pPr>
            <a:lvl3pPr eaLnBrk="0" fontAlgn="base" hangingPunct="0">
              <a:spcBef>
                <a:spcPct val="0"/>
              </a:spcBef>
              <a:spcAft>
                <a:spcPct val="0"/>
              </a:spcAft>
              <a:tabLst>
                <a:tab pos="5724525" algn="r"/>
              </a:tabLst>
              <a:defRPr>
                <a:solidFill>
                  <a:schemeClr val="tx1"/>
                </a:solidFill>
                <a:latin typeface="Arial" panose="020B0604020202020204" pitchFamily="34" charset="0"/>
              </a:defRPr>
            </a:lvl3pPr>
            <a:lvl4pPr eaLnBrk="0" fontAlgn="base" hangingPunct="0">
              <a:spcBef>
                <a:spcPct val="0"/>
              </a:spcBef>
              <a:spcAft>
                <a:spcPct val="0"/>
              </a:spcAft>
              <a:tabLst>
                <a:tab pos="5724525" algn="r"/>
              </a:tabLst>
              <a:defRPr>
                <a:solidFill>
                  <a:schemeClr val="tx1"/>
                </a:solidFill>
                <a:latin typeface="Arial" panose="020B0604020202020204" pitchFamily="34" charset="0"/>
              </a:defRPr>
            </a:lvl4pPr>
            <a:lvl5pPr eaLnBrk="0" fontAlgn="base" hangingPunct="0">
              <a:spcBef>
                <a:spcPct val="0"/>
              </a:spcBef>
              <a:spcAft>
                <a:spcPct val="0"/>
              </a:spcAft>
              <a:tabLst>
                <a:tab pos="5724525" algn="r"/>
              </a:tabLst>
              <a:defRPr>
                <a:solidFill>
                  <a:schemeClr val="tx1"/>
                </a:solidFill>
                <a:latin typeface="Arial" panose="020B0604020202020204" pitchFamily="34" charset="0"/>
              </a:defRPr>
            </a:lvl5pPr>
            <a:lvl6pPr eaLnBrk="0" fontAlgn="base" hangingPunct="0">
              <a:spcBef>
                <a:spcPct val="0"/>
              </a:spcBef>
              <a:spcAft>
                <a:spcPct val="0"/>
              </a:spcAft>
              <a:tabLst>
                <a:tab pos="5724525" algn="r"/>
              </a:tabLst>
              <a:defRPr>
                <a:solidFill>
                  <a:schemeClr val="tx1"/>
                </a:solidFill>
                <a:latin typeface="Arial" panose="020B0604020202020204" pitchFamily="34" charset="0"/>
              </a:defRPr>
            </a:lvl6pPr>
            <a:lvl7pPr eaLnBrk="0" fontAlgn="base" hangingPunct="0">
              <a:spcBef>
                <a:spcPct val="0"/>
              </a:spcBef>
              <a:spcAft>
                <a:spcPct val="0"/>
              </a:spcAft>
              <a:tabLst>
                <a:tab pos="5724525" algn="r"/>
              </a:tabLst>
              <a:defRPr>
                <a:solidFill>
                  <a:schemeClr val="tx1"/>
                </a:solidFill>
                <a:latin typeface="Arial" panose="020B0604020202020204" pitchFamily="34" charset="0"/>
              </a:defRPr>
            </a:lvl7pPr>
            <a:lvl8pPr eaLnBrk="0" fontAlgn="base" hangingPunct="0">
              <a:spcBef>
                <a:spcPct val="0"/>
              </a:spcBef>
              <a:spcAft>
                <a:spcPct val="0"/>
              </a:spcAft>
              <a:tabLst>
                <a:tab pos="5724525" algn="r"/>
              </a:tabLst>
              <a:defRPr>
                <a:solidFill>
                  <a:schemeClr val="tx1"/>
                </a:solidFill>
                <a:latin typeface="Arial" panose="020B0604020202020204" pitchFamily="34" charset="0"/>
              </a:defRPr>
            </a:lvl8pPr>
            <a:lvl9pPr eaLnBrk="0" fontAlgn="base" hangingPunct="0">
              <a:spcBef>
                <a:spcPct val="0"/>
              </a:spcBef>
              <a:spcAft>
                <a:spcPct val="0"/>
              </a:spcAft>
              <a:tabLst>
                <a:tab pos="5724525" algn="r"/>
              </a:tabLst>
              <a:defRPr>
                <a:solidFill>
                  <a:schemeClr val="tx1"/>
                </a:solidFill>
                <a:latin typeface="Arial" panose="020B0604020202020204" pitchFamily="34" charset="0"/>
              </a:defRPr>
            </a:lvl9pPr>
          </a:lstStyle>
          <a:p>
            <a:pPr algn="just">
              <a:lnSpc>
                <a:spcPct val="100000"/>
              </a:lnSpc>
              <a:buClr>
                <a:schemeClr val="accent6"/>
              </a:buClr>
              <a:buFont typeface="Wingdings" panose="05000000000000000000" pitchFamily="2" charset="2"/>
              <a:buChar char="v"/>
            </a:pPr>
            <a:r>
              <a:rPr lang="en-GB" sz="1600" dirty="0">
                <a:latin typeface="Sitka Heading" panose="02000505000000020004" pitchFamily="2" charset="0"/>
              </a:rPr>
              <a:t>How can the print artist  contribute to understanding changes in landscape in the age of the Anthropocene?</a:t>
            </a:r>
          </a:p>
          <a:p>
            <a:pPr marL="0" indent="0" algn="ctr">
              <a:lnSpc>
                <a:spcPct val="100000"/>
              </a:lnSpc>
              <a:buClr>
                <a:schemeClr val="accent6"/>
              </a:buClr>
              <a:buNone/>
            </a:pPr>
            <a:endParaRPr lang="en-GB" sz="1600" dirty="0">
              <a:latin typeface="Sitka Heading" panose="02000505000000020004" pitchFamily="2" charset="0"/>
            </a:endParaRPr>
          </a:p>
          <a:p>
            <a:pPr marL="0" indent="0" algn="ctr">
              <a:lnSpc>
                <a:spcPct val="100000"/>
              </a:lnSpc>
              <a:buClr>
                <a:schemeClr val="accent6"/>
              </a:buClr>
              <a:buNone/>
            </a:pPr>
            <a:r>
              <a:rPr lang="en-GB" sz="2400" dirty="0">
                <a:latin typeface="Sitka Heading" panose="02000505000000020004" pitchFamily="2" charset="0"/>
              </a:rPr>
              <a:t>Aims</a:t>
            </a:r>
            <a:endParaRPr lang="en-GB" sz="2400" dirty="0"/>
          </a:p>
          <a:p>
            <a:pPr marL="0" indent="0" algn="just">
              <a:lnSpc>
                <a:spcPct val="100000"/>
              </a:lnSpc>
              <a:buClr>
                <a:schemeClr val="accent6"/>
              </a:buClr>
              <a:buNone/>
            </a:pPr>
            <a:endParaRPr lang="en-GB" sz="1600" dirty="0"/>
          </a:p>
          <a:p>
            <a:pPr algn="just">
              <a:lnSpc>
                <a:spcPct val="100000"/>
              </a:lnSpc>
              <a:buClr>
                <a:schemeClr val="accent6"/>
              </a:buClr>
              <a:buFont typeface="Wingdings" panose="05000000000000000000" pitchFamily="2" charset="2"/>
              <a:buChar char="v"/>
            </a:pPr>
            <a:r>
              <a:rPr lang="en-GB" sz="1600" dirty="0"/>
              <a:t> </a:t>
            </a:r>
            <a:r>
              <a:rPr lang="en-GB" sz="1600" dirty="0">
                <a:latin typeface="Sitka Heading" panose="02000505000000020004" pitchFamily="2" charset="0"/>
              </a:rPr>
              <a:t>To establish the practical methods, creative possibilities and impact of the print artist to create work that responds to changing landscapes.</a:t>
            </a:r>
          </a:p>
          <a:p>
            <a:pPr algn="just">
              <a:lnSpc>
                <a:spcPct val="100000"/>
              </a:lnSpc>
              <a:buClr>
                <a:schemeClr val="accent6"/>
              </a:buClr>
              <a:buFont typeface="Wingdings" panose="05000000000000000000" pitchFamily="2" charset="2"/>
              <a:buChar char="v"/>
            </a:pPr>
            <a:endParaRPr lang="en-GB" sz="1600" dirty="0">
              <a:latin typeface="Sitka Heading" panose="02000505000000020004" pitchFamily="2" charset="0"/>
            </a:endParaRPr>
          </a:p>
          <a:p>
            <a:pPr marL="0" indent="0" algn="just">
              <a:lnSpc>
                <a:spcPct val="100000"/>
              </a:lnSpc>
              <a:buClr>
                <a:schemeClr val="accent6"/>
              </a:buClr>
              <a:buNone/>
            </a:pPr>
            <a:endParaRPr lang="en-GB" sz="1600" dirty="0">
              <a:latin typeface="Sitka Heading" panose="02000505000000020004" pitchFamily="2" charset="0"/>
            </a:endParaRPr>
          </a:p>
          <a:p>
            <a:pPr algn="just">
              <a:lnSpc>
                <a:spcPct val="100000"/>
              </a:lnSpc>
              <a:buClr>
                <a:schemeClr val="accent6"/>
              </a:buClr>
              <a:buFont typeface="Wingdings" panose="05000000000000000000" pitchFamily="2" charset="2"/>
              <a:buChar char="v"/>
            </a:pPr>
            <a:r>
              <a:rPr lang="en-GB" sz="1600" dirty="0">
                <a:latin typeface="Sitka Heading" panose="02000505000000020004" pitchFamily="2" charset="0"/>
              </a:rPr>
              <a:t>To determine the capacity of the contemporary print artist to challenge and expand modes of understanding complexities within landscape change through the creation of visual narratives within print and photography that collaborates/consults with landscape experts beyond art disciplines.</a:t>
            </a:r>
            <a:endParaRPr lang="en-GB" sz="1600" dirty="0"/>
          </a:p>
          <a:p>
            <a:pPr algn="just">
              <a:buClr>
                <a:schemeClr val="accent6"/>
              </a:buClr>
              <a:buFont typeface="Wingdings" panose="05000000000000000000" pitchFamily="2" charset="2"/>
              <a:buChar char="v"/>
            </a:pPr>
            <a:endParaRPr lang="en-GB" sz="1600" dirty="0"/>
          </a:p>
          <a:p>
            <a:pPr marL="0" indent="0">
              <a:buNone/>
            </a:pPr>
            <a:endParaRPr lang="en-GB" sz="1600" dirty="0"/>
          </a:p>
          <a:p>
            <a:pPr marL="0" indent="0" algn="just">
              <a:buNone/>
            </a:pPr>
            <a:endParaRPr lang="en-GB" sz="2400" dirty="0">
              <a:latin typeface="Sitka Heading" panose="02000505000000020004" pitchFamily="2" charset="0"/>
            </a:endParaRPr>
          </a:p>
        </p:txBody>
      </p:sp>
      <p:sp>
        <p:nvSpPr>
          <p:cNvPr id="3" name="Slide Number Placeholder 2">
            <a:extLst>
              <a:ext uri="{FF2B5EF4-FFF2-40B4-BE49-F238E27FC236}">
                <a16:creationId xmlns:a16="http://schemas.microsoft.com/office/drawing/2014/main" id="{DDC0FD06-E3BA-423E-A7FA-88C078EE089D}"/>
              </a:ext>
            </a:extLst>
          </p:cNvPr>
          <p:cNvSpPr>
            <a:spLocks noGrp="1"/>
          </p:cNvSpPr>
          <p:nvPr>
            <p:ph type="sldNum" sz="quarter" idx="12"/>
          </p:nvPr>
        </p:nvSpPr>
        <p:spPr/>
        <p:txBody>
          <a:bodyPr>
            <a:normAutofit/>
          </a:bodyPr>
          <a:lstStyle/>
          <a:p>
            <a:fld id="{7FC2CC64-61C9-4E9F-B9D2-AE206B069F0C}" type="slidenum">
              <a:rPr lang="en-GB" smtClean="0"/>
              <a:t>4</a:t>
            </a:fld>
            <a:endParaRPr lang="en-GB"/>
          </a:p>
        </p:txBody>
      </p:sp>
      <p:sp>
        <p:nvSpPr>
          <p:cNvPr id="6" name="Rectangle 5">
            <a:extLst>
              <a:ext uri="{FF2B5EF4-FFF2-40B4-BE49-F238E27FC236}">
                <a16:creationId xmlns:a16="http://schemas.microsoft.com/office/drawing/2014/main" id="{4A309D46-1025-4C78-AEB1-AAFAFDCD128C}"/>
              </a:ext>
            </a:extLst>
          </p:cNvPr>
          <p:cNvSpPr/>
          <p:nvPr/>
        </p:nvSpPr>
        <p:spPr>
          <a:xfrm>
            <a:off x="719091" y="1464816"/>
            <a:ext cx="10892901" cy="1065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9F7971-9D29-4C44-8ED3-7DA03EF32AA8}"/>
              </a:ext>
            </a:extLst>
          </p:cNvPr>
          <p:cNvSpPr/>
          <p:nvPr/>
        </p:nvSpPr>
        <p:spPr>
          <a:xfrm>
            <a:off x="837459" y="2671039"/>
            <a:ext cx="6096000" cy="369332"/>
          </a:xfrm>
          <a:prstGeom prst="rect">
            <a:avLst/>
          </a:prstGeom>
        </p:spPr>
        <p:txBody>
          <a:bodyPr>
            <a:spAutoFit/>
          </a:bodyPr>
          <a:lstStyle/>
          <a:p>
            <a:pPr lvl="0"/>
            <a:endParaRPr lang="en-GB" dirty="0">
              <a:effectLst/>
            </a:endParaRPr>
          </a:p>
        </p:txBody>
      </p:sp>
      <p:pic>
        <p:nvPicPr>
          <p:cNvPr id="9" name="Picture 8">
            <a:extLst>
              <a:ext uri="{FF2B5EF4-FFF2-40B4-BE49-F238E27FC236}">
                <a16:creationId xmlns:a16="http://schemas.microsoft.com/office/drawing/2014/main" id="{9807C8FA-1257-4D53-B35A-F0A0A99BD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037" y="1875408"/>
            <a:ext cx="5143500" cy="3429000"/>
          </a:xfrm>
          <a:prstGeom prst="rect">
            <a:avLst/>
          </a:prstGeom>
        </p:spPr>
      </p:pic>
    </p:spTree>
    <p:extLst>
      <p:ext uri="{BB962C8B-B14F-4D97-AF65-F5344CB8AC3E}">
        <p14:creationId xmlns:p14="http://schemas.microsoft.com/office/powerpoint/2010/main" val="19977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642FF8B-AF8B-4C72-B60D-99962BC83546}"/>
              </a:ext>
            </a:extLst>
          </p:cNvPr>
          <p:cNvSpPr>
            <a:spLocks noGrp="1"/>
          </p:cNvSpPr>
          <p:nvPr>
            <p:ph idx="1"/>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GB" dirty="0"/>
          </a:p>
          <a:p>
            <a:pPr marL="0" indent="0">
              <a:buNone/>
            </a:pPr>
            <a:endParaRPr lang="en-GB" dirty="0"/>
          </a:p>
        </p:txBody>
      </p:sp>
      <p:sp>
        <p:nvSpPr>
          <p:cNvPr id="2" name="Title 1">
            <a:extLst>
              <a:ext uri="{FF2B5EF4-FFF2-40B4-BE49-F238E27FC236}">
                <a16:creationId xmlns:a16="http://schemas.microsoft.com/office/drawing/2014/main" id="{2C26C78E-0491-4A15-AB4C-D1BCBFF7EACF}"/>
              </a:ext>
            </a:extLst>
          </p:cNvPr>
          <p:cNvSpPr>
            <a:spLocks noGrp="1"/>
          </p:cNvSpPr>
          <p:nvPr>
            <p:ph type="title"/>
          </p:nvPr>
        </p:nvSpPr>
        <p:spPr>
          <a:xfrm>
            <a:off x="4498019" y="2632481"/>
            <a:ext cx="3195961" cy="1593035"/>
          </a:xfrm>
        </p:spPr>
        <p:txBody>
          <a:bodyPr/>
          <a:lstStyle/>
          <a:p>
            <a:pPr algn="ctr"/>
            <a:r>
              <a:rPr lang="en-GB" dirty="0">
                <a:solidFill>
                  <a:schemeClr val="bg1"/>
                </a:solidFill>
                <a:latin typeface="Sitka Heading" panose="02000505000000020004" pitchFamily="2" charset="0"/>
              </a:rPr>
              <a:t>Key Theories</a:t>
            </a:r>
          </a:p>
        </p:txBody>
      </p:sp>
      <p:sp>
        <p:nvSpPr>
          <p:cNvPr id="4" name="Slide Number Placeholder 3">
            <a:extLst>
              <a:ext uri="{FF2B5EF4-FFF2-40B4-BE49-F238E27FC236}">
                <a16:creationId xmlns:a16="http://schemas.microsoft.com/office/drawing/2014/main" id="{2E913C05-CFC6-4D70-8B51-0193A2428D46}"/>
              </a:ext>
            </a:extLst>
          </p:cNvPr>
          <p:cNvSpPr>
            <a:spLocks noGrp="1"/>
          </p:cNvSpPr>
          <p:nvPr>
            <p:ph type="sldNum" sz="quarter" idx="12"/>
          </p:nvPr>
        </p:nvSpPr>
        <p:spPr/>
        <p:txBody>
          <a:bodyPr/>
          <a:lstStyle/>
          <a:p>
            <a:fld id="{7FC2CC64-61C9-4E9F-B9D2-AE206B069F0C}" type="slidenum">
              <a:rPr lang="en-GB" smtClean="0"/>
              <a:t>5</a:t>
            </a:fld>
            <a:endParaRPr lang="en-GB"/>
          </a:p>
        </p:txBody>
      </p:sp>
      <p:sp>
        <p:nvSpPr>
          <p:cNvPr id="6" name="Rectangle 5">
            <a:extLst>
              <a:ext uri="{FF2B5EF4-FFF2-40B4-BE49-F238E27FC236}">
                <a16:creationId xmlns:a16="http://schemas.microsoft.com/office/drawing/2014/main" id="{2AF1DEFF-8139-4113-8E1B-0EDB3CCC6A88}"/>
              </a:ext>
            </a:extLst>
          </p:cNvPr>
          <p:cNvSpPr/>
          <p:nvPr/>
        </p:nvSpPr>
        <p:spPr>
          <a:xfrm>
            <a:off x="3055398" y="2359240"/>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1797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491971" y="218327"/>
            <a:ext cx="10515600" cy="1325563"/>
          </a:xfrm>
        </p:spPr>
        <p:txBody>
          <a:bodyPr/>
          <a:lstStyle/>
          <a:p>
            <a:pPr algn="ctr"/>
            <a:r>
              <a:rPr lang="en-GB" dirty="0">
                <a:solidFill>
                  <a:schemeClr val="bg1"/>
                </a:solidFill>
                <a:latin typeface="Sitka Heading" panose="02000505000000020004" pitchFamily="2" charset="0"/>
              </a:rPr>
              <a:t>Slow Violence</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6</a:t>
            </a:fld>
            <a:endParaRPr lang="en-GB"/>
          </a:p>
        </p:txBody>
      </p:sp>
      <p:sp>
        <p:nvSpPr>
          <p:cNvPr id="7" name="Rectangle 6">
            <a:extLst>
              <a:ext uri="{FF2B5EF4-FFF2-40B4-BE49-F238E27FC236}">
                <a16:creationId xmlns:a16="http://schemas.microsoft.com/office/drawing/2014/main" id="{79C639D3-E7ED-421C-AAF2-25162865D3D8}"/>
              </a:ext>
            </a:extLst>
          </p:cNvPr>
          <p:cNvSpPr/>
          <p:nvPr/>
        </p:nvSpPr>
        <p:spPr>
          <a:xfrm>
            <a:off x="656409"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7B5957B-A2FE-438C-A371-7E98F6EA5BCD}"/>
              </a:ext>
            </a:extLst>
          </p:cNvPr>
          <p:cNvSpPr txBox="1"/>
          <p:nvPr/>
        </p:nvSpPr>
        <p:spPr>
          <a:xfrm>
            <a:off x="774948" y="2539403"/>
            <a:ext cx="11097086" cy="2308324"/>
          </a:xfrm>
          <a:prstGeom prst="rect">
            <a:avLst/>
          </a:prstGeom>
          <a:noFill/>
        </p:spPr>
        <p:txBody>
          <a:bodyPr wrap="square" rtlCol="0">
            <a:spAutoFit/>
          </a:bodyPr>
          <a:lstStyle/>
          <a:p>
            <a:pPr algn="ctr"/>
            <a:r>
              <a:rPr lang="en-GB" sz="2400" dirty="0">
                <a:solidFill>
                  <a:schemeClr val="bg1"/>
                </a:solidFill>
                <a:latin typeface="Sitka Heading" panose="02000505000000020004" pitchFamily="2" charset="0"/>
              </a:rPr>
              <a:t>The term slow violence refers to environmental destruction that takes places over a gradual period, frequently concealed imperceptible and devoid of immediate spectacle commonly associated with notions of violence. Slow violence is often perceived as inevitable It is too consistent to warrant the immediate scrutiny associated with disaster, presented by an image centric media.</a:t>
            </a:r>
          </a:p>
          <a:p>
            <a:pPr algn="ctr"/>
            <a:r>
              <a:rPr lang="en-GB" sz="2400" dirty="0">
                <a:solidFill>
                  <a:schemeClr val="bg1"/>
                </a:solidFill>
                <a:latin typeface="Sitka Heading" panose="02000505000000020004" pitchFamily="2" charset="0"/>
              </a:rPr>
              <a:t>(Nixon, 2013)</a:t>
            </a:r>
          </a:p>
        </p:txBody>
      </p:sp>
    </p:spTree>
    <p:extLst>
      <p:ext uri="{BB962C8B-B14F-4D97-AF65-F5344CB8AC3E}">
        <p14:creationId xmlns:p14="http://schemas.microsoft.com/office/powerpoint/2010/main" val="99482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491971" y="218327"/>
            <a:ext cx="10515600" cy="1325563"/>
          </a:xfrm>
        </p:spPr>
        <p:txBody>
          <a:bodyPr/>
          <a:lstStyle/>
          <a:p>
            <a:pPr algn="ctr"/>
            <a:r>
              <a:rPr lang="en-GB" dirty="0">
                <a:solidFill>
                  <a:schemeClr val="bg1"/>
                </a:solidFill>
                <a:latin typeface="Sitka Heading" panose="02000505000000020004" pitchFamily="2" charset="0"/>
              </a:rPr>
              <a:t>Pluriverse</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7</a:t>
            </a:fld>
            <a:endParaRPr lang="en-GB"/>
          </a:p>
        </p:txBody>
      </p:sp>
      <p:sp>
        <p:nvSpPr>
          <p:cNvPr id="7" name="Rectangle 6">
            <a:extLst>
              <a:ext uri="{FF2B5EF4-FFF2-40B4-BE49-F238E27FC236}">
                <a16:creationId xmlns:a16="http://schemas.microsoft.com/office/drawing/2014/main" id="{79C639D3-E7ED-421C-AAF2-25162865D3D8}"/>
              </a:ext>
            </a:extLst>
          </p:cNvPr>
          <p:cNvSpPr/>
          <p:nvPr/>
        </p:nvSpPr>
        <p:spPr>
          <a:xfrm>
            <a:off x="614609"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30E0FBC-9872-4518-A4B1-02CD32B74BCF}"/>
              </a:ext>
            </a:extLst>
          </p:cNvPr>
          <p:cNvSpPr txBox="1"/>
          <p:nvPr/>
        </p:nvSpPr>
        <p:spPr>
          <a:xfrm>
            <a:off x="673878" y="2261953"/>
            <a:ext cx="11293960" cy="1938992"/>
          </a:xfrm>
          <a:prstGeom prst="rect">
            <a:avLst/>
          </a:prstGeom>
          <a:noFill/>
        </p:spPr>
        <p:txBody>
          <a:bodyPr wrap="square" rtlCol="0">
            <a:spAutoFit/>
          </a:bodyPr>
          <a:lstStyle/>
          <a:p>
            <a:pPr algn="ctr"/>
            <a:r>
              <a:rPr lang="en-GB" sz="2400" dirty="0">
                <a:solidFill>
                  <a:schemeClr val="bg1"/>
                </a:solidFill>
                <a:latin typeface="Sitka Heading" panose="02000505000000020004" pitchFamily="2" charset="0"/>
              </a:rPr>
              <a:t>Pluriverse is the proposal for recognising the plural perspectives, heterogenous practices and diverse life forms that compose a world of many worlds. Pluriverse imagines and magnifies the multiple, open- ended practices that co-exist within an interconnected meshwork that allows for a multitude of worlds to emerge</a:t>
            </a:r>
          </a:p>
          <a:p>
            <a:pPr algn="ctr"/>
            <a:r>
              <a:rPr lang="en-GB" sz="2400" dirty="0">
                <a:solidFill>
                  <a:schemeClr val="bg1"/>
                </a:solidFill>
                <a:latin typeface="Sitka Heading" panose="02000505000000020004" pitchFamily="2" charset="0"/>
              </a:rPr>
              <a:t>(Cadena &amp; Blaser,2018.p.4</a:t>
            </a:r>
            <a:r>
              <a:rPr lang="en-GB" dirty="0">
                <a:solidFill>
                  <a:schemeClr val="bg1"/>
                </a:solidFill>
                <a:latin typeface="Sitka Heading" panose="02000505000000020004" pitchFamily="2" charset="0"/>
              </a:rPr>
              <a:t>).</a:t>
            </a:r>
          </a:p>
        </p:txBody>
      </p:sp>
    </p:spTree>
    <p:extLst>
      <p:ext uri="{BB962C8B-B14F-4D97-AF65-F5344CB8AC3E}">
        <p14:creationId xmlns:p14="http://schemas.microsoft.com/office/powerpoint/2010/main" val="263217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838200" y="2766218"/>
            <a:ext cx="10515600" cy="1325563"/>
          </a:xfrm>
        </p:spPr>
        <p:txBody>
          <a:bodyPr/>
          <a:lstStyle/>
          <a:p>
            <a:pPr algn="ctr"/>
            <a:r>
              <a:rPr lang="en-GB" dirty="0">
                <a:solidFill>
                  <a:schemeClr val="bg1"/>
                </a:solidFill>
                <a:latin typeface="Sitka Heading" panose="02000505000000020004" pitchFamily="2" charset="0"/>
              </a:rPr>
              <a:t>Methodology</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8</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3055398" y="2359240"/>
            <a:ext cx="6081204" cy="21395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5341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9</a:t>
            </a:fld>
            <a:endParaRPr lang="en-GB"/>
          </a:p>
        </p:txBody>
      </p:sp>
      <p:sp>
        <p:nvSpPr>
          <p:cNvPr id="7" name="Title 1">
            <a:extLst>
              <a:ext uri="{FF2B5EF4-FFF2-40B4-BE49-F238E27FC236}">
                <a16:creationId xmlns:a16="http://schemas.microsoft.com/office/drawing/2014/main" id="{8B2E5A0D-0CE4-44F9-A86A-AF6537ABCF98}"/>
              </a:ext>
            </a:extLst>
          </p:cNvPr>
          <p:cNvSpPr txBox="1">
            <a:spLocks/>
          </p:cNvSpPr>
          <p:nvPr/>
        </p:nvSpPr>
        <p:spPr>
          <a:xfrm>
            <a:off x="189391" y="62144"/>
            <a:ext cx="11724442" cy="1628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solidFill>
                  <a:schemeClr val="bg1"/>
                </a:solidFill>
                <a:latin typeface="Sitka Heading" panose="02000505000000020004" pitchFamily="2" charset="0"/>
              </a:rPr>
              <a:t>Deep Mapping, Slow Residencies &amp; Fieldwork </a:t>
            </a:r>
            <a:endParaRPr lang="en-GB" dirty="0">
              <a:solidFill>
                <a:schemeClr val="bg1"/>
              </a:solidFill>
              <a:latin typeface="Sitka Heading" panose="02000505000000020004" pitchFamily="2" charset="0"/>
            </a:endParaRPr>
          </a:p>
        </p:txBody>
      </p:sp>
      <p:sp>
        <p:nvSpPr>
          <p:cNvPr id="9" name="Rectangle 8">
            <a:extLst>
              <a:ext uri="{FF2B5EF4-FFF2-40B4-BE49-F238E27FC236}">
                <a16:creationId xmlns:a16="http://schemas.microsoft.com/office/drawing/2014/main" id="{EAA6B0BB-5215-497C-9626-3BD7E610D754}"/>
              </a:ext>
            </a:extLst>
          </p:cNvPr>
          <p:cNvSpPr/>
          <p:nvPr/>
        </p:nvSpPr>
        <p:spPr>
          <a:xfrm>
            <a:off x="406723"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128E23B-AED9-4BE3-8927-6E1BD7400EF3}"/>
              </a:ext>
            </a:extLst>
          </p:cNvPr>
          <p:cNvSpPr/>
          <p:nvPr/>
        </p:nvSpPr>
        <p:spPr>
          <a:xfrm>
            <a:off x="931986" y="1837678"/>
            <a:ext cx="10981848" cy="3785652"/>
          </a:xfrm>
          <a:prstGeom prst="rect">
            <a:avLst/>
          </a:prstGeom>
        </p:spPr>
        <p:txBody>
          <a:bodyPr wrap="square">
            <a:spAutoFit/>
          </a:bodyPr>
          <a:lstStyle/>
          <a:p>
            <a:r>
              <a:rPr lang="en-GB" sz="2400" dirty="0">
                <a:solidFill>
                  <a:schemeClr val="bg1"/>
                </a:solidFill>
                <a:latin typeface="Sitka Heading" panose="02000505000000020004" pitchFamily="2" charset="0"/>
              </a:rPr>
              <a:t>The term ‘deep mapping’ resists disciplinary definitions or academic boundaries. It concerns the “quality of attention” (Modeen and Biggs, 2020, p.55) that is required to care for and respond to the landscapes we inhabit.</a:t>
            </a:r>
          </a:p>
          <a:p>
            <a:r>
              <a:rPr lang="en-GB" sz="2400" dirty="0">
                <a:solidFill>
                  <a:schemeClr val="bg1"/>
                </a:solidFill>
                <a:latin typeface="Sitka Heading" panose="02000505000000020004" pitchFamily="2" charset="0"/>
              </a:rPr>
              <a:t>Pr0posed as “an embodied and reflexive immersion in a life that is lived and preformed spatially. A cartography of depth. A diving within” ( Roberts 2016 cited by Modeen and Biggs, 2020, p.53). </a:t>
            </a:r>
          </a:p>
          <a:p>
            <a:endParaRPr lang="en-GB" sz="2400" dirty="0">
              <a:solidFill>
                <a:schemeClr val="bg1"/>
              </a:solidFill>
              <a:latin typeface="Sitka Heading" panose="02000505000000020004" pitchFamily="2" charset="0"/>
            </a:endParaRPr>
          </a:p>
          <a:p>
            <a:r>
              <a:rPr lang="en-GB" sz="2400" dirty="0">
                <a:solidFill>
                  <a:schemeClr val="bg1"/>
                </a:solidFill>
                <a:latin typeface="Sitka Heading" panose="02000505000000020004" pitchFamily="2" charset="0"/>
              </a:rPr>
              <a:t>Within this research fieldwork is adapted as a practice of “anti conclusion” where periods of immersion and reflection are applied as an attentive practice which answers to the qualities of the landscape it explores</a:t>
            </a:r>
          </a:p>
        </p:txBody>
      </p:sp>
    </p:spTree>
    <p:extLst>
      <p:ext uri="{BB962C8B-B14F-4D97-AF65-F5344CB8AC3E}">
        <p14:creationId xmlns:p14="http://schemas.microsoft.com/office/powerpoint/2010/main" val="77899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8655</TotalTime>
  <Words>1770</Words>
  <Application>Microsoft Office PowerPoint</Application>
  <PresentationFormat>Widescreen</PresentationFormat>
  <Paragraphs>135</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Courier New</vt:lpstr>
      <vt:lpstr>Sitka Banner</vt:lpstr>
      <vt:lpstr>Sitka Heading</vt:lpstr>
      <vt:lpstr>Times New Roman</vt:lpstr>
      <vt:lpstr>Wingdings</vt:lpstr>
      <vt:lpstr>Office Theme</vt:lpstr>
      <vt:lpstr>(De)Constructing the Anthropocene (Re)Imagined landscapes Symposium June 9th -10th 2021</vt:lpstr>
      <vt:lpstr>Outline</vt:lpstr>
      <vt:lpstr>Research Question &amp;  Aims</vt:lpstr>
      <vt:lpstr>Research Question &amp; Aims</vt:lpstr>
      <vt:lpstr>Key Theories</vt:lpstr>
      <vt:lpstr>Slow Violence</vt:lpstr>
      <vt:lpstr>Pluriverse</vt:lpstr>
      <vt:lpstr>Methodology</vt:lpstr>
      <vt:lpstr>PowerPoint Presentation</vt:lpstr>
      <vt:lpstr>Shaping the  Anthropocene </vt:lpstr>
      <vt:lpstr>Shaping the Anthropocene  A one-world-world? </vt:lpstr>
      <vt:lpstr>China Clay Pitts</vt:lpstr>
      <vt:lpstr>PowerPoint Presentation</vt:lpstr>
      <vt:lpstr>PowerPoint Presentation</vt:lpstr>
      <vt:lpstr>PowerPoint Presentation</vt:lpstr>
      <vt:lpstr>PowerPoint Presentation</vt:lpstr>
      <vt:lpstr>Studio work</vt:lpstr>
      <vt:lpstr>PowerPoint Presentation</vt:lpstr>
      <vt:lpstr>PowerPoint Presentation</vt:lpstr>
      <vt:lpstr>PowerPoint Presentation</vt:lpstr>
      <vt:lpstr>Concealed Landscapes  Slieve Aughty Case study  </vt:lpstr>
      <vt:lpstr>Slieve Aughty Mountains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Bibliography</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(De)constructing the Anthropocene</dc:title>
  <dc:creator>Niamh Fahy</dc:creator>
  <cp:lastModifiedBy>Niamh Fahy</cp:lastModifiedBy>
  <cp:revision>70</cp:revision>
  <dcterms:created xsi:type="dcterms:W3CDTF">2021-05-28T09:28:39Z</dcterms:created>
  <dcterms:modified xsi:type="dcterms:W3CDTF">2021-06-03T11:12:46Z</dcterms:modified>
</cp:coreProperties>
</file>