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5" autoAdjust="0"/>
    <p:restoredTop sz="72289" autoAdjust="0"/>
  </p:normalViewPr>
  <p:slideViewPr>
    <p:cSldViewPr snapToGrid="0">
      <p:cViewPr varScale="1">
        <p:scale>
          <a:sx n="80" d="100"/>
          <a:sy n="80" d="100"/>
        </p:scale>
        <p:origin x="1080" y="9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A5351-70C1-488E-B0C8-8B0ADF4872AA}" type="datetimeFigureOut">
              <a:rPr lang="en-GB" smtClean="0"/>
              <a:t>05/03/2019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110FA2-C797-4C56-B3BE-6708A963A783}" type="slidenum">
              <a:rPr lang="en-GB" smtClean="0"/>
              <a:t>‹#›</a:t>
            </a:fld>
            <a:endParaRPr lang="en-GB"/>
          </a:p>
        </p:txBody>
      </p:sp>
    </p:spTree>
    <p:extLst>
      <p:ext uri="{BB962C8B-B14F-4D97-AF65-F5344CB8AC3E}">
        <p14:creationId xmlns:p14="http://schemas.microsoft.com/office/powerpoint/2010/main" val="2564925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Image taken by Charley Vaughton</a:t>
            </a:r>
            <a:endParaRPr lang="en-GB" dirty="0"/>
          </a:p>
        </p:txBody>
      </p:sp>
      <p:sp>
        <p:nvSpPr>
          <p:cNvPr id="4" name="Slide Number Placeholder 3"/>
          <p:cNvSpPr>
            <a:spLocks noGrp="1"/>
          </p:cNvSpPr>
          <p:nvPr>
            <p:ph type="sldNum" sz="quarter" idx="10"/>
          </p:nvPr>
        </p:nvSpPr>
        <p:spPr/>
        <p:txBody>
          <a:bodyPr/>
          <a:lstStyle/>
          <a:p>
            <a:fld id="{D7110FA2-C797-4C56-B3BE-6708A963A783}" type="slidenum">
              <a:rPr lang="en-GB" smtClean="0"/>
              <a:t>1</a:t>
            </a:fld>
            <a:endParaRPr lang="en-GB"/>
          </a:p>
        </p:txBody>
      </p:sp>
    </p:spTree>
    <p:extLst>
      <p:ext uri="{BB962C8B-B14F-4D97-AF65-F5344CB8AC3E}">
        <p14:creationId xmlns:p14="http://schemas.microsoft.com/office/powerpoint/2010/main" val="3820409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Altmetrics are article-level</a:t>
            </a:r>
            <a:r>
              <a:rPr lang="en-GB" baseline="0" dirty="0" smtClean="0"/>
              <a:t> metrics (rather than journal-level metrics – such as the Journal Impact Factor, or researcher-level metrics – such as the H-index) that measure the attention that an article has received from sources such as social media, news stories, blogs, and policy documents. These are alternative sources to the traditional academic measures used to judge the impact that an article has made (e.g. citations.) Altmetrics is short for ‘alternative metrics’ and are intended to be used in conjunction with, rather than in place of, traditional metrics. In theory altmetrics can be used for lots of different forms of publications – datasets, book chapters, conference papers etc. – but in reality are often limited to articles due to the identifier required (the DOI is the easiest identifier to track and most journal articles have one.)</a:t>
            </a:r>
          </a:p>
          <a:p>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I looked at two </a:t>
            </a:r>
            <a:r>
              <a:rPr lang="en-GB" baseline="0" dirty="0" err="1" smtClean="0"/>
              <a:t>altmetric</a:t>
            </a:r>
            <a:r>
              <a:rPr lang="en-GB" baseline="0" dirty="0" smtClean="0"/>
              <a:t> aggregators in my study, Altmetric, and Plum Analytics. I chose these two because they were easily available for UWE researchers to find and use.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Altmetric displays the attention that an article has received as a colourful donut, with each colour representing a different platform. The more of a colour there is on the donut, the more attention the article has received from that platform. The donut surrounds the Altmetric Attention Score, which is calculated by taking into account the volume of attention, the platform of attention, and the author of the attention (e.g. a news story is worth more than a blog post, which is worth more than a tweet. A tweet from an academic who regularly shares links and discusses their subject is worth more than a tweet from the publisher who pushes the link out multiple times just to promote the paper.) Altmetric publishes an annual list of the top 100 articles that it has tracked, sorted by Altmetric Attention Score. The 2018 list (and link to past lists) is available online: https://www.altmetric.com/top100/2018/. We have installed a free Altmetric plugin on the Research Repository which displays the donut and attention score of articles e.g. http://eprints.uwe.ac.uk/38474/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smtClean="0"/>
              <a:t>Plum Analytics displays the attention that an article has received as a print. Rather than dividing attention by platform it divides attention by type – usage, captures, mentions, social media, and citations (Altmetric does not measure citations at all.) The bigger a circle on the print is, the more attention of that type the article has received. Plum prints are used by Elsevier on Scopus, which UWE subscribed to early in my research for my dissertation. Authors can view the prints for their articles on Scopus e.g. https://</a:t>
            </a:r>
            <a:r>
              <a:rPr lang="en-GB" baseline="0" dirty="0" smtClean="0"/>
              <a:t>bit.ly/2FpnxaJ</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r>
              <a:rPr lang="en-GB" baseline="0" dirty="0" smtClean="0"/>
              <a:t>Images: </a:t>
            </a:r>
            <a:r>
              <a:rPr lang="en-GB" sz="1200" b="0" i="0" kern="1200" dirty="0" smtClean="0">
                <a:solidFill>
                  <a:schemeClr val="tx1"/>
                </a:solidFill>
                <a:effectLst/>
                <a:latin typeface="+mn-lt"/>
                <a:ea typeface="+mn-ea"/>
                <a:cs typeface="+mn-cs"/>
              </a:rPr>
              <a:t>Altmetric donut with Altmetric Attention Score (left) and Plum print (right) from altmetric.com (https://www.altmetric.com/about-our-data/the-donut-and-score/accessed 09/04/2018) and plumanalytics.com (https://plumanalytics.com/plum-print-coming-result-list-near/ accessed 09/04/2018)</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D7110FA2-C797-4C56-B3BE-6708A963A783}" type="slidenum">
              <a:rPr lang="en-GB" smtClean="0"/>
              <a:t>2</a:t>
            </a:fld>
            <a:endParaRPr lang="en-GB"/>
          </a:p>
        </p:txBody>
      </p:sp>
    </p:spTree>
    <p:extLst>
      <p:ext uri="{BB962C8B-B14F-4D97-AF65-F5344CB8AC3E}">
        <p14:creationId xmlns:p14="http://schemas.microsoft.com/office/powerpoint/2010/main" val="8836275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 focused specifically on these two aggregators and on</a:t>
            </a:r>
            <a:r>
              <a:rPr lang="en-GB" baseline="0" dirty="0" smtClean="0"/>
              <a:t> one institution – UWE. </a:t>
            </a:r>
            <a:r>
              <a:rPr lang="en-GB" dirty="0" smtClean="0"/>
              <a:t>The research questions I wanted to answer were:</a:t>
            </a:r>
          </a:p>
          <a:p>
            <a:endParaRPr lang="en-GB" dirty="0" smtClean="0"/>
          </a:p>
          <a:p>
            <a:pPr marL="228600" indent="-228600">
              <a:buFont typeface="+mj-lt"/>
              <a:buAutoNum type="arabicPeriod"/>
            </a:pPr>
            <a:r>
              <a:rPr lang="en-GB" dirty="0" smtClean="0"/>
              <a:t>Are researchers at UWE aware of web-based metrics like altmetrics</a:t>
            </a:r>
            <a:r>
              <a:rPr lang="en-GB" baseline="0" dirty="0" smtClean="0"/>
              <a:t> and, if not, are they interested in finding out more?</a:t>
            </a:r>
          </a:p>
          <a:p>
            <a:pPr marL="228600" indent="-228600">
              <a:buFont typeface="+mj-lt"/>
              <a:buAutoNum type="arabicPeriod"/>
            </a:pPr>
            <a:r>
              <a:rPr lang="en-GB" baseline="0" dirty="0" smtClean="0"/>
              <a:t>Do UWE researchers already engage with altmetrics (e.g. using them to track attention, using them to find articles to read, putting them on funding bids or CVs)?</a:t>
            </a:r>
          </a:p>
          <a:p>
            <a:pPr marL="228600" indent="-228600">
              <a:buFont typeface="+mj-lt"/>
              <a:buAutoNum type="arabicPeriod"/>
            </a:pPr>
            <a:r>
              <a:rPr lang="en-GB" dirty="0" smtClean="0"/>
              <a:t>Have authors with high/significant</a:t>
            </a:r>
            <a:r>
              <a:rPr lang="en-GB" baseline="0" dirty="0" smtClean="0"/>
              <a:t> Altmetric Attention Scores purposefully engaged with social media (or other forms of dissemination) in order to promote the article? For example, if the article had a high number of tweets, did they promote it on Twitter? Or is it a fluke?</a:t>
            </a:r>
          </a:p>
          <a:p>
            <a:pPr marL="228600" indent="-228600">
              <a:buFont typeface="+mj-lt"/>
              <a:buAutoNum type="arabicPeriod"/>
            </a:pPr>
            <a:r>
              <a:rPr lang="en-GB" baseline="0" dirty="0" smtClean="0"/>
              <a:t>Do researchers at UWE regularly engage with social media in a professional capacity? This question is included because social media and altmetrics are so closely linked.</a:t>
            </a:r>
          </a:p>
          <a:p>
            <a:pPr marL="228600" indent="-228600">
              <a:buFont typeface="+mj-lt"/>
              <a:buAutoNum type="arabicPeriod"/>
            </a:pPr>
            <a:r>
              <a:rPr lang="en-GB" baseline="0" dirty="0" smtClean="0"/>
              <a:t>Do UWE researchers value altmetrics, particularly Altmetric donuts and attention scores and Plum prints, as signs of impact? Do they value one more than the other?</a:t>
            </a:r>
            <a:endParaRPr lang="en-GB" dirty="0"/>
          </a:p>
        </p:txBody>
      </p:sp>
      <p:sp>
        <p:nvSpPr>
          <p:cNvPr id="4" name="Slide Number Placeholder 3"/>
          <p:cNvSpPr>
            <a:spLocks noGrp="1"/>
          </p:cNvSpPr>
          <p:nvPr>
            <p:ph type="sldNum" sz="quarter" idx="10"/>
          </p:nvPr>
        </p:nvSpPr>
        <p:spPr/>
        <p:txBody>
          <a:bodyPr/>
          <a:lstStyle/>
          <a:p>
            <a:fld id="{D7110FA2-C797-4C56-B3BE-6708A963A783}" type="slidenum">
              <a:rPr lang="en-GB" smtClean="0"/>
              <a:t>3</a:t>
            </a:fld>
            <a:endParaRPr lang="en-GB"/>
          </a:p>
        </p:txBody>
      </p:sp>
    </p:spTree>
    <p:extLst>
      <p:ext uri="{BB962C8B-B14F-4D97-AF65-F5344CB8AC3E}">
        <p14:creationId xmlns:p14="http://schemas.microsoft.com/office/powerpoint/2010/main" val="707881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 wanted to interview authors with</a:t>
            </a:r>
            <a:r>
              <a:rPr lang="en-GB" baseline="0" dirty="0" smtClean="0"/>
              <a:t> ‘significant’ Altmetric Attention Scores </a:t>
            </a:r>
            <a:r>
              <a:rPr lang="en-GB" baseline="0" smtClean="0"/>
              <a:t>and donuts </a:t>
            </a:r>
            <a:r>
              <a:rPr lang="en-GB" baseline="0" dirty="0" smtClean="0"/>
              <a:t>(aka the highest scores I could find, typically a score of over 40, and the more colourful donut the better!) I searched the Research Repository and contacted authors who had high scores, asking them to take part in a short interview about altmetrics and their research. In order to get participants for all faculties I sent out invitations to some ACE authors who had lower scores, as I had found a lack of representatives from that faculty.</a:t>
            </a:r>
          </a:p>
          <a:p>
            <a:endParaRPr lang="en-GB" baseline="0" dirty="0" smtClean="0"/>
          </a:p>
          <a:p>
            <a:r>
              <a:rPr lang="en-GB" baseline="0" dirty="0" smtClean="0"/>
              <a:t>I ended up with six participants, 3 from ACE, 1 from FBL, 1 from FET and 1 from HAS.</a:t>
            </a:r>
            <a:endParaRPr lang="en-GB" dirty="0"/>
          </a:p>
        </p:txBody>
      </p:sp>
      <p:sp>
        <p:nvSpPr>
          <p:cNvPr id="4" name="Slide Number Placeholder 3"/>
          <p:cNvSpPr>
            <a:spLocks noGrp="1"/>
          </p:cNvSpPr>
          <p:nvPr>
            <p:ph type="sldNum" sz="quarter" idx="10"/>
          </p:nvPr>
        </p:nvSpPr>
        <p:spPr/>
        <p:txBody>
          <a:bodyPr/>
          <a:lstStyle/>
          <a:p>
            <a:fld id="{D7110FA2-C797-4C56-B3BE-6708A963A783}" type="slidenum">
              <a:rPr lang="en-GB" smtClean="0"/>
              <a:t>4</a:t>
            </a:fld>
            <a:endParaRPr lang="en-GB"/>
          </a:p>
        </p:txBody>
      </p:sp>
    </p:spTree>
    <p:extLst>
      <p:ext uri="{BB962C8B-B14F-4D97-AF65-F5344CB8AC3E}">
        <p14:creationId xmlns:p14="http://schemas.microsoft.com/office/powerpoint/2010/main" val="1482588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lgn="l">
              <a:buAutoNum type="arabicPeriod"/>
            </a:pPr>
            <a:r>
              <a:rPr lang="en-GB" sz="1200" b="0" i="0" u="none" strike="noStrike" baseline="0" dirty="0" smtClean="0">
                <a:latin typeface="Arial" panose="020B0604020202020204" pitchFamily="34" charset="0"/>
              </a:rPr>
              <a:t>Are researchers at UWE Bristol aware of web-based metrics?</a:t>
            </a:r>
          </a:p>
          <a:p>
            <a:pPr marL="228600" indent="-228600" algn="l">
              <a:buAutoNum type="arabicPeriod"/>
            </a:pPr>
            <a:endParaRPr lang="en-GB" sz="1200" b="0" i="0" u="none" strike="noStrike" baseline="0" dirty="0" smtClean="0">
              <a:latin typeface="Arial" panose="020B0604020202020204" pitchFamily="34" charset="0"/>
            </a:endParaRPr>
          </a:p>
          <a:p>
            <a:pPr algn="l"/>
            <a:r>
              <a:rPr lang="en-GB" sz="1200" b="0" i="0" u="none" strike="noStrike" baseline="0" dirty="0" smtClean="0">
                <a:latin typeface="Arial" panose="020B0604020202020204" pitchFamily="34" charset="0"/>
              </a:rPr>
              <a:t>Participants had some knowledge of metrics, though only one had much previous awareness of altmetrics through the Altmetric donut for their article. Other participants were familiar with the H-index, citations, downloads, and views. There was little recognition of Altmetric donuts or Plum prints. There was some motivation to find out more - they felt that the tide was heading in the direction of these metrics becoming more important, and that it was necessary to engage with metrics like these in order to avoid falling behind.</a:t>
            </a:r>
          </a:p>
          <a:p>
            <a:pPr algn="l"/>
            <a:endParaRPr lang="en-GB" sz="1200" b="0" i="0" u="none" strike="noStrike" baseline="0" dirty="0" smtClean="0">
              <a:latin typeface="Arial" panose="020B0604020202020204" pitchFamily="34" charset="0"/>
            </a:endParaRPr>
          </a:p>
          <a:p>
            <a:pPr algn="l"/>
            <a:r>
              <a:rPr lang="en-GB" sz="1200" b="0" i="0" u="none" strike="noStrike" baseline="0" dirty="0" smtClean="0">
                <a:latin typeface="Arial" panose="020B0604020202020204" pitchFamily="34" charset="0"/>
              </a:rPr>
              <a:t>2. Do researchers at UWE Bristol currently engage with altmetrics? If so, what are their motivations, if not, do they intend to do so?</a:t>
            </a:r>
          </a:p>
          <a:p>
            <a:pPr algn="l"/>
            <a:endParaRPr lang="en-GB" sz="1200" b="0" i="0" u="none" strike="noStrike" baseline="0" dirty="0" smtClean="0">
              <a:latin typeface="Arial" panose="020B0604020202020204" pitchFamily="34" charset="0"/>
            </a:endParaRPr>
          </a:p>
          <a:p>
            <a:pPr algn="l"/>
            <a:r>
              <a:rPr lang="en-GB" sz="1200" b="0" i="0" u="none" strike="noStrike" baseline="0" dirty="0" smtClean="0">
                <a:latin typeface="Arial" panose="020B0604020202020204" pitchFamily="34" charset="0"/>
              </a:rPr>
              <a:t>None of the participants made use of altmetrics for more than checking scores for personal interest (they found this interesting in a ‘narcissistic’ way and for showing that their work had not just gone out into the ether – people had read and engaged with it) but</a:t>
            </a:r>
            <a:r>
              <a:rPr lang="en-GB" sz="1200" b="0" i="0" u="none" strike="noStrike" baseline="0" dirty="0" smtClean="0">
                <a:latin typeface="ArialMT"/>
              </a:rPr>
              <a:t> </a:t>
            </a:r>
            <a:r>
              <a:rPr lang="en-GB" sz="1200" b="0" i="0" u="none" strike="noStrike" baseline="0" dirty="0" smtClean="0">
                <a:latin typeface="Arial" panose="020B0604020202020204" pitchFamily="34" charset="0"/>
              </a:rPr>
              <a:t>none used them on CVs, in funding bids, or for finding reading (examples of use given by academics in the literature.) There was little interest in using them for these functions, though some participants showed an intent to use them for funding bids in the future as proof of interest in their work. External pressures would be necessary for many of the participants to use altmetrics in this way (e.g. a requirement from funders to use altmetrics on funding applications.)</a:t>
            </a:r>
            <a:endParaRPr lang="en-GB" dirty="0" smtClean="0"/>
          </a:p>
          <a:p>
            <a:pPr algn="l"/>
            <a:endParaRPr lang="en-GB" sz="1200" b="0" i="0" u="none" strike="noStrike" baseline="0" dirty="0" smtClean="0">
              <a:latin typeface="Arial" panose="020B0604020202020204" pitchFamily="34" charset="0"/>
            </a:endParaRPr>
          </a:p>
          <a:p>
            <a:pPr algn="l"/>
            <a:r>
              <a:rPr lang="en-GB" sz="1200" b="0" i="0" u="none" strike="noStrike" baseline="0" dirty="0" smtClean="0">
                <a:latin typeface="Arial" panose="020B0604020202020204" pitchFamily="34" charset="0"/>
              </a:rPr>
              <a:t>Advantages identified by the participants were the ability to show engagement faster than citations, using altmetrics to judge whether to invite an academic to be a reviewer for a journal, and identifying ‘key’ pieces of literature in a journal. One participant noted that could be used as a further form of engagement – contacting the people who had tweeted, blogged etc. and starting a conversation.</a:t>
            </a:r>
          </a:p>
          <a:p>
            <a:pPr algn="l"/>
            <a:endParaRPr lang="en-GB" sz="1200" b="0" i="0" u="none" strike="noStrike" baseline="0" dirty="0" smtClean="0">
              <a:latin typeface="Arial" panose="020B0604020202020204" pitchFamily="34" charset="0"/>
            </a:endParaRPr>
          </a:p>
          <a:p>
            <a:pPr algn="l"/>
            <a:r>
              <a:rPr lang="en-GB" sz="1200" b="0" i="0" u="none" strike="noStrike" baseline="0" dirty="0" smtClean="0">
                <a:latin typeface="Arial" panose="020B0604020202020204" pitchFamily="34" charset="0"/>
              </a:rPr>
              <a:t>Disadvantages identified by participants were the potential for gaming the figures, the lack of nuance (only showing attention not whether the attention is positive), the metrics being used as a surveillance tool, and quantitative metrics and non-traditional engagement being used to judge the validity of a work rather than the work itself. Many of the concerns were also in relation to citations – there may be a general preference for traditional metrics over altmetrics, but researchers recognise that they are not flawless and have many of the same problems as altmetrics, or problems unique to citations (citations don’t show whether a citation is positive or negative, they take a long time to appear, there is potential for gaming by authors or journals.)</a:t>
            </a:r>
          </a:p>
        </p:txBody>
      </p:sp>
      <p:sp>
        <p:nvSpPr>
          <p:cNvPr id="4" name="Slide Number Placeholder 3"/>
          <p:cNvSpPr>
            <a:spLocks noGrp="1"/>
          </p:cNvSpPr>
          <p:nvPr>
            <p:ph type="sldNum" sz="quarter" idx="10"/>
          </p:nvPr>
        </p:nvSpPr>
        <p:spPr/>
        <p:txBody>
          <a:bodyPr/>
          <a:lstStyle/>
          <a:p>
            <a:fld id="{D7110FA2-C797-4C56-B3BE-6708A963A783}" type="slidenum">
              <a:rPr lang="en-GB" smtClean="0"/>
              <a:t>5</a:t>
            </a:fld>
            <a:endParaRPr lang="en-GB"/>
          </a:p>
        </p:txBody>
      </p:sp>
    </p:spTree>
    <p:extLst>
      <p:ext uri="{BB962C8B-B14F-4D97-AF65-F5344CB8AC3E}">
        <p14:creationId xmlns:p14="http://schemas.microsoft.com/office/powerpoint/2010/main" val="5482944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smtClean="0">
                <a:solidFill>
                  <a:schemeClr val="tx1"/>
                </a:solidFill>
                <a:latin typeface="+mn-lt"/>
                <a:ea typeface="+mn-ea"/>
                <a:cs typeface="+mn-cs"/>
              </a:rPr>
              <a:t>3. Have authors with high Altmetric Attention Scores purposefully engaged with social media (or other forms of dissemination) in order to promote that article?</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In the case of these participants, the primary method of promotion and dissemination of their work was press release. Social media promotion was conducted as a secondary, supplementary method, and in at least half of the examples the bulk of the social media promotion was undertaken by a co-author or the publisher, rather than the author who was interviewed e.g. in one example which featured many different sources of engagement, most of these had been promoted by a co-author (the donut showed attention from blogs, Twitter, Wikipedia, and news stories. The lead author had updated the Wikipedia page and written a blog post prior to publication, so there was a direct correlation for those platforms.) This was the clearest example of a direct link between actions taken by the authors and the Altmetric Attention Score and variety of attention received. In other cases the link was much less clear. With little planning for social media promotion it is difficult to discern a clear link between cause and effect. For many, citations and indications of academic impact were the priority over social impact (despite making many observations about disadvantages with citations as a measure of impact as well as altmetrics as a measure of impact.)</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4. Do researchers at UWE Bristol regularly engage with social media in a professional way?</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Two of the participants actively avoided using social media in their personal lives and this extended to their professional use, which was minimal and only extended to checking LinkedIn. They made a conscious decision to not use social media. Half of the participants made use of Twitter to tweet about their work and their field, and Twitter was seen as a more professional tool to use, rather than Facebook (though two participants noted their use of Facebook groups </a:t>
            </a:r>
            <a:r>
              <a:rPr lang="en-GB" sz="1200" b="0" i="0" u="none" strike="noStrike" kern="1200" baseline="0" dirty="0" smtClean="0">
                <a:solidFill>
                  <a:schemeClr val="tx1"/>
                </a:solidFill>
                <a:latin typeface="+mn-lt"/>
                <a:ea typeface="+mn-ea"/>
                <a:cs typeface="+mn-cs"/>
              </a:rPr>
              <a:t>within their faculties</a:t>
            </a:r>
            <a:r>
              <a:rPr lang="en-GB" sz="1200" b="0" i="0" u="none" strike="noStrike" kern="1200" baseline="0" dirty="0" smtClean="0">
                <a:solidFill>
                  <a:schemeClr val="tx1"/>
                </a:solidFill>
                <a:latin typeface="+mn-lt"/>
                <a:ea typeface="+mn-ea"/>
                <a:cs typeface="+mn-cs"/>
              </a:rPr>
              <a:t>.) Twitter use tended to be sporadic, with participants retweeting information from their field and tweeting about their work rather than engaging in discussions. Those who did use social media in a professional capacity drew a clear line between personal and professional spheres, using separate tools (e.g. Facebook for personal use, Twitter for professional use) or minimising personal updates on platforms where they maintained a professional presence (e.g. making minimal personal updates on Twitter.) One had used LinkedIn to find contacts and develop new collaborations.</a:t>
            </a:r>
            <a:endParaRPr lang="en-GB" dirty="0"/>
          </a:p>
        </p:txBody>
      </p:sp>
      <p:sp>
        <p:nvSpPr>
          <p:cNvPr id="4" name="Slide Number Placeholder 3"/>
          <p:cNvSpPr>
            <a:spLocks noGrp="1"/>
          </p:cNvSpPr>
          <p:nvPr>
            <p:ph type="sldNum" sz="quarter" idx="10"/>
          </p:nvPr>
        </p:nvSpPr>
        <p:spPr/>
        <p:txBody>
          <a:bodyPr/>
          <a:lstStyle/>
          <a:p>
            <a:fld id="{D7110FA2-C797-4C56-B3BE-6708A963A783}" type="slidenum">
              <a:rPr lang="en-GB" smtClean="0"/>
              <a:t>6</a:t>
            </a:fld>
            <a:endParaRPr lang="en-GB"/>
          </a:p>
        </p:txBody>
      </p:sp>
    </p:spTree>
    <p:extLst>
      <p:ext uri="{BB962C8B-B14F-4D97-AF65-F5344CB8AC3E}">
        <p14:creationId xmlns:p14="http://schemas.microsoft.com/office/powerpoint/2010/main" val="23505781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5. Do UWE Bristol researchers value altmetrics, particularly the two examples of Altmetric donuts and Plum prints, as a sign of impact?</a:t>
            </a:r>
          </a:p>
          <a:p>
            <a:endParaRPr lang="en-GB" dirty="0" smtClean="0"/>
          </a:p>
          <a:p>
            <a:r>
              <a:rPr lang="en-GB" dirty="0" smtClean="0"/>
              <a:t>The participants found the altmetrics interesting from a personal interest point of view –</a:t>
            </a:r>
            <a:r>
              <a:rPr lang="en-GB" baseline="0" dirty="0" smtClean="0"/>
              <a:t> </a:t>
            </a:r>
            <a:r>
              <a:rPr lang="en-GB" dirty="0" smtClean="0"/>
              <a:t>they liked seeing that their work had received attention as it justified them writing it.</a:t>
            </a:r>
            <a:r>
              <a:rPr lang="en-GB" baseline="0" dirty="0" smtClean="0"/>
              <a:t> </a:t>
            </a:r>
            <a:r>
              <a:rPr lang="en-GB" dirty="0" smtClean="0"/>
              <a:t>Some participants placed more</a:t>
            </a:r>
            <a:r>
              <a:rPr lang="en-GB" baseline="0" dirty="0" smtClean="0"/>
              <a:t> </a:t>
            </a:r>
            <a:r>
              <a:rPr lang="en-GB" dirty="0" smtClean="0"/>
              <a:t>value in them in than others – these participants valued</a:t>
            </a:r>
            <a:r>
              <a:rPr lang="en-GB" baseline="0" dirty="0" smtClean="0"/>
              <a:t> </a:t>
            </a:r>
            <a:r>
              <a:rPr lang="en-GB" dirty="0" smtClean="0"/>
              <a:t>them for making engagement with their work more tangible, as a sign of scientific</a:t>
            </a:r>
            <a:r>
              <a:rPr lang="en-GB" baseline="0" dirty="0" smtClean="0"/>
              <a:t> </a:t>
            </a:r>
            <a:r>
              <a:rPr lang="en-GB" dirty="0" smtClean="0"/>
              <a:t>communication outreach with the general public, and as a way of</a:t>
            </a:r>
            <a:r>
              <a:rPr lang="en-GB" baseline="0" dirty="0" smtClean="0"/>
              <a:t> </a:t>
            </a:r>
            <a:r>
              <a:rPr lang="en-GB" dirty="0" smtClean="0"/>
              <a:t>seeing a</a:t>
            </a:r>
            <a:r>
              <a:rPr lang="en-GB" baseline="0" dirty="0" smtClean="0"/>
              <a:t> </a:t>
            </a:r>
            <a:r>
              <a:rPr lang="en-GB" dirty="0" smtClean="0"/>
              <a:t>demographic breakdown of the audience engaging with their work (for this reason one</a:t>
            </a:r>
            <a:r>
              <a:rPr lang="en-GB" baseline="0" dirty="0" smtClean="0"/>
              <a:t> </a:t>
            </a:r>
            <a:r>
              <a:rPr lang="en-GB" dirty="0" smtClean="0"/>
              <a:t>participant strongly favoured Altmetric over Plum as they found this demographic</a:t>
            </a:r>
            <a:r>
              <a:rPr lang="en-GB" baseline="0" dirty="0" smtClean="0"/>
              <a:t> </a:t>
            </a:r>
            <a:r>
              <a:rPr lang="en-GB" dirty="0" smtClean="0"/>
              <a:t>breakdown particularly</a:t>
            </a:r>
            <a:r>
              <a:rPr lang="en-GB" baseline="0" dirty="0" smtClean="0"/>
              <a:t> </a:t>
            </a:r>
            <a:r>
              <a:rPr lang="en-GB" dirty="0" smtClean="0"/>
              <a:t>interesting.) However in general this value was dependent on</a:t>
            </a:r>
            <a:r>
              <a:rPr lang="en-GB" baseline="0" dirty="0" smtClean="0"/>
              <a:t> </a:t>
            </a:r>
            <a:r>
              <a:rPr lang="en-GB" dirty="0" smtClean="0"/>
              <a:t>altmetrics being a measure of impact in conjunction with other indicators, such as</a:t>
            </a:r>
            <a:r>
              <a:rPr lang="en-GB" baseline="0" dirty="0" smtClean="0"/>
              <a:t> </a:t>
            </a:r>
            <a:r>
              <a:rPr lang="en-GB" dirty="0" smtClean="0"/>
              <a:t>citations (though citations were also criticised.) Reasons for not</a:t>
            </a:r>
            <a:r>
              <a:rPr lang="en-GB" baseline="0" dirty="0" smtClean="0"/>
              <a:t> </a:t>
            </a:r>
            <a:r>
              <a:rPr lang="en-GB" dirty="0" smtClean="0"/>
              <a:t>valuing altmetrics</a:t>
            </a:r>
            <a:r>
              <a:rPr lang="en-GB" baseline="0" dirty="0" smtClean="0"/>
              <a:t> </a:t>
            </a:r>
            <a:r>
              <a:rPr lang="en-GB" dirty="0" smtClean="0"/>
              <a:t>included ambivalence about measures of impact; impact being something that cannot</a:t>
            </a:r>
            <a:r>
              <a:rPr lang="en-GB" baseline="0" dirty="0" smtClean="0"/>
              <a:t> </a:t>
            </a:r>
            <a:r>
              <a:rPr lang="en-GB" dirty="0" smtClean="0"/>
              <a:t>be captured by a citation or a number; the fact that a tweet (or page view or download</a:t>
            </a:r>
            <a:r>
              <a:rPr lang="en-GB" baseline="0" dirty="0" smtClean="0"/>
              <a:t> </a:t>
            </a:r>
            <a:r>
              <a:rPr lang="en-GB" dirty="0" smtClean="0"/>
              <a:t>etc.) does not</a:t>
            </a:r>
            <a:r>
              <a:rPr lang="en-GB" baseline="0" dirty="0" smtClean="0"/>
              <a:t> </a:t>
            </a:r>
            <a:r>
              <a:rPr lang="en-GB" dirty="0" smtClean="0"/>
              <a:t>correlate with agreement or even someone reading the paper; potentials</a:t>
            </a:r>
            <a:r>
              <a:rPr lang="en-GB" baseline="0" dirty="0" smtClean="0"/>
              <a:t> </a:t>
            </a:r>
            <a:r>
              <a:rPr lang="en-GB" dirty="0" smtClean="0"/>
              <a:t>for gaming the system; and the non-transparency around how and where altmetrics are</a:t>
            </a:r>
            <a:r>
              <a:rPr lang="en-GB" baseline="0" dirty="0" smtClean="0"/>
              <a:t> </a:t>
            </a:r>
            <a:r>
              <a:rPr lang="en-GB" dirty="0" smtClean="0"/>
              <a:t>gathered from, how scores are calculated, and</a:t>
            </a:r>
            <a:r>
              <a:rPr lang="en-GB" baseline="0" dirty="0" smtClean="0"/>
              <a:t> </a:t>
            </a:r>
            <a:r>
              <a:rPr lang="en-GB" dirty="0" smtClean="0"/>
              <a:t>what they translate to. </a:t>
            </a:r>
          </a:p>
          <a:p>
            <a:endParaRPr lang="en-GB" dirty="0" smtClean="0"/>
          </a:p>
          <a:p>
            <a:r>
              <a:rPr lang="en-GB" dirty="0" smtClean="0"/>
              <a:t>At the moment,</a:t>
            </a:r>
            <a:r>
              <a:rPr lang="en-GB" baseline="0" dirty="0" smtClean="0"/>
              <a:t> </a:t>
            </a:r>
            <a:r>
              <a:rPr lang="en-GB" dirty="0" smtClean="0"/>
              <a:t>altmetrics are a sort of novelty – interesting to look at and of limited value, though they</a:t>
            </a:r>
            <a:r>
              <a:rPr lang="en-GB" baseline="0" dirty="0" smtClean="0"/>
              <a:t> </a:t>
            </a:r>
            <a:r>
              <a:rPr lang="en-GB" dirty="0" smtClean="0"/>
              <a:t>are showing something ‘new’. It would require a lot of investment from support</a:t>
            </a:r>
            <a:r>
              <a:rPr lang="en-GB" baseline="0" dirty="0" smtClean="0"/>
              <a:t> </a:t>
            </a:r>
            <a:r>
              <a:rPr lang="en-GB" dirty="0" smtClean="0"/>
              <a:t>staff (to</a:t>
            </a:r>
            <a:r>
              <a:rPr lang="en-GB" baseline="0" dirty="0" smtClean="0"/>
              <a:t> </a:t>
            </a:r>
            <a:r>
              <a:rPr lang="en-GB" dirty="0" smtClean="0"/>
              <a:t>get around the barriers currently facing academics, namely time constraints and</a:t>
            </a:r>
            <a:r>
              <a:rPr lang="en-GB" baseline="0" dirty="0" smtClean="0"/>
              <a:t> </a:t>
            </a:r>
            <a:r>
              <a:rPr lang="en-GB" dirty="0" smtClean="0"/>
              <a:t>technical understanding) and external bodies such as funding bodies (to provide the</a:t>
            </a:r>
            <a:r>
              <a:rPr lang="en-GB" baseline="0" dirty="0" smtClean="0"/>
              <a:t> </a:t>
            </a:r>
            <a:r>
              <a:rPr lang="en-GB" dirty="0" smtClean="0"/>
              <a:t>‘stick’ i.e. require altmetrics or</a:t>
            </a:r>
            <a:r>
              <a:rPr lang="en-GB" baseline="0" dirty="0" smtClean="0"/>
              <a:t> </a:t>
            </a:r>
            <a:r>
              <a:rPr lang="en-GB" dirty="0" smtClean="0"/>
              <a:t>proof of dissemination of work outside academia to be</a:t>
            </a:r>
            <a:r>
              <a:rPr lang="en-GB" baseline="0" dirty="0" smtClean="0"/>
              <a:t> </a:t>
            </a:r>
            <a:r>
              <a:rPr lang="en-GB" dirty="0" smtClean="0"/>
              <a:t>included on bids in order to receive funding) before altmetrics will be used on a regular</a:t>
            </a:r>
            <a:r>
              <a:rPr lang="en-GB" baseline="0" dirty="0" smtClean="0"/>
              <a:t> </a:t>
            </a:r>
            <a:r>
              <a:rPr lang="en-GB" dirty="0" smtClean="0"/>
              <a:t>basis. Like citations, they may never be fully accepted as</a:t>
            </a:r>
            <a:r>
              <a:rPr lang="en-GB" baseline="0" dirty="0" smtClean="0"/>
              <a:t> </a:t>
            </a:r>
            <a:r>
              <a:rPr lang="en-GB" dirty="0" smtClean="0"/>
              <a:t>indicators of impact because</a:t>
            </a:r>
            <a:r>
              <a:rPr lang="en-GB" baseline="0" dirty="0" smtClean="0"/>
              <a:t> </a:t>
            </a:r>
            <a:r>
              <a:rPr lang="en-GB" dirty="0" smtClean="0"/>
              <a:t>the definition of impact is so broad, and for many academics cannot be measured by a</a:t>
            </a:r>
            <a:r>
              <a:rPr lang="en-GB" baseline="0" dirty="0" smtClean="0"/>
              <a:t> </a:t>
            </a:r>
            <a:r>
              <a:rPr lang="en-GB" dirty="0" smtClean="0"/>
              <a:t>number.</a:t>
            </a:r>
            <a:endParaRPr lang="en-GB" dirty="0"/>
          </a:p>
        </p:txBody>
      </p:sp>
      <p:sp>
        <p:nvSpPr>
          <p:cNvPr id="4" name="Slide Number Placeholder 3"/>
          <p:cNvSpPr>
            <a:spLocks noGrp="1"/>
          </p:cNvSpPr>
          <p:nvPr>
            <p:ph type="sldNum" sz="quarter" idx="10"/>
          </p:nvPr>
        </p:nvSpPr>
        <p:spPr/>
        <p:txBody>
          <a:bodyPr/>
          <a:lstStyle/>
          <a:p>
            <a:fld id="{D7110FA2-C797-4C56-B3BE-6708A963A783}" type="slidenum">
              <a:rPr lang="en-GB" smtClean="0"/>
              <a:t>7</a:t>
            </a:fld>
            <a:endParaRPr lang="en-GB"/>
          </a:p>
        </p:txBody>
      </p:sp>
    </p:spTree>
    <p:extLst>
      <p:ext uri="{BB962C8B-B14F-4D97-AF65-F5344CB8AC3E}">
        <p14:creationId xmlns:p14="http://schemas.microsoft.com/office/powerpoint/2010/main" val="42197753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was a very small scale study – six participants, one institution – so it is</a:t>
            </a:r>
            <a:r>
              <a:rPr lang="en-GB" baseline="0" dirty="0" smtClean="0"/>
              <a:t> not possible to generalise the findings. There is an opportunity for a much larger study, which could take in all the researchers at one institution or beyond. This study only looked at researchers who had uploaded an article to the Research Repository, thereby eliminating any researcher who had not used the system.</a:t>
            </a:r>
          </a:p>
          <a:p>
            <a:endParaRPr lang="en-GB" baseline="0" dirty="0" smtClean="0"/>
          </a:p>
          <a:p>
            <a:r>
              <a:rPr lang="en-GB" baseline="0" dirty="0" smtClean="0"/>
              <a:t>A further study could record information about the participants such as gender, years in academia, age, or professional status, and further analyse the findings under those lenses. It would be interesting to see if there is a difference in attitude between older and younger academics, or early career researchers and established professors.</a:t>
            </a:r>
          </a:p>
          <a:p>
            <a:endParaRPr lang="en-GB" baseline="0" dirty="0" smtClean="0"/>
          </a:p>
          <a:p>
            <a:r>
              <a:rPr lang="en-GB" baseline="0" dirty="0" smtClean="0"/>
              <a:t>One of the reasons I looked at altmetrics was to ascertain whether it would be worth developing training materials for UWE researchers about altmetrics, and what form this training could take. Despite several participants stating that they wanted, or felt like they needed, to know more about altmetrics the proposal of training sessions was rejected by more than one because of the time required. At the moment we are not developing anything at UWE, as other projects have become more time pressing</a:t>
            </a:r>
            <a:r>
              <a:rPr lang="en-GB" baseline="0" dirty="0" smtClean="0"/>
              <a:t>.</a:t>
            </a:r>
          </a:p>
          <a:p>
            <a:endParaRPr lang="en-GB" baseline="0" dirty="0" smtClean="0"/>
          </a:p>
          <a:p>
            <a:r>
              <a:rPr lang="en-GB" baseline="0" dirty="0" smtClean="0"/>
              <a:t>Image from </a:t>
            </a:r>
            <a:r>
              <a:rPr lang="en-GB" baseline="0" dirty="0" err="1" smtClean="0"/>
              <a:t>pixabay</a:t>
            </a:r>
            <a:r>
              <a:rPr lang="en-GB" baseline="0" dirty="0" smtClean="0"/>
              <a:t> (https://pixabay.com/photos/thought-idea-innovation-imagination-2123970/)</a:t>
            </a:r>
            <a:endParaRPr lang="en-GB" dirty="0"/>
          </a:p>
        </p:txBody>
      </p:sp>
      <p:sp>
        <p:nvSpPr>
          <p:cNvPr id="4" name="Slide Number Placeholder 3"/>
          <p:cNvSpPr>
            <a:spLocks noGrp="1"/>
          </p:cNvSpPr>
          <p:nvPr>
            <p:ph type="sldNum" sz="quarter" idx="10"/>
          </p:nvPr>
        </p:nvSpPr>
        <p:spPr/>
        <p:txBody>
          <a:bodyPr/>
          <a:lstStyle/>
          <a:p>
            <a:fld id="{D7110FA2-C797-4C56-B3BE-6708A963A783}" type="slidenum">
              <a:rPr lang="en-GB" smtClean="0"/>
              <a:t>8</a:t>
            </a:fld>
            <a:endParaRPr lang="en-GB"/>
          </a:p>
        </p:txBody>
      </p:sp>
    </p:spTree>
    <p:extLst>
      <p:ext uri="{BB962C8B-B14F-4D97-AF65-F5344CB8AC3E}">
        <p14:creationId xmlns:p14="http://schemas.microsoft.com/office/powerpoint/2010/main" val="664429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D9C07AD-96CD-4BBA-A1C3-55043367BA19}" type="datetimeFigureOut">
              <a:rPr lang="en-GB" smtClean="0"/>
              <a:t>05/03/2019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B34274-D05E-4E36-A260-4CD34013A424}" type="slidenum">
              <a:rPr lang="en-GB" smtClean="0"/>
              <a:t>‹#›</a:t>
            </a:fld>
            <a:endParaRPr lang="en-GB"/>
          </a:p>
        </p:txBody>
      </p:sp>
    </p:spTree>
    <p:extLst>
      <p:ext uri="{BB962C8B-B14F-4D97-AF65-F5344CB8AC3E}">
        <p14:creationId xmlns:p14="http://schemas.microsoft.com/office/powerpoint/2010/main" val="195173310"/>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D9C07AD-96CD-4BBA-A1C3-55043367BA19}" type="datetimeFigureOut">
              <a:rPr lang="en-GB" smtClean="0"/>
              <a:t>05/03/2019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B34274-D05E-4E36-A260-4CD34013A424}" type="slidenum">
              <a:rPr lang="en-GB" smtClean="0"/>
              <a:t>‹#›</a:t>
            </a:fld>
            <a:endParaRPr lang="en-GB"/>
          </a:p>
        </p:txBody>
      </p:sp>
    </p:spTree>
    <p:extLst>
      <p:ext uri="{BB962C8B-B14F-4D97-AF65-F5344CB8AC3E}">
        <p14:creationId xmlns:p14="http://schemas.microsoft.com/office/powerpoint/2010/main" val="2345223828"/>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D9C07AD-96CD-4BBA-A1C3-55043367BA19}" type="datetimeFigureOut">
              <a:rPr lang="en-GB" smtClean="0"/>
              <a:t>05/03/2019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B34274-D05E-4E36-A260-4CD34013A424}" type="slidenum">
              <a:rPr lang="en-GB" smtClean="0"/>
              <a:t>‹#›</a:t>
            </a:fld>
            <a:endParaRPr lang="en-GB"/>
          </a:p>
        </p:txBody>
      </p:sp>
    </p:spTree>
    <p:extLst>
      <p:ext uri="{BB962C8B-B14F-4D97-AF65-F5344CB8AC3E}">
        <p14:creationId xmlns:p14="http://schemas.microsoft.com/office/powerpoint/2010/main" val="305533630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D9C07AD-96CD-4BBA-A1C3-55043367BA19}" type="datetimeFigureOut">
              <a:rPr lang="en-GB" smtClean="0"/>
              <a:t>05/03/2019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B34274-D05E-4E36-A260-4CD34013A424}" type="slidenum">
              <a:rPr lang="en-GB" smtClean="0"/>
              <a:t>‹#›</a:t>
            </a:fld>
            <a:endParaRPr lang="en-GB"/>
          </a:p>
        </p:txBody>
      </p:sp>
    </p:spTree>
    <p:extLst>
      <p:ext uri="{BB962C8B-B14F-4D97-AF65-F5344CB8AC3E}">
        <p14:creationId xmlns:p14="http://schemas.microsoft.com/office/powerpoint/2010/main" val="3259319261"/>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D9C07AD-96CD-4BBA-A1C3-55043367BA19}" type="datetimeFigureOut">
              <a:rPr lang="en-GB" smtClean="0"/>
              <a:t>05/03/2019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B34274-D05E-4E36-A260-4CD34013A424}" type="slidenum">
              <a:rPr lang="en-GB" smtClean="0"/>
              <a:t>‹#›</a:t>
            </a:fld>
            <a:endParaRPr lang="en-GB"/>
          </a:p>
        </p:txBody>
      </p:sp>
    </p:spTree>
    <p:extLst>
      <p:ext uri="{BB962C8B-B14F-4D97-AF65-F5344CB8AC3E}">
        <p14:creationId xmlns:p14="http://schemas.microsoft.com/office/powerpoint/2010/main" val="157066588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D9C07AD-96CD-4BBA-A1C3-55043367BA19}" type="datetimeFigureOut">
              <a:rPr lang="en-GB" smtClean="0"/>
              <a:t>05/03/2019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B34274-D05E-4E36-A260-4CD34013A424}" type="slidenum">
              <a:rPr lang="en-GB" smtClean="0"/>
              <a:t>‹#›</a:t>
            </a:fld>
            <a:endParaRPr lang="en-GB"/>
          </a:p>
        </p:txBody>
      </p:sp>
    </p:spTree>
    <p:extLst>
      <p:ext uri="{BB962C8B-B14F-4D97-AF65-F5344CB8AC3E}">
        <p14:creationId xmlns:p14="http://schemas.microsoft.com/office/powerpoint/2010/main" val="2830881109"/>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D9C07AD-96CD-4BBA-A1C3-55043367BA19}" type="datetimeFigureOut">
              <a:rPr lang="en-GB" smtClean="0"/>
              <a:t>05/03/2019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DB34274-D05E-4E36-A260-4CD34013A424}" type="slidenum">
              <a:rPr lang="en-GB" smtClean="0"/>
              <a:t>‹#›</a:t>
            </a:fld>
            <a:endParaRPr lang="en-GB"/>
          </a:p>
        </p:txBody>
      </p:sp>
    </p:spTree>
    <p:extLst>
      <p:ext uri="{BB962C8B-B14F-4D97-AF65-F5344CB8AC3E}">
        <p14:creationId xmlns:p14="http://schemas.microsoft.com/office/powerpoint/2010/main" val="4223883858"/>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D9C07AD-96CD-4BBA-A1C3-55043367BA19}" type="datetimeFigureOut">
              <a:rPr lang="en-GB" smtClean="0"/>
              <a:t>05/03/2019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DB34274-D05E-4E36-A260-4CD34013A424}" type="slidenum">
              <a:rPr lang="en-GB" smtClean="0"/>
              <a:t>‹#›</a:t>
            </a:fld>
            <a:endParaRPr lang="en-GB"/>
          </a:p>
        </p:txBody>
      </p:sp>
    </p:spTree>
    <p:extLst>
      <p:ext uri="{BB962C8B-B14F-4D97-AF65-F5344CB8AC3E}">
        <p14:creationId xmlns:p14="http://schemas.microsoft.com/office/powerpoint/2010/main" val="751651095"/>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9C07AD-96CD-4BBA-A1C3-55043367BA19}" type="datetimeFigureOut">
              <a:rPr lang="en-GB" smtClean="0"/>
              <a:t>05/03/2019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DB34274-D05E-4E36-A260-4CD34013A424}" type="slidenum">
              <a:rPr lang="en-GB" smtClean="0"/>
              <a:t>‹#›</a:t>
            </a:fld>
            <a:endParaRPr lang="en-GB"/>
          </a:p>
        </p:txBody>
      </p:sp>
    </p:spTree>
    <p:extLst>
      <p:ext uri="{BB962C8B-B14F-4D97-AF65-F5344CB8AC3E}">
        <p14:creationId xmlns:p14="http://schemas.microsoft.com/office/powerpoint/2010/main" val="2972581181"/>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D9C07AD-96CD-4BBA-A1C3-55043367BA19}" type="datetimeFigureOut">
              <a:rPr lang="en-GB" smtClean="0"/>
              <a:t>05/03/2019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B34274-D05E-4E36-A260-4CD34013A424}" type="slidenum">
              <a:rPr lang="en-GB" smtClean="0"/>
              <a:t>‹#›</a:t>
            </a:fld>
            <a:endParaRPr lang="en-GB"/>
          </a:p>
        </p:txBody>
      </p:sp>
    </p:spTree>
    <p:extLst>
      <p:ext uri="{BB962C8B-B14F-4D97-AF65-F5344CB8AC3E}">
        <p14:creationId xmlns:p14="http://schemas.microsoft.com/office/powerpoint/2010/main" val="2608934663"/>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D9C07AD-96CD-4BBA-A1C3-55043367BA19}" type="datetimeFigureOut">
              <a:rPr lang="en-GB" smtClean="0"/>
              <a:t>05/03/2019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B34274-D05E-4E36-A260-4CD34013A424}" type="slidenum">
              <a:rPr lang="en-GB" smtClean="0"/>
              <a:t>‹#›</a:t>
            </a:fld>
            <a:endParaRPr lang="en-GB"/>
          </a:p>
        </p:txBody>
      </p:sp>
    </p:spTree>
    <p:extLst>
      <p:ext uri="{BB962C8B-B14F-4D97-AF65-F5344CB8AC3E}">
        <p14:creationId xmlns:p14="http://schemas.microsoft.com/office/powerpoint/2010/main" val="3524586956"/>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9C07AD-96CD-4BBA-A1C3-55043367BA19}" type="datetimeFigureOut">
              <a:rPr lang="en-GB" smtClean="0"/>
              <a:t>05/03/2019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B34274-D05E-4E36-A260-4CD34013A424}" type="slidenum">
              <a:rPr lang="en-GB" smtClean="0"/>
              <a:t>‹#›</a:t>
            </a:fld>
            <a:endParaRPr lang="en-GB"/>
          </a:p>
        </p:txBody>
      </p:sp>
    </p:spTree>
    <p:extLst>
      <p:ext uri="{BB962C8B-B14F-4D97-AF65-F5344CB8AC3E}">
        <p14:creationId xmlns:p14="http://schemas.microsoft.com/office/powerpoint/2010/main" val="4015988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s://www.altmetric.com/top100/2018/"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rot="5400000">
            <a:off x="2659070" y="-2667000"/>
            <a:ext cx="6873860" cy="12192000"/>
          </a:xfrm>
          <a:prstGeom prst="rect">
            <a:avLst/>
          </a:prstGeom>
        </p:spPr>
      </p:pic>
      <p:sp>
        <p:nvSpPr>
          <p:cNvPr id="2" name="Title 1"/>
          <p:cNvSpPr>
            <a:spLocks noGrp="1"/>
          </p:cNvSpPr>
          <p:nvPr>
            <p:ph type="ctrTitle"/>
          </p:nvPr>
        </p:nvSpPr>
        <p:spPr>
          <a:xfrm>
            <a:off x="2176749" y="2403054"/>
            <a:ext cx="7838502" cy="2051891"/>
          </a:xfrm>
          <a:solidFill>
            <a:schemeClr val="bg1">
              <a:lumMod val="95000"/>
              <a:alpha val="80000"/>
            </a:schemeClr>
          </a:solidFill>
        </p:spPr>
        <p:txBody>
          <a:bodyPr>
            <a:noAutofit/>
          </a:bodyPr>
          <a:lstStyle/>
          <a:p>
            <a:r>
              <a:rPr lang="en-GB" sz="3600" dirty="0" smtClean="0">
                <a:latin typeface="Tahoma" panose="020B0604030504040204" pitchFamily="34" charset="0"/>
                <a:ea typeface="Tahoma" panose="020B0604030504040204" pitchFamily="34" charset="0"/>
                <a:cs typeface="Tahoma" panose="020B0604030504040204" pitchFamily="34" charset="0"/>
              </a:rPr>
              <a:t>Author engagement with altmetrics: A small case study of author awareness and use of Altmetric and Plum Analytics</a:t>
            </a:r>
            <a:endParaRPr lang="en-GB" sz="3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20335351"/>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Tahoma" panose="020B0604030504040204" pitchFamily="34" charset="0"/>
                <a:ea typeface="Tahoma" panose="020B0604030504040204" pitchFamily="34" charset="0"/>
                <a:cs typeface="Tahoma" panose="020B0604030504040204" pitchFamily="34" charset="0"/>
              </a:rPr>
              <a:t>Altmetrics</a:t>
            </a:r>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838200" y="1337420"/>
            <a:ext cx="10515600" cy="4351338"/>
          </a:xfrm>
        </p:spPr>
        <p:txBody>
          <a:bodyPr/>
          <a:lstStyle/>
          <a:p>
            <a:r>
              <a:rPr lang="en-GB" dirty="0" smtClean="0">
                <a:latin typeface="Tahoma" panose="020B0604030504040204" pitchFamily="34" charset="0"/>
                <a:ea typeface="Tahoma" panose="020B0604030504040204" pitchFamily="34" charset="0"/>
                <a:cs typeface="Tahoma" panose="020B0604030504040204" pitchFamily="34" charset="0"/>
              </a:rPr>
              <a:t>Article-level metrics</a:t>
            </a:r>
          </a:p>
          <a:p>
            <a:r>
              <a:rPr lang="en-GB" dirty="0" smtClean="0">
                <a:latin typeface="Tahoma" panose="020B0604030504040204" pitchFamily="34" charset="0"/>
                <a:ea typeface="Tahoma" panose="020B0604030504040204" pitchFamily="34" charset="0"/>
                <a:cs typeface="Tahoma" panose="020B0604030504040204" pitchFamily="34" charset="0"/>
              </a:rPr>
              <a:t>Measure attention from ‘alternative’ sources</a:t>
            </a:r>
          </a:p>
          <a:p>
            <a:r>
              <a:rPr lang="en-GB" dirty="0" smtClean="0">
                <a:latin typeface="Tahoma" panose="020B0604030504040204" pitchFamily="34" charset="0"/>
                <a:ea typeface="Tahoma" panose="020B0604030504040204" pitchFamily="34" charset="0"/>
                <a:cs typeface="Tahoma" panose="020B0604030504040204" pitchFamily="34" charset="0"/>
              </a:rPr>
              <a:t>Used in conjunction with ‘traditional’ sources</a:t>
            </a:r>
          </a:p>
          <a:p>
            <a:r>
              <a:rPr lang="en-GB" dirty="0" smtClean="0">
                <a:latin typeface="Tahoma" panose="020B0604030504040204" pitchFamily="34" charset="0"/>
                <a:ea typeface="Tahoma" panose="020B0604030504040204" pitchFamily="34" charset="0"/>
                <a:cs typeface="Tahoma" panose="020B0604030504040204" pitchFamily="34" charset="0"/>
              </a:rPr>
              <a:t>Two aggregators studied</a:t>
            </a:r>
            <a:endParaRPr lang="en-GB" dirty="0">
              <a:latin typeface="Tahoma" panose="020B0604030504040204" pitchFamily="34" charset="0"/>
              <a:ea typeface="Tahoma" panose="020B0604030504040204" pitchFamily="34" charset="0"/>
              <a:cs typeface="Tahoma" panose="020B0604030504040204"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6335" y="3513089"/>
            <a:ext cx="2099626" cy="1959651"/>
          </a:xfrm>
          <a:prstGeom prst="rect">
            <a:avLst/>
          </a:prstGeom>
          <a:ln>
            <a:solidFill>
              <a:schemeClr val="tx1"/>
            </a:solidFill>
          </a:ln>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25961" y="3513089"/>
            <a:ext cx="4355340" cy="1959651"/>
          </a:xfrm>
          <a:prstGeom prst="rect">
            <a:avLst/>
          </a:prstGeom>
          <a:ln>
            <a:solidFill>
              <a:schemeClr val="tx1"/>
            </a:solidFill>
          </a:ln>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55874" y="3513089"/>
            <a:ext cx="1412318" cy="1970125"/>
          </a:xfrm>
          <a:prstGeom prst="rect">
            <a:avLst/>
          </a:prstGeom>
          <a:ln>
            <a:solidFill>
              <a:schemeClr val="tx1"/>
            </a:solidFill>
          </a:ln>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168192" y="3071732"/>
            <a:ext cx="1952898" cy="3600953"/>
          </a:xfrm>
          <a:prstGeom prst="rect">
            <a:avLst/>
          </a:prstGeom>
          <a:ln>
            <a:solidFill>
              <a:schemeClr val="tx1"/>
            </a:solidFill>
          </a:ln>
        </p:spPr>
      </p:pic>
      <p:sp>
        <p:nvSpPr>
          <p:cNvPr id="8" name="TextBox 7"/>
          <p:cNvSpPr txBox="1"/>
          <p:nvPr/>
        </p:nvSpPr>
        <p:spPr>
          <a:xfrm>
            <a:off x="1074530" y="5459112"/>
            <a:ext cx="1803236" cy="369332"/>
          </a:xfrm>
          <a:prstGeom prst="rect">
            <a:avLst/>
          </a:prstGeom>
          <a:noFill/>
        </p:spPr>
        <p:txBody>
          <a:bodyPr wrap="square" rtlCol="0">
            <a:spAutoFit/>
          </a:bodyPr>
          <a:lstStyle/>
          <a:p>
            <a:pPr algn="ctr"/>
            <a:r>
              <a:rPr lang="en-GB" dirty="0" smtClean="0">
                <a:latin typeface="Tahoma" panose="020B0604030504040204" pitchFamily="34" charset="0"/>
                <a:ea typeface="Tahoma" panose="020B0604030504040204" pitchFamily="34" charset="0"/>
                <a:cs typeface="Tahoma" panose="020B0604030504040204" pitchFamily="34" charset="0"/>
                <a:hlinkClick r:id="rId7"/>
              </a:rPr>
              <a:t>Altmetric donut</a:t>
            </a:r>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9" name="TextBox 8"/>
          <p:cNvSpPr txBox="1"/>
          <p:nvPr/>
        </p:nvSpPr>
        <p:spPr>
          <a:xfrm>
            <a:off x="7810426" y="5447119"/>
            <a:ext cx="1303215" cy="369332"/>
          </a:xfrm>
          <a:prstGeom prst="rect">
            <a:avLst/>
          </a:prstGeom>
          <a:noFill/>
        </p:spPr>
        <p:txBody>
          <a:bodyPr wrap="square" rtlCol="0">
            <a:spAutoFit/>
          </a:bodyPr>
          <a:lstStyle/>
          <a:p>
            <a:pPr algn="ctr"/>
            <a:r>
              <a:rPr lang="en-GB" dirty="0" smtClean="0">
                <a:latin typeface="Tahoma" panose="020B0604030504040204" pitchFamily="34" charset="0"/>
                <a:ea typeface="Tahoma" panose="020B0604030504040204" pitchFamily="34" charset="0"/>
                <a:cs typeface="Tahoma" panose="020B0604030504040204" pitchFamily="34" charset="0"/>
              </a:rPr>
              <a:t>Plum print</a:t>
            </a:r>
            <a:endParaRPr lang="en-GB"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18298678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5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Tahoma" panose="020B0604030504040204" pitchFamily="34" charset="0"/>
                <a:ea typeface="Tahoma" panose="020B0604030504040204" pitchFamily="34" charset="0"/>
                <a:cs typeface="Tahoma" panose="020B0604030504040204" pitchFamily="34" charset="0"/>
              </a:rPr>
              <a:t>Research questions</a:t>
            </a:r>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lstStyle/>
          <a:p>
            <a:pPr marL="514350" indent="-514350">
              <a:buFont typeface="+mj-lt"/>
              <a:buAutoNum type="arabicPeriod"/>
            </a:pPr>
            <a:r>
              <a:rPr lang="en-GB" dirty="0" smtClean="0">
                <a:latin typeface="Tahoma" panose="020B0604030504040204" pitchFamily="34" charset="0"/>
                <a:ea typeface="Tahoma" panose="020B0604030504040204" pitchFamily="34" charset="0"/>
                <a:cs typeface="Tahoma" panose="020B0604030504040204" pitchFamily="34" charset="0"/>
              </a:rPr>
              <a:t>Are UWE researchers aware of altmetrics?</a:t>
            </a:r>
          </a:p>
          <a:p>
            <a:pPr marL="514350" indent="-514350">
              <a:buFont typeface="+mj-lt"/>
              <a:buAutoNum type="arabicPeriod"/>
            </a:pPr>
            <a:r>
              <a:rPr lang="en-GB" dirty="0" smtClean="0">
                <a:latin typeface="Tahoma" panose="020B0604030504040204" pitchFamily="34" charset="0"/>
                <a:ea typeface="Tahoma" panose="020B0604030504040204" pitchFamily="34" charset="0"/>
                <a:cs typeface="Tahoma" panose="020B0604030504040204" pitchFamily="34" charset="0"/>
              </a:rPr>
              <a:t>Do UWE researchers currently engage with altmetrics?</a:t>
            </a:r>
          </a:p>
          <a:p>
            <a:pPr marL="514350" indent="-514350">
              <a:buFont typeface="+mj-lt"/>
              <a:buAutoNum type="arabicPeriod"/>
            </a:pPr>
            <a:r>
              <a:rPr lang="en-GB" dirty="0" smtClean="0">
                <a:latin typeface="Tahoma" panose="020B0604030504040204" pitchFamily="34" charset="0"/>
                <a:ea typeface="Tahoma" panose="020B0604030504040204" pitchFamily="34" charset="0"/>
                <a:cs typeface="Tahoma" panose="020B0604030504040204" pitchFamily="34" charset="0"/>
              </a:rPr>
              <a:t>Have authors with significant Altmetric Attention Scores purposefully promoted that article?</a:t>
            </a:r>
          </a:p>
          <a:p>
            <a:pPr marL="514350" indent="-514350">
              <a:buFont typeface="+mj-lt"/>
              <a:buAutoNum type="arabicPeriod"/>
            </a:pPr>
            <a:r>
              <a:rPr lang="en-GB" dirty="0" smtClean="0">
                <a:latin typeface="Tahoma" panose="020B0604030504040204" pitchFamily="34" charset="0"/>
                <a:ea typeface="Tahoma" panose="020B0604030504040204" pitchFamily="34" charset="0"/>
                <a:cs typeface="Tahoma" panose="020B0604030504040204" pitchFamily="34" charset="0"/>
              </a:rPr>
              <a:t>Do UWE researchers engage with social media?</a:t>
            </a:r>
          </a:p>
          <a:p>
            <a:pPr marL="514350" indent="-514350">
              <a:buFont typeface="+mj-lt"/>
              <a:buAutoNum type="arabicPeriod"/>
            </a:pPr>
            <a:r>
              <a:rPr lang="en-GB" dirty="0" smtClean="0">
                <a:latin typeface="Tahoma" panose="020B0604030504040204" pitchFamily="34" charset="0"/>
                <a:ea typeface="Tahoma" panose="020B0604030504040204" pitchFamily="34" charset="0"/>
                <a:cs typeface="Tahoma" panose="020B0604030504040204" pitchFamily="34" charset="0"/>
              </a:rPr>
              <a:t>Do UWE researchers value altmetrics as a sign of impact?</a:t>
            </a:r>
            <a:endParaRPr lang="en-GB"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02886406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Tahoma" panose="020B0604030504040204" pitchFamily="34" charset="0"/>
                <a:ea typeface="Tahoma" panose="020B0604030504040204" pitchFamily="34" charset="0"/>
                <a:cs typeface="Tahoma" panose="020B0604030504040204" pitchFamily="34" charset="0"/>
              </a:rPr>
              <a:t>Methodology</a:t>
            </a:r>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838200" y="1825625"/>
            <a:ext cx="10515600" cy="1410870"/>
          </a:xfrm>
        </p:spPr>
        <p:txBody>
          <a:bodyPr/>
          <a:lstStyle/>
          <a:p>
            <a:r>
              <a:rPr lang="en-GB" dirty="0" smtClean="0">
                <a:latin typeface="Tahoma" panose="020B0604030504040204" pitchFamily="34" charset="0"/>
                <a:ea typeface="Tahoma" panose="020B0604030504040204" pitchFamily="34" charset="0"/>
                <a:cs typeface="Tahoma" panose="020B0604030504040204" pitchFamily="34" charset="0"/>
              </a:rPr>
              <a:t>Identified articles with significant scores on the Research Repository</a:t>
            </a:r>
          </a:p>
          <a:p>
            <a:r>
              <a:rPr lang="en-GB" dirty="0" smtClean="0">
                <a:latin typeface="Tahoma" panose="020B0604030504040204" pitchFamily="34" charset="0"/>
                <a:ea typeface="Tahoma" panose="020B0604030504040204" pitchFamily="34" charset="0"/>
                <a:cs typeface="Tahoma" panose="020B0604030504040204" pitchFamily="34" charset="0"/>
              </a:rPr>
              <a:t>Semi-structured interviews with the authors</a:t>
            </a:r>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809" t="1644" r="1033" b="1567"/>
          <a:stretch/>
        </p:blipFill>
        <p:spPr>
          <a:xfrm>
            <a:off x="3608695" y="3371432"/>
            <a:ext cx="4974610" cy="3098042"/>
          </a:xfrm>
          <a:prstGeom prst="rect">
            <a:avLst/>
          </a:prstGeom>
        </p:spPr>
      </p:pic>
    </p:spTree>
    <p:extLst>
      <p:ext uri="{BB962C8B-B14F-4D97-AF65-F5344CB8AC3E}">
        <p14:creationId xmlns:p14="http://schemas.microsoft.com/office/powerpoint/2010/main" val="265704445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Tahoma" panose="020B0604030504040204" pitchFamily="34" charset="0"/>
                <a:ea typeface="Tahoma" panose="020B0604030504040204" pitchFamily="34" charset="0"/>
                <a:cs typeface="Tahoma" panose="020B0604030504040204" pitchFamily="34" charset="0"/>
              </a:rPr>
              <a:t>Findings – awareness and engagement</a:t>
            </a:r>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4" name="Rectangle 3"/>
          <p:cNvSpPr/>
          <p:nvPr/>
        </p:nvSpPr>
        <p:spPr>
          <a:xfrm>
            <a:off x="3418972" y="1432729"/>
            <a:ext cx="5354053" cy="923330"/>
          </a:xfrm>
          <a:prstGeom prst="rect">
            <a:avLst/>
          </a:prstGeom>
          <a:solidFill>
            <a:schemeClr val="accent5">
              <a:lumMod val="40000"/>
              <a:lumOff val="60000"/>
            </a:schemeClr>
          </a:solidFill>
          <a:effectLst>
            <a:softEdge rad="31750"/>
          </a:effectLst>
        </p:spPr>
        <p:txBody>
          <a:bodyPr wrap="square">
            <a:spAutoFit/>
          </a:bodyPr>
          <a:lstStyle/>
          <a:p>
            <a:r>
              <a:rPr lang="en-GB" dirty="0">
                <a:latin typeface="Tahoma" panose="020B0604030504040204" pitchFamily="34" charset="0"/>
                <a:ea typeface="Tahoma" panose="020B0604030504040204" pitchFamily="34" charset="0"/>
                <a:cs typeface="Tahoma" panose="020B0604030504040204" pitchFamily="34" charset="0"/>
              </a:rPr>
              <a:t>“Oh that’s interesting [laugh] I mean from a purely </a:t>
            </a:r>
            <a:r>
              <a:rPr lang="en-GB" dirty="0" smtClean="0">
                <a:latin typeface="Tahoma" panose="020B0604030504040204" pitchFamily="34" charset="0"/>
                <a:ea typeface="Tahoma" panose="020B0604030504040204" pitchFamily="34" charset="0"/>
                <a:cs typeface="Tahoma" panose="020B0604030504040204" pitchFamily="34" charset="0"/>
              </a:rPr>
              <a:t>narcissistic point </a:t>
            </a:r>
            <a:r>
              <a:rPr lang="en-GB" dirty="0">
                <a:latin typeface="Tahoma" panose="020B0604030504040204" pitchFamily="34" charset="0"/>
                <a:ea typeface="Tahoma" panose="020B0604030504040204" pitchFamily="34" charset="0"/>
                <a:cs typeface="Tahoma" panose="020B0604030504040204" pitchFamily="34" charset="0"/>
              </a:rPr>
              <a:t>of </a:t>
            </a:r>
            <a:r>
              <a:rPr lang="en-GB" dirty="0" smtClean="0">
                <a:latin typeface="Tahoma" panose="020B0604030504040204" pitchFamily="34" charset="0"/>
                <a:ea typeface="Tahoma" panose="020B0604030504040204" pitchFamily="34" charset="0"/>
                <a:cs typeface="Tahoma" panose="020B0604030504040204" pitchFamily="34" charset="0"/>
              </a:rPr>
              <a:t>view I’m </a:t>
            </a:r>
            <a:r>
              <a:rPr lang="en-GB" dirty="0">
                <a:latin typeface="Tahoma" panose="020B0604030504040204" pitchFamily="34" charset="0"/>
                <a:ea typeface="Tahoma" panose="020B0604030504040204" pitchFamily="34" charset="0"/>
                <a:cs typeface="Tahoma" panose="020B0604030504040204" pitchFamily="34" charset="0"/>
              </a:rPr>
              <a:t>quite interested to see what people are saying about it.”</a:t>
            </a:r>
          </a:p>
        </p:txBody>
      </p:sp>
      <p:sp>
        <p:nvSpPr>
          <p:cNvPr id="5" name="Rectangle 4"/>
          <p:cNvSpPr/>
          <p:nvPr/>
        </p:nvSpPr>
        <p:spPr>
          <a:xfrm>
            <a:off x="1102894" y="2586069"/>
            <a:ext cx="3918284" cy="1200329"/>
          </a:xfrm>
          <a:prstGeom prst="rect">
            <a:avLst/>
          </a:prstGeom>
          <a:solidFill>
            <a:schemeClr val="accent5">
              <a:lumMod val="40000"/>
              <a:lumOff val="60000"/>
            </a:schemeClr>
          </a:solidFill>
          <a:effectLst>
            <a:softEdge rad="31750"/>
          </a:effectLst>
        </p:spPr>
        <p:txBody>
          <a:bodyPr wrap="square">
            <a:spAutoFit/>
          </a:bodyPr>
          <a:lstStyle/>
          <a:p>
            <a:r>
              <a:rPr lang="en-GB" dirty="0">
                <a:latin typeface="Tahoma" panose="020B0604030504040204" pitchFamily="34" charset="0"/>
                <a:ea typeface="Tahoma" panose="020B0604030504040204" pitchFamily="34" charset="0"/>
                <a:cs typeface="Tahoma" panose="020B0604030504040204" pitchFamily="34" charset="0"/>
              </a:rPr>
              <a:t>“…I like seeing the members of the public engaging with my research, </a:t>
            </a:r>
            <a:r>
              <a:rPr lang="en-GB" dirty="0" smtClean="0">
                <a:latin typeface="Tahoma" panose="020B0604030504040204" pitchFamily="34" charset="0"/>
                <a:ea typeface="Tahoma" panose="020B0604030504040204" pitchFamily="34" charset="0"/>
                <a:cs typeface="Tahoma" panose="020B0604030504040204" pitchFamily="34" charset="0"/>
              </a:rPr>
              <a:t>not that </a:t>
            </a:r>
            <a:r>
              <a:rPr lang="en-GB" dirty="0">
                <a:latin typeface="Tahoma" panose="020B0604030504040204" pitchFamily="34" charset="0"/>
                <a:ea typeface="Tahoma" panose="020B0604030504040204" pitchFamily="34" charset="0"/>
                <a:cs typeface="Tahoma" panose="020B0604030504040204" pitchFamily="34" charset="0"/>
              </a:rPr>
              <a:t>that’s my ultimate goal but it’s certainly something that I value.”</a:t>
            </a:r>
          </a:p>
        </p:txBody>
      </p:sp>
      <p:sp>
        <p:nvSpPr>
          <p:cNvPr id="6" name="Rectangle 5"/>
          <p:cNvSpPr/>
          <p:nvPr/>
        </p:nvSpPr>
        <p:spPr>
          <a:xfrm>
            <a:off x="6464969" y="4046729"/>
            <a:ext cx="5301915" cy="2308324"/>
          </a:xfrm>
          <a:prstGeom prst="rect">
            <a:avLst/>
          </a:prstGeom>
          <a:solidFill>
            <a:schemeClr val="accent5">
              <a:lumMod val="40000"/>
              <a:lumOff val="60000"/>
            </a:schemeClr>
          </a:solidFill>
          <a:effectLst>
            <a:softEdge rad="31750"/>
          </a:effectLst>
        </p:spPr>
        <p:txBody>
          <a:bodyPr wrap="square">
            <a:spAutoFit/>
          </a:bodyPr>
          <a:lstStyle/>
          <a:p>
            <a:r>
              <a:rPr lang="en-GB" dirty="0">
                <a:latin typeface="Tahoma" panose="020B0604030504040204" pitchFamily="34" charset="0"/>
                <a:ea typeface="Tahoma" panose="020B0604030504040204" pitchFamily="34" charset="0"/>
                <a:cs typeface="Tahoma" panose="020B0604030504040204" pitchFamily="34" charset="0"/>
              </a:rPr>
              <a:t>“…my concern would be that it, that it’s just another level of </a:t>
            </a:r>
            <a:r>
              <a:rPr lang="en-GB" dirty="0" smtClean="0">
                <a:latin typeface="Tahoma" panose="020B0604030504040204" pitchFamily="34" charset="0"/>
                <a:ea typeface="Tahoma" panose="020B0604030504040204" pitchFamily="34" charset="0"/>
                <a:cs typeface="Tahoma" panose="020B0604030504040204" pitchFamily="34" charset="0"/>
              </a:rPr>
              <a:t>surveillance that’s </a:t>
            </a:r>
            <a:r>
              <a:rPr lang="en-GB" dirty="0">
                <a:latin typeface="Tahoma" panose="020B0604030504040204" pitchFamily="34" charset="0"/>
                <a:ea typeface="Tahoma" panose="020B0604030504040204" pitchFamily="34" charset="0"/>
                <a:cs typeface="Tahoma" panose="020B0604030504040204" pitchFamily="34" charset="0"/>
              </a:rPr>
              <a:t>available to </a:t>
            </a:r>
            <a:r>
              <a:rPr lang="en-GB" dirty="0" smtClean="0">
                <a:latin typeface="Tahoma" panose="020B0604030504040204" pitchFamily="34" charset="0"/>
                <a:ea typeface="Tahoma" panose="020B0604030504040204" pitchFamily="34" charset="0"/>
                <a:cs typeface="Tahoma" panose="020B0604030504040204" pitchFamily="34" charset="0"/>
              </a:rPr>
              <a:t>managers…I can imagine </a:t>
            </a:r>
            <a:r>
              <a:rPr lang="en-GB" dirty="0">
                <a:latin typeface="Tahoma" panose="020B0604030504040204" pitchFamily="34" charset="0"/>
                <a:ea typeface="Tahoma" panose="020B0604030504040204" pitchFamily="34" charset="0"/>
                <a:cs typeface="Tahoma" panose="020B0604030504040204" pitchFamily="34" charset="0"/>
              </a:rPr>
              <a:t>ways in which it could be abused, </a:t>
            </a:r>
            <a:r>
              <a:rPr lang="en-GB" dirty="0" smtClean="0">
                <a:latin typeface="Tahoma" panose="020B0604030504040204" pitchFamily="34" charset="0"/>
                <a:ea typeface="Tahoma" panose="020B0604030504040204" pitchFamily="34" charset="0"/>
                <a:cs typeface="Tahoma" panose="020B0604030504040204" pitchFamily="34" charset="0"/>
              </a:rPr>
              <a:t>you know </a:t>
            </a:r>
            <a:r>
              <a:rPr lang="en-GB" dirty="0">
                <a:latin typeface="Tahoma" panose="020B0604030504040204" pitchFamily="34" charset="0"/>
                <a:ea typeface="Tahoma" panose="020B0604030504040204" pitchFamily="34" charset="0"/>
                <a:cs typeface="Tahoma" panose="020B0604030504040204" pitchFamily="34" charset="0"/>
              </a:rPr>
              <a:t>‘</a:t>
            </a:r>
            <a:r>
              <a:rPr lang="en-GB" dirty="0" smtClean="0">
                <a:latin typeface="Tahoma" panose="020B0604030504040204" pitchFamily="34" charset="0"/>
                <a:ea typeface="Tahoma" panose="020B0604030504040204" pitchFamily="34" charset="0"/>
                <a:cs typeface="Tahoma" panose="020B0604030504040204" pitchFamily="34" charset="0"/>
              </a:rPr>
              <a:t>you’ve not </a:t>
            </a:r>
            <a:r>
              <a:rPr lang="en-GB" dirty="0">
                <a:latin typeface="Tahoma" panose="020B0604030504040204" pitchFamily="34" charset="0"/>
                <a:ea typeface="Tahoma" panose="020B0604030504040204" pitchFamily="34" charset="0"/>
                <a:cs typeface="Tahoma" panose="020B0604030504040204" pitchFamily="34" charset="0"/>
              </a:rPr>
              <a:t>been tweeting enough, there’s not enough news interest </a:t>
            </a:r>
            <a:r>
              <a:rPr lang="en-GB" dirty="0" smtClean="0">
                <a:latin typeface="Tahoma" panose="020B0604030504040204" pitchFamily="34" charset="0"/>
                <a:ea typeface="Tahoma" panose="020B0604030504040204" pitchFamily="34" charset="0"/>
                <a:cs typeface="Tahoma" panose="020B0604030504040204" pitchFamily="34" charset="0"/>
              </a:rPr>
              <a:t>in your </a:t>
            </a:r>
            <a:r>
              <a:rPr lang="en-GB" dirty="0">
                <a:latin typeface="Tahoma" panose="020B0604030504040204" pitchFamily="34" charset="0"/>
                <a:ea typeface="Tahoma" panose="020B0604030504040204" pitchFamily="34" charset="0"/>
                <a:cs typeface="Tahoma" panose="020B0604030504040204" pitchFamily="34" charset="0"/>
              </a:rPr>
              <a:t>work, compare that to so-and-so who’s got three </a:t>
            </a:r>
            <a:r>
              <a:rPr lang="en-GB" dirty="0" smtClean="0">
                <a:latin typeface="Tahoma" panose="020B0604030504040204" pitchFamily="34" charset="0"/>
                <a:ea typeface="Tahoma" panose="020B0604030504040204" pitchFamily="34" charset="0"/>
                <a:cs typeface="Tahoma" panose="020B0604030504040204" pitchFamily="34" charset="0"/>
              </a:rPr>
              <a:t>hundred and twenty tweets </a:t>
            </a:r>
            <a:r>
              <a:rPr lang="en-GB" dirty="0">
                <a:latin typeface="Tahoma" panose="020B0604030504040204" pitchFamily="34" charset="0"/>
                <a:ea typeface="Tahoma" panose="020B0604030504040204" pitchFamily="34" charset="0"/>
                <a:cs typeface="Tahoma" panose="020B0604030504040204" pitchFamily="34" charset="0"/>
              </a:rPr>
              <a:t>off his last article, well you’re done </a:t>
            </a:r>
            <a:r>
              <a:rPr lang="en-GB" dirty="0" smtClean="0">
                <a:latin typeface="Tahoma" panose="020B0604030504040204" pitchFamily="34" charset="0"/>
                <a:ea typeface="Tahoma" panose="020B0604030504040204" pitchFamily="34" charset="0"/>
                <a:cs typeface="Tahoma" panose="020B0604030504040204" pitchFamily="34" charset="0"/>
              </a:rPr>
              <a:t>on fifteen </a:t>
            </a:r>
            <a:r>
              <a:rPr lang="en-GB" dirty="0">
                <a:latin typeface="Tahoma" panose="020B0604030504040204" pitchFamily="34" charset="0"/>
                <a:ea typeface="Tahoma" panose="020B0604030504040204" pitchFamily="34" charset="0"/>
                <a:cs typeface="Tahoma" panose="020B0604030504040204" pitchFamily="34" charset="0"/>
              </a:rPr>
              <a:t>and that’s your best</a:t>
            </a:r>
            <a:r>
              <a:rPr lang="en-GB" dirty="0" smtClean="0">
                <a:latin typeface="Tahoma" panose="020B0604030504040204" pitchFamily="34" charset="0"/>
                <a:ea typeface="Tahoma" panose="020B0604030504040204" pitchFamily="34" charset="0"/>
                <a:cs typeface="Tahoma" panose="020B0604030504040204" pitchFamily="34" charset="0"/>
              </a:rPr>
              <a:t>’…”</a:t>
            </a:r>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7" name="Rectangle 6"/>
          <p:cNvSpPr/>
          <p:nvPr/>
        </p:nvSpPr>
        <p:spPr>
          <a:xfrm>
            <a:off x="629652" y="5580298"/>
            <a:ext cx="4864769" cy="923330"/>
          </a:xfrm>
          <a:prstGeom prst="rect">
            <a:avLst/>
          </a:prstGeom>
          <a:solidFill>
            <a:schemeClr val="accent5">
              <a:lumMod val="40000"/>
              <a:lumOff val="60000"/>
            </a:schemeClr>
          </a:solidFill>
          <a:effectLst>
            <a:softEdge rad="31750"/>
          </a:effectLst>
        </p:spPr>
        <p:txBody>
          <a:bodyPr wrap="square">
            <a:spAutoFit/>
          </a:bodyPr>
          <a:lstStyle/>
          <a:p>
            <a:r>
              <a:rPr lang="en-GB" dirty="0">
                <a:latin typeface="Tahoma" panose="020B0604030504040204" pitchFamily="34" charset="0"/>
                <a:ea typeface="Tahoma" panose="020B0604030504040204" pitchFamily="34" charset="0"/>
                <a:cs typeface="Tahoma" panose="020B0604030504040204" pitchFamily="34" charset="0"/>
              </a:rPr>
              <a:t>“…employers, the university, may value you know, engagement </a:t>
            </a:r>
            <a:r>
              <a:rPr lang="en-GB" dirty="0" smtClean="0">
                <a:latin typeface="Tahoma" panose="020B0604030504040204" pitchFamily="34" charset="0"/>
                <a:ea typeface="Tahoma" panose="020B0604030504040204" pitchFamily="34" charset="0"/>
                <a:cs typeface="Tahoma" panose="020B0604030504040204" pitchFamily="34" charset="0"/>
              </a:rPr>
              <a:t>with members </a:t>
            </a:r>
            <a:r>
              <a:rPr lang="en-GB" dirty="0">
                <a:latin typeface="Tahoma" panose="020B0604030504040204" pitchFamily="34" charset="0"/>
                <a:ea typeface="Tahoma" panose="020B0604030504040204" pitchFamily="34" charset="0"/>
                <a:cs typeface="Tahoma" panose="020B0604030504040204" pitchFamily="34" charset="0"/>
              </a:rPr>
              <a:t>of the public over scientific value, validity…”</a:t>
            </a:r>
          </a:p>
        </p:txBody>
      </p:sp>
      <p:sp>
        <p:nvSpPr>
          <p:cNvPr id="8" name="Rectangle 7"/>
          <p:cNvSpPr/>
          <p:nvPr/>
        </p:nvSpPr>
        <p:spPr>
          <a:xfrm>
            <a:off x="5680910" y="2523711"/>
            <a:ext cx="5672890" cy="1200329"/>
          </a:xfrm>
          <a:prstGeom prst="rect">
            <a:avLst/>
          </a:prstGeom>
          <a:solidFill>
            <a:schemeClr val="accent5">
              <a:lumMod val="40000"/>
              <a:lumOff val="60000"/>
            </a:schemeClr>
          </a:solidFill>
          <a:effectLst>
            <a:softEdge rad="31750"/>
          </a:effectLst>
        </p:spPr>
        <p:txBody>
          <a:bodyPr wrap="square">
            <a:spAutoFit/>
          </a:bodyPr>
          <a:lstStyle/>
          <a:p>
            <a:r>
              <a:rPr lang="en-GB" dirty="0">
                <a:latin typeface="Tahoma" panose="020B0604030504040204" pitchFamily="34" charset="0"/>
                <a:ea typeface="Tahoma" panose="020B0604030504040204" pitchFamily="34" charset="0"/>
                <a:cs typeface="Tahoma" panose="020B0604030504040204" pitchFamily="34" charset="0"/>
              </a:rPr>
              <a:t>“…if you write something that you manage to get published that </a:t>
            </a:r>
            <a:r>
              <a:rPr lang="en-GB" dirty="0" smtClean="0">
                <a:latin typeface="Tahoma" panose="020B0604030504040204" pitchFamily="34" charset="0"/>
                <a:ea typeface="Tahoma" panose="020B0604030504040204" pitchFamily="34" charset="0"/>
                <a:cs typeface="Tahoma" panose="020B0604030504040204" pitchFamily="34" charset="0"/>
              </a:rPr>
              <a:t>is particularly </a:t>
            </a:r>
            <a:r>
              <a:rPr lang="en-GB" dirty="0">
                <a:latin typeface="Tahoma" panose="020B0604030504040204" pitchFamily="34" charset="0"/>
                <a:ea typeface="Tahoma" panose="020B0604030504040204" pitchFamily="34" charset="0"/>
                <a:cs typeface="Tahoma" panose="020B0604030504040204" pitchFamily="34" charset="0"/>
              </a:rPr>
              <a:t>bad, or misinterprets or misrepresents </a:t>
            </a:r>
            <a:r>
              <a:rPr lang="en-GB" dirty="0" smtClean="0">
                <a:latin typeface="Tahoma" panose="020B0604030504040204" pitchFamily="34" charset="0"/>
                <a:ea typeface="Tahoma" panose="020B0604030504040204" pitchFamily="34" charset="0"/>
                <a:cs typeface="Tahoma" panose="020B0604030504040204" pitchFamily="34" charset="0"/>
              </a:rPr>
              <a:t>a theory </a:t>
            </a:r>
            <a:r>
              <a:rPr lang="en-GB" dirty="0">
                <a:latin typeface="Tahoma" panose="020B0604030504040204" pitchFamily="34" charset="0"/>
                <a:ea typeface="Tahoma" panose="020B0604030504040204" pitchFamily="34" charset="0"/>
                <a:cs typeface="Tahoma" panose="020B0604030504040204" pitchFamily="34" charset="0"/>
              </a:rPr>
              <a:t>or an idea, </a:t>
            </a:r>
            <a:r>
              <a:rPr lang="en-GB" dirty="0" smtClean="0">
                <a:latin typeface="Tahoma" panose="020B0604030504040204" pitchFamily="34" charset="0"/>
                <a:ea typeface="Tahoma" panose="020B0604030504040204" pitchFamily="34" charset="0"/>
                <a:cs typeface="Tahoma" panose="020B0604030504040204" pitchFamily="34" charset="0"/>
              </a:rPr>
              <a:t>you’re more </a:t>
            </a:r>
            <a:r>
              <a:rPr lang="en-GB" dirty="0">
                <a:latin typeface="Tahoma" panose="020B0604030504040204" pitchFamily="34" charset="0"/>
                <a:ea typeface="Tahoma" panose="020B0604030504040204" pitchFamily="34" charset="0"/>
                <a:cs typeface="Tahoma" panose="020B0604030504040204" pitchFamily="34" charset="0"/>
              </a:rPr>
              <a:t>likely to get referenced [laughs] than if you get it spot </a:t>
            </a:r>
            <a:r>
              <a:rPr lang="en-GB" dirty="0" smtClean="0">
                <a:latin typeface="Tahoma" panose="020B0604030504040204" pitchFamily="34" charset="0"/>
                <a:ea typeface="Tahoma" panose="020B0604030504040204" pitchFamily="34" charset="0"/>
                <a:cs typeface="Tahoma" panose="020B0604030504040204" pitchFamily="34" charset="0"/>
              </a:rPr>
              <a:t>on…”</a:t>
            </a:r>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9" name="Rectangle 8"/>
          <p:cNvSpPr/>
          <p:nvPr/>
        </p:nvSpPr>
        <p:spPr>
          <a:xfrm>
            <a:off x="1756610" y="3952337"/>
            <a:ext cx="4339389" cy="1477328"/>
          </a:xfrm>
          <a:prstGeom prst="rect">
            <a:avLst/>
          </a:prstGeom>
          <a:solidFill>
            <a:schemeClr val="accent5">
              <a:lumMod val="40000"/>
              <a:lumOff val="60000"/>
            </a:schemeClr>
          </a:solidFill>
          <a:effectLst>
            <a:softEdge rad="31750"/>
          </a:effectLst>
        </p:spPr>
        <p:txBody>
          <a:bodyPr wrap="square">
            <a:spAutoFit/>
          </a:bodyPr>
          <a:lstStyle/>
          <a:p>
            <a:r>
              <a:rPr lang="en-GB" dirty="0">
                <a:latin typeface="Tahoma" panose="020B0604030504040204" pitchFamily="34" charset="0"/>
                <a:ea typeface="Tahoma" panose="020B0604030504040204" pitchFamily="34" charset="0"/>
                <a:cs typeface="Tahoma" panose="020B0604030504040204" pitchFamily="34" charset="0"/>
              </a:rPr>
              <a:t>“…I have experienced this first hand, where a journal will actually reject </a:t>
            </a:r>
            <a:r>
              <a:rPr lang="en-GB" dirty="0" smtClean="0">
                <a:latin typeface="Tahoma" panose="020B0604030504040204" pitchFamily="34" charset="0"/>
                <a:ea typeface="Tahoma" panose="020B0604030504040204" pitchFamily="34" charset="0"/>
                <a:cs typeface="Tahoma" panose="020B0604030504040204" pitchFamily="34" charset="0"/>
              </a:rPr>
              <a:t>a paper </a:t>
            </a:r>
            <a:r>
              <a:rPr lang="en-GB" dirty="0">
                <a:latin typeface="Tahoma" panose="020B0604030504040204" pitchFamily="34" charset="0"/>
                <a:ea typeface="Tahoma" panose="020B0604030504040204" pitchFamily="34" charset="0"/>
                <a:cs typeface="Tahoma" panose="020B0604030504040204" pitchFamily="34" charset="0"/>
              </a:rPr>
              <a:t>purely because it, the paper did not </a:t>
            </a:r>
            <a:r>
              <a:rPr lang="en-GB" dirty="0" smtClean="0">
                <a:latin typeface="Tahoma" panose="020B0604030504040204" pitchFamily="34" charset="0"/>
                <a:ea typeface="Tahoma" panose="020B0604030504040204" pitchFamily="34" charset="0"/>
                <a:cs typeface="Tahoma" panose="020B0604030504040204" pitchFamily="34" charset="0"/>
              </a:rPr>
              <a:t>cite any </a:t>
            </a:r>
            <a:r>
              <a:rPr lang="en-GB" dirty="0">
                <a:latin typeface="Tahoma" panose="020B0604030504040204" pitchFamily="34" charset="0"/>
                <a:ea typeface="Tahoma" panose="020B0604030504040204" pitchFamily="34" charset="0"/>
                <a:cs typeface="Tahoma" panose="020B0604030504040204" pitchFamily="34" charset="0"/>
              </a:rPr>
              <a:t>papers published from </a:t>
            </a:r>
            <a:r>
              <a:rPr lang="en-GB" dirty="0" smtClean="0">
                <a:latin typeface="Tahoma" panose="020B0604030504040204" pitchFamily="34" charset="0"/>
                <a:ea typeface="Tahoma" panose="020B0604030504040204" pitchFamily="34" charset="0"/>
                <a:cs typeface="Tahoma" panose="020B0604030504040204" pitchFamily="34" charset="0"/>
              </a:rPr>
              <a:t>that particular journal.”</a:t>
            </a:r>
            <a:endParaRPr lang="en-GB"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15739778"/>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Tahoma" panose="020B0604030504040204" pitchFamily="34" charset="0"/>
                <a:ea typeface="Tahoma" panose="020B0604030504040204" pitchFamily="34" charset="0"/>
                <a:cs typeface="Tahoma" panose="020B0604030504040204" pitchFamily="34" charset="0"/>
              </a:rPr>
              <a:t>Findings – social media</a:t>
            </a:r>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900363" y="4067655"/>
            <a:ext cx="6220326" cy="923330"/>
          </a:xfrm>
          <a:prstGeom prst="rect">
            <a:avLst/>
          </a:prstGeom>
          <a:solidFill>
            <a:schemeClr val="accent6">
              <a:lumMod val="40000"/>
              <a:lumOff val="60000"/>
            </a:schemeClr>
          </a:solidFill>
          <a:effectLst>
            <a:softEdge rad="31750"/>
          </a:effectLst>
        </p:spPr>
        <p:txBody>
          <a:bodyPr wrap="square">
            <a:spAutoFit/>
          </a:bodyPr>
          <a:lstStyle/>
          <a:p>
            <a:r>
              <a:rPr lang="en-GB" dirty="0" smtClean="0">
                <a:latin typeface="Tahoma" panose="020B0604030504040204" pitchFamily="34" charset="0"/>
                <a:ea typeface="Tahoma" panose="020B0604030504040204" pitchFamily="34" charset="0"/>
                <a:cs typeface="Tahoma" panose="020B0604030504040204" pitchFamily="34" charset="0"/>
              </a:rPr>
              <a:t>“…I think Facebook </a:t>
            </a:r>
            <a:r>
              <a:rPr lang="en-GB" dirty="0">
                <a:latin typeface="Tahoma" panose="020B0604030504040204" pitchFamily="34" charset="0"/>
                <a:ea typeface="Tahoma" panose="020B0604030504040204" pitchFamily="34" charset="0"/>
                <a:cs typeface="Tahoma" panose="020B0604030504040204" pitchFamily="34" charset="0"/>
              </a:rPr>
              <a:t>works well as social media, and I mean ‘social’ so its friends, </a:t>
            </a:r>
            <a:r>
              <a:rPr lang="en-GB" dirty="0" smtClean="0">
                <a:latin typeface="Tahoma" panose="020B0604030504040204" pitchFamily="34" charset="0"/>
                <a:ea typeface="Tahoma" panose="020B0604030504040204" pitchFamily="34" charset="0"/>
                <a:cs typeface="Tahoma" panose="020B0604030504040204" pitchFamily="34" charset="0"/>
              </a:rPr>
              <a:t>family, acquaintances</a:t>
            </a:r>
            <a:r>
              <a:rPr lang="en-GB" dirty="0">
                <a:latin typeface="Tahoma" panose="020B0604030504040204" pitchFamily="34" charset="0"/>
                <a:ea typeface="Tahoma" panose="020B0604030504040204" pitchFamily="34" charset="0"/>
                <a:cs typeface="Tahoma" panose="020B0604030504040204" pitchFamily="34" charset="0"/>
              </a:rPr>
              <a:t>, silliness, pictures, you know, whereas Twitter is for me a </a:t>
            </a:r>
            <a:r>
              <a:rPr lang="en-GB" dirty="0" smtClean="0">
                <a:latin typeface="Tahoma" panose="020B0604030504040204" pitchFamily="34" charset="0"/>
                <a:ea typeface="Tahoma" panose="020B0604030504040204" pitchFamily="34" charset="0"/>
                <a:cs typeface="Tahoma" panose="020B0604030504040204" pitchFamily="34" charset="0"/>
              </a:rPr>
              <a:t>work tool</a:t>
            </a:r>
            <a:r>
              <a:rPr lang="en-GB" dirty="0">
                <a:latin typeface="Tahoma" panose="020B0604030504040204" pitchFamily="34" charset="0"/>
                <a:ea typeface="Tahoma" panose="020B0604030504040204" pitchFamily="34" charset="0"/>
                <a:cs typeface="Tahoma" panose="020B0604030504040204" pitchFamily="34" charset="0"/>
              </a:rPr>
              <a:t>.”</a:t>
            </a:r>
          </a:p>
        </p:txBody>
      </p:sp>
      <p:sp>
        <p:nvSpPr>
          <p:cNvPr id="4" name="Rectangle 3"/>
          <p:cNvSpPr/>
          <p:nvPr/>
        </p:nvSpPr>
        <p:spPr>
          <a:xfrm>
            <a:off x="5400172" y="5061295"/>
            <a:ext cx="6364705" cy="1477328"/>
          </a:xfrm>
          <a:prstGeom prst="rect">
            <a:avLst/>
          </a:prstGeom>
          <a:solidFill>
            <a:schemeClr val="accent6">
              <a:lumMod val="40000"/>
              <a:lumOff val="60000"/>
            </a:schemeClr>
          </a:solidFill>
          <a:effectLst>
            <a:softEdge rad="31750"/>
          </a:effectLst>
        </p:spPr>
        <p:txBody>
          <a:bodyPr wrap="square">
            <a:spAutoFit/>
          </a:bodyPr>
          <a:lstStyle/>
          <a:p>
            <a:r>
              <a:rPr lang="en-GB" dirty="0">
                <a:latin typeface="Tahoma" panose="020B0604030504040204" pitchFamily="34" charset="0"/>
                <a:ea typeface="Tahoma" panose="020B0604030504040204" pitchFamily="34" charset="0"/>
                <a:cs typeface="Tahoma" panose="020B0604030504040204" pitchFamily="34" charset="0"/>
              </a:rPr>
              <a:t>“…in a professional capacity mostly Twitter, you know </a:t>
            </a:r>
            <a:r>
              <a:rPr lang="en-GB" dirty="0" smtClean="0">
                <a:latin typeface="Tahoma" panose="020B0604030504040204" pitchFamily="34" charset="0"/>
                <a:ea typeface="Tahoma" panose="020B0604030504040204" pitchFamily="34" charset="0"/>
                <a:cs typeface="Tahoma" panose="020B0604030504040204" pitchFamily="34" charset="0"/>
              </a:rPr>
              <a:t>occasionally</a:t>
            </a:r>
            <a:r>
              <a:rPr lang="en-GB" dirty="0">
                <a:latin typeface="Tahoma" panose="020B0604030504040204" pitchFamily="34" charset="0"/>
                <a:ea typeface="Tahoma" panose="020B0604030504040204" pitchFamily="34" charset="0"/>
                <a:cs typeface="Tahoma" panose="020B0604030504040204" pitchFamily="34" charset="0"/>
              </a:rPr>
              <a:t>, </a:t>
            </a:r>
            <a:r>
              <a:rPr lang="en-GB" dirty="0" smtClean="0">
                <a:latin typeface="Tahoma" panose="020B0604030504040204" pitchFamily="34" charset="0"/>
                <a:ea typeface="Tahoma" panose="020B0604030504040204" pitchFamily="34" charset="0"/>
                <a:cs typeface="Tahoma" panose="020B0604030504040204" pitchFamily="34" charset="0"/>
              </a:rPr>
              <a:t>not every </a:t>
            </a:r>
            <a:r>
              <a:rPr lang="en-GB" dirty="0">
                <a:latin typeface="Tahoma" panose="020B0604030504040204" pitchFamily="34" charset="0"/>
                <a:ea typeface="Tahoma" panose="020B0604030504040204" pitchFamily="34" charset="0"/>
                <a:cs typeface="Tahoma" panose="020B0604030504040204" pitchFamily="34" charset="0"/>
              </a:rPr>
              <a:t>day but you know, regularly. Mostly </a:t>
            </a:r>
            <a:r>
              <a:rPr lang="en-GB" dirty="0" smtClean="0">
                <a:latin typeface="Tahoma" panose="020B0604030504040204" pitchFamily="34" charset="0"/>
                <a:ea typeface="Tahoma" panose="020B0604030504040204" pitchFamily="34" charset="0"/>
                <a:cs typeface="Tahoma" panose="020B0604030504040204" pitchFamily="34" charset="0"/>
              </a:rPr>
              <a:t>I share </a:t>
            </a:r>
            <a:r>
              <a:rPr lang="en-GB" dirty="0">
                <a:latin typeface="Tahoma" panose="020B0604030504040204" pitchFamily="34" charset="0"/>
                <a:ea typeface="Tahoma" panose="020B0604030504040204" pitchFamily="34" charset="0"/>
                <a:cs typeface="Tahoma" panose="020B0604030504040204" pitchFamily="34" charset="0"/>
              </a:rPr>
              <a:t>things that I find </a:t>
            </a:r>
            <a:r>
              <a:rPr lang="en-GB" dirty="0" smtClean="0">
                <a:latin typeface="Tahoma" panose="020B0604030504040204" pitchFamily="34" charset="0"/>
                <a:ea typeface="Tahoma" panose="020B0604030504040204" pitchFamily="34" charset="0"/>
                <a:cs typeface="Tahoma" panose="020B0604030504040204" pitchFamily="34" charset="0"/>
              </a:rPr>
              <a:t>interesting, occasionally </a:t>
            </a:r>
            <a:r>
              <a:rPr lang="en-GB" dirty="0">
                <a:latin typeface="Tahoma" panose="020B0604030504040204" pitchFamily="34" charset="0"/>
                <a:ea typeface="Tahoma" panose="020B0604030504040204" pitchFamily="34" charset="0"/>
                <a:cs typeface="Tahoma" panose="020B0604030504040204" pitchFamily="34" charset="0"/>
              </a:rPr>
              <a:t>tweet </a:t>
            </a:r>
            <a:r>
              <a:rPr lang="en-GB" dirty="0" smtClean="0">
                <a:latin typeface="Tahoma" panose="020B0604030504040204" pitchFamily="34" charset="0"/>
                <a:ea typeface="Tahoma" panose="020B0604030504040204" pitchFamily="34" charset="0"/>
                <a:cs typeface="Tahoma" panose="020B0604030504040204" pitchFamily="34" charset="0"/>
              </a:rPr>
              <a:t>about what </a:t>
            </a:r>
            <a:r>
              <a:rPr lang="en-GB" dirty="0">
                <a:latin typeface="Tahoma" panose="020B0604030504040204" pitchFamily="34" charset="0"/>
                <a:ea typeface="Tahoma" panose="020B0604030504040204" pitchFamily="34" charset="0"/>
                <a:cs typeface="Tahoma" panose="020B0604030504040204" pitchFamily="34" charset="0"/>
              </a:rPr>
              <a:t>I do but only professionally not, you know, if I </a:t>
            </a:r>
            <a:r>
              <a:rPr lang="en-GB" dirty="0" smtClean="0">
                <a:latin typeface="Tahoma" panose="020B0604030504040204" pitchFamily="34" charset="0"/>
                <a:ea typeface="Tahoma" panose="020B0604030504040204" pitchFamily="34" charset="0"/>
                <a:cs typeface="Tahoma" panose="020B0604030504040204" pitchFamily="34" charset="0"/>
              </a:rPr>
              <a:t>go to </a:t>
            </a:r>
            <a:r>
              <a:rPr lang="en-GB" dirty="0">
                <a:latin typeface="Tahoma" panose="020B0604030504040204" pitchFamily="34" charset="0"/>
                <a:ea typeface="Tahoma" panose="020B0604030504040204" pitchFamily="34" charset="0"/>
                <a:cs typeface="Tahoma" panose="020B0604030504040204" pitchFamily="34" charset="0"/>
              </a:rPr>
              <a:t>have ice-cream or something I don’t tweet about it!”</a:t>
            </a:r>
          </a:p>
        </p:txBody>
      </p:sp>
      <p:sp>
        <p:nvSpPr>
          <p:cNvPr id="5" name="Rectangle 4"/>
          <p:cNvSpPr/>
          <p:nvPr/>
        </p:nvSpPr>
        <p:spPr>
          <a:xfrm>
            <a:off x="5668877" y="3074015"/>
            <a:ext cx="6096000" cy="923330"/>
          </a:xfrm>
          <a:prstGeom prst="rect">
            <a:avLst/>
          </a:prstGeom>
          <a:solidFill>
            <a:schemeClr val="accent6">
              <a:lumMod val="40000"/>
              <a:lumOff val="60000"/>
            </a:schemeClr>
          </a:solidFill>
          <a:effectLst>
            <a:softEdge rad="31750"/>
          </a:effectLst>
        </p:spPr>
        <p:txBody>
          <a:bodyPr>
            <a:spAutoFit/>
          </a:bodyPr>
          <a:lstStyle/>
          <a:p>
            <a:r>
              <a:rPr lang="en-GB" dirty="0">
                <a:latin typeface="Tahoma" panose="020B0604030504040204" pitchFamily="34" charset="0"/>
                <a:ea typeface="Tahoma" panose="020B0604030504040204" pitchFamily="34" charset="0"/>
                <a:cs typeface="Tahoma" panose="020B0604030504040204" pitchFamily="34" charset="0"/>
              </a:rPr>
              <a:t>“…given his generation he’s probably a tweeter as well, but I don’t </a:t>
            </a:r>
            <a:r>
              <a:rPr lang="en-GB" dirty="0" smtClean="0">
                <a:latin typeface="Tahoma" panose="020B0604030504040204" pitchFamily="34" charset="0"/>
                <a:ea typeface="Tahoma" panose="020B0604030504040204" pitchFamily="34" charset="0"/>
                <a:cs typeface="Tahoma" panose="020B0604030504040204" pitchFamily="34" charset="0"/>
              </a:rPr>
              <a:t>know that </a:t>
            </a:r>
            <a:r>
              <a:rPr lang="en-GB" dirty="0">
                <a:latin typeface="Tahoma" panose="020B0604030504040204" pitchFamily="34" charset="0"/>
                <a:ea typeface="Tahoma" panose="020B0604030504040204" pitchFamily="34" charset="0"/>
                <a:cs typeface="Tahoma" panose="020B0604030504040204" pitchFamily="34" charset="0"/>
              </a:rPr>
              <a:t>for sure. But I would imagine that he would be social network active in </a:t>
            </a:r>
            <a:r>
              <a:rPr lang="en-GB" dirty="0" smtClean="0">
                <a:latin typeface="Tahoma" panose="020B0604030504040204" pitchFamily="34" charset="0"/>
                <a:ea typeface="Tahoma" panose="020B0604030504040204" pitchFamily="34" charset="0"/>
                <a:cs typeface="Tahoma" panose="020B0604030504040204" pitchFamily="34" charset="0"/>
              </a:rPr>
              <a:t>a way </a:t>
            </a:r>
            <a:r>
              <a:rPr lang="en-GB" dirty="0">
                <a:latin typeface="Tahoma" panose="020B0604030504040204" pitchFamily="34" charset="0"/>
                <a:ea typeface="Tahoma" panose="020B0604030504040204" pitchFamily="34" charset="0"/>
                <a:cs typeface="Tahoma" panose="020B0604030504040204" pitchFamily="34" charset="0"/>
              </a:rPr>
              <a:t>that I’m not…”</a:t>
            </a:r>
          </a:p>
        </p:txBody>
      </p:sp>
      <p:sp>
        <p:nvSpPr>
          <p:cNvPr id="6" name="Rectangle 5"/>
          <p:cNvSpPr/>
          <p:nvPr/>
        </p:nvSpPr>
        <p:spPr>
          <a:xfrm>
            <a:off x="838200" y="1541407"/>
            <a:ext cx="6344653" cy="1477328"/>
          </a:xfrm>
          <a:prstGeom prst="rect">
            <a:avLst/>
          </a:prstGeom>
          <a:solidFill>
            <a:schemeClr val="accent6">
              <a:lumMod val="40000"/>
              <a:lumOff val="60000"/>
            </a:schemeClr>
          </a:solidFill>
          <a:effectLst>
            <a:softEdge rad="31750"/>
          </a:effectLst>
        </p:spPr>
        <p:txBody>
          <a:bodyPr wrap="square">
            <a:spAutoFit/>
          </a:bodyPr>
          <a:lstStyle/>
          <a:p>
            <a:r>
              <a:rPr lang="en-GB" dirty="0" smtClean="0">
                <a:latin typeface="Tahoma" panose="020B0604030504040204" pitchFamily="34" charset="0"/>
                <a:ea typeface="Tahoma" panose="020B0604030504040204" pitchFamily="34" charset="0"/>
                <a:cs typeface="Tahoma" panose="020B0604030504040204" pitchFamily="34" charset="0"/>
              </a:rPr>
              <a:t>“We </a:t>
            </a:r>
            <a:r>
              <a:rPr lang="en-GB" dirty="0">
                <a:latin typeface="Tahoma" panose="020B0604030504040204" pitchFamily="34" charset="0"/>
                <a:ea typeface="Tahoma" panose="020B0604030504040204" pitchFamily="34" charset="0"/>
                <a:cs typeface="Tahoma" panose="020B0604030504040204" pitchFamily="34" charset="0"/>
              </a:rPr>
              <a:t>certainly used it, once it came out, but sharing – mostly sharing the </a:t>
            </a:r>
            <a:r>
              <a:rPr lang="en-GB" dirty="0" smtClean="0">
                <a:latin typeface="Tahoma" panose="020B0604030504040204" pitchFamily="34" charset="0"/>
                <a:ea typeface="Tahoma" panose="020B0604030504040204" pitchFamily="34" charset="0"/>
                <a:cs typeface="Tahoma" panose="020B0604030504040204" pitchFamily="34" charset="0"/>
              </a:rPr>
              <a:t>link because </a:t>
            </a:r>
            <a:r>
              <a:rPr lang="en-GB" dirty="0">
                <a:latin typeface="Tahoma" panose="020B0604030504040204" pitchFamily="34" charset="0"/>
                <a:ea typeface="Tahoma" panose="020B0604030504040204" pitchFamily="34" charset="0"/>
                <a:cs typeface="Tahoma" panose="020B0604030504040204" pitchFamily="34" charset="0"/>
              </a:rPr>
              <a:t>it was open access so sharing the </a:t>
            </a:r>
            <a:r>
              <a:rPr lang="en-GB" dirty="0" smtClean="0">
                <a:latin typeface="Tahoma" panose="020B0604030504040204" pitchFamily="34" charset="0"/>
                <a:ea typeface="Tahoma" panose="020B0604030504040204" pitchFamily="34" charset="0"/>
                <a:cs typeface="Tahoma" panose="020B0604030504040204" pitchFamily="34" charset="0"/>
              </a:rPr>
              <a:t>link to </a:t>
            </a:r>
            <a:r>
              <a:rPr lang="en-GB" dirty="0">
                <a:latin typeface="Tahoma" panose="020B0604030504040204" pitchFamily="34" charset="0"/>
                <a:ea typeface="Tahoma" panose="020B0604030504040204" pitchFamily="34" charset="0"/>
                <a:cs typeface="Tahoma" panose="020B0604030504040204" pitchFamily="34" charset="0"/>
              </a:rPr>
              <a:t>the publication, Twitter </a:t>
            </a:r>
            <a:r>
              <a:rPr lang="en-GB" dirty="0" smtClean="0">
                <a:latin typeface="Tahoma" panose="020B0604030504040204" pitchFamily="34" charset="0"/>
                <a:ea typeface="Tahoma" panose="020B0604030504040204" pitchFamily="34" charset="0"/>
                <a:cs typeface="Tahoma" panose="020B0604030504040204" pitchFamily="34" charset="0"/>
              </a:rPr>
              <a:t>and Facebook </a:t>
            </a:r>
            <a:r>
              <a:rPr lang="en-GB" dirty="0">
                <a:latin typeface="Tahoma" panose="020B0604030504040204" pitchFamily="34" charset="0"/>
                <a:ea typeface="Tahoma" panose="020B0604030504040204" pitchFamily="34" charset="0"/>
                <a:cs typeface="Tahoma" panose="020B0604030504040204" pitchFamily="34" charset="0"/>
              </a:rPr>
              <a:t>I think I use both, </a:t>
            </a:r>
            <a:r>
              <a:rPr lang="en-GB" dirty="0" smtClean="0">
                <a:latin typeface="Tahoma" panose="020B0604030504040204" pitchFamily="34" charset="0"/>
                <a:ea typeface="Tahoma" panose="020B0604030504040204" pitchFamily="34" charset="0"/>
                <a:cs typeface="Tahoma" panose="020B0604030504040204" pitchFamily="34" charset="0"/>
              </a:rPr>
              <a:t>and I </a:t>
            </a:r>
            <a:r>
              <a:rPr lang="en-GB" dirty="0">
                <a:latin typeface="Tahoma" panose="020B0604030504040204" pitchFamily="34" charset="0"/>
                <a:ea typeface="Tahoma" panose="020B0604030504040204" pitchFamily="34" charset="0"/>
                <a:cs typeface="Tahoma" panose="020B0604030504040204" pitchFamily="34" charset="0"/>
              </a:rPr>
              <a:t>think we all did. But that was sort </a:t>
            </a:r>
            <a:r>
              <a:rPr lang="en-GB" dirty="0" smtClean="0">
                <a:latin typeface="Tahoma" panose="020B0604030504040204" pitchFamily="34" charset="0"/>
                <a:ea typeface="Tahoma" panose="020B0604030504040204" pitchFamily="34" charset="0"/>
                <a:cs typeface="Tahoma" panose="020B0604030504040204" pitchFamily="34" charset="0"/>
              </a:rPr>
              <a:t>of secondary</a:t>
            </a:r>
            <a:r>
              <a:rPr lang="en-GB" dirty="0">
                <a:latin typeface="Tahoma" panose="020B0604030504040204" pitchFamily="34" charset="0"/>
                <a:ea typeface="Tahoma" panose="020B0604030504040204" pitchFamily="34" charset="0"/>
                <a:cs typeface="Tahoma" panose="020B0604030504040204" pitchFamily="34" charset="0"/>
              </a:rPr>
              <a:t>, you know, the other – the strategy was more planned.”</a:t>
            </a:r>
          </a:p>
        </p:txBody>
      </p:sp>
    </p:spTree>
    <p:extLst>
      <p:ext uri="{BB962C8B-B14F-4D97-AF65-F5344CB8AC3E}">
        <p14:creationId xmlns:p14="http://schemas.microsoft.com/office/powerpoint/2010/main" val="2952780611"/>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Tahoma" panose="020B0604030504040204" pitchFamily="34" charset="0"/>
                <a:ea typeface="Tahoma" panose="020B0604030504040204" pitchFamily="34" charset="0"/>
                <a:cs typeface="Tahoma" panose="020B0604030504040204" pitchFamily="34" charset="0"/>
              </a:rPr>
              <a:t>Findings – impact and barriers</a:t>
            </a:r>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240630" y="1492606"/>
            <a:ext cx="5855368" cy="1477328"/>
          </a:xfrm>
          <a:prstGeom prst="rect">
            <a:avLst/>
          </a:prstGeom>
          <a:solidFill>
            <a:schemeClr val="accent2">
              <a:lumMod val="40000"/>
              <a:lumOff val="60000"/>
            </a:schemeClr>
          </a:solidFill>
          <a:effectLst>
            <a:softEdge rad="31750"/>
          </a:effectLst>
        </p:spPr>
        <p:txBody>
          <a:bodyPr wrap="square">
            <a:spAutoFit/>
          </a:bodyPr>
          <a:lstStyle/>
          <a:p>
            <a:r>
              <a:rPr lang="en-GB" dirty="0">
                <a:latin typeface="Tahoma" panose="020B0604030504040204" pitchFamily="34" charset="0"/>
                <a:ea typeface="Tahoma" panose="020B0604030504040204" pitchFamily="34" charset="0"/>
                <a:cs typeface="Tahoma" panose="020B0604030504040204" pitchFamily="34" charset="0"/>
              </a:rPr>
              <a:t>“…impact is measured in several ways, I also, I use the term impact in </a:t>
            </a:r>
            <a:r>
              <a:rPr lang="en-GB" dirty="0" smtClean="0">
                <a:latin typeface="Tahoma" panose="020B0604030504040204" pitchFamily="34" charset="0"/>
                <a:ea typeface="Tahoma" panose="020B0604030504040204" pitchFamily="34" charset="0"/>
                <a:cs typeface="Tahoma" panose="020B0604030504040204" pitchFamily="34" charset="0"/>
              </a:rPr>
              <a:t>the REF </a:t>
            </a:r>
            <a:r>
              <a:rPr lang="en-GB" dirty="0">
                <a:latin typeface="Tahoma" panose="020B0604030504040204" pitchFamily="34" charset="0"/>
                <a:ea typeface="Tahoma" panose="020B0604030504040204" pitchFamily="34" charset="0"/>
                <a:cs typeface="Tahoma" panose="020B0604030504040204" pitchFamily="34" charset="0"/>
              </a:rPr>
              <a:t>for instance it’s about making a </a:t>
            </a:r>
            <a:r>
              <a:rPr lang="en-GB" dirty="0" smtClean="0">
                <a:latin typeface="Tahoma" panose="020B0604030504040204" pitchFamily="34" charset="0"/>
                <a:ea typeface="Tahoma" panose="020B0604030504040204" pitchFamily="34" charset="0"/>
                <a:cs typeface="Tahoma" panose="020B0604030504040204" pitchFamily="34" charset="0"/>
              </a:rPr>
              <a:t>difference, it’s </a:t>
            </a:r>
            <a:r>
              <a:rPr lang="en-GB" dirty="0">
                <a:latin typeface="Tahoma" panose="020B0604030504040204" pitchFamily="34" charset="0"/>
                <a:ea typeface="Tahoma" panose="020B0604030504040204" pitchFamily="34" charset="0"/>
                <a:cs typeface="Tahoma" panose="020B0604030504040204" pitchFamily="34" charset="0"/>
              </a:rPr>
              <a:t>about changing things, so </a:t>
            </a:r>
            <a:r>
              <a:rPr lang="en-GB" dirty="0" smtClean="0">
                <a:latin typeface="Tahoma" panose="020B0604030504040204" pitchFamily="34" charset="0"/>
                <a:ea typeface="Tahoma" panose="020B0604030504040204" pitchFamily="34" charset="0"/>
                <a:cs typeface="Tahoma" panose="020B0604030504040204" pitchFamily="34" charset="0"/>
              </a:rPr>
              <a:t>if your </a:t>
            </a:r>
            <a:r>
              <a:rPr lang="en-GB" dirty="0">
                <a:latin typeface="Tahoma" panose="020B0604030504040204" pitchFamily="34" charset="0"/>
                <a:ea typeface="Tahoma" panose="020B0604030504040204" pitchFamily="34" charset="0"/>
                <a:cs typeface="Tahoma" panose="020B0604030504040204" pitchFamily="34" charset="0"/>
              </a:rPr>
              <a:t>research has impact </a:t>
            </a:r>
            <a:r>
              <a:rPr lang="en-GB" dirty="0" smtClean="0">
                <a:latin typeface="Tahoma" panose="020B0604030504040204" pitchFamily="34" charset="0"/>
                <a:ea typeface="Tahoma" panose="020B0604030504040204" pitchFamily="34" charset="0"/>
                <a:cs typeface="Tahoma" panose="020B0604030504040204" pitchFamily="34" charset="0"/>
              </a:rPr>
              <a:t>it means </a:t>
            </a:r>
            <a:r>
              <a:rPr lang="en-GB" dirty="0">
                <a:latin typeface="Tahoma" panose="020B0604030504040204" pitchFamily="34" charset="0"/>
                <a:ea typeface="Tahoma" panose="020B0604030504040204" pitchFamily="34" charset="0"/>
                <a:cs typeface="Tahoma" panose="020B0604030504040204" pitchFamily="34" charset="0"/>
              </a:rPr>
              <a:t>other people have changed what they </a:t>
            </a:r>
            <a:r>
              <a:rPr lang="en-GB" dirty="0" smtClean="0">
                <a:latin typeface="Tahoma" panose="020B0604030504040204" pitchFamily="34" charset="0"/>
                <a:ea typeface="Tahoma" panose="020B0604030504040204" pitchFamily="34" charset="0"/>
                <a:cs typeface="Tahoma" panose="020B0604030504040204" pitchFamily="34" charset="0"/>
              </a:rPr>
              <a:t>do because </a:t>
            </a:r>
            <a:r>
              <a:rPr lang="en-GB" dirty="0">
                <a:latin typeface="Tahoma" panose="020B0604030504040204" pitchFamily="34" charset="0"/>
                <a:ea typeface="Tahoma" panose="020B0604030504040204" pitchFamily="34" charset="0"/>
                <a:cs typeface="Tahoma" panose="020B0604030504040204" pitchFamily="34" charset="0"/>
              </a:rPr>
              <a:t>of your research…”</a:t>
            </a:r>
          </a:p>
        </p:txBody>
      </p:sp>
      <p:sp>
        <p:nvSpPr>
          <p:cNvPr id="4" name="Rectangle 3"/>
          <p:cNvSpPr/>
          <p:nvPr/>
        </p:nvSpPr>
        <p:spPr>
          <a:xfrm>
            <a:off x="6196265" y="1660860"/>
            <a:ext cx="5911514" cy="1200329"/>
          </a:xfrm>
          <a:prstGeom prst="rect">
            <a:avLst/>
          </a:prstGeom>
          <a:solidFill>
            <a:schemeClr val="accent2">
              <a:lumMod val="40000"/>
              <a:lumOff val="60000"/>
            </a:schemeClr>
          </a:solidFill>
          <a:effectLst>
            <a:softEdge rad="31750"/>
          </a:effectLst>
        </p:spPr>
        <p:txBody>
          <a:bodyPr wrap="square">
            <a:spAutoFit/>
          </a:bodyPr>
          <a:lstStyle/>
          <a:p>
            <a:r>
              <a:rPr lang="en-GB" dirty="0">
                <a:latin typeface="Tahoma" panose="020B0604030504040204" pitchFamily="34" charset="0"/>
                <a:ea typeface="Tahoma" panose="020B0604030504040204" pitchFamily="34" charset="0"/>
                <a:cs typeface="Tahoma" panose="020B0604030504040204" pitchFamily="34" charset="0"/>
              </a:rPr>
              <a:t>“…certainly in terms of the kind of narrow definitions </a:t>
            </a:r>
            <a:r>
              <a:rPr lang="en-GB" dirty="0" smtClean="0">
                <a:latin typeface="Tahoma" panose="020B0604030504040204" pitchFamily="34" charset="0"/>
                <a:ea typeface="Tahoma" panose="020B0604030504040204" pitchFamily="34" charset="0"/>
                <a:cs typeface="Tahoma" panose="020B0604030504040204" pitchFamily="34" charset="0"/>
              </a:rPr>
              <a:t>that HEFCE </a:t>
            </a:r>
            <a:r>
              <a:rPr lang="en-GB" dirty="0">
                <a:latin typeface="Tahoma" panose="020B0604030504040204" pitchFamily="34" charset="0"/>
                <a:ea typeface="Tahoma" panose="020B0604030504040204" pitchFamily="34" charset="0"/>
                <a:cs typeface="Tahoma" panose="020B0604030504040204" pitchFamily="34" charset="0"/>
              </a:rPr>
              <a:t>put out </a:t>
            </a:r>
            <a:r>
              <a:rPr lang="en-GB" dirty="0" smtClean="0">
                <a:latin typeface="Tahoma" panose="020B0604030504040204" pitchFamily="34" charset="0"/>
                <a:ea typeface="Tahoma" panose="020B0604030504040204" pitchFamily="34" charset="0"/>
                <a:cs typeface="Tahoma" panose="020B0604030504040204" pitchFamily="34" charset="0"/>
              </a:rPr>
              <a:t>for research </a:t>
            </a:r>
            <a:r>
              <a:rPr lang="en-GB" dirty="0">
                <a:latin typeface="Tahoma" panose="020B0604030504040204" pitchFamily="34" charset="0"/>
                <a:ea typeface="Tahoma" panose="020B0604030504040204" pitchFamily="34" charset="0"/>
                <a:cs typeface="Tahoma" panose="020B0604030504040204" pitchFamily="34" charset="0"/>
              </a:rPr>
              <a:t>then, no because this isn’t </a:t>
            </a:r>
            <a:r>
              <a:rPr lang="en-GB" dirty="0" smtClean="0">
                <a:latin typeface="Tahoma" panose="020B0604030504040204" pitchFamily="34" charset="0"/>
                <a:ea typeface="Tahoma" panose="020B0604030504040204" pitchFamily="34" charset="0"/>
                <a:cs typeface="Tahoma" panose="020B0604030504040204" pitchFamily="34" charset="0"/>
              </a:rPr>
              <a:t>impact at </a:t>
            </a:r>
            <a:r>
              <a:rPr lang="en-GB" dirty="0">
                <a:latin typeface="Tahoma" panose="020B0604030504040204" pitchFamily="34" charset="0"/>
                <a:ea typeface="Tahoma" panose="020B0604030504040204" pitchFamily="34" charset="0"/>
                <a:cs typeface="Tahoma" panose="020B0604030504040204" pitchFamily="34" charset="0"/>
              </a:rPr>
              <a:t>all right It’s just citation </a:t>
            </a:r>
            <a:r>
              <a:rPr lang="en-GB" dirty="0" smtClean="0">
                <a:latin typeface="Tahoma" panose="020B0604030504040204" pitchFamily="34" charset="0"/>
                <a:ea typeface="Tahoma" panose="020B0604030504040204" pitchFamily="34" charset="0"/>
                <a:cs typeface="Tahoma" panose="020B0604030504040204" pitchFamily="34" charset="0"/>
              </a:rPr>
              <a:t>and attention…A </a:t>
            </a:r>
            <a:r>
              <a:rPr lang="en-GB" dirty="0">
                <a:latin typeface="Tahoma" panose="020B0604030504040204" pitchFamily="34" charset="0"/>
                <a:ea typeface="Tahoma" panose="020B0604030504040204" pitchFamily="34" charset="0"/>
                <a:cs typeface="Tahoma" panose="020B0604030504040204" pitchFamily="34" charset="0"/>
              </a:rPr>
              <a:t>citation </a:t>
            </a:r>
            <a:r>
              <a:rPr lang="en-GB" dirty="0" smtClean="0">
                <a:latin typeface="Tahoma" panose="020B0604030504040204" pitchFamily="34" charset="0"/>
                <a:ea typeface="Tahoma" panose="020B0604030504040204" pitchFamily="34" charset="0"/>
                <a:cs typeface="Tahoma" panose="020B0604030504040204" pitchFamily="34" charset="0"/>
              </a:rPr>
              <a:t>isn’t impact</a:t>
            </a:r>
            <a:r>
              <a:rPr lang="en-GB" dirty="0">
                <a:latin typeface="Tahoma" panose="020B0604030504040204" pitchFamily="34" charset="0"/>
                <a:ea typeface="Tahoma" panose="020B0604030504040204" pitchFamily="34" charset="0"/>
                <a:cs typeface="Tahoma" panose="020B0604030504040204" pitchFamily="34" charset="0"/>
              </a:rPr>
              <a:t>, it’s </a:t>
            </a:r>
            <a:r>
              <a:rPr lang="en-GB" dirty="0" smtClean="0">
                <a:latin typeface="Tahoma" panose="020B0604030504040204" pitchFamily="34" charset="0"/>
                <a:ea typeface="Tahoma" panose="020B0604030504040204" pitchFamily="34" charset="0"/>
                <a:cs typeface="Tahoma" panose="020B0604030504040204" pitchFamily="34" charset="0"/>
              </a:rPr>
              <a:t>not evidence </a:t>
            </a:r>
            <a:r>
              <a:rPr lang="en-GB" dirty="0">
                <a:latin typeface="Tahoma" panose="020B0604030504040204" pitchFamily="34" charset="0"/>
                <a:ea typeface="Tahoma" panose="020B0604030504040204" pitchFamily="34" charset="0"/>
                <a:cs typeface="Tahoma" panose="020B0604030504040204" pitchFamily="34" charset="0"/>
              </a:rPr>
              <a:t>of impact.”</a:t>
            </a:r>
          </a:p>
        </p:txBody>
      </p:sp>
      <p:sp>
        <p:nvSpPr>
          <p:cNvPr id="6" name="Rectangle 5"/>
          <p:cNvSpPr/>
          <p:nvPr/>
        </p:nvSpPr>
        <p:spPr>
          <a:xfrm>
            <a:off x="3372851" y="3078678"/>
            <a:ext cx="5446295" cy="1477328"/>
          </a:xfrm>
          <a:prstGeom prst="rect">
            <a:avLst/>
          </a:prstGeom>
          <a:solidFill>
            <a:schemeClr val="accent2">
              <a:lumMod val="40000"/>
              <a:lumOff val="60000"/>
            </a:schemeClr>
          </a:solidFill>
          <a:effectLst>
            <a:softEdge rad="31750"/>
          </a:effectLst>
        </p:spPr>
        <p:txBody>
          <a:bodyPr wrap="square">
            <a:spAutoFit/>
          </a:bodyPr>
          <a:lstStyle/>
          <a:p>
            <a:r>
              <a:rPr lang="en-GB" dirty="0">
                <a:latin typeface="Tahoma" panose="020B0604030504040204" pitchFamily="34" charset="0"/>
                <a:ea typeface="Tahoma" panose="020B0604030504040204" pitchFamily="34" charset="0"/>
                <a:cs typeface="Tahoma" panose="020B0604030504040204" pitchFamily="34" charset="0"/>
              </a:rPr>
              <a:t>CV: “Would you call, would you say that there’s a difference </a:t>
            </a:r>
            <a:r>
              <a:rPr lang="en-GB" dirty="0" smtClean="0">
                <a:latin typeface="Tahoma" panose="020B0604030504040204" pitchFamily="34" charset="0"/>
                <a:ea typeface="Tahoma" panose="020B0604030504040204" pitchFamily="34" charset="0"/>
                <a:cs typeface="Tahoma" panose="020B0604030504040204" pitchFamily="34" charset="0"/>
              </a:rPr>
              <a:t>in that </a:t>
            </a:r>
            <a:r>
              <a:rPr lang="en-GB" dirty="0">
                <a:latin typeface="Tahoma" panose="020B0604030504040204" pitchFamily="34" charset="0"/>
                <a:ea typeface="Tahoma" panose="020B0604030504040204" pitchFamily="34" charset="0"/>
                <a:cs typeface="Tahoma" panose="020B0604030504040204" pitchFamily="34" charset="0"/>
              </a:rPr>
              <a:t>you </a:t>
            </a:r>
            <a:r>
              <a:rPr lang="en-GB" dirty="0" smtClean="0">
                <a:latin typeface="Tahoma" panose="020B0604030504040204" pitchFamily="34" charset="0"/>
                <a:ea typeface="Tahoma" panose="020B0604030504040204" pitchFamily="34" charset="0"/>
                <a:cs typeface="Tahoma" panose="020B0604030504040204" pitchFamily="34" charset="0"/>
              </a:rPr>
              <a:t>would almost </a:t>
            </a:r>
            <a:r>
              <a:rPr lang="en-GB" dirty="0">
                <a:latin typeface="Tahoma" panose="020B0604030504040204" pitchFamily="34" charset="0"/>
                <a:ea typeface="Tahoma" panose="020B0604030504040204" pitchFamily="34" charset="0"/>
                <a:cs typeface="Tahoma" panose="020B0604030504040204" pitchFamily="34" charset="0"/>
              </a:rPr>
              <a:t>have citations as scientific impact </a:t>
            </a:r>
            <a:r>
              <a:rPr lang="en-GB" dirty="0" smtClean="0">
                <a:latin typeface="Tahoma" panose="020B0604030504040204" pitchFamily="34" charset="0"/>
                <a:ea typeface="Tahoma" panose="020B0604030504040204" pitchFamily="34" charset="0"/>
                <a:cs typeface="Tahoma" panose="020B0604030504040204" pitchFamily="34" charset="0"/>
              </a:rPr>
              <a:t>and altmetrics </a:t>
            </a:r>
            <a:r>
              <a:rPr lang="en-GB" dirty="0">
                <a:latin typeface="Tahoma" panose="020B0604030504040204" pitchFamily="34" charset="0"/>
                <a:ea typeface="Tahoma" panose="020B0604030504040204" pitchFamily="34" charset="0"/>
                <a:cs typeface="Tahoma" panose="020B0604030504040204" pitchFamily="34" charset="0"/>
              </a:rPr>
              <a:t>as social impact</a:t>
            </a:r>
            <a:r>
              <a:rPr lang="en-GB" dirty="0" smtClean="0">
                <a:latin typeface="Tahoma" panose="020B0604030504040204" pitchFamily="34" charset="0"/>
                <a:ea typeface="Tahoma" panose="020B0604030504040204" pitchFamily="34" charset="0"/>
                <a:cs typeface="Tahoma" panose="020B0604030504040204" pitchFamily="34" charset="0"/>
              </a:rPr>
              <a:t>?</a:t>
            </a:r>
          </a:p>
          <a:p>
            <a:endParaRPr lang="en-GB" dirty="0">
              <a:latin typeface="Tahoma" panose="020B0604030504040204" pitchFamily="34" charset="0"/>
              <a:ea typeface="Tahoma" panose="020B0604030504040204" pitchFamily="34" charset="0"/>
              <a:cs typeface="Tahoma" panose="020B0604030504040204" pitchFamily="34" charset="0"/>
            </a:endParaRPr>
          </a:p>
          <a:p>
            <a:r>
              <a:rPr lang="en-GB" dirty="0" smtClean="0">
                <a:latin typeface="Tahoma" panose="020B0604030504040204" pitchFamily="34" charset="0"/>
                <a:ea typeface="Tahoma" panose="020B0604030504040204" pitchFamily="34" charset="0"/>
                <a:cs typeface="Tahoma" panose="020B0604030504040204" pitchFamily="34" charset="0"/>
              </a:rPr>
              <a:t>Participant: </a:t>
            </a:r>
            <a:r>
              <a:rPr lang="en-GB" dirty="0">
                <a:latin typeface="Tahoma" panose="020B0604030504040204" pitchFamily="34" charset="0"/>
                <a:ea typeface="Tahoma" panose="020B0604030504040204" pitchFamily="34" charset="0"/>
                <a:cs typeface="Tahoma" panose="020B0604030504040204" pitchFamily="34" charset="0"/>
              </a:rPr>
              <a:t>Yes, exactly, exactly, yeah </a:t>
            </a:r>
            <a:r>
              <a:rPr lang="en-GB" dirty="0" err="1">
                <a:latin typeface="Tahoma" panose="020B0604030504040204" pitchFamily="34" charset="0"/>
                <a:ea typeface="Tahoma" panose="020B0604030504040204" pitchFamily="34" charset="0"/>
                <a:cs typeface="Tahoma" panose="020B0604030504040204" pitchFamily="34" charset="0"/>
              </a:rPr>
              <a:t>yeah</a:t>
            </a:r>
            <a:r>
              <a:rPr lang="en-GB" dirty="0">
                <a:latin typeface="Tahoma" panose="020B0604030504040204" pitchFamily="34" charset="0"/>
                <a:ea typeface="Tahoma" panose="020B0604030504040204" pitchFamily="34" charset="0"/>
                <a:cs typeface="Tahoma" panose="020B0604030504040204" pitchFamily="34" charset="0"/>
              </a:rPr>
              <a:t>.”</a:t>
            </a:r>
          </a:p>
        </p:txBody>
      </p:sp>
      <p:sp>
        <p:nvSpPr>
          <p:cNvPr id="7" name="Rectangle 6"/>
          <p:cNvSpPr/>
          <p:nvPr/>
        </p:nvSpPr>
        <p:spPr>
          <a:xfrm>
            <a:off x="978568" y="5071077"/>
            <a:ext cx="4580021" cy="923330"/>
          </a:xfrm>
          <a:prstGeom prst="rect">
            <a:avLst/>
          </a:prstGeom>
          <a:solidFill>
            <a:schemeClr val="accent2">
              <a:lumMod val="40000"/>
              <a:lumOff val="60000"/>
            </a:schemeClr>
          </a:solidFill>
          <a:effectLst>
            <a:softEdge rad="31750"/>
          </a:effectLst>
        </p:spPr>
        <p:txBody>
          <a:bodyPr wrap="square">
            <a:spAutoFit/>
          </a:bodyPr>
          <a:lstStyle/>
          <a:p>
            <a:r>
              <a:rPr lang="en-GB" dirty="0">
                <a:latin typeface="Tahoma" panose="020B0604030504040204" pitchFamily="34" charset="0"/>
                <a:ea typeface="Tahoma" panose="020B0604030504040204" pitchFamily="34" charset="0"/>
                <a:cs typeface="Tahoma" panose="020B0604030504040204" pitchFamily="34" charset="0"/>
              </a:rPr>
              <a:t>"My life is so complex and busy that the idea of really generically </a:t>
            </a:r>
            <a:r>
              <a:rPr lang="en-GB" dirty="0" smtClean="0">
                <a:latin typeface="Tahoma" panose="020B0604030504040204" pitchFamily="34" charset="0"/>
                <a:ea typeface="Tahoma" panose="020B0604030504040204" pitchFamily="34" charset="0"/>
                <a:cs typeface="Tahoma" panose="020B0604030504040204" pitchFamily="34" charset="0"/>
              </a:rPr>
              <a:t>using social </a:t>
            </a:r>
            <a:r>
              <a:rPr lang="en-GB" dirty="0">
                <a:latin typeface="Tahoma" panose="020B0604030504040204" pitchFamily="34" charset="0"/>
                <a:ea typeface="Tahoma" panose="020B0604030504040204" pitchFamily="34" charset="0"/>
                <a:cs typeface="Tahoma" panose="020B0604030504040204" pitchFamily="34" charset="0"/>
              </a:rPr>
              <a:t>media is an anathema at the moment for me</a:t>
            </a:r>
            <a:r>
              <a:rPr lang="en-GB" dirty="0" smtClean="0">
                <a:latin typeface="Tahoma" panose="020B0604030504040204" pitchFamily="34" charset="0"/>
                <a:ea typeface="Tahoma" panose="020B0604030504040204" pitchFamily="34" charset="0"/>
                <a:cs typeface="Tahoma" panose="020B0604030504040204" pitchFamily="34" charset="0"/>
              </a:rPr>
              <a:t>...”</a:t>
            </a:r>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8" name="Rectangle 7"/>
          <p:cNvSpPr/>
          <p:nvPr/>
        </p:nvSpPr>
        <p:spPr>
          <a:xfrm>
            <a:off x="6000749" y="4750417"/>
            <a:ext cx="5636794" cy="1754326"/>
          </a:xfrm>
          <a:prstGeom prst="rect">
            <a:avLst/>
          </a:prstGeom>
          <a:solidFill>
            <a:schemeClr val="accent2">
              <a:lumMod val="40000"/>
              <a:lumOff val="60000"/>
            </a:schemeClr>
          </a:solidFill>
          <a:effectLst>
            <a:softEdge rad="31750"/>
          </a:effectLst>
        </p:spPr>
        <p:txBody>
          <a:bodyPr wrap="square">
            <a:spAutoFit/>
          </a:bodyPr>
          <a:lstStyle/>
          <a:p>
            <a:r>
              <a:rPr lang="en-GB" dirty="0">
                <a:latin typeface="Tahoma" panose="020B0604030504040204" pitchFamily="34" charset="0"/>
                <a:ea typeface="Tahoma" panose="020B0604030504040204" pitchFamily="34" charset="0"/>
                <a:cs typeface="Tahoma" panose="020B0604030504040204" pitchFamily="34" charset="0"/>
              </a:rPr>
              <a:t>"Its hours in the day isn’t it? All these things are distractions really, </a:t>
            </a:r>
            <a:r>
              <a:rPr lang="en-GB" dirty="0" smtClean="0">
                <a:latin typeface="Tahoma" panose="020B0604030504040204" pitchFamily="34" charset="0"/>
                <a:ea typeface="Tahoma" panose="020B0604030504040204" pitchFamily="34" charset="0"/>
                <a:cs typeface="Tahoma" panose="020B0604030504040204" pitchFamily="34" charset="0"/>
              </a:rPr>
              <a:t>you know</a:t>
            </a:r>
            <a:r>
              <a:rPr lang="en-GB" dirty="0">
                <a:latin typeface="Tahoma" panose="020B0604030504040204" pitchFamily="34" charset="0"/>
                <a:ea typeface="Tahoma" panose="020B0604030504040204" pitchFamily="34" charset="0"/>
                <a:cs typeface="Tahoma" panose="020B0604030504040204" pitchFamily="34" charset="0"/>
              </a:rPr>
              <a:t>, unless you purposefully keep it down to a few minutes a day...I've got </a:t>
            </a:r>
            <a:r>
              <a:rPr lang="en-GB" dirty="0" smtClean="0">
                <a:latin typeface="Tahoma" panose="020B0604030504040204" pitchFamily="34" charset="0"/>
                <a:ea typeface="Tahoma" panose="020B0604030504040204" pitchFamily="34" charset="0"/>
                <a:cs typeface="Tahoma" panose="020B0604030504040204" pitchFamily="34" charset="0"/>
              </a:rPr>
              <a:t>to remember </a:t>
            </a:r>
            <a:r>
              <a:rPr lang="en-GB" dirty="0">
                <a:latin typeface="Tahoma" panose="020B0604030504040204" pitchFamily="34" charset="0"/>
                <a:ea typeface="Tahoma" panose="020B0604030504040204" pitchFamily="34" charset="0"/>
                <a:cs typeface="Tahoma" panose="020B0604030504040204" pitchFamily="34" charset="0"/>
              </a:rPr>
              <a:t>how to log in to </a:t>
            </a:r>
            <a:r>
              <a:rPr lang="en-GB" dirty="0" smtClean="0">
                <a:latin typeface="Tahoma" panose="020B0604030504040204" pitchFamily="34" charset="0"/>
                <a:ea typeface="Tahoma" panose="020B0604030504040204" pitchFamily="34" charset="0"/>
                <a:cs typeface="Tahoma" panose="020B0604030504040204" pitchFamily="34" charset="0"/>
              </a:rPr>
              <a:t>some website </a:t>
            </a:r>
            <a:r>
              <a:rPr lang="en-GB" dirty="0">
                <a:latin typeface="Tahoma" panose="020B0604030504040204" pitchFamily="34" charset="0"/>
                <a:ea typeface="Tahoma" panose="020B0604030504040204" pitchFamily="34" charset="0"/>
                <a:cs typeface="Tahoma" panose="020B0604030504040204" pitchFamily="34" charset="0"/>
              </a:rPr>
              <a:t>somewhere, and then find myself in </a:t>
            </a:r>
            <a:r>
              <a:rPr lang="en-GB" dirty="0" smtClean="0">
                <a:latin typeface="Tahoma" panose="020B0604030504040204" pitchFamily="34" charset="0"/>
                <a:ea typeface="Tahoma" panose="020B0604030504040204" pitchFamily="34" charset="0"/>
                <a:cs typeface="Tahoma" panose="020B0604030504040204" pitchFamily="34" charset="0"/>
              </a:rPr>
              <a:t>it, and </a:t>
            </a:r>
            <a:r>
              <a:rPr lang="en-GB" dirty="0">
                <a:latin typeface="Tahoma" panose="020B0604030504040204" pitchFamily="34" charset="0"/>
                <a:ea typeface="Tahoma" panose="020B0604030504040204" pitchFamily="34" charset="0"/>
                <a:cs typeface="Tahoma" panose="020B0604030504040204" pitchFamily="34" charset="0"/>
              </a:rPr>
              <a:t>then remember the difference between Plum and </a:t>
            </a:r>
            <a:r>
              <a:rPr lang="en-GB" dirty="0" smtClean="0">
                <a:latin typeface="Tahoma" panose="020B0604030504040204" pitchFamily="34" charset="0"/>
                <a:ea typeface="Tahoma" panose="020B0604030504040204" pitchFamily="34" charset="0"/>
                <a:cs typeface="Tahoma" panose="020B0604030504040204" pitchFamily="34" charset="0"/>
              </a:rPr>
              <a:t>Altmetric…”</a:t>
            </a:r>
            <a:endParaRPr lang="en-GB"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16271103"/>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Tahoma" panose="020B0604030504040204" pitchFamily="34" charset="0"/>
                <a:ea typeface="Tahoma" panose="020B0604030504040204" pitchFamily="34" charset="0"/>
                <a:cs typeface="Tahoma" panose="020B0604030504040204" pitchFamily="34" charset="0"/>
              </a:rPr>
              <a:t>Further work?</a:t>
            </a:r>
            <a:endParaRPr lang="en-GB"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lstStyle/>
          <a:p>
            <a:r>
              <a:rPr lang="en-GB" dirty="0" smtClean="0">
                <a:latin typeface="Tahoma" panose="020B0604030504040204" pitchFamily="34" charset="0"/>
                <a:ea typeface="Tahoma" panose="020B0604030504040204" pitchFamily="34" charset="0"/>
                <a:cs typeface="Tahoma" panose="020B0604030504040204" pitchFamily="34" charset="0"/>
              </a:rPr>
              <a:t>Larger scale study</a:t>
            </a:r>
          </a:p>
          <a:p>
            <a:r>
              <a:rPr lang="en-GB" dirty="0" smtClean="0">
                <a:latin typeface="Tahoma" panose="020B0604030504040204" pitchFamily="34" charset="0"/>
                <a:ea typeface="Tahoma" panose="020B0604030504040204" pitchFamily="34" charset="0"/>
                <a:cs typeface="Tahoma" panose="020B0604030504040204" pitchFamily="34" charset="0"/>
              </a:rPr>
              <a:t>Look at differences between age, gender, professional status</a:t>
            </a:r>
          </a:p>
          <a:p>
            <a:r>
              <a:rPr lang="en-GB" dirty="0" smtClean="0">
                <a:latin typeface="Tahoma" panose="020B0604030504040204" pitchFamily="34" charset="0"/>
                <a:ea typeface="Tahoma" panose="020B0604030504040204" pitchFamily="34" charset="0"/>
                <a:cs typeface="Tahoma" panose="020B0604030504040204" pitchFamily="34" charset="0"/>
              </a:rPr>
              <a:t>Training </a:t>
            </a:r>
            <a:r>
              <a:rPr lang="en-GB" dirty="0">
                <a:latin typeface="Tahoma" panose="020B0604030504040204" pitchFamily="34" charset="0"/>
                <a:ea typeface="Tahoma" panose="020B0604030504040204" pitchFamily="34" charset="0"/>
                <a:cs typeface="Tahoma" panose="020B0604030504040204" pitchFamily="34" charset="0"/>
              </a:rPr>
              <a:t>opportunity</a:t>
            </a:r>
          </a:p>
          <a:p>
            <a:endParaRPr lang="en-GB" dirty="0"/>
          </a:p>
        </p:txBody>
      </p:sp>
      <p:pic>
        <p:nvPicPr>
          <p:cNvPr id="1026" name="Picture 2" descr="Clear Light Bulb Placed on Chalkboar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2322" y="3474826"/>
            <a:ext cx="4347356" cy="30222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503099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384</TotalTime>
  <Words>3170</Words>
  <Application>Microsoft Office PowerPoint</Application>
  <PresentationFormat>Widescreen</PresentationFormat>
  <Paragraphs>99</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ArialMT</vt:lpstr>
      <vt:lpstr>Calibri</vt:lpstr>
      <vt:lpstr>Calibri Light</vt:lpstr>
      <vt:lpstr>Tahoma</vt:lpstr>
      <vt:lpstr>Office Theme</vt:lpstr>
      <vt:lpstr>Author engagement with altmetrics: A small case study of author awareness and use of Altmetric and Plum Analytics</vt:lpstr>
      <vt:lpstr>Altmetrics</vt:lpstr>
      <vt:lpstr>Research questions</vt:lpstr>
      <vt:lpstr>Methodology</vt:lpstr>
      <vt:lpstr>Findings – awareness and engagement</vt:lpstr>
      <vt:lpstr>Findings – social media</vt:lpstr>
      <vt:lpstr>Findings – impact and barriers</vt:lpstr>
      <vt:lpstr>Further work?</vt:lpstr>
    </vt:vector>
  </TitlesOfParts>
  <Company>University of the West of England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Author engagement with altmetrics: A small case study of author awareness and use of Altmetric and Plum Analytics</dc:title>
  <dc:creator>Charlotte Vaughton</dc:creator>
  <cp:lastModifiedBy>Charlotte Vaughton</cp:lastModifiedBy>
  <cp:revision>52</cp:revision>
  <dcterms:created xsi:type="dcterms:W3CDTF">2019-01-14T09:36:33Z</dcterms:created>
  <dcterms:modified xsi:type="dcterms:W3CDTF">2019-03-05T09:17:09Z</dcterms:modified>
</cp:coreProperties>
</file>