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302" r:id="rId2"/>
    <p:sldId id="371" r:id="rId3"/>
    <p:sldId id="343" r:id="rId4"/>
    <p:sldId id="348" r:id="rId5"/>
    <p:sldId id="349" r:id="rId6"/>
    <p:sldId id="350" r:id="rId7"/>
    <p:sldId id="351" r:id="rId8"/>
    <p:sldId id="353" r:id="rId9"/>
    <p:sldId id="354" r:id="rId10"/>
    <p:sldId id="359" r:id="rId11"/>
    <p:sldId id="357" r:id="rId12"/>
    <p:sldId id="355" r:id="rId13"/>
    <p:sldId id="356" r:id="rId14"/>
    <p:sldId id="358" r:id="rId15"/>
    <p:sldId id="360" r:id="rId16"/>
    <p:sldId id="361" r:id="rId17"/>
    <p:sldId id="370" r:id="rId18"/>
    <p:sldId id="372" r:id="rId19"/>
    <p:sldId id="365" r:id="rId20"/>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3487">
          <p15:clr>
            <a:srgbClr val="A4A3A4"/>
          </p15:clr>
        </p15:guide>
        <p15:guide id="2" pos="3203">
          <p15:clr>
            <a:srgbClr val="A4A3A4"/>
          </p15:clr>
        </p15:guide>
        <p15:guide id="3" orient="horz" pos="316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gray" scaleToFitPaper="1"/>
  <p:clrMru>
    <a:srgbClr val="3E1B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0624" autoAdjust="0"/>
  </p:normalViewPr>
  <p:slideViewPr>
    <p:cSldViewPr snapToGrid="0">
      <p:cViewPr>
        <p:scale>
          <a:sx n="94" d="100"/>
          <a:sy n="94" d="100"/>
        </p:scale>
        <p:origin x="-2232" y="-80"/>
      </p:cViewPr>
      <p:guideLst>
        <p:guide orient="horz" pos="3487"/>
        <p:guide pos="3203"/>
        <p:guide orient="horz" pos="3164"/>
      </p:guideLst>
    </p:cSldViewPr>
  </p:slideViewPr>
  <p:notesTextViewPr>
    <p:cViewPr>
      <p:scale>
        <a:sx n="100" d="100"/>
        <a:sy n="100" d="100"/>
      </p:scale>
      <p:origin x="0" y="0"/>
    </p:cViewPr>
  </p:notesTextViewPr>
  <p:sorterViewPr>
    <p:cViewPr>
      <p:scale>
        <a:sx n="66" d="100"/>
        <a:sy n="66" d="100"/>
      </p:scale>
      <p:origin x="0" y="0"/>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e Welham" userId="808666_tp_dropbox" providerId="OAuth2" clId="{2EE7DDA2-E334-E244-9639-EAAA210BD94E}"/>
    <pc:docChg chg="modSld">
      <pc:chgData name="Kate Welham" userId="808666_tp_dropbox" providerId="OAuth2" clId="{2EE7DDA2-E334-E244-9639-EAAA210BD94E}" dt="2019-04-26T07:16:04.505" v="43" actId="1076"/>
      <pc:docMkLst>
        <pc:docMk/>
      </pc:docMkLst>
      <pc:sldChg chg="addSp modSp">
        <pc:chgData name="Kate Welham" userId="808666_tp_dropbox" providerId="OAuth2" clId="{2EE7DDA2-E334-E244-9639-EAAA210BD94E}" dt="2019-04-26T07:16:04.505" v="43" actId="1076"/>
        <pc:sldMkLst>
          <pc:docMk/>
          <pc:sldMk cId="3192099906" sldId="372"/>
        </pc:sldMkLst>
        <pc:spChg chg="add mod">
          <ac:chgData name="Kate Welham" userId="808666_tp_dropbox" providerId="OAuth2" clId="{2EE7DDA2-E334-E244-9639-EAAA210BD94E}" dt="2019-04-26T07:16:04.505" v="43" actId="1076"/>
          <ac:spMkLst>
            <pc:docMk/>
            <pc:sldMk cId="3192099906" sldId="372"/>
            <ac:spMk id="3" creationId="{CAACDDB9-E0E5-4742-81E3-EB8A4DC241B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Arial" charset="0"/>
              </a:defRPr>
            </a:lvl1pPr>
          </a:lstStyle>
          <a:p>
            <a:pPr>
              <a:defRPr/>
            </a:pPr>
            <a:endParaRPr lang="en-GB"/>
          </a:p>
        </p:txBody>
      </p:sp>
      <p:sp>
        <p:nvSpPr>
          <p:cNvPr id="3686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Arial" charset="0"/>
              </a:defRPr>
            </a:lvl1pPr>
          </a:lstStyle>
          <a:p>
            <a:pPr>
              <a:defRPr/>
            </a:pPr>
            <a:endParaRPr lang="en-GB"/>
          </a:p>
        </p:txBody>
      </p:sp>
      <p:sp>
        <p:nvSpPr>
          <p:cNvPr id="327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686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687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Arial" charset="0"/>
              </a:defRPr>
            </a:lvl1pPr>
          </a:lstStyle>
          <a:p>
            <a:pPr>
              <a:defRPr/>
            </a:pPr>
            <a:endParaRPr lang="en-GB"/>
          </a:p>
        </p:txBody>
      </p:sp>
      <p:sp>
        <p:nvSpPr>
          <p:cNvPr id="3687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cs typeface="Arial" pitchFamily="34" charset="0"/>
              </a:defRPr>
            </a:lvl1pPr>
          </a:lstStyle>
          <a:p>
            <a:pPr>
              <a:defRPr/>
            </a:pPr>
            <a:fld id="{8EF5F3E9-D2EA-4550-A56F-CA4F55B9FCD1}" type="slidenum">
              <a:rPr lang="en-GB"/>
              <a:pPr>
                <a:defRPr/>
              </a:pPr>
              <a:t>‹#›</a:t>
            </a:fld>
            <a:endParaRPr lang="en-GB"/>
          </a:p>
        </p:txBody>
      </p:sp>
    </p:spTree>
    <p:extLst>
      <p:ext uri="{BB962C8B-B14F-4D97-AF65-F5344CB8AC3E}">
        <p14:creationId xmlns:p14="http://schemas.microsoft.com/office/powerpoint/2010/main" val="9807795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ahrc.ukri.org/newsevents/news/ahrc-to-fund-32-projects-that-will-lead-the-way-for-future-immersive-experiences/immersive-experiences-award-holders/?previewid=670D536C-CA13-4373-97CED6F5506284FE"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1200" kern="1200" dirty="0">
                <a:solidFill>
                  <a:schemeClr val="tx1"/>
                </a:solidFill>
                <a:effectLst/>
                <a:latin typeface="Arial" charset="0"/>
                <a:ea typeface="ＭＳ Ｐゴシック" charset="0"/>
                <a:cs typeface="Arial" charset="0"/>
              </a:rPr>
              <a:t>This paper examines the impact of Virtual </a:t>
            </a:r>
            <a:r>
              <a:rPr lang="en-GB" sz="1200" kern="1200" dirty="0" err="1">
                <a:solidFill>
                  <a:schemeClr val="tx1"/>
                </a:solidFill>
                <a:effectLst/>
                <a:latin typeface="Arial" charset="0"/>
                <a:ea typeface="ＭＳ Ｐゴシック" charset="0"/>
                <a:cs typeface="Arial" charset="0"/>
              </a:rPr>
              <a:t>Avebury</a:t>
            </a:r>
            <a:r>
              <a:rPr lang="en-GB" sz="1200" kern="1200" dirty="0">
                <a:solidFill>
                  <a:schemeClr val="tx1"/>
                </a:solidFill>
                <a:effectLst/>
                <a:latin typeface="Arial" charset="0"/>
                <a:ea typeface="ＭＳ Ｐゴシック" charset="0"/>
                <a:cs typeface="Arial" charset="0"/>
              </a:rPr>
              <a:t>:</a:t>
            </a:r>
            <a:r>
              <a:rPr lang="en-GB" sz="1200" kern="1200" baseline="0" dirty="0">
                <a:solidFill>
                  <a:schemeClr val="tx1"/>
                </a:solidFill>
                <a:effectLst/>
                <a:latin typeface="Arial" charset="0"/>
                <a:ea typeface="ＭＳ Ｐゴシック" charset="0"/>
                <a:cs typeface="Arial" charset="0"/>
              </a:rPr>
              <a:t> a project funded as part of the </a:t>
            </a:r>
            <a:r>
              <a:rPr lang="en-GB" sz="1200" kern="1200" dirty="0">
                <a:solidFill>
                  <a:schemeClr val="tx1"/>
                </a:solidFill>
                <a:effectLst/>
                <a:latin typeface="Arial" charset="0"/>
                <a:ea typeface="ＭＳ Ｐゴシック" charset="0"/>
                <a:cs typeface="Arial" charset="0"/>
              </a:rPr>
              <a:t>AHRC/EPSRC </a:t>
            </a:r>
            <a:r>
              <a:rPr lang="en-GB" sz="1200" u="none" strike="noStrike" kern="1200" dirty="0">
                <a:solidFill>
                  <a:schemeClr val="tx1"/>
                </a:solidFill>
                <a:effectLst/>
                <a:latin typeface="Arial" charset="0"/>
                <a:ea typeface="ＭＳ Ｐゴシック" charset="0"/>
                <a:cs typeface="Arial" charset="0"/>
                <a:hlinkClick r:id="rId3"/>
              </a:rPr>
              <a:t>Immersive Partnerships</a:t>
            </a:r>
            <a:r>
              <a:rPr lang="en-GB" sz="1200" kern="1200" dirty="0">
                <a:solidFill>
                  <a:schemeClr val="tx1"/>
                </a:solidFill>
                <a:effectLst/>
                <a:latin typeface="Arial" charset="0"/>
                <a:ea typeface="ＭＳ Ｐゴシック" charset="0"/>
                <a:cs typeface="Arial" charset="0"/>
              </a:rPr>
              <a:t> call in 2019. </a:t>
            </a:r>
            <a:r>
              <a:rPr lang="en-GB" sz="1200" kern="1200" baseline="0" dirty="0">
                <a:solidFill>
                  <a:schemeClr val="tx1"/>
                </a:solidFill>
                <a:effectLst/>
                <a:latin typeface="Arial" charset="0"/>
                <a:ea typeface="ＭＳ Ｐゴシック" charset="0"/>
                <a:cs typeface="Arial" charset="0"/>
              </a:rPr>
              <a:t> </a:t>
            </a:r>
          </a:p>
          <a:p>
            <a:endParaRPr lang="en-GB" sz="1200" kern="1200" baseline="0" dirty="0">
              <a:solidFill>
                <a:schemeClr val="tx1"/>
              </a:solidFill>
              <a:effectLst/>
              <a:latin typeface="Arial" charset="0"/>
              <a:ea typeface="ＭＳ Ｐゴシック" charset="0"/>
              <a:cs typeface="Arial" charset="0"/>
            </a:endParaRPr>
          </a:p>
          <a:p>
            <a:r>
              <a:rPr lang="en-GB" sz="1200" kern="1200" dirty="0">
                <a:solidFill>
                  <a:schemeClr val="tx1"/>
                </a:solidFill>
                <a:effectLst/>
                <a:latin typeface="Arial" charset="0"/>
                <a:ea typeface="ＭＳ Ｐゴシック" charset="0"/>
                <a:cs typeface="Arial" charset="0"/>
              </a:rPr>
              <a:t>The work I am presenting today is as the title suggests very much a partnership and I want to acknowledge </a:t>
            </a:r>
            <a:r>
              <a:rPr lang="en-GB" sz="1200" kern="1200" baseline="0" dirty="0">
                <a:solidFill>
                  <a:schemeClr val="tx1"/>
                </a:solidFill>
                <a:effectLst/>
                <a:latin typeface="Arial" charset="0"/>
                <a:ea typeface="ＭＳ Ｐゴシック" charset="0"/>
                <a:cs typeface="Arial" charset="0"/>
              </a:rPr>
              <a:t> my colleagues who cannot be here in person: Liz Falconer the PI, and our partners at the NT (</a:t>
            </a:r>
            <a:r>
              <a:rPr lang="en-GB" sz="1200" kern="1200" dirty="0">
                <a:solidFill>
                  <a:schemeClr val="tx1"/>
                </a:solidFill>
                <a:effectLst/>
                <a:latin typeface="Arial" charset="0"/>
                <a:ea typeface="ＭＳ Ｐゴシック" charset="0"/>
                <a:cs typeface="Arial" charset="0"/>
              </a:rPr>
              <a:t>a trust for the preservation of places of historic interest or natural beauty in England, Wales, and Northern Ireland, founded in 1895 and supported by endowment and private subscription, it has over 5 million members</a:t>
            </a:r>
            <a:r>
              <a:rPr lang="en-GB" sz="1200" kern="1200" baseline="0" dirty="0">
                <a:solidFill>
                  <a:schemeClr val="tx1"/>
                </a:solidFill>
                <a:effectLst/>
                <a:latin typeface="Arial" charset="0"/>
                <a:ea typeface="ＭＳ Ｐゴシック" charset="0"/>
                <a:cs typeface="Arial" charset="0"/>
              </a:rPr>
              <a:t>), virtual reality developers </a:t>
            </a:r>
            <a:r>
              <a:rPr lang="en-GB" sz="1200" kern="1200" baseline="0" dirty="0" err="1">
                <a:solidFill>
                  <a:schemeClr val="tx1"/>
                </a:solidFill>
                <a:effectLst/>
                <a:latin typeface="Arial" charset="0"/>
                <a:ea typeface="ＭＳ Ｐゴシック" charset="0"/>
                <a:cs typeface="Arial" charset="0"/>
              </a:rPr>
              <a:t>Daden</a:t>
            </a:r>
            <a:r>
              <a:rPr lang="en-GB" sz="1200" kern="1200" baseline="0" dirty="0">
                <a:solidFill>
                  <a:schemeClr val="tx1"/>
                </a:solidFill>
                <a:effectLst/>
                <a:latin typeface="Arial" charset="0"/>
                <a:ea typeface="ＭＳ Ｐゴシック" charset="0"/>
                <a:cs typeface="Arial" charset="0"/>
              </a:rPr>
              <a:t> and soundscape specialists </a:t>
            </a:r>
            <a:r>
              <a:rPr lang="en-GB" sz="1200" kern="1200" baseline="0" dirty="0" err="1">
                <a:solidFill>
                  <a:schemeClr val="tx1"/>
                </a:solidFill>
                <a:effectLst/>
                <a:latin typeface="Arial" charset="0"/>
                <a:ea typeface="ＭＳ Ｐゴシック" charset="0"/>
                <a:cs typeface="Arial" charset="0"/>
              </a:rPr>
              <a:t>Satsymph</a:t>
            </a:r>
            <a:r>
              <a:rPr lang="en-GB" sz="1200" kern="1200" baseline="0" dirty="0">
                <a:solidFill>
                  <a:schemeClr val="tx1"/>
                </a:solidFill>
                <a:effectLst/>
                <a:latin typeface="Arial" charset="0"/>
                <a:ea typeface="ＭＳ Ｐゴシック" charset="0"/>
                <a:cs typeface="Arial" charset="0"/>
              </a:rPr>
              <a:t> who you will hear more about later on in the talk.</a:t>
            </a:r>
            <a:endParaRPr lang="en-GB" sz="1200" kern="1200" dirty="0">
              <a:solidFill>
                <a:schemeClr val="tx1"/>
              </a:solidFill>
              <a:effectLst/>
              <a:latin typeface="Arial" charset="0"/>
              <a:ea typeface="ＭＳ Ｐゴシック" charset="0"/>
              <a:cs typeface="Arial" charset="0"/>
            </a:endParaRPr>
          </a:p>
          <a:p>
            <a:endParaRPr lang="en-GB" sz="1200" kern="1200" dirty="0">
              <a:solidFill>
                <a:schemeClr val="tx1"/>
              </a:solidFill>
              <a:effectLst/>
              <a:latin typeface="Arial" charset="0"/>
              <a:ea typeface="ＭＳ Ｐゴシック" charset="0"/>
              <a:cs typeface="Arial" charset="0"/>
            </a:endParaRPr>
          </a:p>
          <a:p>
            <a:endParaRPr lang="en-GB" altLang="en-US" dirty="0">
              <a:ea typeface="ＭＳ Ｐゴシック" pitchFamily="34" charset="-128"/>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FFA1B4F-F0E1-4BDA-912E-E5528673BB43}" type="slidenum">
              <a:rPr lang="en-GB" altLang="en-US" smtClean="0"/>
              <a:pPr eaLnBrk="1" hangingPunct="1"/>
              <a:t>1</a:t>
            </a:fld>
            <a:endParaRPr lang="en-GB" altLang="en-US"/>
          </a:p>
        </p:txBody>
      </p:sp>
    </p:spTree>
    <p:extLst>
      <p:ext uri="{BB962C8B-B14F-4D97-AF65-F5344CB8AC3E}">
        <p14:creationId xmlns:p14="http://schemas.microsoft.com/office/powerpoint/2010/main" val="2326277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you can see how this varies against the UK population – essentially a bump </a:t>
            </a:r>
          </a:p>
          <a:p>
            <a:r>
              <a:rPr lang="en-GB" dirty="0"/>
              <a:t>So what did you data tell us about user’s experiences at VA?</a:t>
            </a:r>
          </a:p>
          <a:p>
            <a:endParaRPr lang="en-GB" dirty="0"/>
          </a:p>
          <a:p>
            <a:endParaRPr lang="en-GB" dirty="0"/>
          </a:p>
        </p:txBody>
      </p:sp>
      <p:sp>
        <p:nvSpPr>
          <p:cNvPr id="4" name="Slide Number Placeholder 3"/>
          <p:cNvSpPr>
            <a:spLocks noGrp="1"/>
          </p:cNvSpPr>
          <p:nvPr>
            <p:ph type="sldNum" sz="quarter" idx="10"/>
          </p:nvPr>
        </p:nvSpPr>
        <p:spPr/>
        <p:txBody>
          <a:bodyPr/>
          <a:lstStyle/>
          <a:p>
            <a:pPr>
              <a:defRPr/>
            </a:pPr>
            <a:fld id="{8EF5F3E9-D2EA-4550-A56F-CA4F55B9FCD1}" type="slidenum">
              <a:rPr lang="en-GB" smtClean="0"/>
              <a:pPr>
                <a:defRPr/>
              </a:pPr>
              <a:t>10</a:t>
            </a:fld>
            <a:endParaRPr lang="en-GB"/>
          </a:p>
        </p:txBody>
      </p:sp>
    </p:spTree>
    <p:extLst>
      <p:ext uri="{BB962C8B-B14F-4D97-AF65-F5344CB8AC3E}">
        <p14:creationId xmlns:p14="http://schemas.microsoft.com/office/powerpoint/2010/main" val="2574325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high,, 0 low General reactions were </a:t>
            </a:r>
          </a:p>
          <a:p>
            <a:endParaRPr lang="en-US" dirty="0"/>
          </a:p>
          <a:p>
            <a:r>
              <a:rPr lang="en-US" dirty="0"/>
              <a:t>Had more specific questions</a:t>
            </a:r>
          </a:p>
        </p:txBody>
      </p:sp>
      <p:sp>
        <p:nvSpPr>
          <p:cNvPr id="4" name="Slide Number Placeholder 3"/>
          <p:cNvSpPr>
            <a:spLocks noGrp="1"/>
          </p:cNvSpPr>
          <p:nvPr>
            <p:ph type="sldNum" sz="quarter" idx="10"/>
          </p:nvPr>
        </p:nvSpPr>
        <p:spPr/>
        <p:txBody>
          <a:bodyPr/>
          <a:lstStyle/>
          <a:p>
            <a:pPr>
              <a:defRPr/>
            </a:pPr>
            <a:fld id="{8EF5F3E9-D2EA-4550-A56F-CA4F55B9FCD1}" type="slidenum">
              <a:rPr lang="en-GB" smtClean="0"/>
              <a:pPr>
                <a:defRPr/>
              </a:pPr>
              <a:t>11</a:t>
            </a:fld>
            <a:endParaRPr lang="en-GB"/>
          </a:p>
        </p:txBody>
      </p:sp>
    </p:spTree>
    <p:extLst>
      <p:ext uri="{BB962C8B-B14F-4D97-AF65-F5344CB8AC3E}">
        <p14:creationId xmlns:p14="http://schemas.microsoft.com/office/powerpoint/2010/main" val="2665645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Most were interested, curious,</a:t>
            </a:r>
            <a:r>
              <a:rPr lang="en-GB" baseline="0" dirty="0"/>
              <a:t> absorbed and excited.  A few found the experience made them nervous or overwhelmed</a:t>
            </a:r>
            <a:endParaRPr lang="en-GB" dirty="0"/>
          </a:p>
        </p:txBody>
      </p:sp>
      <p:sp>
        <p:nvSpPr>
          <p:cNvPr id="4" name="Slide Number Placeholder 3"/>
          <p:cNvSpPr>
            <a:spLocks noGrp="1"/>
          </p:cNvSpPr>
          <p:nvPr>
            <p:ph type="sldNum" sz="quarter" idx="10"/>
          </p:nvPr>
        </p:nvSpPr>
        <p:spPr/>
        <p:txBody>
          <a:bodyPr/>
          <a:lstStyle/>
          <a:p>
            <a:pPr>
              <a:defRPr/>
            </a:pPr>
            <a:fld id="{8EF5F3E9-D2EA-4550-A56F-CA4F55B9FCD1}" type="slidenum">
              <a:rPr lang="en-GB" smtClean="0"/>
              <a:pPr>
                <a:defRPr/>
              </a:pPr>
              <a:t>12</a:t>
            </a:fld>
            <a:endParaRPr lang="en-GB"/>
          </a:p>
        </p:txBody>
      </p:sp>
    </p:spTree>
    <p:extLst>
      <p:ext uri="{BB962C8B-B14F-4D97-AF65-F5344CB8AC3E}">
        <p14:creationId xmlns:p14="http://schemas.microsoft.com/office/powerpoint/2010/main" val="392584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also wanted to know how participants felt about the inclusion of sound in the immersive environment, and you can see that the majority really liked these</a:t>
            </a:r>
          </a:p>
          <a:p>
            <a:endParaRPr lang="en-GB" dirty="0"/>
          </a:p>
          <a:p>
            <a:r>
              <a:rPr lang="en-GB" dirty="0"/>
              <a:t>We were also interested in sense of place </a:t>
            </a:r>
          </a:p>
        </p:txBody>
      </p:sp>
      <p:sp>
        <p:nvSpPr>
          <p:cNvPr id="4" name="Slide Number Placeholder 3"/>
          <p:cNvSpPr>
            <a:spLocks noGrp="1"/>
          </p:cNvSpPr>
          <p:nvPr>
            <p:ph type="sldNum" sz="quarter" idx="10"/>
          </p:nvPr>
        </p:nvSpPr>
        <p:spPr/>
        <p:txBody>
          <a:bodyPr/>
          <a:lstStyle/>
          <a:p>
            <a:pPr>
              <a:defRPr/>
            </a:pPr>
            <a:fld id="{8EF5F3E9-D2EA-4550-A56F-CA4F55B9FCD1}" type="slidenum">
              <a:rPr lang="en-GB" smtClean="0"/>
              <a:pPr>
                <a:defRPr/>
              </a:pPr>
              <a:t>13</a:t>
            </a:fld>
            <a:endParaRPr lang="en-GB"/>
          </a:p>
        </p:txBody>
      </p:sp>
    </p:spTree>
    <p:extLst>
      <p:ext uri="{BB962C8B-B14F-4D97-AF65-F5344CB8AC3E}">
        <p14:creationId xmlns:p14="http://schemas.microsoft.com/office/powerpoint/2010/main" val="896192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also took free text feedback, and we could see that people really liked the experience</a:t>
            </a:r>
          </a:p>
        </p:txBody>
      </p:sp>
      <p:sp>
        <p:nvSpPr>
          <p:cNvPr id="4" name="Slide Number Placeholder 3"/>
          <p:cNvSpPr>
            <a:spLocks noGrp="1"/>
          </p:cNvSpPr>
          <p:nvPr>
            <p:ph type="sldNum" sz="quarter" idx="10"/>
          </p:nvPr>
        </p:nvSpPr>
        <p:spPr/>
        <p:txBody>
          <a:bodyPr/>
          <a:lstStyle/>
          <a:p>
            <a:pPr>
              <a:defRPr/>
            </a:pPr>
            <a:fld id="{8EF5F3E9-D2EA-4550-A56F-CA4F55B9FCD1}" type="slidenum">
              <a:rPr lang="en-GB" smtClean="0"/>
              <a:pPr>
                <a:defRPr/>
              </a:pPr>
              <a:t>14</a:t>
            </a:fld>
            <a:endParaRPr lang="en-GB"/>
          </a:p>
        </p:txBody>
      </p:sp>
    </p:spTree>
    <p:extLst>
      <p:ext uri="{BB962C8B-B14F-4D97-AF65-F5344CB8AC3E}">
        <p14:creationId xmlns:p14="http://schemas.microsoft.com/office/powerpoint/2010/main" val="2789567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of the other areas we were keen to explore was how a immersive environment like VA could impact on an individual’s sense of place – and the majority did, and when asked about how ‘believable’ it felt </a:t>
            </a:r>
          </a:p>
        </p:txBody>
      </p:sp>
      <p:sp>
        <p:nvSpPr>
          <p:cNvPr id="4" name="Slide Number Placeholder 3"/>
          <p:cNvSpPr>
            <a:spLocks noGrp="1"/>
          </p:cNvSpPr>
          <p:nvPr>
            <p:ph type="sldNum" sz="quarter" idx="10"/>
          </p:nvPr>
        </p:nvSpPr>
        <p:spPr/>
        <p:txBody>
          <a:bodyPr/>
          <a:lstStyle/>
          <a:p>
            <a:pPr>
              <a:defRPr/>
            </a:pPr>
            <a:fld id="{8EF5F3E9-D2EA-4550-A56F-CA4F55B9FCD1}" type="slidenum">
              <a:rPr lang="en-GB" smtClean="0"/>
              <a:pPr>
                <a:defRPr/>
              </a:pPr>
              <a:t>15</a:t>
            </a:fld>
            <a:endParaRPr lang="en-GB"/>
          </a:p>
        </p:txBody>
      </p:sp>
    </p:spTree>
    <p:extLst>
      <p:ext uri="{BB962C8B-B14F-4D97-AF65-F5344CB8AC3E}">
        <p14:creationId xmlns:p14="http://schemas.microsoft.com/office/powerpoint/2010/main" val="14206162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majority said it was either fairly or very believable as a place</a:t>
            </a:r>
          </a:p>
          <a:p>
            <a:endParaRPr lang="en-GB" dirty="0"/>
          </a:p>
          <a:p>
            <a:r>
              <a:rPr lang="en-GB" dirty="0"/>
              <a:t>This is maybe particularly important given the fragmented nature of the site today</a:t>
            </a:r>
          </a:p>
          <a:p>
            <a:endParaRPr lang="en-GB" dirty="0"/>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dirty="0"/>
              <a:t>We also conducted out a number of statistical tests on our data to see if demographic data such as gender, familiarity with IT use or immersive tendency of individuals was associated with responses to experiences in Virtual </a:t>
            </a:r>
            <a:r>
              <a:rPr lang="en-GB" sz="1200" dirty="0" err="1"/>
              <a:t>Avebury</a:t>
            </a:r>
            <a:r>
              <a:rPr lang="en-GB" sz="1200" dirty="0"/>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0" dirty="0"/>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0" dirty="0"/>
              <a:t>Most of the time there was no relationships between demographic data and VA experience, but </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0" dirty="0"/>
              <a:t> </a:t>
            </a:r>
            <a:endParaRPr lang="en-GB" sz="1200" dirty="0"/>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dirty="0"/>
              <a:t>Table 1 shows that there was a very significant difference between male and female responses to the immersive tendency question, but little other significant difference.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dirty="0"/>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dirty="0"/>
              <a:t>Table 2 shows that there is little correlation between immersive tendency and Virtual </a:t>
            </a:r>
            <a:r>
              <a:rPr lang="en-GB" sz="1200" dirty="0" err="1"/>
              <a:t>Avebury</a:t>
            </a:r>
            <a:r>
              <a:rPr lang="en-GB" sz="1200" dirty="0"/>
              <a:t> experiences, and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dirty="0"/>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dirty="0"/>
              <a:t>So, positive responses to Virtual </a:t>
            </a:r>
            <a:r>
              <a:rPr lang="en-GB" sz="1200" dirty="0" err="1"/>
              <a:t>Avebury</a:t>
            </a:r>
            <a:r>
              <a:rPr lang="en-GB" sz="1200" dirty="0"/>
              <a:t> occurred across a wide range of our participants.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dirty="0"/>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dirty="0"/>
              <a:t>Table 3 shows very little correlation with familiarity with IT use.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dirty="0"/>
          </a:p>
          <a:p>
            <a:endParaRPr lang="en-GB" dirty="0"/>
          </a:p>
        </p:txBody>
      </p:sp>
      <p:sp>
        <p:nvSpPr>
          <p:cNvPr id="4" name="Slide Number Placeholder 3"/>
          <p:cNvSpPr>
            <a:spLocks noGrp="1"/>
          </p:cNvSpPr>
          <p:nvPr>
            <p:ph type="sldNum" sz="quarter" idx="10"/>
          </p:nvPr>
        </p:nvSpPr>
        <p:spPr/>
        <p:txBody>
          <a:bodyPr/>
          <a:lstStyle/>
          <a:p>
            <a:pPr>
              <a:defRPr/>
            </a:pPr>
            <a:fld id="{8EF5F3E9-D2EA-4550-A56F-CA4F55B9FCD1}" type="slidenum">
              <a:rPr lang="en-GB" smtClean="0"/>
              <a:pPr>
                <a:defRPr/>
              </a:pPr>
              <a:t>16</a:t>
            </a:fld>
            <a:endParaRPr lang="en-GB"/>
          </a:p>
        </p:txBody>
      </p:sp>
    </p:spTree>
    <p:extLst>
      <p:ext uri="{BB962C8B-B14F-4D97-AF65-F5344CB8AC3E}">
        <p14:creationId xmlns:p14="http://schemas.microsoft.com/office/powerpoint/2010/main" val="3652903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Arial" charset="0"/>
                <a:ea typeface="ＭＳ Ｐゴシック" charset="0"/>
                <a:cs typeface="Arial" charset="0"/>
              </a:rPr>
              <a:t>So we have gathered a lot of data, and some of it is still being analysed in depth, but I’d like to explore one finding in a little more details -</a:t>
            </a:r>
            <a:r>
              <a:rPr lang="en-GB" sz="1200" kern="1200" baseline="0" dirty="0">
                <a:solidFill>
                  <a:schemeClr val="tx1"/>
                </a:solidFill>
                <a:effectLst/>
                <a:latin typeface="Arial" charset="0"/>
                <a:ea typeface="ＭＳ Ｐゴシック" charset="0"/>
                <a:cs typeface="Arial" charset="0"/>
              </a:rPr>
              <a:t> </a:t>
            </a:r>
            <a:r>
              <a:rPr lang="en-GB" sz="1200" kern="1200" dirty="0">
                <a:solidFill>
                  <a:schemeClr val="tx1"/>
                </a:solidFill>
                <a:effectLst/>
                <a:latin typeface="Arial" charset="0"/>
                <a:ea typeface="ＭＳ Ｐゴシック" charset="0"/>
                <a:cs typeface="Arial" charset="0"/>
              </a:rPr>
              <a:t>a phenomenon we noticed whilst conducting VA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Arial" charset="0"/>
              <a:ea typeface="ＭＳ Ｐゴシック" charset="0"/>
              <a:cs typeface="Arial" charset="0"/>
            </a:endParaRPr>
          </a:p>
          <a:p>
            <a:r>
              <a:rPr lang="en-GB" dirty="0">
                <a:effectLst/>
              </a:rPr>
              <a:t>we observed that older women, particularly when visiting with partners and grandchildren during the summer, tended to be reluctant to try Virtual </a:t>
            </a:r>
            <a:r>
              <a:rPr lang="en-GB" dirty="0" err="1">
                <a:effectLst/>
              </a:rPr>
              <a:t>Avebury</a:t>
            </a:r>
            <a:r>
              <a:rPr lang="en-GB" dirty="0">
                <a:effectLst/>
              </a:rPr>
              <a:t>, preferring to leave it to “</a:t>
            </a:r>
            <a:r>
              <a:rPr lang="en-GB" dirty="0" err="1">
                <a:effectLst/>
              </a:rPr>
              <a:t>grandad</a:t>
            </a:r>
            <a:r>
              <a:rPr lang="en-GB" dirty="0">
                <a:effectLst/>
              </a:rPr>
              <a:t> and the kids”. This observation is corroborated by the questionnaire results shown in Figure 2, which demonstrates that the gender split in the 65-74 age group was 60% male 40% female.  You’ll also notice from Figure 2 that twice as many females than males participated in the 45-54 age group, but this was due to males being under-represented as visitors in this age group, rather than any observed reluctance to participate in Virtual </a:t>
            </a:r>
            <a:r>
              <a:rPr lang="en-GB" dirty="0" err="1">
                <a:effectLst/>
              </a:rPr>
              <a:t>Avebury</a:t>
            </a:r>
            <a:r>
              <a:rPr lang="en-GB" dirty="0">
                <a:effectLst/>
              </a:rPr>
              <a:t>.</a:t>
            </a:r>
          </a:p>
          <a:p>
            <a:endParaRPr lang="en-GB" dirty="0">
              <a:effectLst/>
            </a:endParaRPr>
          </a:p>
          <a:p>
            <a:r>
              <a:rPr lang="en-GB" dirty="0">
                <a:effectLst/>
              </a:rPr>
              <a:t>We wondered what factors might be associated with older women being more reluctant to try a VR experience like Virtual </a:t>
            </a:r>
            <a:r>
              <a:rPr lang="en-GB" dirty="0" err="1">
                <a:effectLst/>
              </a:rPr>
              <a:t>Avebury</a:t>
            </a:r>
            <a:r>
              <a:rPr lang="en-GB" dirty="0">
                <a:effectLst/>
              </a:rPr>
              <a:t>, so we looked at a) the responses to questions on the frequency of use of IT devices (smartphone, tablet, laptop, desktop, games console or any form of VR equipment) and b) how frequently participants played computer games. And the findings surprised us!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Arial" charset="0"/>
              <a:ea typeface="ＭＳ Ｐゴシック" charset="0"/>
              <a:cs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a:effectLst/>
              </a:rPr>
              <a:t>When we asked question </a:t>
            </a:r>
            <a:r>
              <a:rPr lang="en-GB" i="1" dirty="0">
                <a:effectLst/>
              </a:rPr>
              <a:t>“Approximately how often do you play games using information technologies? These include console games, PC games, tablet (e.g. Candy Crush Saga) and mobile phone games”</a:t>
            </a:r>
            <a:r>
              <a:rPr lang="en-GB" dirty="0">
                <a:effectLst/>
              </a:rPr>
              <a:t>. Answers could be ‘daily’, ‘weekly’, ‘monthly’, ‘&lt;10 times per year’ or ‘never’. These responses were number coded and then averaged for males and females in each age group.</a:t>
            </a:r>
            <a:endParaRPr lang="en-GB" sz="1200" kern="1200" dirty="0">
              <a:solidFill>
                <a:schemeClr val="tx1"/>
              </a:solidFill>
              <a:effectLst/>
              <a:latin typeface="Arial" charset="0"/>
              <a:ea typeface="ＭＳ Ｐゴシック" charset="0"/>
              <a:cs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Arial" charset="0"/>
                <a:ea typeface="ＭＳ Ｐゴシック" charset="0"/>
                <a:cs typeface="Arial" charset="0"/>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a:effectLst/>
              </a:rPr>
              <a:t>There are probably no surprises that males in the 16-24 age group reported the highest frequency of playing computer games, but there are other trends in this graph that might not be as expected.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a:effectLst/>
              </a:rPr>
              <a:t>First of all, people of all ages played computer games. And, whilst overall the frequency of game playing did reduce with age amongst our participants, the frequency differences between males and females in the age groups were not consistent.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a:effectLst/>
              </a:rPr>
              <a:t>Also, there appears to be a pivot point at the age of 45. Below this age, males reported more frequent game-playing.  Above this age, females reported more frequent game playing (it should be noted that the 75 plus age group had only 12 participants and so we are less confident about the findings in that group).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a:effectLst/>
              </a:rPr>
              <a:t>For instance, females in the 45-54 age group reported greater frequency of game-playing than 25-34 year-old males or females. And most surprising to us of all, the age group that demonstrated the greatest frequency of female game playing </a:t>
            </a:r>
            <a:r>
              <a:rPr lang="en-GB" i="1" dirty="0">
                <a:effectLst/>
              </a:rPr>
              <a:t>compared to males in the same age group</a:t>
            </a:r>
            <a:r>
              <a:rPr lang="en-GB" dirty="0">
                <a:effectLst/>
              </a:rPr>
              <a:t> was the 65-74 year-olds!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a:effectLst/>
              </a:rPr>
              <a:t>We are looking at the data relating to each type of IT device too, and it appears that there are some interesting differences in preferred devices between different age groups and males and females – an important issue for us when considering how we might make access to Virtual </a:t>
            </a:r>
            <a:r>
              <a:rPr lang="en-GB" dirty="0" err="1">
                <a:effectLst/>
              </a:rPr>
              <a:t>Avebury</a:t>
            </a:r>
            <a:r>
              <a:rPr lang="en-GB" dirty="0">
                <a:effectLst/>
              </a:rPr>
              <a:t> possible for a range of devices in the future.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Arial" charset="0"/>
              <a:ea typeface="ＭＳ Ｐゴシック" charset="0"/>
              <a:cs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a:effectLst/>
              </a:rPr>
              <a:t>So, what does all this mean? Well, we’re in the early stages of analysis so we have a lot more work to do, some of which might show us different associations in the data that shine more light on this. We wait to see! But it does suggest that we have to be careful not to explain differences we may see in responses to experiences like Virtual </a:t>
            </a:r>
            <a:r>
              <a:rPr lang="en-GB" dirty="0" err="1">
                <a:effectLst/>
              </a:rPr>
              <a:t>Avebury</a:t>
            </a:r>
            <a:r>
              <a:rPr lang="en-GB" dirty="0">
                <a:effectLst/>
              </a:rPr>
              <a:t> by referring to stereotypical expectations. And, more widely, expecting young people to be much more familiar with information technologies than older people may be a view we need to challenge.</a:t>
            </a:r>
            <a:endParaRPr lang="en-GB" sz="1200" kern="1200" dirty="0">
              <a:solidFill>
                <a:schemeClr val="tx1"/>
              </a:solidFill>
              <a:effectLst/>
              <a:latin typeface="Arial" charset="0"/>
              <a:ea typeface="ＭＳ Ｐゴシック" charset="0"/>
              <a:cs typeface="Arial" charset="0"/>
            </a:endParaRPr>
          </a:p>
        </p:txBody>
      </p:sp>
      <p:sp>
        <p:nvSpPr>
          <p:cNvPr id="4" name="Slide Number Placeholder 3"/>
          <p:cNvSpPr>
            <a:spLocks noGrp="1"/>
          </p:cNvSpPr>
          <p:nvPr>
            <p:ph type="sldNum" sz="quarter" idx="10"/>
          </p:nvPr>
        </p:nvSpPr>
        <p:spPr/>
        <p:txBody>
          <a:bodyPr/>
          <a:lstStyle/>
          <a:p>
            <a:pPr>
              <a:defRPr/>
            </a:pPr>
            <a:fld id="{8EF5F3E9-D2EA-4550-A56F-CA4F55B9FCD1}" type="slidenum">
              <a:rPr lang="en-GB" smtClean="0"/>
              <a:pPr>
                <a:defRPr/>
              </a:pPr>
              <a:t>17</a:t>
            </a:fld>
            <a:endParaRPr lang="en-GB"/>
          </a:p>
        </p:txBody>
      </p:sp>
    </p:spTree>
    <p:extLst>
      <p:ext uri="{BB962C8B-B14F-4D97-AF65-F5344CB8AC3E}">
        <p14:creationId xmlns:p14="http://schemas.microsoft.com/office/powerpoint/2010/main" val="24749331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in conclusion, </a:t>
            </a:r>
            <a:r>
              <a:rPr lang="en-GB" dirty="0" err="1"/>
              <a:t>Va</a:t>
            </a:r>
            <a:r>
              <a:rPr lang="en-GB" dirty="0"/>
              <a:t> has enabled us to create powerful new partnerships in immersive experiences, but importantly the evaluation we have conducted has show that: </a:t>
            </a:r>
          </a:p>
          <a:p>
            <a:endParaRPr lang="en-GB" dirty="0"/>
          </a:p>
          <a:p>
            <a:pPr marL="285750" indent="-285750">
              <a:buFont typeface="Arial" panose="020B0604020202020204" pitchFamily="34" charset="0"/>
              <a:buChar char="•"/>
            </a:pPr>
            <a:r>
              <a:rPr lang="en-GB" dirty="0"/>
              <a:t>There is NO association between age, gender, familiarity with IT or immersive tendency when those demographics are correlated with reactions to Virtual </a:t>
            </a:r>
            <a:r>
              <a:rPr lang="en-GB" dirty="0" err="1"/>
              <a:t>Avebury</a:t>
            </a:r>
            <a:r>
              <a:rPr lang="en-GB" dirty="0"/>
              <a:t>. So the appeal of virtual simulations of ancient heritage sites appears widespread, and not more attractive to younger or more “IT-savvy” populations.</a:t>
            </a:r>
          </a:p>
          <a:p>
            <a:endParaRPr lang="en-GB" dirty="0"/>
          </a:p>
          <a:p>
            <a:r>
              <a:rPr lang="en-GB" dirty="0"/>
              <a:t>SO, we will be:</a:t>
            </a:r>
          </a:p>
          <a:p>
            <a:pPr marL="285750" indent="-285750">
              <a:buFont typeface="Arial" panose="020B0604020202020204" pitchFamily="34" charset="0"/>
              <a:buChar char="•"/>
            </a:pPr>
            <a:r>
              <a:rPr lang="en-GB" dirty="0"/>
              <a:t>Working together to make Virtual </a:t>
            </a:r>
            <a:r>
              <a:rPr lang="en-GB" dirty="0" err="1"/>
              <a:t>Avebury</a:t>
            </a:r>
            <a:r>
              <a:rPr lang="en-GB" dirty="0"/>
              <a:t> a permanent immersive experience for visitors to </a:t>
            </a:r>
            <a:r>
              <a:rPr lang="en-GB" dirty="0" err="1"/>
              <a:t>Avebury</a:t>
            </a:r>
            <a:r>
              <a:rPr lang="en-GB" dirty="0"/>
              <a:t>, and more widely available online;</a:t>
            </a:r>
          </a:p>
          <a:p>
            <a:pPr marL="285750" indent="-285750">
              <a:buFont typeface="Arial" panose="020B0604020202020204" pitchFamily="34" charset="0"/>
              <a:buChar char="•"/>
            </a:pPr>
            <a:r>
              <a:rPr lang="en-GB" dirty="0"/>
              <a:t>Producing guidance for heritage organisations wishing to work in creative partnerships, drawn from what we have learned;</a:t>
            </a:r>
          </a:p>
          <a:p>
            <a:pPr marL="285750" indent="-285750">
              <a:buFont typeface="Arial" panose="020B0604020202020204" pitchFamily="34" charset="0"/>
              <a:buChar char="•"/>
            </a:pPr>
            <a:r>
              <a:rPr lang="en-GB" dirty="0"/>
              <a:t>Working together on further projects to enhance visitor understanding of our rich human heritage</a:t>
            </a:r>
          </a:p>
          <a:p>
            <a:endParaRPr lang="en-US" dirty="0"/>
          </a:p>
        </p:txBody>
      </p:sp>
      <p:sp>
        <p:nvSpPr>
          <p:cNvPr id="4" name="Slide Number Placeholder 3"/>
          <p:cNvSpPr>
            <a:spLocks noGrp="1"/>
          </p:cNvSpPr>
          <p:nvPr>
            <p:ph type="sldNum" sz="quarter" idx="10"/>
          </p:nvPr>
        </p:nvSpPr>
        <p:spPr/>
        <p:txBody>
          <a:bodyPr/>
          <a:lstStyle/>
          <a:p>
            <a:pPr>
              <a:defRPr/>
            </a:pPr>
            <a:fld id="{8EF5F3E9-D2EA-4550-A56F-CA4F55B9FCD1}" type="slidenum">
              <a:rPr lang="en-GB" smtClean="0"/>
              <a:pPr>
                <a:defRPr/>
              </a:pPr>
              <a:t>18</a:t>
            </a:fld>
            <a:endParaRPr lang="en-GB"/>
          </a:p>
        </p:txBody>
      </p:sp>
    </p:spTree>
    <p:extLst>
      <p:ext uri="{BB962C8B-B14F-4D97-AF65-F5344CB8AC3E}">
        <p14:creationId xmlns:p14="http://schemas.microsoft.com/office/powerpoint/2010/main" val="3946420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dirty="0"/>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FFA1B4F-F0E1-4BDA-912E-E5528673BB43}" type="slidenum">
              <a:rPr lang="en-GB" altLang="en-US" smtClean="0"/>
              <a:pPr eaLnBrk="1" hangingPunct="1"/>
              <a:t>19</a:t>
            </a:fld>
            <a:endParaRPr lang="en-GB" altLang="en-US"/>
          </a:p>
        </p:txBody>
      </p:sp>
    </p:spTree>
    <p:extLst>
      <p:ext uri="{BB962C8B-B14F-4D97-AF65-F5344CB8AC3E}">
        <p14:creationId xmlns:p14="http://schemas.microsoft.com/office/powerpoint/2010/main" val="3696820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Arial" charset="0"/>
                <a:ea typeface="ＭＳ Ｐゴシック" charset="0"/>
                <a:cs typeface="Arial" charset="0"/>
              </a:rPr>
              <a:t>Introduction</a:t>
            </a:r>
          </a:p>
          <a:p>
            <a:r>
              <a:rPr lang="en-GB" sz="1200" kern="1200" dirty="0">
                <a:solidFill>
                  <a:schemeClr val="tx1"/>
                </a:solidFill>
                <a:effectLst/>
                <a:latin typeface="Arial" charset="0"/>
                <a:ea typeface="ＭＳ Ｐゴシック" charset="0"/>
                <a:cs typeface="Arial" charset="0"/>
              </a:rPr>
              <a:t>What I am going to talk to you about today is a project called Virtual </a:t>
            </a:r>
            <a:r>
              <a:rPr lang="en-GB" sz="1200" kern="1200" dirty="0" err="1">
                <a:solidFill>
                  <a:schemeClr val="tx1"/>
                </a:solidFill>
                <a:effectLst/>
                <a:latin typeface="Arial" charset="0"/>
                <a:ea typeface="ＭＳ Ｐゴシック" charset="0"/>
                <a:cs typeface="Arial" charset="0"/>
              </a:rPr>
              <a:t>Avebury</a:t>
            </a:r>
            <a:r>
              <a:rPr lang="en-GB" sz="1200" kern="1200" dirty="0">
                <a:solidFill>
                  <a:schemeClr val="tx1"/>
                </a:solidFill>
                <a:effectLst/>
                <a:latin typeface="Arial" charset="0"/>
                <a:ea typeface="ＭＳ Ｐゴシック" charset="0"/>
                <a:cs typeface="Arial" charset="0"/>
              </a:rPr>
              <a:t>.</a:t>
            </a:r>
            <a:r>
              <a:rPr lang="en-GB" sz="1200" kern="1200" baseline="0" dirty="0">
                <a:solidFill>
                  <a:schemeClr val="tx1"/>
                </a:solidFill>
                <a:effectLst/>
                <a:latin typeface="Arial" charset="0"/>
                <a:ea typeface="ＭＳ Ｐゴシック" charset="0"/>
                <a:cs typeface="Arial" charset="0"/>
              </a:rPr>
              <a:t> </a:t>
            </a:r>
            <a:r>
              <a:rPr lang="en-GB" sz="1200" kern="1200" dirty="0">
                <a:solidFill>
                  <a:schemeClr val="tx1"/>
                </a:solidFill>
                <a:effectLst/>
                <a:latin typeface="Arial" charset="0"/>
                <a:ea typeface="ＭＳ Ｐゴシック" charset="0"/>
                <a:cs typeface="Arial" charset="0"/>
              </a:rPr>
              <a:t>Virtual </a:t>
            </a:r>
            <a:r>
              <a:rPr lang="en-GB" sz="1200" kern="1200" dirty="0" err="1">
                <a:solidFill>
                  <a:schemeClr val="tx1"/>
                </a:solidFill>
                <a:effectLst/>
                <a:latin typeface="Arial" charset="0"/>
                <a:ea typeface="ＭＳ Ｐゴシック" charset="0"/>
                <a:cs typeface="Arial" charset="0"/>
              </a:rPr>
              <a:t>Avebury</a:t>
            </a:r>
            <a:r>
              <a:rPr lang="en-GB" sz="1200" kern="1200" dirty="0">
                <a:solidFill>
                  <a:schemeClr val="tx1"/>
                </a:solidFill>
                <a:effectLst/>
                <a:latin typeface="Arial" charset="0"/>
                <a:ea typeface="ＭＳ Ｐゴシック" charset="0"/>
                <a:cs typeface="Arial" charset="0"/>
              </a:rPr>
              <a:t> </a:t>
            </a:r>
            <a:r>
              <a:rPr lang="en-GB" sz="1200" kern="1200" baseline="0" dirty="0">
                <a:solidFill>
                  <a:schemeClr val="tx1"/>
                </a:solidFill>
                <a:effectLst/>
                <a:latin typeface="Arial" charset="0"/>
                <a:ea typeface="ＭＳ Ｐゴシック" charset="0"/>
                <a:cs typeface="Arial" charset="0"/>
              </a:rPr>
              <a:t>is a 3D, fully immersive simulation (not reconstruction) of </a:t>
            </a:r>
            <a:r>
              <a:rPr lang="en-GB" sz="1200" kern="1200" dirty="0" err="1">
                <a:solidFill>
                  <a:schemeClr val="tx1"/>
                </a:solidFill>
                <a:effectLst/>
                <a:latin typeface="Arial" charset="0"/>
                <a:ea typeface="ＭＳ Ｐゴシック" charset="0"/>
                <a:cs typeface="Arial" charset="0"/>
              </a:rPr>
              <a:t>Avebury</a:t>
            </a:r>
            <a:r>
              <a:rPr lang="en-GB" sz="1200" kern="1200" dirty="0">
                <a:solidFill>
                  <a:schemeClr val="tx1"/>
                </a:solidFill>
                <a:effectLst/>
                <a:latin typeface="Arial" charset="0"/>
                <a:ea typeface="ＭＳ Ｐゴシック" charset="0"/>
                <a:cs typeface="Arial" charset="0"/>
              </a:rPr>
              <a:t> </a:t>
            </a:r>
            <a:r>
              <a:rPr lang="en-GB" sz="1200" kern="1200" dirty="0" err="1">
                <a:solidFill>
                  <a:schemeClr val="tx1"/>
                </a:solidFill>
                <a:effectLst/>
                <a:latin typeface="Arial" charset="0"/>
                <a:ea typeface="ＭＳ Ｐゴシック" charset="0"/>
                <a:cs typeface="Arial" charset="0"/>
              </a:rPr>
              <a:t>henge</a:t>
            </a:r>
            <a:r>
              <a:rPr lang="en-GB" sz="1200" kern="1200" baseline="0" dirty="0">
                <a:solidFill>
                  <a:schemeClr val="tx1"/>
                </a:solidFill>
                <a:effectLst/>
                <a:latin typeface="Arial" charset="0"/>
                <a:ea typeface="ＭＳ Ｐゴシック" charset="0"/>
                <a:cs typeface="Arial" charset="0"/>
              </a:rPr>
              <a:t> and </a:t>
            </a:r>
            <a:r>
              <a:rPr lang="en-GB" sz="1200" kern="1200" dirty="0">
                <a:solidFill>
                  <a:schemeClr val="tx1"/>
                </a:solidFill>
                <a:effectLst/>
                <a:latin typeface="Arial" charset="0"/>
                <a:ea typeface="ＭＳ Ｐゴシック" charset="0"/>
                <a:cs typeface="Arial" charset="0"/>
              </a:rPr>
              <a:t>stone circle in Wiltshire, U.K. as it may have appeared circa 2,300 BCE. But really this project was not so much about the 3D product,</a:t>
            </a:r>
            <a:r>
              <a:rPr lang="en-GB" sz="1200" kern="1200" baseline="0" dirty="0">
                <a:solidFill>
                  <a:schemeClr val="tx1"/>
                </a:solidFill>
                <a:effectLst/>
                <a:latin typeface="Arial" charset="0"/>
                <a:ea typeface="ＭＳ Ｐゴシック" charset="0"/>
                <a:cs typeface="Arial" charset="0"/>
              </a:rPr>
              <a:t> but much more </a:t>
            </a:r>
            <a:r>
              <a:rPr lang="en-GB" sz="1200" kern="1200" dirty="0">
                <a:solidFill>
                  <a:schemeClr val="tx1"/>
                </a:solidFill>
                <a:effectLst/>
                <a:latin typeface="Arial" charset="0"/>
                <a:ea typeface="ＭＳ Ｐゴシック" charset="0"/>
                <a:cs typeface="Arial" charset="0"/>
              </a:rPr>
              <a:t>about partnerships in immersive technologies and user evaluation of using these types of assets in a heritage context</a:t>
            </a:r>
          </a:p>
          <a:p>
            <a:endParaRPr lang="en-GB" sz="1200" kern="1200" baseline="0" dirty="0">
              <a:solidFill>
                <a:schemeClr val="tx1"/>
              </a:solidFill>
              <a:effectLst/>
              <a:latin typeface="Arial" charset="0"/>
              <a:ea typeface="ＭＳ Ｐゴシック" charset="0"/>
              <a:cs typeface="Arial" charset="0"/>
            </a:endParaRPr>
          </a:p>
          <a:p>
            <a:r>
              <a:rPr lang="en-GB" sz="1200" kern="1200" dirty="0">
                <a:solidFill>
                  <a:schemeClr val="tx1"/>
                </a:solidFill>
                <a:effectLst/>
                <a:latin typeface="Arial" charset="0"/>
                <a:ea typeface="ＭＳ Ｐゴシック" charset="0"/>
                <a:cs typeface="Arial" charset="0"/>
              </a:rPr>
              <a:t>I am going to talk to you about:</a:t>
            </a:r>
          </a:p>
          <a:p>
            <a:endParaRPr lang="en-GB" sz="1200" kern="1200" dirty="0">
              <a:solidFill>
                <a:schemeClr val="tx1"/>
              </a:solidFill>
              <a:effectLst/>
              <a:latin typeface="Arial" charset="0"/>
              <a:ea typeface="ＭＳ Ｐゴシック" charset="0"/>
              <a:cs typeface="Arial" charset="0"/>
            </a:endParaRP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What </a:t>
            </a:r>
            <a:r>
              <a:rPr lang="en-US" baseline="0" dirty="0" err="1"/>
              <a:t>avebury</a:t>
            </a:r>
            <a:r>
              <a:rPr lang="en-US" baseline="0" dirty="0"/>
              <a:t> is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How we built VA and brought the different partners together</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Who used it, and what the evaluation dataset looked like</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What the users and the data we collected from them tell us about </a:t>
            </a:r>
            <a:r>
              <a:rPr lang="en-GB" sz="1200" kern="1200" dirty="0">
                <a:solidFill>
                  <a:schemeClr val="tx1"/>
                </a:solidFill>
                <a:effectLst/>
                <a:latin typeface="Arial" charset="0"/>
                <a:ea typeface="ＭＳ Ｐゴシック" charset="0"/>
                <a:cs typeface="Arial" charset="0"/>
              </a:rPr>
              <a:t>our ability to engage different sectors of the public with archaeological research</a:t>
            </a:r>
            <a:r>
              <a:rPr lang="en-GB" sz="1200" kern="1200" baseline="0" dirty="0">
                <a:solidFill>
                  <a:schemeClr val="tx1"/>
                </a:solidFill>
                <a:effectLst/>
                <a:latin typeface="Arial" charset="0"/>
                <a:ea typeface="ＭＳ Ｐゴシック" charset="0"/>
                <a:cs typeface="Arial" charset="0"/>
              </a:rPr>
              <a:t> through </a:t>
            </a:r>
            <a:r>
              <a:rPr lang="en-US" baseline="0" dirty="0"/>
              <a:t>immersive experiences such as this one</a:t>
            </a:r>
          </a:p>
          <a:p>
            <a:endParaRPr lang="en-GB" sz="1200" kern="1200" baseline="0" dirty="0">
              <a:solidFill>
                <a:schemeClr val="tx1"/>
              </a:solidFill>
              <a:effectLst/>
              <a:latin typeface="Arial" charset="0"/>
              <a:ea typeface="ＭＳ Ｐゴシック" charset="0"/>
              <a:cs typeface="Arial" charset="0"/>
            </a:endParaRPr>
          </a:p>
          <a:p>
            <a:r>
              <a:rPr lang="en-GB" sz="1200" kern="1200" baseline="0" dirty="0">
                <a:solidFill>
                  <a:schemeClr val="tx1"/>
                </a:solidFill>
                <a:effectLst/>
                <a:latin typeface="Arial" charset="0"/>
                <a:ea typeface="ＭＳ Ｐゴシック" charset="0"/>
                <a:cs typeface="Arial" charset="0"/>
              </a:rPr>
              <a:t>So what is real </a:t>
            </a:r>
            <a:r>
              <a:rPr lang="en-GB" sz="1200" kern="1200" baseline="0" dirty="0" err="1">
                <a:solidFill>
                  <a:schemeClr val="tx1"/>
                </a:solidFill>
                <a:effectLst/>
                <a:latin typeface="Arial" charset="0"/>
                <a:ea typeface="ＭＳ Ｐゴシック" charset="0"/>
                <a:cs typeface="Arial" charset="0"/>
              </a:rPr>
              <a:t>avebury</a:t>
            </a:r>
            <a:r>
              <a:rPr lang="en-GB" sz="1200" kern="1200" baseline="0" dirty="0">
                <a:solidFill>
                  <a:schemeClr val="tx1"/>
                </a:solidFill>
                <a:effectLst/>
                <a:latin typeface="Arial" charset="0"/>
                <a:ea typeface="ＭＳ Ｐゴシック" charset="0"/>
                <a:cs typeface="Arial" charset="0"/>
              </a:rPr>
              <a:t>?</a:t>
            </a:r>
          </a:p>
          <a:p>
            <a:endParaRPr lang="en-GB" sz="1200" kern="1200" baseline="0" dirty="0">
              <a:solidFill>
                <a:schemeClr val="tx1"/>
              </a:solidFill>
              <a:effectLst/>
              <a:latin typeface="Arial" charset="0"/>
              <a:ea typeface="ＭＳ Ｐゴシック" charset="0"/>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8EF5F3E9-D2EA-4550-A56F-CA4F55B9FCD1}" type="slidenum">
              <a:rPr lang="en-GB" smtClean="0"/>
              <a:pPr>
                <a:defRPr/>
              </a:pPr>
              <a:t>2</a:t>
            </a:fld>
            <a:endParaRPr lang="en-GB"/>
          </a:p>
        </p:txBody>
      </p:sp>
    </p:spTree>
    <p:extLst>
      <p:ext uri="{BB962C8B-B14F-4D97-AF65-F5344CB8AC3E}">
        <p14:creationId xmlns:p14="http://schemas.microsoft.com/office/powerpoint/2010/main" val="200009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a:t>Avebury</a:t>
            </a:r>
            <a:r>
              <a:rPr lang="en-US" dirty="0"/>
              <a:t>, near Marlborough in Wiltshire –towards the south of the UK,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It is part of the UNESCO Stonehenge, </a:t>
            </a:r>
            <a:r>
              <a:rPr lang="en-US" dirty="0" err="1"/>
              <a:t>Avebury</a:t>
            </a:r>
            <a:r>
              <a:rPr lang="en-US" dirty="0"/>
              <a:t> and </a:t>
            </a:r>
            <a:r>
              <a:rPr lang="en-US" dirty="0" err="1"/>
              <a:t>Assoc</a:t>
            </a:r>
            <a:r>
              <a:rPr lang="en-US" dirty="0"/>
              <a:t> Sites WHS. </a:t>
            </a:r>
          </a:p>
          <a:p>
            <a:endParaRPr lang="en-GB" sz="1200" kern="1200" baseline="0" dirty="0">
              <a:solidFill>
                <a:schemeClr val="tx1"/>
              </a:solidFill>
              <a:effectLst/>
              <a:latin typeface="Arial" charset="0"/>
              <a:ea typeface="ＭＳ Ｐゴシック" charset="0"/>
              <a:cs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dirty="0"/>
              <a:t>To give you a bit of context </a:t>
            </a:r>
            <a:r>
              <a:rPr lang="en-GB" sz="1200" dirty="0" err="1"/>
              <a:t>Avebury</a:t>
            </a:r>
            <a:r>
              <a:rPr lang="en-GB" sz="1200" dirty="0"/>
              <a:t> </a:t>
            </a:r>
            <a:r>
              <a:rPr lang="en-GB" sz="1200" dirty="0" err="1"/>
              <a:t>henge</a:t>
            </a:r>
            <a:r>
              <a:rPr lang="en-GB" sz="1200" dirty="0"/>
              <a:t> and stone circle is a late Neolithic monument in North Wiltshire (south of UK), estimated to have been built between 2,800 to 2,000 BCE. It is one of the largest stone circles in the world and, at 1 kilometre in circumference, it is one of the largest </a:t>
            </a:r>
            <a:r>
              <a:rPr lang="en-GB" sz="1200" dirty="0" err="1"/>
              <a:t>henge</a:t>
            </a:r>
            <a:r>
              <a:rPr lang="en-GB" sz="1200" dirty="0"/>
              <a:t> (inner ditch and outer bank) monuments in the UK. Today most of the stones have gone, the banks have slipped and eroded, the ditches have filled in and a small village lies in the middle of the </a:t>
            </a:r>
            <a:r>
              <a:rPr lang="en-GB" sz="1200" dirty="0" err="1"/>
              <a:t>henge</a:t>
            </a:r>
            <a:r>
              <a:rPr lang="en-GB" sz="1200" dirty="0"/>
              <a:t>, so that the original size and complexity of the monument is now difficult for visitors to appreciate.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Today, the monument contains part of the village of </a:t>
            </a:r>
            <a:r>
              <a:rPr lang="en-US" baseline="0" dirty="0" err="1"/>
              <a:t>Avebury</a:t>
            </a:r>
            <a:r>
              <a:rPr lang="en-US" baseline="0" dirty="0"/>
              <a:t> and is cut by roads (pic1) which cross each of the 4 original breaks in the </a:t>
            </a:r>
            <a:r>
              <a:rPr lang="en-US" baseline="0" dirty="0" err="1"/>
              <a:t>henge</a:t>
            </a:r>
            <a:r>
              <a:rPr lang="en-US" baseline="0" dirty="0"/>
              <a:t>. The pic on the right (taken from inside the monument) shows how the view across the </a:t>
            </a:r>
            <a:r>
              <a:rPr lang="en-US" baseline="0" dirty="0" err="1"/>
              <a:t>henge</a:t>
            </a:r>
            <a:r>
              <a:rPr lang="en-US" baseline="0" dirty="0"/>
              <a:t> is blocked by trees and modern buildings, which makes </a:t>
            </a:r>
            <a:r>
              <a:rPr lang="en-US" baseline="0" dirty="0" err="1"/>
              <a:t>Avebury</a:t>
            </a:r>
            <a:r>
              <a:rPr lang="en-US" baseline="0" dirty="0"/>
              <a:t> rather difficult to understand and a very relevant location for simulation that enables exploration of how it may have appeared in the ancient past.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Arial" charset="0"/>
              <a:ea typeface="ＭＳ Ｐゴシック" charset="0"/>
              <a:cs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endParaRPr lang="en-US" altLang="en-US" dirty="0">
              <a:ea typeface="ＭＳ Ｐゴシック" pitchFamily="34" charset="-128"/>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B272319-B090-460A-90A1-DCCC0966E643}" type="slidenum">
              <a:rPr lang="en-GB" altLang="en-US" smtClean="0"/>
              <a:pPr eaLnBrk="1" hangingPunct="1"/>
              <a:t>3</a:t>
            </a:fld>
            <a:endParaRPr lang="en-GB" altLang="en-US"/>
          </a:p>
        </p:txBody>
      </p:sp>
    </p:spTree>
    <p:extLst>
      <p:ext uri="{BB962C8B-B14F-4D97-AF65-F5344CB8AC3E}">
        <p14:creationId xmlns:p14="http://schemas.microsoft.com/office/powerpoint/2010/main" val="3509441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How we built it and brought the different partners together</a:t>
            </a:r>
          </a:p>
          <a:p>
            <a:endParaRPr lang="en-GB" dirty="0"/>
          </a:p>
        </p:txBody>
      </p:sp>
      <p:sp>
        <p:nvSpPr>
          <p:cNvPr id="4" name="Slide Number Placeholder 3"/>
          <p:cNvSpPr>
            <a:spLocks noGrp="1"/>
          </p:cNvSpPr>
          <p:nvPr>
            <p:ph type="sldNum" sz="quarter" idx="10"/>
          </p:nvPr>
        </p:nvSpPr>
        <p:spPr/>
        <p:txBody>
          <a:bodyPr/>
          <a:lstStyle/>
          <a:p>
            <a:pPr>
              <a:defRPr/>
            </a:pPr>
            <a:fld id="{8EF5F3E9-D2EA-4550-A56F-CA4F55B9FCD1}" type="slidenum">
              <a:rPr lang="en-GB" smtClean="0"/>
              <a:pPr>
                <a:defRPr/>
              </a:pPr>
              <a:t>4</a:t>
            </a:fld>
            <a:endParaRPr lang="en-GB"/>
          </a:p>
        </p:txBody>
      </p:sp>
    </p:spTree>
    <p:extLst>
      <p:ext uri="{BB962C8B-B14F-4D97-AF65-F5344CB8AC3E}">
        <p14:creationId xmlns:p14="http://schemas.microsoft.com/office/powerpoint/2010/main" val="2631321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EF5F3E9-D2EA-4550-A56F-CA4F55B9FCD1}" type="slidenum">
              <a:rPr lang="en-GB" smtClean="0"/>
              <a:pPr>
                <a:defRPr/>
              </a:pPr>
              <a:t>5</a:t>
            </a:fld>
            <a:endParaRPr lang="en-GB"/>
          </a:p>
        </p:txBody>
      </p:sp>
    </p:spTree>
    <p:extLst>
      <p:ext uri="{BB962C8B-B14F-4D97-AF65-F5344CB8AC3E}">
        <p14:creationId xmlns:p14="http://schemas.microsoft.com/office/powerpoint/2010/main" val="2675783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EF5F3E9-D2EA-4550-A56F-CA4F55B9FCD1}" type="slidenum">
              <a:rPr lang="en-GB" smtClean="0"/>
              <a:pPr>
                <a:defRPr/>
              </a:pPr>
              <a:t>6</a:t>
            </a:fld>
            <a:endParaRPr lang="en-GB"/>
          </a:p>
        </p:txBody>
      </p:sp>
    </p:spTree>
    <p:extLst>
      <p:ext uri="{BB962C8B-B14F-4D97-AF65-F5344CB8AC3E}">
        <p14:creationId xmlns:p14="http://schemas.microsoft.com/office/powerpoint/2010/main" val="1496058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So once we had built it - who used it? </a:t>
            </a:r>
            <a:endParaRPr lang="en-GB" dirty="0"/>
          </a:p>
        </p:txBody>
      </p:sp>
      <p:sp>
        <p:nvSpPr>
          <p:cNvPr id="4" name="Slide Number Placeholder 3"/>
          <p:cNvSpPr>
            <a:spLocks noGrp="1"/>
          </p:cNvSpPr>
          <p:nvPr>
            <p:ph type="sldNum" sz="quarter" idx="10"/>
          </p:nvPr>
        </p:nvSpPr>
        <p:spPr/>
        <p:txBody>
          <a:bodyPr/>
          <a:lstStyle/>
          <a:p>
            <a:pPr>
              <a:defRPr/>
            </a:pPr>
            <a:fld id="{8EF5F3E9-D2EA-4550-A56F-CA4F55B9FCD1}" type="slidenum">
              <a:rPr lang="en-GB" smtClean="0"/>
              <a:pPr>
                <a:defRPr/>
              </a:pPr>
              <a:t>7</a:t>
            </a:fld>
            <a:endParaRPr lang="en-GB"/>
          </a:p>
        </p:txBody>
      </p:sp>
    </p:spTree>
    <p:extLst>
      <p:ext uri="{BB962C8B-B14F-4D97-AF65-F5344CB8AC3E}">
        <p14:creationId xmlns:p14="http://schemas.microsoft.com/office/powerpoint/2010/main" val="1258077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sz="1200" dirty="0"/>
              <a:t>Virtual </a:t>
            </a:r>
            <a:r>
              <a:rPr lang="en-GB" sz="1200" dirty="0" err="1"/>
              <a:t>Avebury</a:t>
            </a:r>
            <a:r>
              <a:rPr lang="en-GB" sz="1200" dirty="0"/>
              <a:t> was available for public engagement on 45 days from June – September 2018, in the Barn Gallery of the Alexander </a:t>
            </a:r>
            <a:r>
              <a:rPr lang="en-GB" sz="1200" dirty="0" err="1"/>
              <a:t>Keiller</a:t>
            </a:r>
            <a:r>
              <a:rPr lang="en-GB" sz="1200" dirty="0"/>
              <a:t> Museum at </a:t>
            </a:r>
            <a:r>
              <a:rPr lang="en-GB" sz="1200" dirty="0" err="1"/>
              <a:t>Avebury</a:t>
            </a:r>
            <a:r>
              <a:rPr lang="en-GB" sz="1200" dirty="0"/>
              <a:t>. More than 700 people tried the experience, and we collected analysable data from a sample of 388 of those participants. They came from 18 different countries, 280 from the UK and the remaining 108 from the countries shown on the map to the left. </a:t>
            </a:r>
          </a:p>
          <a:p>
            <a:endParaRPr lang="en-GB" sz="1200" dirty="0"/>
          </a:p>
          <a:p>
            <a:pPr algn="just"/>
            <a:r>
              <a:rPr lang="en-GB" sz="1200" dirty="0"/>
              <a:t>The age range in our sample was 16-85. Although many children experienced Virtual </a:t>
            </a:r>
            <a:r>
              <a:rPr lang="en-GB" sz="1200" dirty="0" err="1"/>
              <a:t>Avebury</a:t>
            </a:r>
            <a:r>
              <a:rPr lang="en-GB" sz="1200" dirty="0"/>
              <a:t>, our research was concerned with users over 16 years old, for ethical and practical reasons.</a:t>
            </a:r>
          </a:p>
          <a:p>
            <a:pPr algn="just"/>
            <a:endParaRPr lang="en-GB" sz="1200" dirty="0"/>
          </a:p>
          <a:p>
            <a:pPr marL="0" marR="0" indent="0" algn="just" defTabSz="914400" rtl="0" eaLnBrk="0" fontAlgn="base" latinLnBrk="0" hangingPunct="0">
              <a:lnSpc>
                <a:spcPct val="100000"/>
              </a:lnSpc>
              <a:spcBef>
                <a:spcPct val="30000"/>
              </a:spcBef>
              <a:spcAft>
                <a:spcPct val="0"/>
              </a:spcAft>
              <a:buClrTx/>
              <a:buSzTx/>
              <a:buFontTx/>
              <a:buNone/>
              <a:tabLst/>
              <a:defRPr/>
            </a:pPr>
            <a:r>
              <a:rPr lang="en-GB" dirty="0">
                <a:effectLst/>
              </a:rPr>
              <a:t>At the start of </a:t>
            </a:r>
            <a:r>
              <a:rPr lang="en-GB" dirty="0"/>
              <a:t>our questionnaire to these participants </a:t>
            </a:r>
            <a:r>
              <a:rPr lang="en-GB" dirty="0">
                <a:effectLst/>
              </a:rPr>
              <a:t>we asked people a set of demographic questions about their age, gender and nationality, and about their frequency of use of IT devices, how frequently they play computer games and how immersed they tend to become in films, books and TV. We are interested to see if there are associations between any of these variables and a set of subsequent questions relating to their experiences of, and reactions to, Virtual </a:t>
            </a:r>
            <a:r>
              <a:rPr lang="en-GB" dirty="0" err="1">
                <a:effectLst/>
              </a:rPr>
              <a:t>Avebury</a:t>
            </a:r>
            <a:r>
              <a:rPr lang="en-GB" dirty="0">
                <a:effectLst/>
              </a:rPr>
              <a:t>.  So I will present a synopsis of the data to you now.</a:t>
            </a:r>
            <a:endParaRPr lang="en-GB" dirty="0"/>
          </a:p>
          <a:p>
            <a:pPr algn="just"/>
            <a:endParaRPr lang="en-GB" sz="1200" dirty="0"/>
          </a:p>
          <a:p>
            <a:endParaRPr lang="en-GB" dirty="0"/>
          </a:p>
        </p:txBody>
      </p:sp>
      <p:sp>
        <p:nvSpPr>
          <p:cNvPr id="4" name="Slide Number Placeholder 3"/>
          <p:cNvSpPr>
            <a:spLocks noGrp="1"/>
          </p:cNvSpPr>
          <p:nvPr>
            <p:ph type="sldNum" sz="quarter" idx="10"/>
          </p:nvPr>
        </p:nvSpPr>
        <p:spPr/>
        <p:txBody>
          <a:bodyPr/>
          <a:lstStyle/>
          <a:p>
            <a:pPr>
              <a:defRPr/>
            </a:pPr>
            <a:fld id="{8EF5F3E9-D2EA-4550-A56F-CA4F55B9FCD1}" type="slidenum">
              <a:rPr lang="en-GB" smtClean="0"/>
              <a:pPr>
                <a:defRPr/>
              </a:pPr>
              <a:t>8</a:t>
            </a:fld>
            <a:endParaRPr lang="en-GB"/>
          </a:p>
        </p:txBody>
      </p:sp>
    </p:spTree>
    <p:extLst>
      <p:ext uri="{BB962C8B-B14F-4D97-AF65-F5344CB8AC3E}">
        <p14:creationId xmlns:p14="http://schemas.microsoft.com/office/powerpoint/2010/main" val="2149521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Lots of visitors in the 45 + demographic reflecting the NT membership.  Lots of grandparents and parents with children</a:t>
            </a:r>
          </a:p>
          <a:p>
            <a:endParaRPr lang="en-GB" dirty="0"/>
          </a:p>
          <a:p>
            <a:r>
              <a:rPr lang="en-GB" dirty="0">
                <a:effectLst/>
              </a:rPr>
              <a:t>You can see from Figure 2 below that most of our participants were aged over 45. This is not a surprising result, considering that the first two filters for our population were 1) coming to visit </a:t>
            </a:r>
            <a:r>
              <a:rPr lang="en-GB" dirty="0" err="1">
                <a:effectLst/>
              </a:rPr>
              <a:t>Avebury</a:t>
            </a:r>
            <a:r>
              <a:rPr lang="en-GB" dirty="0">
                <a:effectLst/>
              </a:rPr>
              <a:t>, and 2) deciding to visit the Barn Gallery museum during their visit. Statistics from DCMS and heritage organisations such as National Trust and English Heritage, show that visitors to historic sites tend to be ‘middle aged and middle class’, although this is a significant generalisation.</a:t>
            </a:r>
          </a:p>
          <a:p>
            <a:endParaRPr lang="en-GB" dirty="0">
              <a:effectLst/>
            </a:endParaRPr>
          </a:p>
          <a:p>
            <a:endParaRPr lang="en-GB" dirty="0"/>
          </a:p>
        </p:txBody>
      </p:sp>
      <p:sp>
        <p:nvSpPr>
          <p:cNvPr id="4" name="Slide Number Placeholder 3"/>
          <p:cNvSpPr>
            <a:spLocks noGrp="1"/>
          </p:cNvSpPr>
          <p:nvPr>
            <p:ph type="sldNum" sz="quarter" idx="10"/>
          </p:nvPr>
        </p:nvSpPr>
        <p:spPr/>
        <p:txBody>
          <a:bodyPr/>
          <a:lstStyle/>
          <a:p>
            <a:pPr>
              <a:defRPr/>
            </a:pPr>
            <a:fld id="{8EF5F3E9-D2EA-4550-A56F-CA4F55B9FCD1}" type="slidenum">
              <a:rPr lang="en-GB" smtClean="0"/>
              <a:pPr>
                <a:defRPr/>
              </a:pPr>
              <a:t>9</a:t>
            </a:fld>
            <a:endParaRPr lang="en-GB"/>
          </a:p>
        </p:txBody>
      </p:sp>
    </p:spTree>
    <p:extLst>
      <p:ext uri="{BB962C8B-B14F-4D97-AF65-F5344CB8AC3E}">
        <p14:creationId xmlns:p14="http://schemas.microsoft.com/office/powerpoint/2010/main" val="9026216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8"/>
          <p:cNvSpPr>
            <a:spLocks noChangeArrowheads="1"/>
          </p:cNvSpPr>
          <p:nvPr/>
        </p:nvSpPr>
        <p:spPr bwMode="auto">
          <a:xfrm>
            <a:off x="355600" y="2286000"/>
            <a:ext cx="8432800" cy="4238625"/>
          </a:xfrm>
          <a:prstGeom prst="rect">
            <a:avLst/>
          </a:prstGeom>
          <a:solidFill>
            <a:srgbClr val="625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endParaRPr lang="en-US" altLang="en-US"/>
          </a:p>
        </p:txBody>
      </p:sp>
      <p:pic>
        <p:nvPicPr>
          <p:cNvPr id="5" name="Picture 7" descr="BU WEB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775" y="358775"/>
            <a:ext cx="1306513" cy="135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9"/>
          <p:cNvSpPr txBox="1">
            <a:spLocks noChangeArrowheads="1"/>
          </p:cNvSpPr>
          <p:nvPr/>
        </p:nvSpPr>
        <p:spPr bwMode="auto">
          <a:xfrm>
            <a:off x="355600" y="6500813"/>
            <a:ext cx="8431213" cy="27463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GB" sz="1200">
                <a:solidFill>
                  <a:schemeClr val="bg1"/>
                </a:solidFill>
              </a:rPr>
              <a:t>www.bournemouth.ac.uk</a:t>
            </a:r>
          </a:p>
        </p:txBody>
      </p:sp>
      <p:sp>
        <p:nvSpPr>
          <p:cNvPr id="4098" name="Rectangle 2"/>
          <p:cNvSpPr>
            <a:spLocks noGrp="1" noChangeArrowheads="1"/>
          </p:cNvSpPr>
          <p:nvPr>
            <p:ph type="ctrTitle"/>
          </p:nvPr>
        </p:nvSpPr>
        <p:spPr>
          <a:xfrm>
            <a:off x="355600" y="2693988"/>
            <a:ext cx="8032750" cy="1470025"/>
          </a:xfrm>
          <a:noFill/>
        </p:spPr>
        <p:txBody>
          <a:bodyPr/>
          <a:lstStyle>
            <a:lvl1pPr>
              <a:defRPr sz="4400"/>
            </a:lvl1pPr>
          </a:lstStyle>
          <a:p>
            <a:r>
              <a:rPr lang="en-GB"/>
              <a:t>Click to edit Master title style</a:t>
            </a:r>
          </a:p>
        </p:txBody>
      </p:sp>
      <p:sp>
        <p:nvSpPr>
          <p:cNvPr id="4099" name="Rectangle 3"/>
          <p:cNvSpPr>
            <a:spLocks noGrp="1" noChangeArrowheads="1"/>
          </p:cNvSpPr>
          <p:nvPr>
            <p:ph type="subTitle" idx="1"/>
          </p:nvPr>
        </p:nvSpPr>
        <p:spPr>
          <a:xfrm>
            <a:off x="355600" y="4149725"/>
            <a:ext cx="8032750" cy="1871663"/>
          </a:xfrm>
        </p:spPr>
        <p:txBody>
          <a:bodyPr/>
          <a:lstStyle>
            <a:lvl1pPr marL="180975" indent="0">
              <a:buFontTx/>
              <a:buNone/>
              <a:defRPr sz="2400">
                <a:solidFill>
                  <a:schemeClr val="bg1"/>
                </a:solidFill>
              </a:defRPr>
            </a:lvl1pPr>
          </a:lstStyle>
          <a:p>
            <a:r>
              <a:rPr lang="en-GB"/>
              <a:t>Click to edit Master subtitle style</a:t>
            </a:r>
          </a:p>
        </p:txBody>
      </p:sp>
    </p:spTree>
    <p:extLst>
      <p:ext uri="{BB962C8B-B14F-4D97-AF65-F5344CB8AC3E}">
        <p14:creationId xmlns:p14="http://schemas.microsoft.com/office/powerpoint/2010/main" val="3239941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35086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404813"/>
            <a:ext cx="2066925" cy="608647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55600" y="404813"/>
            <a:ext cx="6049963" cy="6086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29491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23965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05633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55600" y="1844675"/>
            <a:ext cx="4052888" cy="4646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560888" y="1844675"/>
            <a:ext cx="4054475" cy="4646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44913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91500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301025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5625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73114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18213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908175" y="404813"/>
            <a:ext cx="6716713" cy="1008062"/>
          </a:xfrm>
          <a:prstGeom prst="rect">
            <a:avLst/>
          </a:prstGeom>
          <a:solidFill>
            <a:srgbClr val="96969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355600" y="1844675"/>
            <a:ext cx="8259763" cy="4646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pic>
        <p:nvPicPr>
          <p:cNvPr id="1028" name="Picture 7" descr="BU WEB 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8775" y="358775"/>
            <a:ext cx="1306513" cy="135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9" name="Text Box 10"/>
          <p:cNvSpPr txBox="1">
            <a:spLocks noChangeArrowheads="1"/>
          </p:cNvSpPr>
          <p:nvPr/>
        </p:nvSpPr>
        <p:spPr bwMode="auto">
          <a:xfrm>
            <a:off x="355600" y="6500813"/>
            <a:ext cx="8269288" cy="27463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GB" sz="1200">
                <a:solidFill>
                  <a:schemeClr val="bg1"/>
                </a:solidFill>
              </a:rPr>
              <a:t>www.bournemouth.ac.uk</a:t>
            </a:r>
          </a:p>
        </p:txBody>
      </p:sp>
      <p:sp>
        <p:nvSpPr>
          <p:cNvPr id="1030" name="Rectangle 11"/>
          <p:cNvSpPr>
            <a:spLocks noChangeArrowheads="1"/>
          </p:cNvSpPr>
          <p:nvPr/>
        </p:nvSpPr>
        <p:spPr bwMode="auto">
          <a:xfrm>
            <a:off x="8648700" y="6483350"/>
            <a:ext cx="4191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DADD57AE-A4F7-43ED-8CDB-95385EA12B2C}" type="slidenum">
              <a:rPr lang="en-GB" altLang="en-US" sz="1200"/>
              <a:pPr algn="r" eaLnBrk="1" hangingPunct="1"/>
              <a:t>‹#›</a:t>
            </a:fld>
            <a:endParaRPr lang="en-GB" altLang="en-US" sz="1200"/>
          </a:p>
        </p:txBody>
      </p:sp>
    </p:spTree>
  </p:cSld>
  <p:clrMap bg1="lt1" tx1="dk1" bg2="lt2" tx2="dk2" accent1="accent1" accent2="accent2" accent3="accent3" accent4="accent4" accent5="accent5" accent6="accent6" hlink="hlink" folHlink="folHlink"/>
  <p:sldLayoutIdLst>
    <p:sldLayoutId id="2147483815"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marL="180975" indent="-180975" algn="l" rtl="0" eaLnBrk="0" fontAlgn="base" hangingPunct="0">
        <a:spcBef>
          <a:spcPct val="0"/>
        </a:spcBef>
        <a:spcAft>
          <a:spcPct val="0"/>
        </a:spcAft>
        <a:defRPr sz="3600">
          <a:solidFill>
            <a:schemeClr val="bg1"/>
          </a:solidFill>
          <a:latin typeface="+mj-lt"/>
          <a:ea typeface="ＭＳ Ｐゴシック" charset="0"/>
          <a:cs typeface="+mj-cs"/>
        </a:defRPr>
      </a:lvl1pPr>
      <a:lvl2pPr marL="180975" indent="-180975" algn="l" rtl="0" eaLnBrk="0" fontAlgn="base" hangingPunct="0">
        <a:spcBef>
          <a:spcPct val="0"/>
        </a:spcBef>
        <a:spcAft>
          <a:spcPct val="0"/>
        </a:spcAft>
        <a:defRPr sz="3600">
          <a:solidFill>
            <a:schemeClr val="bg1"/>
          </a:solidFill>
          <a:latin typeface="Arial" charset="0"/>
          <a:ea typeface="ＭＳ Ｐゴシック" charset="0"/>
          <a:cs typeface="Arial" charset="0"/>
        </a:defRPr>
      </a:lvl2pPr>
      <a:lvl3pPr marL="180975" indent="-180975" algn="l" rtl="0" eaLnBrk="0" fontAlgn="base" hangingPunct="0">
        <a:spcBef>
          <a:spcPct val="0"/>
        </a:spcBef>
        <a:spcAft>
          <a:spcPct val="0"/>
        </a:spcAft>
        <a:defRPr sz="3600">
          <a:solidFill>
            <a:schemeClr val="bg1"/>
          </a:solidFill>
          <a:latin typeface="Arial" charset="0"/>
          <a:ea typeface="ＭＳ Ｐゴシック" charset="0"/>
          <a:cs typeface="Arial" charset="0"/>
        </a:defRPr>
      </a:lvl3pPr>
      <a:lvl4pPr marL="180975" indent="-180975" algn="l" rtl="0" eaLnBrk="0" fontAlgn="base" hangingPunct="0">
        <a:spcBef>
          <a:spcPct val="0"/>
        </a:spcBef>
        <a:spcAft>
          <a:spcPct val="0"/>
        </a:spcAft>
        <a:defRPr sz="3600">
          <a:solidFill>
            <a:schemeClr val="bg1"/>
          </a:solidFill>
          <a:latin typeface="Arial" charset="0"/>
          <a:ea typeface="ＭＳ Ｐゴシック" charset="0"/>
          <a:cs typeface="Arial" charset="0"/>
        </a:defRPr>
      </a:lvl4pPr>
      <a:lvl5pPr marL="180975" indent="-180975" algn="l" rtl="0" eaLnBrk="0" fontAlgn="base" hangingPunct="0">
        <a:spcBef>
          <a:spcPct val="0"/>
        </a:spcBef>
        <a:spcAft>
          <a:spcPct val="0"/>
        </a:spcAft>
        <a:defRPr sz="3600">
          <a:solidFill>
            <a:schemeClr val="bg1"/>
          </a:solidFill>
          <a:latin typeface="Arial" charset="0"/>
          <a:ea typeface="ＭＳ Ｐゴシック" charset="0"/>
          <a:cs typeface="Arial" charset="0"/>
        </a:defRPr>
      </a:lvl5pPr>
      <a:lvl6pPr marL="638175" algn="l" rtl="0" fontAlgn="base">
        <a:spcBef>
          <a:spcPct val="0"/>
        </a:spcBef>
        <a:spcAft>
          <a:spcPct val="0"/>
        </a:spcAft>
        <a:defRPr sz="3600">
          <a:solidFill>
            <a:schemeClr val="bg1"/>
          </a:solidFill>
          <a:latin typeface="Arial" charset="0"/>
          <a:cs typeface="Arial" charset="0"/>
        </a:defRPr>
      </a:lvl6pPr>
      <a:lvl7pPr marL="1095375" algn="l" rtl="0" fontAlgn="base">
        <a:spcBef>
          <a:spcPct val="0"/>
        </a:spcBef>
        <a:spcAft>
          <a:spcPct val="0"/>
        </a:spcAft>
        <a:defRPr sz="3600">
          <a:solidFill>
            <a:schemeClr val="bg1"/>
          </a:solidFill>
          <a:latin typeface="Arial" charset="0"/>
          <a:cs typeface="Arial" charset="0"/>
        </a:defRPr>
      </a:lvl7pPr>
      <a:lvl8pPr marL="1552575" algn="l" rtl="0" fontAlgn="base">
        <a:spcBef>
          <a:spcPct val="0"/>
        </a:spcBef>
        <a:spcAft>
          <a:spcPct val="0"/>
        </a:spcAft>
        <a:defRPr sz="3600">
          <a:solidFill>
            <a:schemeClr val="bg1"/>
          </a:solidFill>
          <a:latin typeface="Arial" charset="0"/>
          <a:cs typeface="Arial" charset="0"/>
        </a:defRPr>
      </a:lvl8pPr>
      <a:lvl9pPr marL="2009775" algn="l" rtl="0" fontAlgn="base">
        <a:spcBef>
          <a:spcPct val="0"/>
        </a:spcBef>
        <a:spcAft>
          <a:spcPct val="0"/>
        </a:spcAft>
        <a:defRPr sz="3600">
          <a:solidFill>
            <a:schemeClr val="bg1"/>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tmp"/><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175" y="404812"/>
            <a:ext cx="6716713" cy="1380773"/>
          </a:xfrm>
          <a:extLst/>
        </p:spPr>
        <p:txBody>
          <a:bodyPr/>
          <a:lstStyle/>
          <a:p>
            <a:pPr algn="r"/>
            <a:r>
              <a:rPr lang="en-US" sz="2400" b="1" dirty="0"/>
              <a:t>Virtual </a:t>
            </a:r>
            <a:r>
              <a:rPr lang="en-US" sz="2400" b="1" dirty="0" err="1"/>
              <a:t>Avebury</a:t>
            </a:r>
            <a:r>
              <a:rPr lang="en-US" sz="2400" b="1" dirty="0"/>
              <a:t>: an immersive partnership</a:t>
            </a:r>
            <a:endParaRPr lang="en-US" sz="2400" b="1" dirty="0">
              <a:ln w="18415" cmpd="sng">
                <a:solidFill>
                  <a:srgbClr val="FFFFFF"/>
                </a:solidFill>
                <a:prstDash val="solid"/>
              </a:ln>
              <a:solidFill>
                <a:srgbClr val="FFFFFF"/>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30" y="1874582"/>
            <a:ext cx="8259157" cy="4546479"/>
          </a:xfrm>
          <a:prstGeom prst="rect">
            <a:avLst/>
          </a:prstGeom>
          <a:ln>
            <a:noFill/>
          </a:ln>
          <a:effectLst>
            <a:outerShdw blurRad="292100" dist="139700" dir="2700000" algn="tl" rotWithShape="0">
              <a:srgbClr val="333333">
                <a:alpha val="65000"/>
              </a:srgbClr>
            </a:outerShdw>
          </a:effectLst>
        </p:spPr>
      </p:pic>
      <p:pic>
        <p:nvPicPr>
          <p:cNvPr id="6" name="Picture 5"/>
          <p:cNvPicPr/>
          <p:nvPr/>
        </p:nvPicPr>
        <p:blipFill rotWithShape="1">
          <a:blip r:embed="rId4" cstate="print">
            <a:extLst>
              <a:ext uri="{28A0092B-C50C-407E-A947-70E740481C1C}">
                <a14:useLocalDpi xmlns:a14="http://schemas.microsoft.com/office/drawing/2010/main" val="0"/>
              </a:ext>
            </a:extLst>
          </a:blip>
          <a:srcRect l="21403" t="43445"/>
          <a:stretch/>
        </p:blipFill>
        <p:spPr>
          <a:xfrm>
            <a:off x="2762655" y="4834648"/>
            <a:ext cx="2057038" cy="1464812"/>
          </a:xfrm>
          <a:prstGeom prst="rect">
            <a:avLst/>
          </a:prstGeom>
          <a:ln>
            <a:noFill/>
          </a:ln>
          <a:effectLst>
            <a:softEdge rad="112500"/>
          </a:effectLst>
        </p:spPr>
      </p:pic>
      <p:pic>
        <p:nvPicPr>
          <p:cNvPr id="3077" name="Picture 5" descr="281653B4-A477-487F-95A0-C289139015C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674" y="5655376"/>
            <a:ext cx="2665177" cy="7022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8" name="Picture 6" descr="CF4CC46B-87F0-42B0-801E-F5388BDD945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127" y="4931282"/>
            <a:ext cx="1818871" cy="6419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 name="Group 3"/>
          <p:cNvGrpSpPr/>
          <p:nvPr/>
        </p:nvGrpSpPr>
        <p:grpSpPr>
          <a:xfrm>
            <a:off x="7216617" y="4987028"/>
            <a:ext cx="1301927" cy="1345037"/>
            <a:chOff x="7169285" y="4727643"/>
            <a:chExt cx="1280165" cy="1400783"/>
          </a:xfrm>
        </p:grpSpPr>
        <p:sp>
          <p:nvSpPr>
            <p:cNvPr id="3" name="Rectangle 2"/>
            <p:cNvSpPr/>
            <p:nvPr/>
          </p:nvSpPr>
          <p:spPr bwMode="auto">
            <a:xfrm>
              <a:off x="7169285" y="4727643"/>
              <a:ext cx="1280165" cy="1400783"/>
            </a:xfrm>
            <a:prstGeom prst="rect">
              <a:avLst/>
            </a:prstGeom>
            <a:solidFill>
              <a:schemeClr val="bg1"/>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solidFill>
                    <a:schemeClr val="bg1"/>
                  </a:solidFill>
                </a:ln>
                <a:solidFill>
                  <a:schemeClr val="bg1"/>
                </a:solidFill>
                <a:effectLst/>
                <a:latin typeface="Arial" charset="0"/>
                <a:cs typeface="Arial" charset="0"/>
              </a:endParaRPr>
            </a:p>
          </p:txBody>
        </p:sp>
        <p:pic>
          <p:nvPicPr>
            <p:cNvPr id="3082" name="Picture 10" descr="Image result for national trust logo"/>
            <p:cNvPicPr>
              <a:picLocks noChangeAspect="1" noChangeArrowheads="1"/>
            </p:cNvPicPr>
            <p:nvPr/>
          </p:nvPicPr>
          <p:blipFill rotWithShape="1">
            <a:blip r:embed="rId7">
              <a:extLst>
                <a:ext uri="{28A0092B-C50C-407E-A947-70E740481C1C}">
                  <a14:useLocalDpi xmlns:a14="http://schemas.microsoft.com/office/drawing/2010/main" val="0"/>
                </a:ext>
              </a:extLst>
            </a:blip>
            <a:srcRect l="17349" r="19288"/>
            <a:stretch/>
          </p:blipFill>
          <p:spPr bwMode="auto">
            <a:xfrm>
              <a:off x="7347306" y="4748080"/>
              <a:ext cx="921206" cy="1347717"/>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7" name="Rectangle 6"/>
          <p:cNvSpPr/>
          <p:nvPr/>
        </p:nvSpPr>
        <p:spPr>
          <a:xfrm>
            <a:off x="447673" y="1921303"/>
            <a:ext cx="8057221" cy="1015663"/>
          </a:xfrm>
          <a:prstGeom prst="rect">
            <a:avLst/>
          </a:prstGeom>
        </p:spPr>
        <p:txBody>
          <a:bodyPr wrap="square">
            <a:spAutoFit/>
          </a:bodyPr>
          <a:lstStyle/>
          <a:p>
            <a:r>
              <a:rPr lang="en-GB" sz="2000" b="1" i="1" dirty="0">
                <a:solidFill>
                  <a:schemeClr val="bg1"/>
                </a:solidFill>
                <a:latin typeface="+mn-lt"/>
              </a:rPr>
              <a:t>Kate Welham, David Burden, </a:t>
            </a:r>
            <a:r>
              <a:rPr lang="en-GB" sz="2000" b="1" i="1" dirty="0" err="1">
                <a:solidFill>
                  <a:schemeClr val="bg1"/>
                </a:solidFill>
                <a:latin typeface="+mn-lt"/>
              </a:rPr>
              <a:t>Rosamund</a:t>
            </a:r>
            <a:r>
              <a:rPr lang="en-GB" sz="2000" b="1" i="1" dirty="0">
                <a:solidFill>
                  <a:schemeClr val="bg1"/>
                </a:solidFill>
                <a:latin typeface="+mn-lt"/>
              </a:rPr>
              <a:t> </a:t>
            </a:r>
            <a:r>
              <a:rPr lang="en-GB" sz="2000" b="1" i="1" dirty="0" err="1">
                <a:solidFill>
                  <a:schemeClr val="bg1"/>
                </a:solidFill>
                <a:latin typeface="+mn-lt"/>
              </a:rPr>
              <a:t>Cleal</a:t>
            </a:r>
            <a:r>
              <a:rPr lang="en-GB" sz="2000" b="1" i="1" dirty="0">
                <a:solidFill>
                  <a:schemeClr val="bg1"/>
                </a:solidFill>
                <a:latin typeface="+mn-lt"/>
              </a:rPr>
              <a:t>, Elizabeth Falconer, Ralph </a:t>
            </a:r>
            <a:r>
              <a:rPr lang="en-GB" sz="2000" b="1" i="1" dirty="0" err="1">
                <a:solidFill>
                  <a:schemeClr val="bg1"/>
                </a:solidFill>
                <a:latin typeface="+mn-lt"/>
              </a:rPr>
              <a:t>Hoyte</a:t>
            </a:r>
            <a:r>
              <a:rPr lang="en-GB" sz="2000" b="1" i="1" dirty="0">
                <a:solidFill>
                  <a:schemeClr val="bg1"/>
                </a:solidFill>
                <a:latin typeface="+mn-lt"/>
              </a:rPr>
              <a:t>, </a:t>
            </a:r>
            <a:r>
              <a:rPr lang="en-GB" sz="2000" b="1" i="1" dirty="0" err="1">
                <a:solidFill>
                  <a:schemeClr val="bg1"/>
                </a:solidFill>
                <a:latin typeface="+mn-lt"/>
              </a:rPr>
              <a:t>Phill</a:t>
            </a:r>
            <a:r>
              <a:rPr lang="en-GB" sz="2000" b="1" i="1" dirty="0">
                <a:solidFill>
                  <a:schemeClr val="bg1"/>
                </a:solidFill>
                <a:latin typeface="+mn-lt"/>
              </a:rPr>
              <a:t> Phelps, Neil Slawson, and Nicola </a:t>
            </a:r>
            <a:r>
              <a:rPr lang="en-GB" sz="2000" b="1" i="1" dirty="0" err="1">
                <a:solidFill>
                  <a:schemeClr val="bg1"/>
                </a:solidFill>
                <a:latin typeface="+mn-lt"/>
              </a:rPr>
              <a:t>Snashall</a:t>
            </a:r>
            <a:endParaRPr lang="en-GB" sz="2000" b="1" dirty="0">
              <a:solidFill>
                <a:schemeClr val="bg1"/>
              </a:solidFill>
              <a:latin typeface="+mn-lt"/>
            </a:endParaRPr>
          </a:p>
        </p:txBody>
      </p:sp>
      <p:pic>
        <p:nvPicPr>
          <p:cNvPr id="8" name="Picture 7"/>
          <p:cNvPicPr>
            <a:picLocks noChangeAspect="1"/>
          </p:cNvPicPr>
          <p:nvPr/>
        </p:nvPicPr>
        <p:blipFill>
          <a:blip r:embed="rId8"/>
          <a:stretch>
            <a:fillRect/>
          </a:stretch>
        </p:blipFill>
        <p:spPr>
          <a:xfrm>
            <a:off x="4807324" y="5706991"/>
            <a:ext cx="2296786" cy="625074"/>
          </a:xfrm>
          <a:prstGeom prst="rect">
            <a:avLst/>
          </a:prstGeom>
        </p:spPr>
      </p:pic>
      <p:pic>
        <p:nvPicPr>
          <p:cNvPr id="9" name="Picture 8"/>
          <p:cNvPicPr>
            <a:picLocks noChangeAspect="1"/>
          </p:cNvPicPr>
          <p:nvPr/>
        </p:nvPicPr>
        <p:blipFill>
          <a:blip r:embed="rId9"/>
          <a:stretch>
            <a:fillRect/>
          </a:stretch>
        </p:blipFill>
        <p:spPr>
          <a:xfrm>
            <a:off x="5670917" y="4987028"/>
            <a:ext cx="1437875" cy="63096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br>
              <a:rPr lang="en-GB" dirty="0"/>
            </a:br>
            <a:r>
              <a:rPr lang="en-GB" sz="2400" b="1" dirty="0"/>
              <a:t>UK population compared to Virtual </a:t>
            </a:r>
            <a:r>
              <a:rPr lang="en-GB" sz="2400" b="1" dirty="0" err="1"/>
              <a:t>Avebury</a:t>
            </a:r>
            <a:r>
              <a:rPr lang="en-GB" sz="2400" b="1" dirty="0"/>
              <a:t> participants</a:t>
            </a:r>
            <a:br>
              <a:rPr lang="en-GB" sz="2400" b="1" dirty="0"/>
            </a:br>
            <a:endParaRPr lang="en-GB" b="1" dirty="0"/>
          </a:p>
        </p:txBody>
      </p:sp>
      <p:pic>
        <p:nvPicPr>
          <p:cNvPr id="4" name="Picture 3">
            <a:extLst>
              <a:ext uri="{FF2B5EF4-FFF2-40B4-BE49-F238E27FC236}">
                <a16:creationId xmlns:a16="http://schemas.microsoft.com/office/drawing/2014/main" id="{C44CE2B1-700C-4A37-955C-DFB8F3CDF78B}"/>
              </a:ext>
            </a:extLst>
          </p:cNvPr>
          <p:cNvPicPr>
            <a:picLocks noChangeAspect="1"/>
          </p:cNvPicPr>
          <p:nvPr/>
        </p:nvPicPr>
        <p:blipFill>
          <a:blip r:embed="rId3"/>
          <a:stretch>
            <a:fillRect/>
          </a:stretch>
        </p:blipFill>
        <p:spPr>
          <a:xfrm>
            <a:off x="728046" y="1729648"/>
            <a:ext cx="7896842" cy="4674208"/>
          </a:xfrm>
          <a:prstGeom prst="rect">
            <a:avLst/>
          </a:prstGeom>
          <a:ln w="12700" cap="rnd">
            <a:solidFill>
              <a:schemeClr val="accent1"/>
            </a:solidFill>
            <a:beve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224800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GB" sz="3200" b="1" dirty="0"/>
              <a:t>Reactions to Virtual </a:t>
            </a:r>
            <a:r>
              <a:rPr lang="en-GB" sz="3200" b="1" dirty="0" err="1"/>
              <a:t>Avebury</a:t>
            </a:r>
            <a:endParaRPr lang="en-GB" sz="3200" b="1" dirty="0"/>
          </a:p>
        </p:txBody>
      </p:sp>
      <p:pic>
        <p:nvPicPr>
          <p:cNvPr id="4" name="Picture 3">
            <a:extLst>
              <a:ext uri="{FF2B5EF4-FFF2-40B4-BE49-F238E27FC236}">
                <a16:creationId xmlns:a16="http://schemas.microsoft.com/office/drawing/2014/main" id="{71F0C848-F055-4164-B30F-5D668EF835FB}"/>
              </a:ext>
            </a:extLst>
          </p:cNvPr>
          <p:cNvPicPr>
            <a:picLocks noChangeAspect="1"/>
          </p:cNvPicPr>
          <p:nvPr/>
        </p:nvPicPr>
        <p:blipFill rotWithShape="1">
          <a:blip r:embed="rId3"/>
          <a:srcRect t="8784"/>
          <a:stretch/>
        </p:blipFill>
        <p:spPr>
          <a:xfrm>
            <a:off x="288282" y="1762743"/>
            <a:ext cx="8336607" cy="4736357"/>
          </a:xfrm>
          <a:prstGeom prst="rect">
            <a:avLst/>
          </a:prstGeom>
          <a:ln w="12700" cap="rnd">
            <a:solidFill>
              <a:schemeClr val="accent1"/>
            </a:solidFill>
            <a:beve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975379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GB" sz="2400" b="1" dirty="0"/>
              <a:t>How did participants feel in Virtual </a:t>
            </a:r>
            <a:r>
              <a:rPr lang="en-GB" sz="2400" b="1" dirty="0" err="1"/>
              <a:t>Avebury</a:t>
            </a:r>
            <a:r>
              <a:rPr lang="en-GB" sz="2400" b="1" dirty="0"/>
              <a:t>?</a:t>
            </a:r>
          </a:p>
        </p:txBody>
      </p:sp>
      <p:pic>
        <p:nvPicPr>
          <p:cNvPr id="6" name="Picture 5">
            <a:extLst>
              <a:ext uri="{FF2B5EF4-FFF2-40B4-BE49-F238E27FC236}">
                <a16:creationId xmlns:a16="http://schemas.microsoft.com/office/drawing/2014/main" id="{C763D16E-FE34-452E-9B22-413A9E7522DB}"/>
              </a:ext>
            </a:extLst>
          </p:cNvPr>
          <p:cNvPicPr>
            <a:picLocks noChangeAspect="1"/>
          </p:cNvPicPr>
          <p:nvPr/>
        </p:nvPicPr>
        <p:blipFill>
          <a:blip r:embed="rId3"/>
          <a:stretch>
            <a:fillRect/>
          </a:stretch>
        </p:blipFill>
        <p:spPr>
          <a:xfrm>
            <a:off x="1366092" y="1629916"/>
            <a:ext cx="7258796" cy="4759866"/>
          </a:xfrm>
          <a:prstGeom prst="rect">
            <a:avLst/>
          </a:prstGeom>
          <a:ln w="12700" cap="rnd">
            <a:solidFill>
              <a:schemeClr val="accent1"/>
            </a:solidFill>
            <a:beve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700228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GB" sz="2400" b="1" dirty="0"/>
              <a:t>How did participants feel in Virtual </a:t>
            </a:r>
            <a:r>
              <a:rPr lang="en-GB" sz="2400" b="1" dirty="0" err="1"/>
              <a:t>Avebury</a:t>
            </a:r>
            <a:r>
              <a:rPr lang="en-GB" sz="2400" b="1" dirty="0"/>
              <a:t>?</a:t>
            </a:r>
            <a:endParaRPr lang="en-GB" sz="2400" dirty="0"/>
          </a:p>
        </p:txBody>
      </p:sp>
      <p:pic>
        <p:nvPicPr>
          <p:cNvPr id="4" name="Picture 3">
            <a:extLst>
              <a:ext uri="{FF2B5EF4-FFF2-40B4-BE49-F238E27FC236}">
                <a16:creationId xmlns:a16="http://schemas.microsoft.com/office/drawing/2014/main" id="{903CBD60-A570-4577-BE3B-B3F5F33964D4}"/>
              </a:ext>
            </a:extLst>
          </p:cNvPr>
          <p:cNvPicPr>
            <a:picLocks noChangeAspect="1"/>
          </p:cNvPicPr>
          <p:nvPr/>
        </p:nvPicPr>
        <p:blipFill>
          <a:blip r:embed="rId3"/>
          <a:stretch>
            <a:fillRect/>
          </a:stretch>
        </p:blipFill>
        <p:spPr>
          <a:xfrm>
            <a:off x="1429711" y="1533630"/>
            <a:ext cx="7195177" cy="4889204"/>
          </a:xfrm>
          <a:prstGeom prst="rect">
            <a:avLst/>
          </a:prstGeom>
          <a:ln w="12700" cap="rnd">
            <a:solidFill>
              <a:schemeClr val="accent1"/>
            </a:solidFill>
            <a:beve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969082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GB" sz="2400" b="1" dirty="0"/>
              <a:t>What did participants say about Virtual </a:t>
            </a:r>
            <a:r>
              <a:rPr lang="en-GB" sz="2400" b="1" dirty="0" err="1"/>
              <a:t>Avebury</a:t>
            </a:r>
            <a:r>
              <a:rPr lang="en-GB" sz="2400" b="1" dirty="0"/>
              <a:t>?</a:t>
            </a:r>
            <a:endParaRPr lang="en-GB" sz="2400" dirty="0"/>
          </a:p>
        </p:txBody>
      </p:sp>
      <p:sp>
        <p:nvSpPr>
          <p:cNvPr id="4" name="TextBox 3">
            <a:extLst>
              <a:ext uri="{FF2B5EF4-FFF2-40B4-BE49-F238E27FC236}">
                <a16:creationId xmlns:a16="http://schemas.microsoft.com/office/drawing/2014/main" id="{D7AD48D0-7712-4341-8C63-82E6D33388BC}"/>
              </a:ext>
            </a:extLst>
          </p:cNvPr>
          <p:cNvSpPr txBox="1"/>
          <p:nvPr/>
        </p:nvSpPr>
        <p:spPr>
          <a:xfrm>
            <a:off x="3999123" y="1630497"/>
            <a:ext cx="4625764" cy="470898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r"/>
            <a:r>
              <a:rPr lang="en-GB" sz="2000" i="1" dirty="0"/>
              <a:t>“However fascinating, the sense of the stones themselves is more powerful. This really filled in the gaps though and helped understand what was missing. The two together (physical and virtual) are a brilliant combination”</a:t>
            </a:r>
          </a:p>
          <a:p>
            <a:pPr algn="r"/>
            <a:endParaRPr lang="en-GB" sz="2000" i="1" dirty="0"/>
          </a:p>
          <a:p>
            <a:pPr algn="r"/>
            <a:endParaRPr lang="en-GB" sz="2000" i="1" dirty="0"/>
          </a:p>
          <a:p>
            <a:pPr algn="r"/>
            <a:r>
              <a:rPr lang="en-GB" sz="2000" i="1" dirty="0"/>
              <a:t>“Nervous when I went under ground or near the edge of the ditch...in a good way!”</a:t>
            </a:r>
          </a:p>
          <a:p>
            <a:pPr algn="r"/>
            <a:endParaRPr lang="en-GB" sz="2000" i="1" dirty="0"/>
          </a:p>
          <a:p>
            <a:pPr algn="r"/>
            <a:endParaRPr lang="en-GB" sz="2000" i="1" dirty="0"/>
          </a:p>
          <a:p>
            <a:pPr algn="r"/>
            <a:r>
              <a:rPr lang="en-GB" sz="2000" i="1" dirty="0"/>
              <a:t>“Awed and exhilarated would be good words to add”</a:t>
            </a:r>
          </a:p>
        </p:txBody>
      </p:sp>
      <p:pic>
        <p:nvPicPr>
          <p:cNvPr id="7" name="Picture 6" descr="A group of people walking in front of a house&#10;&#10;Description automatically generated">
            <a:extLst>
              <a:ext uri="{FF2B5EF4-FFF2-40B4-BE49-F238E27FC236}">
                <a16:creationId xmlns:a16="http://schemas.microsoft.com/office/drawing/2014/main" id="{99F2D772-ABA3-470C-B9CC-BD16B17AC7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137" y="4113489"/>
            <a:ext cx="3367986" cy="2245324"/>
          </a:xfrm>
          <a:prstGeom prst="rect">
            <a:avLst/>
          </a:prstGeom>
          <a:ln w="12700" cap="rnd">
            <a:solidFill>
              <a:schemeClr val="accent1"/>
            </a:solidFill>
            <a:bevel/>
          </a:ln>
          <a:effectLst>
            <a:outerShdw blurRad="50800" dist="38100" dir="5400000" algn="t" rotWithShape="0">
              <a:prstClr val="black">
                <a:alpha val="40000"/>
              </a:prstClr>
            </a:outerShdw>
          </a:effectLst>
        </p:spPr>
      </p:pic>
      <p:pic>
        <p:nvPicPr>
          <p:cNvPr id="5" name="Picture 4" descr="A person sitting in a chair&#10;&#10;Description automatically generated">
            <a:extLst>
              <a:ext uri="{FF2B5EF4-FFF2-40B4-BE49-F238E27FC236}">
                <a16:creationId xmlns:a16="http://schemas.microsoft.com/office/drawing/2014/main" id="{BBE02E3F-F8C0-4A25-85E8-03D839799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154" y="1776850"/>
            <a:ext cx="3367986" cy="2525989"/>
          </a:xfrm>
          <a:prstGeom prst="rect">
            <a:avLst/>
          </a:prstGeom>
          <a:ln w="12700" cap="rnd">
            <a:solidFill>
              <a:schemeClr val="accent1"/>
            </a:solidFill>
            <a:beve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660999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GB" sz="3200" b="1" dirty="0"/>
              <a:t>Sense of place</a:t>
            </a:r>
          </a:p>
        </p:txBody>
      </p:sp>
      <p:pic>
        <p:nvPicPr>
          <p:cNvPr id="4" name="Picture 3">
            <a:extLst>
              <a:ext uri="{FF2B5EF4-FFF2-40B4-BE49-F238E27FC236}">
                <a16:creationId xmlns:a16="http://schemas.microsoft.com/office/drawing/2014/main" id="{787001DD-7C49-4AEF-BA45-DD81861AA46D}"/>
              </a:ext>
            </a:extLst>
          </p:cNvPr>
          <p:cNvPicPr>
            <a:picLocks noChangeAspect="1"/>
          </p:cNvPicPr>
          <p:nvPr/>
        </p:nvPicPr>
        <p:blipFill>
          <a:blip r:embed="rId3"/>
          <a:stretch>
            <a:fillRect/>
          </a:stretch>
        </p:blipFill>
        <p:spPr>
          <a:xfrm>
            <a:off x="2177590" y="1499894"/>
            <a:ext cx="6447298" cy="4812771"/>
          </a:xfrm>
          <a:prstGeom prst="rect">
            <a:avLst/>
          </a:prstGeom>
          <a:ln w="12700" cap="rnd">
            <a:solidFill>
              <a:schemeClr val="accent1"/>
            </a:solidFill>
            <a:bevel/>
          </a:ln>
          <a:effectLst>
            <a:outerShdw blurRad="50800" dist="38100" dir="5400000" algn="t" rotWithShape="0">
              <a:prstClr val="black">
                <a:alpha val="40000"/>
              </a:prstClr>
            </a:outerShdw>
          </a:effectLst>
        </p:spPr>
      </p:pic>
      <p:sp>
        <p:nvSpPr>
          <p:cNvPr id="5" name="TextBox 4">
            <a:extLst>
              <a:ext uri="{FF2B5EF4-FFF2-40B4-BE49-F238E27FC236}">
                <a16:creationId xmlns:a16="http://schemas.microsoft.com/office/drawing/2014/main" id="{18F5C04D-4BC6-43D4-9B91-552E440383B4}"/>
              </a:ext>
            </a:extLst>
          </p:cNvPr>
          <p:cNvSpPr txBox="1"/>
          <p:nvPr/>
        </p:nvSpPr>
        <p:spPr>
          <a:xfrm>
            <a:off x="242371" y="1872332"/>
            <a:ext cx="1762699" cy="427809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GB" sz="1600" i="1" dirty="0"/>
              <a:t>“I felt completely immersed in the landscape. It was really interesting to see the difference between the real stones outside and the simulation. The difference between the sizes of the banks and ditches was particularly striking!”</a:t>
            </a:r>
          </a:p>
        </p:txBody>
      </p:sp>
    </p:spTree>
    <p:extLst>
      <p:ext uri="{BB962C8B-B14F-4D97-AF65-F5344CB8AC3E}">
        <p14:creationId xmlns:p14="http://schemas.microsoft.com/office/powerpoint/2010/main" val="3105441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GB" sz="3200" b="1" dirty="0"/>
              <a:t>Sense of place</a:t>
            </a:r>
            <a:endParaRPr lang="en-GB" sz="3200" dirty="0"/>
          </a:p>
        </p:txBody>
      </p:sp>
      <p:pic>
        <p:nvPicPr>
          <p:cNvPr id="4" name="Picture 3">
            <a:extLst>
              <a:ext uri="{FF2B5EF4-FFF2-40B4-BE49-F238E27FC236}">
                <a16:creationId xmlns:a16="http://schemas.microsoft.com/office/drawing/2014/main" id="{5099A61E-302B-4474-83B5-D957116820AE}"/>
              </a:ext>
            </a:extLst>
          </p:cNvPr>
          <p:cNvPicPr>
            <a:picLocks noChangeAspect="1"/>
          </p:cNvPicPr>
          <p:nvPr/>
        </p:nvPicPr>
        <p:blipFill>
          <a:blip r:embed="rId3"/>
          <a:stretch>
            <a:fillRect/>
          </a:stretch>
        </p:blipFill>
        <p:spPr>
          <a:xfrm>
            <a:off x="2027104" y="1782761"/>
            <a:ext cx="6597784" cy="4651089"/>
          </a:xfrm>
          <a:prstGeom prst="rect">
            <a:avLst/>
          </a:prstGeom>
          <a:ln w="12700" cap="rnd">
            <a:solidFill>
              <a:schemeClr val="accent1"/>
            </a:solidFill>
            <a:bevel/>
          </a:ln>
          <a:effectLst>
            <a:outerShdw blurRad="50800" dist="38100" dir="5400000" algn="t" rotWithShape="0">
              <a:prstClr val="black">
                <a:alpha val="40000"/>
              </a:prstClr>
            </a:outerShdw>
          </a:effectLst>
        </p:spPr>
      </p:pic>
      <p:sp>
        <p:nvSpPr>
          <p:cNvPr id="5" name="TextBox 4">
            <a:extLst>
              <a:ext uri="{FF2B5EF4-FFF2-40B4-BE49-F238E27FC236}">
                <a16:creationId xmlns:a16="http://schemas.microsoft.com/office/drawing/2014/main" id="{083693D5-2908-40BF-992A-4FC9CB17B49E}"/>
              </a:ext>
            </a:extLst>
          </p:cNvPr>
          <p:cNvSpPr txBox="1"/>
          <p:nvPr/>
        </p:nvSpPr>
        <p:spPr>
          <a:xfrm>
            <a:off x="299711" y="2051200"/>
            <a:ext cx="1608464" cy="378565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GB" sz="1600" i="1" dirty="0"/>
              <a:t>“It felt very different to the Avebury I know, particularly in separation from the surrounding landscape and the monuments. But that enabled a different sense of the place to be appreciated”</a:t>
            </a:r>
          </a:p>
        </p:txBody>
      </p:sp>
    </p:spTree>
    <p:extLst>
      <p:ext uri="{BB962C8B-B14F-4D97-AF65-F5344CB8AC3E}">
        <p14:creationId xmlns:p14="http://schemas.microsoft.com/office/powerpoint/2010/main" val="1628174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GB" sz="2800" b="1" dirty="0"/>
              <a:t>IT use, age, and gender</a:t>
            </a:r>
          </a:p>
        </p:txBody>
      </p:sp>
      <p:pic>
        <p:nvPicPr>
          <p:cNvPr id="4" name="Picture 3"/>
          <p:cNvPicPr>
            <a:picLocks noChangeAspect="1"/>
          </p:cNvPicPr>
          <p:nvPr/>
        </p:nvPicPr>
        <p:blipFill>
          <a:blip r:embed="rId3"/>
          <a:stretch>
            <a:fillRect/>
          </a:stretch>
        </p:blipFill>
        <p:spPr>
          <a:xfrm>
            <a:off x="2890172" y="1461527"/>
            <a:ext cx="5746424" cy="4999524"/>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7C50D962-6553-43B1-A8BB-DD0FA34F4D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273" y="2445304"/>
            <a:ext cx="2691453" cy="2979268"/>
          </a:xfrm>
          <a:prstGeom prst="rect">
            <a:avLst/>
          </a:prstGeom>
          <a:ln w="12700" cap="rnd">
            <a:solidFill>
              <a:schemeClr val="accent1"/>
            </a:solidFill>
            <a:beve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246309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sz="3200" b="1" dirty="0"/>
              <a:t>Conclusions</a:t>
            </a:r>
          </a:p>
        </p:txBody>
      </p:sp>
      <p:pic>
        <p:nvPicPr>
          <p:cNvPr id="6" name="Picture 5" descr="A group of people standing on a hill&#10;&#10;Description automatically generated">
            <a:extLst>
              <a:ext uri="{FF2B5EF4-FFF2-40B4-BE49-F238E27FC236}">
                <a16:creationId xmlns:a16="http://schemas.microsoft.com/office/drawing/2014/main" id="{4C131830-8A80-4B08-B0CD-DDFCD5B68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18" y="2040006"/>
            <a:ext cx="8284128" cy="3765807"/>
          </a:xfrm>
          <a:prstGeom prst="rect">
            <a:avLst/>
          </a:prstGeom>
          <a:ln w="12700" cap="rnd">
            <a:solidFill>
              <a:schemeClr val="accent1"/>
            </a:solidFill>
            <a:bevel/>
          </a:ln>
          <a:effectLst>
            <a:outerShdw blurRad="50800" dist="38100" dir="5400000" algn="t" rotWithShape="0">
              <a:prstClr val="black">
                <a:alpha val="40000"/>
              </a:prstClr>
            </a:outerShdw>
          </a:effectLst>
        </p:spPr>
      </p:pic>
      <p:sp>
        <p:nvSpPr>
          <p:cNvPr id="3" name="TextBox 2">
            <a:extLst>
              <a:ext uri="{FF2B5EF4-FFF2-40B4-BE49-F238E27FC236}">
                <a16:creationId xmlns:a16="http://schemas.microsoft.com/office/drawing/2014/main" id="{CAACDDB9-E0E5-4742-81E3-EB8A4DC241B6}"/>
              </a:ext>
            </a:extLst>
          </p:cNvPr>
          <p:cNvSpPr txBox="1"/>
          <p:nvPr/>
        </p:nvSpPr>
        <p:spPr>
          <a:xfrm>
            <a:off x="6764195" y="5528814"/>
            <a:ext cx="1964169" cy="276999"/>
          </a:xfrm>
          <a:prstGeom prst="rect">
            <a:avLst/>
          </a:prstGeom>
          <a:noFill/>
        </p:spPr>
        <p:txBody>
          <a:bodyPr wrap="square" rtlCol="0">
            <a:spAutoFit/>
          </a:bodyPr>
          <a:lstStyle/>
          <a:p>
            <a:pPr algn="l"/>
            <a:r>
              <a:rPr lang="en-GB" sz="1200" dirty="0">
                <a:solidFill>
                  <a:schemeClr val="bg1"/>
                </a:solidFill>
              </a:rPr>
              <a:t>Photograph: Ralph </a:t>
            </a:r>
            <a:r>
              <a:rPr lang="en-GB" sz="1200" dirty="0" err="1">
                <a:solidFill>
                  <a:schemeClr val="bg1"/>
                </a:solidFill>
              </a:rPr>
              <a:t>Hoyte</a:t>
            </a:r>
            <a:endParaRPr lang="en-US" sz="1200" dirty="0">
              <a:solidFill>
                <a:schemeClr val="bg1"/>
              </a:solidFill>
            </a:endParaRPr>
          </a:p>
        </p:txBody>
      </p:sp>
    </p:spTree>
    <p:extLst>
      <p:ext uri="{BB962C8B-B14F-4D97-AF65-F5344CB8AC3E}">
        <p14:creationId xmlns:p14="http://schemas.microsoft.com/office/powerpoint/2010/main" val="3192099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175" y="404812"/>
            <a:ext cx="6716713" cy="1380773"/>
          </a:xfrm>
          <a:extLst/>
        </p:spPr>
        <p:txBody>
          <a:bodyPr/>
          <a:lstStyle/>
          <a:p>
            <a:pPr algn="r"/>
            <a:r>
              <a:rPr lang="en-US" sz="2400" b="1" dirty="0">
                <a:effectLst>
                  <a:outerShdw blurRad="38100" dist="38100" dir="2700000" algn="tl">
                    <a:srgbClr val="000000">
                      <a:alpha val="43137"/>
                    </a:srgbClr>
                  </a:outerShdw>
                </a:effectLst>
              </a:rPr>
              <a:t>Thank you for listening</a:t>
            </a:r>
            <a:br>
              <a:rPr lang="en-US" sz="2400" b="1" dirty="0">
                <a:effectLst>
                  <a:outerShdw blurRad="38100" dist="38100" dir="2700000" algn="tl">
                    <a:srgbClr val="000000">
                      <a:alpha val="43137"/>
                    </a:srgbClr>
                  </a:outerShdw>
                </a:effectLst>
              </a:rPr>
            </a:br>
            <a:r>
              <a:rPr lang="en-US" sz="2000" b="1" dirty="0"/>
              <a:t>Virtual </a:t>
            </a:r>
            <a:r>
              <a:rPr lang="en-US" sz="2000" b="1" dirty="0" err="1"/>
              <a:t>Avebury</a:t>
            </a:r>
            <a:r>
              <a:rPr lang="en-US" sz="2000" b="1" dirty="0"/>
              <a:t>: an immersive partnership</a:t>
            </a:r>
            <a:br>
              <a:rPr lang="en-US" sz="2000" b="1" dirty="0"/>
            </a:br>
            <a:r>
              <a:rPr lang="en-US" sz="2000" b="1" dirty="0"/>
              <a:t>kwelham@bmth.ac.uk</a:t>
            </a:r>
            <a:endParaRPr lang="en-US" sz="2400" b="1" dirty="0">
              <a:ln w="18415" cmpd="sng">
                <a:solidFill>
                  <a:srgbClr val="FFFFFF"/>
                </a:solidFill>
                <a:prstDash val="solid"/>
              </a:ln>
              <a:solidFill>
                <a:srgbClr val="FFFFFF"/>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30" y="1874582"/>
            <a:ext cx="8259157" cy="4546479"/>
          </a:xfrm>
          <a:prstGeom prst="rect">
            <a:avLst/>
          </a:prstGeom>
          <a:ln>
            <a:noFill/>
          </a:ln>
          <a:effectLst>
            <a:outerShdw blurRad="292100" dist="139700" dir="2700000" algn="tl" rotWithShape="0">
              <a:srgbClr val="333333">
                <a:alpha val="65000"/>
              </a:srgbClr>
            </a:outerShdw>
          </a:effectLst>
        </p:spPr>
      </p:pic>
      <p:pic>
        <p:nvPicPr>
          <p:cNvPr id="6" name="Picture 5"/>
          <p:cNvPicPr/>
          <p:nvPr/>
        </p:nvPicPr>
        <p:blipFill rotWithShape="1">
          <a:blip r:embed="rId4" cstate="print">
            <a:extLst>
              <a:ext uri="{28A0092B-C50C-407E-A947-70E740481C1C}">
                <a14:useLocalDpi xmlns:a14="http://schemas.microsoft.com/office/drawing/2010/main" val="0"/>
              </a:ext>
            </a:extLst>
          </a:blip>
          <a:srcRect l="21403" t="43445"/>
          <a:stretch/>
        </p:blipFill>
        <p:spPr>
          <a:xfrm>
            <a:off x="2762655" y="4834648"/>
            <a:ext cx="2057038" cy="1464812"/>
          </a:xfrm>
          <a:prstGeom prst="rect">
            <a:avLst/>
          </a:prstGeom>
          <a:ln>
            <a:noFill/>
          </a:ln>
          <a:effectLst>
            <a:softEdge rad="112500"/>
          </a:effectLst>
        </p:spPr>
      </p:pic>
      <p:pic>
        <p:nvPicPr>
          <p:cNvPr id="3077" name="Picture 5" descr="281653B4-A477-487F-95A0-C289139015C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674" y="5655376"/>
            <a:ext cx="2665177" cy="7022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8" name="Picture 6" descr="CF4CC46B-87F0-42B0-801E-F5388BDD945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127" y="4931282"/>
            <a:ext cx="1818871" cy="6419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 name="Group 3"/>
          <p:cNvGrpSpPr/>
          <p:nvPr/>
        </p:nvGrpSpPr>
        <p:grpSpPr>
          <a:xfrm>
            <a:off x="7216617" y="4987028"/>
            <a:ext cx="1301927" cy="1345037"/>
            <a:chOff x="7169285" y="4727643"/>
            <a:chExt cx="1280165" cy="1400783"/>
          </a:xfrm>
        </p:grpSpPr>
        <p:sp>
          <p:nvSpPr>
            <p:cNvPr id="3" name="Rectangle 2"/>
            <p:cNvSpPr/>
            <p:nvPr/>
          </p:nvSpPr>
          <p:spPr bwMode="auto">
            <a:xfrm>
              <a:off x="7169285" y="4727643"/>
              <a:ext cx="1280165" cy="1400783"/>
            </a:xfrm>
            <a:prstGeom prst="rect">
              <a:avLst/>
            </a:prstGeom>
            <a:solidFill>
              <a:schemeClr val="bg1"/>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solidFill>
                    <a:schemeClr val="bg1"/>
                  </a:solidFill>
                </a:ln>
                <a:solidFill>
                  <a:schemeClr val="bg1"/>
                </a:solidFill>
                <a:effectLst/>
                <a:latin typeface="Arial" charset="0"/>
                <a:cs typeface="Arial" charset="0"/>
              </a:endParaRPr>
            </a:p>
          </p:txBody>
        </p:sp>
        <p:pic>
          <p:nvPicPr>
            <p:cNvPr id="3082" name="Picture 10" descr="Image result for national trust logo"/>
            <p:cNvPicPr>
              <a:picLocks noChangeAspect="1" noChangeArrowheads="1"/>
            </p:cNvPicPr>
            <p:nvPr/>
          </p:nvPicPr>
          <p:blipFill rotWithShape="1">
            <a:blip r:embed="rId7">
              <a:extLst>
                <a:ext uri="{28A0092B-C50C-407E-A947-70E740481C1C}">
                  <a14:useLocalDpi xmlns:a14="http://schemas.microsoft.com/office/drawing/2010/main" val="0"/>
                </a:ext>
              </a:extLst>
            </a:blip>
            <a:srcRect l="17349" r="19288"/>
            <a:stretch/>
          </p:blipFill>
          <p:spPr bwMode="auto">
            <a:xfrm>
              <a:off x="7347306" y="4748080"/>
              <a:ext cx="921206" cy="1347717"/>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7" name="Rectangle 6"/>
          <p:cNvSpPr/>
          <p:nvPr/>
        </p:nvSpPr>
        <p:spPr>
          <a:xfrm>
            <a:off x="447673" y="1921303"/>
            <a:ext cx="8057221" cy="1015663"/>
          </a:xfrm>
          <a:prstGeom prst="rect">
            <a:avLst/>
          </a:prstGeom>
        </p:spPr>
        <p:txBody>
          <a:bodyPr wrap="square">
            <a:spAutoFit/>
          </a:bodyPr>
          <a:lstStyle/>
          <a:p>
            <a:r>
              <a:rPr lang="en-GB" sz="2000" b="1" i="1" dirty="0">
                <a:solidFill>
                  <a:schemeClr val="bg1"/>
                </a:solidFill>
                <a:latin typeface="+mn-lt"/>
              </a:rPr>
              <a:t>Kate Welham, David Burden, </a:t>
            </a:r>
            <a:r>
              <a:rPr lang="en-GB" sz="2000" b="1" i="1" dirty="0" err="1">
                <a:solidFill>
                  <a:schemeClr val="bg1"/>
                </a:solidFill>
                <a:latin typeface="+mn-lt"/>
              </a:rPr>
              <a:t>Rosamund</a:t>
            </a:r>
            <a:r>
              <a:rPr lang="en-GB" sz="2000" b="1" i="1" dirty="0">
                <a:solidFill>
                  <a:schemeClr val="bg1"/>
                </a:solidFill>
                <a:latin typeface="+mn-lt"/>
              </a:rPr>
              <a:t> </a:t>
            </a:r>
            <a:r>
              <a:rPr lang="en-GB" sz="2000" b="1" i="1" dirty="0" err="1">
                <a:solidFill>
                  <a:schemeClr val="bg1"/>
                </a:solidFill>
                <a:latin typeface="+mn-lt"/>
              </a:rPr>
              <a:t>Cleal</a:t>
            </a:r>
            <a:r>
              <a:rPr lang="en-GB" sz="2000" b="1" i="1" dirty="0">
                <a:solidFill>
                  <a:schemeClr val="bg1"/>
                </a:solidFill>
                <a:latin typeface="+mn-lt"/>
              </a:rPr>
              <a:t>, Elizabeth Falconer, Ralph </a:t>
            </a:r>
            <a:r>
              <a:rPr lang="en-GB" sz="2000" b="1" i="1" dirty="0" err="1">
                <a:solidFill>
                  <a:schemeClr val="bg1"/>
                </a:solidFill>
                <a:latin typeface="+mn-lt"/>
              </a:rPr>
              <a:t>Hoyte</a:t>
            </a:r>
            <a:r>
              <a:rPr lang="en-GB" sz="2000" b="1" i="1" dirty="0">
                <a:solidFill>
                  <a:schemeClr val="bg1"/>
                </a:solidFill>
                <a:latin typeface="+mn-lt"/>
              </a:rPr>
              <a:t>, </a:t>
            </a:r>
            <a:r>
              <a:rPr lang="en-GB" sz="2000" b="1" i="1" dirty="0" err="1">
                <a:solidFill>
                  <a:schemeClr val="bg1"/>
                </a:solidFill>
                <a:latin typeface="+mn-lt"/>
              </a:rPr>
              <a:t>Phill</a:t>
            </a:r>
            <a:r>
              <a:rPr lang="en-GB" sz="2000" b="1" i="1" dirty="0">
                <a:solidFill>
                  <a:schemeClr val="bg1"/>
                </a:solidFill>
                <a:latin typeface="+mn-lt"/>
              </a:rPr>
              <a:t> Phelps, Neil Slawson, and Nicola </a:t>
            </a:r>
            <a:r>
              <a:rPr lang="en-GB" sz="2000" b="1" i="1" dirty="0" err="1">
                <a:solidFill>
                  <a:schemeClr val="bg1"/>
                </a:solidFill>
                <a:latin typeface="+mn-lt"/>
              </a:rPr>
              <a:t>Snashall</a:t>
            </a:r>
            <a:endParaRPr lang="en-GB" sz="2000" b="1" dirty="0">
              <a:solidFill>
                <a:schemeClr val="bg1"/>
              </a:solidFill>
              <a:latin typeface="+mn-lt"/>
            </a:endParaRPr>
          </a:p>
        </p:txBody>
      </p:sp>
      <p:pic>
        <p:nvPicPr>
          <p:cNvPr id="8" name="Picture 7"/>
          <p:cNvPicPr>
            <a:picLocks noChangeAspect="1"/>
          </p:cNvPicPr>
          <p:nvPr/>
        </p:nvPicPr>
        <p:blipFill>
          <a:blip r:embed="rId8"/>
          <a:stretch>
            <a:fillRect/>
          </a:stretch>
        </p:blipFill>
        <p:spPr>
          <a:xfrm>
            <a:off x="4807324" y="5706991"/>
            <a:ext cx="2296786" cy="625074"/>
          </a:xfrm>
          <a:prstGeom prst="rect">
            <a:avLst/>
          </a:prstGeom>
        </p:spPr>
      </p:pic>
      <p:pic>
        <p:nvPicPr>
          <p:cNvPr id="9" name="Picture 8"/>
          <p:cNvPicPr>
            <a:picLocks noChangeAspect="1"/>
          </p:cNvPicPr>
          <p:nvPr/>
        </p:nvPicPr>
        <p:blipFill>
          <a:blip r:embed="rId9"/>
          <a:stretch>
            <a:fillRect/>
          </a:stretch>
        </p:blipFill>
        <p:spPr>
          <a:xfrm>
            <a:off x="5670917" y="4987028"/>
            <a:ext cx="1437875" cy="630966"/>
          </a:xfrm>
          <a:prstGeom prst="rect">
            <a:avLst/>
          </a:prstGeom>
        </p:spPr>
      </p:pic>
    </p:spTree>
    <p:extLst>
      <p:ext uri="{BB962C8B-B14F-4D97-AF65-F5344CB8AC3E}">
        <p14:creationId xmlns:p14="http://schemas.microsoft.com/office/powerpoint/2010/main" val="545926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sz="3200" b="1" dirty="0"/>
              <a:t>Introduction</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rcRect l="5" r="5"/>
          <a:stretch>
            <a:fillRect/>
          </a:stretch>
        </p:blipFill>
        <p:spPr>
          <a:xfrm>
            <a:off x="372219" y="1763014"/>
            <a:ext cx="8210301" cy="46187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34677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a:extLst/>
        </p:spPr>
        <p:txBody>
          <a:bodyPr/>
          <a:lstStyle/>
          <a:p>
            <a:pPr algn="r">
              <a:defRPr/>
            </a:pPr>
            <a:r>
              <a:rPr lang="en-US" sz="2400" b="1" dirty="0" err="1"/>
              <a:t>Avebury</a:t>
            </a:r>
            <a:r>
              <a:rPr lang="en-US" sz="2400" b="1" dirty="0"/>
              <a:t> </a:t>
            </a:r>
            <a:r>
              <a:rPr lang="en-US" sz="2400" b="1" dirty="0" err="1"/>
              <a:t>henge</a:t>
            </a:r>
            <a:r>
              <a:rPr lang="en-US" sz="2400" b="1" dirty="0"/>
              <a:t> and stone circle</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9800" t="1499" r="15670"/>
          <a:stretch/>
        </p:blipFill>
        <p:spPr>
          <a:xfrm>
            <a:off x="4338537" y="1498060"/>
            <a:ext cx="4289899" cy="4920720"/>
          </a:xfrm>
          <a:prstGeom prst="rect">
            <a:avLst/>
          </a:prstGeom>
          <a:ln>
            <a:noFill/>
          </a:ln>
          <a:effectLst>
            <a:outerShdw blurRad="292100" dist="139700" dir="2700000" algn="tl" rotWithShape="0">
              <a:srgbClr val="333333">
                <a:alpha val="65000"/>
              </a:srgbClr>
            </a:outerShdw>
          </a:effectLst>
        </p:spPr>
      </p:pic>
      <p:pic>
        <p:nvPicPr>
          <p:cNvPr id="4" name="Picture 3" descr="SAM_0294"/>
          <p:cNvPicPr/>
          <p:nvPr/>
        </p:nvPicPr>
        <p:blipFill rotWithShape="1">
          <a:blip r:embed="rId4" cstate="print">
            <a:extLst>
              <a:ext uri="{28A0092B-C50C-407E-A947-70E740481C1C}">
                <a14:useLocalDpi xmlns:a14="http://schemas.microsoft.com/office/drawing/2010/main" val="0"/>
              </a:ext>
            </a:extLst>
          </a:blip>
          <a:srcRect l="21465" t="8509" r="16174"/>
          <a:stretch/>
        </p:blipFill>
        <p:spPr bwMode="auto">
          <a:xfrm>
            <a:off x="359923" y="1848255"/>
            <a:ext cx="3871609" cy="4570525"/>
          </a:xfrm>
          <a:prstGeom prst="rect">
            <a:avLst/>
          </a:prstGeom>
          <a:ln>
            <a:noFill/>
          </a:ln>
          <a:effectLst>
            <a:outerShdw blurRad="292100" dist="139700" dir="2700000" algn="tl" rotWithShape="0">
              <a:srgbClr val="333333">
                <a:alpha val="65000"/>
              </a:srgbClr>
            </a:outerShdw>
          </a:effectLst>
        </p:spPr>
      </p:pic>
      <p:pic>
        <p:nvPicPr>
          <p:cNvPr id="2" name="Picture 1"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8616" y="468542"/>
            <a:ext cx="1445793" cy="878658"/>
          </a:xfrm>
          <a:prstGeom prst="rect">
            <a:avLst/>
          </a:prstGeom>
        </p:spPr>
      </p:pic>
      <p:sp>
        <p:nvSpPr>
          <p:cNvPr id="5" name="TextBox 4"/>
          <p:cNvSpPr txBox="1"/>
          <p:nvPr/>
        </p:nvSpPr>
        <p:spPr>
          <a:xfrm>
            <a:off x="437745" y="1945531"/>
            <a:ext cx="3657599" cy="1323439"/>
          </a:xfrm>
          <a:prstGeom prst="rect">
            <a:avLst/>
          </a:prstGeom>
          <a:noFill/>
        </p:spPr>
        <p:txBody>
          <a:bodyPr wrap="square" rtlCol="0">
            <a:spAutoFit/>
          </a:bodyPr>
          <a:lstStyle/>
          <a:p>
            <a:pPr algn="ctr"/>
            <a:r>
              <a:rPr lang="en-GB" sz="1600" b="1" dirty="0"/>
              <a:t>I</a:t>
            </a:r>
            <a:r>
              <a:rPr lang="en-GB" sz="1600" b="1" dirty="0">
                <a:effectLst/>
              </a:rPr>
              <a:t>nternationally important for its outstanding prehistoric monuments.  It contains</a:t>
            </a:r>
          </a:p>
          <a:p>
            <a:pPr algn="ctr"/>
            <a:r>
              <a:rPr lang="en-GB" sz="1600" b="1" dirty="0"/>
              <a:t>t</a:t>
            </a:r>
            <a:r>
              <a:rPr lang="en-GB" sz="1600" b="1" dirty="0">
                <a:effectLst/>
              </a:rPr>
              <a:t>he largest prehistoric stone circle in the world.</a:t>
            </a:r>
            <a:endParaRPr lang="en-GB" sz="1600" b="1" dirty="0"/>
          </a:p>
        </p:txBody>
      </p:sp>
      <p:sp>
        <p:nvSpPr>
          <p:cNvPr id="7" name="TextBox 6"/>
          <p:cNvSpPr txBox="1"/>
          <p:nvPr/>
        </p:nvSpPr>
        <p:spPr>
          <a:xfrm>
            <a:off x="466927" y="5901445"/>
            <a:ext cx="3657599" cy="338554"/>
          </a:xfrm>
          <a:prstGeom prst="rect">
            <a:avLst/>
          </a:prstGeom>
          <a:noFill/>
        </p:spPr>
        <p:txBody>
          <a:bodyPr wrap="square" rtlCol="0">
            <a:spAutoFit/>
          </a:bodyPr>
          <a:lstStyle/>
          <a:p>
            <a:pPr algn="ctr"/>
            <a:r>
              <a:rPr lang="en-GB" sz="1600" b="1" dirty="0">
                <a:solidFill>
                  <a:schemeClr val="bg1"/>
                </a:solidFill>
              </a:rPr>
              <a:t>300,000 visitors per annum</a:t>
            </a:r>
          </a:p>
        </p:txBody>
      </p:sp>
      <p:sp>
        <p:nvSpPr>
          <p:cNvPr id="8" name="TextBox 7"/>
          <p:cNvSpPr txBox="1"/>
          <p:nvPr/>
        </p:nvSpPr>
        <p:spPr>
          <a:xfrm>
            <a:off x="6386210" y="5032440"/>
            <a:ext cx="1454284" cy="307777"/>
          </a:xfrm>
          <a:prstGeom prst="rect">
            <a:avLst/>
          </a:prstGeom>
          <a:noFill/>
        </p:spPr>
        <p:txBody>
          <a:bodyPr wrap="square" rtlCol="0">
            <a:spAutoFit/>
          </a:bodyPr>
          <a:lstStyle/>
          <a:p>
            <a:pPr algn="ctr"/>
            <a:r>
              <a:rPr lang="en-GB" sz="1400" b="1" dirty="0">
                <a:solidFill>
                  <a:schemeClr val="bg1"/>
                </a:solidFill>
              </a:rPr>
              <a:t>stone circles</a:t>
            </a:r>
          </a:p>
        </p:txBody>
      </p:sp>
      <p:sp>
        <p:nvSpPr>
          <p:cNvPr id="9" name="TextBox 8"/>
          <p:cNvSpPr txBox="1"/>
          <p:nvPr/>
        </p:nvSpPr>
        <p:spPr>
          <a:xfrm>
            <a:off x="6888806" y="1864200"/>
            <a:ext cx="1454284" cy="523220"/>
          </a:xfrm>
          <a:prstGeom prst="rect">
            <a:avLst/>
          </a:prstGeom>
          <a:noFill/>
        </p:spPr>
        <p:txBody>
          <a:bodyPr wrap="square" rtlCol="0">
            <a:spAutoFit/>
          </a:bodyPr>
          <a:lstStyle/>
          <a:p>
            <a:pPr algn="ctr"/>
            <a:r>
              <a:rPr lang="en-GB" sz="1400" b="1" dirty="0">
                <a:solidFill>
                  <a:schemeClr val="bg1"/>
                </a:solidFill>
              </a:rPr>
              <a:t>prehistoric </a:t>
            </a:r>
            <a:r>
              <a:rPr lang="en-GB" sz="1400" b="1" dirty="0" err="1">
                <a:solidFill>
                  <a:schemeClr val="bg1"/>
                </a:solidFill>
              </a:rPr>
              <a:t>henge</a:t>
            </a:r>
            <a:endParaRPr lang="en-GB" sz="1400" b="1" dirty="0">
              <a:solidFill>
                <a:schemeClr val="bg1"/>
              </a:solidFill>
            </a:endParaRPr>
          </a:p>
        </p:txBody>
      </p:sp>
      <p:sp>
        <p:nvSpPr>
          <p:cNvPr id="10" name="TextBox 9"/>
          <p:cNvSpPr txBox="1"/>
          <p:nvPr/>
        </p:nvSpPr>
        <p:spPr>
          <a:xfrm>
            <a:off x="5183224" y="3626941"/>
            <a:ext cx="2405972" cy="307777"/>
          </a:xfrm>
          <a:prstGeom prst="rect">
            <a:avLst/>
          </a:prstGeom>
          <a:noFill/>
        </p:spPr>
        <p:txBody>
          <a:bodyPr wrap="square" rtlCol="0">
            <a:spAutoFit/>
          </a:bodyPr>
          <a:lstStyle/>
          <a:p>
            <a:pPr algn="ctr"/>
            <a:r>
              <a:rPr lang="en-GB" sz="1400" b="1" dirty="0">
                <a:solidFill>
                  <a:schemeClr val="bg1"/>
                </a:solidFill>
              </a:rPr>
              <a:t>modern roads and village</a:t>
            </a:r>
          </a:p>
        </p:txBody>
      </p:sp>
    </p:spTree>
    <p:extLst>
      <p:ext uri="{BB962C8B-B14F-4D97-AF65-F5344CB8AC3E}">
        <p14:creationId xmlns:p14="http://schemas.microsoft.com/office/powerpoint/2010/main" val="1249471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GB" sz="2800" b="1" dirty="0"/>
              <a:t>Virtual </a:t>
            </a:r>
            <a:r>
              <a:rPr lang="en-GB" sz="2800" b="1" dirty="0" err="1"/>
              <a:t>Avebury</a:t>
            </a:r>
            <a:r>
              <a:rPr lang="en-GB" sz="2800" b="1" dirty="0"/>
              <a:t> under construction</a:t>
            </a:r>
          </a:p>
        </p:txBody>
      </p:sp>
      <p:sp>
        <p:nvSpPr>
          <p:cNvPr id="35" name="TextBox 34">
            <a:extLst>
              <a:ext uri="{FF2B5EF4-FFF2-40B4-BE49-F238E27FC236}">
                <a16:creationId xmlns:a16="http://schemas.microsoft.com/office/drawing/2014/main" id="{B70B7C6E-FD1C-4EBC-AD3F-0CE241CCD08C}"/>
              </a:ext>
            </a:extLst>
          </p:cNvPr>
          <p:cNvSpPr txBox="1"/>
          <p:nvPr/>
        </p:nvSpPr>
        <p:spPr>
          <a:xfrm>
            <a:off x="273481" y="5035328"/>
            <a:ext cx="2694825" cy="1323439"/>
          </a:xfrm>
          <a:prstGeom prst="rect">
            <a:avLst/>
          </a:prstGeom>
          <a:noFill/>
        </p:spPr>
        <p:txBody>
          <a:bodyPr wrap="square" rtlCol="0">
            <a:spAutoFit/>
          </a:bodyPr>
          <a:lstStyle/>
          <a:p>
            <a:pPr algn="just"/>
            <a:r>
              <a:rPr lang="en-GB" sz="1600" dirty="0" err="1"/>
              <a:t>Daden</a:t>
            </a:r>
            <a:r>
              <a:rPr lang="en-GB" sz="1600" dirty="0"/>
              <a:t> create a greyscale map from Environment Agency Lidar data, and import into their Unity 3D </a:t>
            </a:r>
            <a:r>
              <a:rPr lang="en-GB" sz="1600" dirty="0" err="1"/>
              <a:t>Fieldscapes</a:t>
            </a:r>
            <a:r>
              <a:rPr lang="en-GB" sz="1600" baseline="30000" dirty="0" err="1"/>
              <a:t>TM</a:t>
            </a:r>
            <a:r>
              <a:rPr lang="en-GB" sz="1600" dirty="0"/>
              <a:t> platform…</a:t>
            </a:r>
          </a:p>
        </p:txBody>
      </p:sp>
      <p:grpSp>
        <p:nvGrpSpPr>
          <p:cNvPr id="41" name="Group 40"/>
          <p:cNvGrpSpPr/>
          <p:nvPr/>
        </p:nvGrpSpPr>
        <p:grpSpPr>
          <a:xfrm>
            <a:off x="320633" y="2375063"/>
            <a:ext cx="2600520" cy="2537127"/>
            <a:chOff x="392062" y="1832073"/>
            <a:chExt cx="3127620" cy="3127620"/>
          </a:xfrm>
        </p:grpSpPr>
        <p:pic>
          <p:nvPicPr>
            <p:cNvPr id="34" name="Picture 33" descr="A close up of a mans face&#10;&#10;Description automatically generated">
              <a:extLst>
                <a:ext uri="{FF2B5EF4-FFF2-40B4-BE49-F238E27FC236}">
                  <a16:creationId xmlns:a16="http://schemas.microsoft.com/office/drawing/2014/main" id="{A31C7D30-3B4B-43BC-B640-838737134F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062" y="1832073"/>
              <a:ext cx="3127620" cy="3127620"/>
            </a:xfrm>
            <a:prstGeom prst="rect">
              <a:avLst/>
            </a:prstGeom>
            <a:ln w="12700" cap="rnd">
              <a:solidFill>
                <a:schemeClr val="accent1"/>
              </a:solidFill>
              <a:bevel/>
            </a:ln>
            <a:effectLst>
              <a:outerShdw blurRad="50800" dist="38100" dir="5400000" algn="t" rotWithShape="0">
                <a:prstClr val="black">
                  <a:alpha val="40000"/>
                </a:prstClr>
              </a:outerShdw>
            </a:effectLst>
          </p:spPr>
        </p:pic>
        <p:sp>
          <p:nvSpPr>
            <p:cNvPr id="36" name="Oval 35">
              <a:extLst>
                <a:ext uri="{FF2B5EF4-FFF2-40B4-BE49-F238E27FC236}">
                  <a16:creationId xmlns:a16="http://schemas.microsoft.com/office/drawing/2014/main" id="{8123F880-2C3E-465B-80D3-389CB149DBF1}"/>
                </a:ext>
              </a:extLst>
            </p:cNvPr>
            <p:cNvSpPr/>
            <p:nvPr/>
          </p:nvSpPr>
          <p:spPr>
            <a:xfrm>
              <a:off x="1895997" y="3260787"/>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7" name="Picture 36" descr="A person standing on a lush green field&#10;&#10;Description automatically generated">
            <a:extLst>
              <a:ext uri="{FF2B5EF4-FFF2-40B4-BE49-F238E27FC236}">
                <a16:creationId xmlns:a16="http://schemas.microsoft.com/office/drawing/2014/main" id="{666649DB-A42C-45AD-BC53-48EF2B8A70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3230" y="1518710"/>
            <a:ext cx="3133620" cy="2019891"/>
          </a:xfrm>
          <a:prstGeom prst="rect">
            <a:avLst/>
          </a:prstGeom>
          <a:ln w="12700" cap="rnd">
            <a:solidFill>
              <a:schemeClr val="accent1"/>
            </a:solidFill>
            <a:bevel/>
          </a:ln>
          <a:effectLst>
            <a:outerShdw blurRad="50800" dist="38100" dir="5400000" algn="t" rotWithShape="0">
              <a:prstClr val="black">
                <a:alpha val="40000"/>
              </a:prstClr>
            </a:outerShdw>
          </a:effectLst>
        </p:spPr>
      </p:pic>
      <p:sp>
        <p:nvSpPr>
          <p:cNvPr id="38" name="TextBox 37">
            <a:extLst>
              <a:ext uri="{FF2B5EF4-FFF2-40B4-BE49-F238E27FC236}">
                <a16:creationId xmlns:a16="http://schemas.microsoft.com/office/drawing/2014/main" id="{AA7B2972-E69F-4878-8840-BB26EDD0C48F}"/>
              </a:ext>
            </a:extLst>
          </p:cNvPr>
          <p:cNvSpPr txBox="1"/>
          <p:nvPr/>
        </p:nvSpPr>
        <p:spPr>
          <a:xfrm>
            <a:off x="6386850" y="1578553"/>
            <a:ext cx="2531007" cy="1815882"/>
          </a:xfrm>
          <a:prstGeom prst="rect">
            <a:avLst/>
          </a:prstGeom>
          <a:noFill/>
        </p:spPr>
        <p:txBody>
          <a:bodyPr wrap="square" rtlCol="0">
            <a:spAutoFit/>
          </a:bodyPr>
          <a:lstStyle/>
          <a:p>
            <a:pPr algn="ctr"/>
            <a:r>
              <a:rPr lang="en-GB" sz="1600" dirty="0"/>
              <a:t>… to form the first terrain model. The ditches and banks are then terraformed to the heights and depths interpreted from archaeological data provided by BU and NT…</a:t>
            </a:r>
          </a:p>
        </p:txBody>
      </p:sp>
      <p:pic>
        <p:nvPicPr>
          <p:cNvPr id="39" name="Picture 38">
            <a:extLst>
              <a:ext uri="{FF2B5EF4-FFF2-40B4-BE49-F238E27FC236}">
                <a16:creationId xmlns:a16="http://schemas.microsoft.com/office/drawing/2014/main" id="{A2587A6E-47C1-4230-A2FF-CD49DD8405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2036" y="3713849"/>
            <a:ext cx="2864648" cy="2179677"/>
          </a:xfrm>
          <a:prstGeom prst="rect">
            <a:avLst/>
          </a:prstGeom>
          <a:ln w="12700" cap="rnd">
            <a:solidFill>
              <a:schemeClr val="accent1"/>
            </a:solidFill>
            <a:bevel/>
          </a:ln>
          <a:effectLst>
            <a:outerShdw blurRad="50800" dist="38100" dir="5400000" algn="t" rotWithShape="0">
              <a:prstClr val="black">
                <a:alpha val="40000"/>
              </a:prstClr>
            </a:outerShdw>
          </a:effectLst>
        </p:spPr>
      </p:pic>
      <p:cxnSp>
        <p:nvCxnSpPr>
          <p:cNvPr id="43" name="Straight Arrow Connector 42"/>
          <p:cNvCxnSpPr/>
          <p:nvPr/>
        </p:nvCxnSpPr>
        <p:spPr bwMode="auto">
          <a:xfrm flipV="1">
            <a:off x="2660073" y="2707574"/>
            <a:ext cx="819397" cy="558140"/>
          </a:xfrm>
          <a:prstGeom prst="straightConnector1">
            <a:avLst/>
          </a:prstGeom>
          <a:noFill/>
          <a:ln w="28575" cap="flat" cmpd="sng" algn="ctr">
            <a:solidFill>
              <a:srgbClr val="FF0000"/>
            </a:solidFill>
            <a:prstDash val="solid"/>
            <a:round/>
            <a:headEnd type="none" w="med" len="med"/>
            <a:tailEnd type="triangle"/>
          </a:ln>
          <a:effectLst/>
        </p:spPr>
      </p:cxnSp>
      <p:cxnSp>
        <p:nvCxnSpPr>
          <p:cNvPr id="45" name="Straight Arrow Connector 44"/>
          <p:cNvCxnSpPr/>
          <p:nvPr/>
        </p:nvCxnSpPr>
        <p:spPr bwMode="auto">
          <a:xfrm>
            <a:off x="6169854" y="3221773"/>
            <a:ext cx="484814" cy="1206511"/>
          </a:xfrm>
          <a:prstGeom prst="straightConnector1">
            <a:avLst/>
          </a:prstGeom>
          <a:noFill/>
          <a:ln w="28575" cap="flat" cmpd="sng" algn="ctr">
            <a:solidFill>
              <a:srgbClr val="FF0000"/>
            </a:solidFill>
            <a:prstDash val="solid"/>
            <a:round/>
            <a:headEnd type="none" w="med" len="med"/>
            <a:tailEnd type="triangle"/>
          </a:ln>
          <a:effectLst/>
        </p:spPr>
      </p:cxnSp>
      <p:sp>
        <p:nvSpPr>
          <p:cNvPr id="46" name="TextBox 45">
            <a:extLst>
              <a:ext uri="{FF2B5EF4-FFF2-40B4-BE49-F238E27FC236}">
                <a16:creationId xmlns:a16="http://schemas.microsoft.com/office/drawing/2014/main" id="{5B675703-F8FA-451A-B3E1-C1EB684E3861}"/>
              </a:ext>
            </a:extLst>
          </p:cNvPr>
          <p:cNvSpPr txBox="1"/>
          <p:nvPr/>
        </p:nvSpPr>
        <p:spPr>
          <a:xfrm>
            <a:off x="5110718" y="5893526"/>
            <a:ext cx="4149745" cy="584775"/>
          </a:xfrm>
          <a:prstGeom prst="rect">
            <a:avLst/>
          </a:prstGeom>
          <a:noFill/>
        </p:spPr>
        <p:txBody>
          <a:bodyPr wrap="square" rtlCol="0">
            <a:spAutoFit/>
          </a:bodyPr>
          <a:lstStyle/>
          <a:p>
            <a:pPr algn="ctr"/>
            <a:r>
              <a:rPr lang="en-GB" sz="1600" dirty="0"/>
              <a:t>…to simulate the henge as it may have appeared circa 2,300 BCE. </a:t>
            </a:r>
          </a:p>
        </p:txBody>
      </p:sp>
      <p:sp>
        <p:nvSpPr>
          <p:cNvPr id="47" name="TextBox 46"/>
          <p:cNvSpPr txBox="1"/>
          <p:nvPr/>
        </p:nvSpPr>
        <p:spPr>
          <a:xfrm>
            <a:off x="354436" y="2375063"/>
            <a:ext cx="351378" cy="369332"/>
          </a:xfrm>
          <a:prstGeom prst="rect">
            <a:avLst/>
          </a:prstGeom>
          <a:noFill/>
        </p:spPr>
        <p:txBody>
          <a:bodyPr wrap="none" rtlCol="0">
            <a:spAutoFit/>
          </a:bodyPr>
          <a:lstStyle/>
          <a:p>
            <a:r>
              <a:rPr lang="en-GB" b="1" dirty="0">
                <a:solidFill>
                  <a:schemeClr val="bg1"/>
                </a:solidFill>
                <a:effectLst>
                  <a:outerShdw blurRad="38100" dist="38100" dir="2700000" algn="tl">
                    <a:srgbClr val="000000">
                      <a:alpha val="43137"/>
                    </a:srgbClr>
                  </a:outerShdw>
                </a:effectLst>
              </a:rPr>
              <a:t>A</a:t>
            </a:r>
          </a:p>
        </p:txBody>
      </p:sp>
      <p:sp>
        <p:nvSpPr>
          <p:cNvPr id="48" name="TextBox 47"/>
          <p:cNvSpPr txBox="1"/>
          <p:nvPr/>
        </p:nvSpPr>
        <p:spPr>
          <a:xfrm>
            <a:off x="3303781" y="1745386"/>
            <a:ext cx="351378" cy="369332"/>
          </a:xfrm>
          <a:prstGeom prst="rect">
            <a:avLst/>
          </a:prstGeom>
          <a:noFill/>
        </p:spPr>
        <p:txBody>
          <a:bodyPr wrap="none" rtlCol="0">
            <a:spAutoFit/>
          </a:bodyPr>
          <a:lstStyle/>
          <a:p>
            <a:r>
              <a:rPr lang="en-GB" b="1" dirty="0">
                <a:solidFill>
                  <a:schemeClr val="bg1"/>
                </a:solidFill>
                <a:effectLst>
                  <a:outerShdw blurRad="38100" dist="38100" dir="2700000" algn="tl">
                    <a:srgbClr val="000000">
                      <a:alpha val="43137"/>
                    </a:srgbClr>
                  </a:outerShdw>
                </a:effectLst>
              </a:rPr>
              <a:t>B</a:t>
            </a:r>
          </a:p>
        </p:txBody>
      </p:sp>
      <p:sp>
        <p:nvSpPr>
          <p:cNvPr id="49" name="TextBox 48"/>
          <p:cNvSpPr txBox="1"/>
          <p:nvPr/>
        </p:nvSpPr>
        <p:spPr>
          <a:xfrm>
            <a:off x="5994165" y="3781291"/>
            <a:ext cx="351378" cy="369332"/>
          </a:xfrm>
          <a:prstGeom prst="rect">
            <a:avLst/>
          </a:prstGeom>
          <a:noFill/>
        </p:spPr>
        <p:txBody>
          <a:bodyPr wrap="none" rtlCol="0">
            <a:spAutoFit/>
          </a:bodyPr>
          <a:lstStyle/>
          <a:p>
            <a:r>
              <a:rPr lang="en-GB" b="1" dirty="0">
                <a:solidFill>
                  <a:schemeClr val="bg1"/>
                </a:solidFill>
                <a:effectLst>
                  <a:outerShdw blurRad="38100" dist="38100" dir="2700000" algn="tl">
                    <a:srgbClr val="000000">
                      <a:alpha val="43137"/>
                    </a:srgbClr>
                  </a:outerShdw>
                </a:effectLst>
              </a:rPr>
              <a:t>C</a:t>
            </a:r>
          </a:p>
        </p:txBody>
      </p:sp>
    </p:spTree>
    <p:extLst>
      <p:ext uri="{BB962C8B-B14F-4D97-AF65-F5344CB8AC3E}">
        <p14:creationId xmlns:p14="http://schemas.microsoft.com/office/powerpoint/2010/main" val="3279712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GB" sz="2800" b="1" dirty="0"/>
              <a:t>Virtual </a:t>
            </a:r>
            <a:r>
              <a:rPr lang="en-GB" sz="2800" b="1" dirty="0" err="1"/>
              <a:t>Avebury</a:t>
            </a:r>
            <a:r>
              <a:rPr lang="en-GB" sz="2800" b="1" dirty="0"/>
              <a:t> under construction</a:t>
            </a:r>
          </a:p>
        </p:txBody>
      </p:sp>
      <p:pic>
        <p:nvPicPr>
          <p:cNvPr id="4" name="Picture 3">
            <a:extLst>
              <a:ext uri="{FF2B5EF4-FFF2-40B4-BE49-F238E27FC236}">
                <a16:creationId xmlns:a16="http://schemas.microsoft.com/office/drawing/2014/main" id="{0B87D145-DC6C-42A5-9D3A-8B78474536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9805" y="4309925"/>
            <a:ext cx="6795082" cy="2085619"/>
          </a:xfrm>
          <a:prstGeom prst="rect">
            <a:avLst/>
          </a:prstGeom>
          <a:ln w="12700" cap="rnd">
            <a:solidFill>
              <a:schemeClr val="accent1"/>
            </a:solidFill>
            <a:bevel/>
          </a:ln>
          <a:effectLst>
            <a:outerShdw blurRad="50800" dist="38100" dir="5400000" algn="t" rotWithShape="0">
              <a:prstClr val="black">
                <a:alpha val="40000"/>
              </a:prstClr>
            </a:outerShdw>
          </a:effectLst>
        </p:spPr>
      </p:pic>
      <p:pic>
        <p:nvPicPr>
          <p:cNvPr id="5" name="Picture 4" descr="A group of people in a field&#10;&#10;Description automatically generated">
            <a:extLst>
              <a:ext uri="{FF2B5EF4-FFF2-40B4-BE49-F238E27FC236}">
                <a16:creationId xmlns:a16="http://schemas.microsoft.com/office/drawing/2014/main" id="{9DEB7E78-4D6F-4317-BE84-775906A745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0580" y="1535814"/>
            <a:ext cx="4574307" cy="2573048"/>
          </a:xfrm>
          <a:prstGeom prst="rect">
            <a:avLst/>
          </a:prstGeom>
          <a:ln w="12700" cap="rnd">
            <a:solidFill>
              <a:schemeClr val="accent1"/>
            </a:solidFill>
            <a:bevel/>
          </a:ln>
          <a:effectLst>
            <a:outerShdw blurRad="50800" dist="38100" dir="5400000" algn="t" rotWithShape="0">
              <a:prstClr val="black">
                <a:alpha val="40000"/>
              </a:prstClr>
            </a:outerShdw>
          </a:effectLst>
        </p:spPr>
      </p:pic>
      <p:sp>
        <p:nvSpPr>
          <p:cNvPr id="6" name="TextBox 5">
            <a:extLst>
              <a:ext uri="{FF2B5EF4-FFF2-40B4-BE49-F238E27FC236}">
                <a16:creationId xmlns:a16="http://schemas.microsoft.com/office/drawing/2014/main" id="{0AAFFCD2-AA15-47F6-A04D-E6C6143BD3FB}"/>
              </a:ext>
            </a:extLst>
          </p:cNvPr>
          <p:cNvSpPr txBox="1"/>
          <p:nvPr/>
        </p:nvSpPr>
        <p:spPr>
          <a:xfrm>
            <a:off x="154870" y="4927441"/>
            <a:ext cx="1590803" cy="1077218"/>
          </a:xfrm>
          <a:prstGeom prst="rect">
            <a:avLst/>
          </a:prstGeom>
          <a:noFill/>
        </p:spPr>
        <p:txBody>
          <a:bodyPr wrap="square" rtlCol="0">
            <a:spAutoFit/>
          </a:bodyPr>
          <a:lstStyle/>
          <a:p>
            <a:pPr algn="ctr"/>
            <a:r>
              <a:rPr lang="en-GB" sz="1600" dirty="0" err="1"/>
              <a:t>Satsymph</a:t>
            </a:r>
            <a:r>
              <a:rPr lang="en-GB" sz="1600" dirty="0"/>
              <a:t> start to build the soundscape structure…</a:t>
            </a:r>
          </a:p>
        </p:txBody>
      </p:sp>
      <p:sp>
        <p:nvSpPr>
          <p:cNvPr id="7" name="TextBox 6">
            <a:extLst>
              <a:ext uri="{FF2B5EF4-FFF2-40B4-BE49-F238E27FC236}">
                <a16:creationId xmlns:a16="http://schemas.microsoft.com/office/drawing/2014/main" id="{3393FF81-8379-48DC-B2A7-E26028C24D2E}"/>
              </a:ext>
            </a:extLst>
          </p:cNvPr>
          <p:cNvSpPr txBox="1"/>
          <p:nvPr/>
        </p:nvSpPr>
        <p:spPr>
          <a:xfrm>
            <a:off x="356751" y="2066029"/>
            <a:ext cx="3562107" cy="1077218"/>
          </a:xfrm>
          <a:prstGeom prst="rect">
            <a:avLst/>
          </a:prstGeom>
          <a:noFill/>
        </p:spPr>
        <p:txBody>
          <a:bodyPr wrap="square" rtlCol="0">
            <a:spAutoFit/>
          </a:bodyPr>
          <a:lstStyle/>
          <a:p>
            <a:pPr algn="ctr"/>
            <a:r>
              <a:rPr lang="en-GB" sz="1600" dirty="0"/>
              <a:t>…and we all work together in the virtual environment, developing the visual and audible character of Virtual Avebury.</a:t>
            </a:r>
          </a:p>
        </p:txBody>
      </p:sp>
    </p:spTree>
    <p:extLst>
      <p:ext uri="{BB962C8B-B14F-4D97-AF65-F5344CB8AC3E}">
        <p14:creationId xmlns:p14="http://schemas.microsoft.com/office/powerpoint/2010/main" val="229155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GB" sz="2800" b="1" dirty="0"/>
              <a:t>Virtual </a:t>
            </a:r>
            <a:r>
              <a:rPr lang="en-GB" sz="2800" b="1" dirty="0" err="1"/>
              <a:t>Avebury</a:t>
            </a:r>
            <a:r>
              <a:rPr lang="en-GB" sz="2800" b="1" dirty="0"/>
              <a:t> under construction</a:t>
            </a:r>
          </a:p>
        </p:txBody>
      </p:sp>
      <p:pic>
        <p:nvPicPr>
          <p:cNvPr id="4" name="Picture 3" descr="A group of people standing in a kitchen&#10;&#10;Description automatically generated">
            <a:extLst>
              <a:ext uri="{FF2B5EF4-FFF2-40B4-BE49-F238E27FC236}">
                <a16:creationId xmlns:a16="http://schemas.microsoft.com/office/drawing/2014/main" id="{0E9D2293-185F-4673-8D63-B8BFDA3B51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247" y="1852556"/>
            <a:ext cx="2819977" cy="3759970"/>
          </a:xfrm>
          <a:prstGeom prst="rect">
            <a:avLst/>
          </a:prstGeom>
          <a:ln w="12700" cap="rnd">
            <a:solidFill>
              <a:schemeClr val="accent1"/>
            </a:solidFill>
            <a:bevel/>
          </a:ln>
          <a:effectLst>
            <a:outerShdw blurRad="50800" dist="38100" dir="5400000" algn="t" rotWithShape="0">
              <a:prstClr val="black">
                <a:alpha val="40000"/>
              </a:prstClr>
            </a:outerShdw>
          </a:effectLst>
        </p:spPr>
      </p:pic>
      <p:pic>
        <p:nvPicPr>
          <p:cNvPr id="5" name="Picture 4" descr="A screenshot of a computer&#10;&#10;Description automatically generated">
            <a:extLst>
              <a:ext uri="{FF2B5EF4-FFF2-40B4-BE49-F238E27FC236}">
                <a16:creationId xmlns:a16="http://schemas.microsoft.com/office/drawing/2014/main" id="{94A4F024-DA28-48D9-89EB-DEC7CA6520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4106" y="4157345"/>
            <a:ext cx="3491992" cy="2171698"/>
          </a:xfrm>
          <a:prstGeom prst="rect">
            <a:avLst/>
          </a:prstGeom>
          <a:ln w="12700" cap="rnd">
            <a:solidFill>
              <a:schemeClr val="accent1"/>
            </a:solidFill>
            <a:bevel/>
          </a:ln>
          <a:effectLst>
            <a:outerShdw blurRad="50800" dist="38100" dir="5400000" algn="t" rotWithShape="0">
              <a:prstClr val="black">
                <a:alpha val="40000"/>
              </a:prstClr>
            </a:outerShdw>
          </a:effectLst>
        </p:spPr>
      </p:pic>
      <p:pic>
        <p:nvPicPr>
          <p:cNvPr id="6" name="Picture 5" descr="A close up of an animal&#10;&#10;Description automatically generated">
            <a:extLst>
              <a:ext uri="{FF2B5EF4-FFF2-40B4-BE49-F238E27FC236}">
                <a16:creationId xmlns:a16="http://schemas.microsoft.com/office/drawing/2014/main" id="{CAE3C3EE-7FB6-4761-9953-6E0E87914B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9186" y="1579344"/>
            <a:ext cx="3365702" cy="2246098"/>
          </a:xfrm>
          <a:prstGeom prst="rect">
            <a:avLst/>
          </a:prstGeom>
          <a:ln w="12700" cap="rnd">
            <a:solidFill>
              <a:schemeClr val="accent1"/>
            </a:solidFill>
            <a:bevel/>
          </a:ln>
          <a:effectLst>
            <a:outerShdw blurRad="50800" dist="38100" dir="5400000" algn="t" rotWithShape="0">
              <a:prstClr val="black">
                <a:alpha val="40000"/>
              </a:prstClr>
            </a:outerShdw>
          </a:effectLst>
        </p:spPr>
      </p:pic>
      <p:sp>
        <p:nvSpPr>
          <p:cNvPr id="7" name="TextBox 6">
            <a:extLst>
              <a:ext uri="{FF2B5EF4-FFF2-40B4-BE49-F238E27FC236}">
                <a16:creationId xmlns:a16="http://schemas.microsoft.com/office/drawing/2014/main" id="{BE683EC2-2656-478A-A96C-E79FE5FE68F1}"/>
              </a:ext>
            </a:extLst>
          </p:cNvPr>
          <p:cNvSpPr txBox="1"/>
          <p:nvPr/>
        </p:nvSpPr>
        <p:spPr>
          <a:xfrm>
            <a:off x="7287819" y="4458364"/>
            <a:ext cx="1337069" cy="1569660"/>
          </a:xfrm>
          <a:prstGeom prst="rect">
            <a:avLst/>
          </a:prstGeom>
          <a:noFill/>
        </p:spPr>
        <p:txBody>
          <a:bodyPr wrap="square" rtlCol="0">
            <a:spAutoFit/>
          </a:bodyPr>
          <a:lstStyle/>
          <a:p>
            <a:pPr algn="ctr"/>
            <a:r>
              <a:rPr lang="en-GB" sz="1600" dirty="0"/>
              <a:t>We record and mix sound effects such as flint knapping…</a:t>
            </a:r>
          </a:p>
        </p:txBody>
      </p:sp>
      <p:sp>
        <p:nvSpPr>
          <p:cNvPr id="8" name="TextBox 7">
            <a:extLst>
              <a:ext uri="{FF2B5EF4-FFF2-40B4-BE49-F238E27FC236}">
                <a16:creationId xmlns:a16="http://schemas.microsoft.com/office/drawing/2014/main" id="{2A812EEA-D775-4808-8BE2-F437E272C97F}"/>
              </a:ext>
            </a:extLst>
          </p:cNvPr>
          <p:cNvSpPr txBox="1"/>
          <p:nvPr/>
        </p:nvSpPr>
        <p:spPr>
          <a:xfrm>
            <a:off x="3318740" y="1804381"/>
            <a:ext cx="1940446" cy="1569660"/>
          </a:xfrm>
          <a:prstGeom prst="rect">
            <a:avLst/>
          </a:prstGeom>
          <a:noFill/>
        </p:spPr>
        <p:txBody>
          <a:bodyPr wrap="square" rtlCol="0">
            <a:spAutoFit/>
          </a:bodyPr>
          <a:lstStyle/>
          <a:p>
            <a:pPr algn="ctr"/>
            <a:r>
              <a:rPr lang="en-GB" sz="1600" dirty="0"/>
              <a:t>We create Neolithic artefacts such as grooved ware pottery sherds and red deer antler picks…</a:t>
            </a:r>
          </a:p>
        </p:txBody>
      </p:sp>
      <p:sp>
        <p:nvSpPr>
          <p:cNvPr id="9" name="TextBox 8">
            <a:extLst>
              <a:ext uri="{FF2B5EF4-FFF2-40B4-BE49-F238E27FC236}">
                <a16:creationId xmlns:a16="http://schemas.microsoft.com/office/drawing/2014/main" id="{7286F830-684F-4C1A-925D-4EF0FDD6BB13}"/>
              </a:ext>
            </a:extLst>
          </p:cNvPr>
          <p:cNvSpPr txBox="1"/>
          <p:nvPr/>
        </p:nvSpPr>
        <p:spPr>
          <a:xfrm>
            <a:off x="388247" y="5612526"/>
            <a:ext cx="2073426" cy="830997"/>
          </a:xfrm>
          <a:prstGeom prst="rect">
            <a:avLst/>
          </a:prstGeom>
          <a:noFill/>
        </p:spPr>
        <p:txBody>
          <a:bodyPr wrap="square" rtlCol="0">
            <a:spAutoFit/>
          </a:bodyPr>
          <a:lstStyle/>
          <a:p>
            <a:pPr algn="ctr"/>
            <a:r>
              <a:rPr lang="en-GB" sz="1600" dirty="0"/>
              <a:t>…and human voices speaking, laughing and calling.</a:t>
            </a:r>
          </a:p>
        </p:txBody>
      </p:sp>
    </p:spTree>
    <p:extLst>
      <p:ext uri="{BB962C8B-B14F-4D97-AF65-F5344CB8AC3E}">
        <p14:creationId xmlns:p14="http://schemas.microsoft.com/office/powerpoint/2010/main" val="2662538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GB" sz="2800" b="1" dirty="0"/>
              <a:t>Virtual </a:t>
            </a:r>
            <a:r>
              <a:rPr lang="en-GB" sz="2800" b="1" dirty="0" err="1"/>
              <a:t>Avebury</a:t>
            </a:r>
            <a:endParaRPr lang="en-GB" sz="2800" dirty="0"/>
          </a:p>
        </p:txBody>
      </p:sp>
      <p:pic>
        <p:nvPicPr>
          <p:cNvPr id="4" name="Picture 3" descr="A picture containing grass, sky, outdoor, building&#10;&#10;Description automatically generated">
            <a:extLst>
              <a:ext uri="{FF2B5EF4-FFF2-40B4-BE49-F238E27FC236}">
                <a16:creationId xmlns:a16="http://schemas.microsoft.com/office/drawing/2014/main" id="{573115A3-6844-4690-B731-8E858F5AEB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5662" y="1823933"/>
            <a:ext cx="7259226" cy="4527606"/>
          </a:xfrm>
          <a:prstGeom prst="rect">
            <a:avLst/>
          </a:prstGeom>
          <a:ln w="12700" cap="rnd">
            <a:solidFill>
              <a:schemeClr val="accent1"/>
            </a:solidFill>
            <a:bevel/>
          </a:ln>
          <a:effectLst>
            <a:outerShdw blurRad="50800" dist="38100" dir="5400000" algn="t" rotWithShape="0">
              <a:prstClr val="black">
                <a:alpha val="40000"/>
              </a:prstClr>
            </a:outerShdw>
          </a:effectLst>
        </p:spPr>
      </p:pic>
      <p:sp>
        <p:nvSpPr>
          <p:cNvPr id="5" name="TextBox 4">
            <a:extLst>
              <a:ext uri="{FF2B5EF4-FFF2-40B4-BE49-F238E27FC236}">
                <a16:creationId xmlns:a16="http://schemas.microsoft.com/office/drawing/2014/main" id="{99412EAF-0290-425E-A172-F95DDC3A0BBF}"/>
              </a:ext>
            </a:extLst>
          </p:cNvPr>
          <p:cNvSpPr txBox="1"/>
          <p:nvPr/>
        </p:nvSpPr>
        <p:spPr>
          <a:xfrm>
            <a:off x="3721397" y="5650450"/>
            <a:ext cx="5093167" cy="701089"/>
          </a:xfrm>
          <a:prstGeom prst="rect">
            <a:avLst/>
          </a:prstGeom>
          <a:noFill/>
        </p:spPr>
        <p:txBody>
          <a:bodyPr wrap="square" rtlCol="0">
            <a:spAutoFit/>
          </a:bodyPr>
          <a:lstStyle/>
          <a:p>
            <a:pPr algn="ctr"/>
            <a:r>
              <a:rPr lang="en-GB" sz="1978" dirty="0"/>
              <a:t>… and all the parts are finally synthesised to create Virtual Avebury</a:t>
            </a:r>
            <a:r>
              <a:rPr lang="en-GB" sz="898" dirty="0"/>
              <a:t>.</a:t>
            </a:r>
          </a:p>
        </p:txBody>
      </p:sp>
    </p:spTree>
    <p:extLst>
      <p:ext uri="{BB962C8B-B14F-4D97-AF65-F5344CB8AC3E}">
        <p14:creationId xmlns:p14="http://schemas.microsoft.com/office/powerpoint/2010/main" val="1992831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GB" sz="2800" b="1" dirty="0"/>
              <a:t>Evaluation: who participated in Virtual </a:t>
            </a:r>
            <a:r>
              <a:rPr lang="en-GB" sz="2800" b="1" dirty="0" err="1"/>
              <a:t>Avebury</a:t>
            </a:r>
            <a:r>
              <a:rPr lang="en-GB" sz="2800" b="1" dirty="0"/>
              <a:t>?</a:t>
            </a:r>
          </a:p>
        </p:txBody>
      </p:sp>
      <p:sp>
        <p:nvSpPr>
          <p:cNvPr id="5" name="TextBox 4">
            <a:extLst>
              <a:ext uri="{FF2B5EF4-FFF2-40B4-BE49-F238E27FC236}">
                <a16:creationId xmlns:a16="http://schemas.microsoft.com/office/drawing/2014/main" id="{7A4BBD0A-9B57-4DCD-8BCB-D7BD86CA4C7D}"/>
              </a:ext>
            </a:extLst>
          </p:cNvPr>
          <p:cNvSpPr txBox="1"/>
          <p:nvPr/>
        </p:nvSpPr>
        <p:spPr>
          <a:xfrm>
            <a:off x="271258" y="1824350"/>
            <a:ext cx="8353630" cy="2308324"/>
          </a:xfrm>
          <a:prstGeom prst="rect">
            <a:avLst/>
          </a:prstGeom>
          <a:noFill/>
        </p:spPr>
        <p:txBody>
          <a:bodyPr wrap="square" rtlCol="0">
            <a:spAutoFit/>
          </a:bodyPr>
          <a:lstStyle/>
          <a:p>
            <a:pPr marL="285750" indent="-285750" algn="just">
              <a:buFont typeface="Arial" panose="020B0604020202020204" pitchFamily="34" charset="0"/>
              <a:buChar char="•"/>
            </a:pPr>
            <a:r>
              <a:rPr lang="en-GB" sz="1600" dirty="0"/>
              <a:t>Virtual Avebury was available for public engagement on 45 days from June – September 2018, in the Barn Gallery of the Alexander </a:t>
            </a:r>
            <a:r>
              <a:rPr lang="en-GB" sz="1600" dirty="0" err="1"/>
              <a:t>Keiller</a:t>
            </a:r>
            <a:r>
              <a:rPr lang="en-GB" sz="1600" dirty="0"/>
              <a:t> Museum at Avebury. </a:t>
            </a:r>
          </a:p>
          <a:p>
            <a:pPr marL="285750" indent="-285750" algn="just">
              <a:buFont typeface="Arial" panose="020B0604020202020204" pitchFamily="34" charset="0"/>
              <a:buChar char="•"/>
            </a:pPr>
            <a:endParaRPr lang="en-GB" sz="1600" dirty="0"/>
          </a:p>
          <a:p>
            <a:pPr marL="285750" indent="-285750" algn="just">
              <a:buFont typeface="Arial" panose="020B0604020202020204" pitchFamily="34" charset="0"/>
              <a:buChar char="•"/>
            </a:pPr>
            <a:r>
              <a:rPr lang="en-GB" sz="1600" dirty="0"/>
              <a:t>More than 700 people tried the experience, analysable data collected from a sample of 388 of those participants – aged 16-85 years old. </a:t>
            </a:r>
          </a:p>
          <a:p>
            <a:pPr marL="285750" indent="-285750" algn="just">
              <a:buFont typeface="Arial" panose="020B0604020202020204" pitchFamily="34" charset="0"/>
              <a:buChar char="•"/>
            </a:pPr>
            <a:endParaRPr lang="en-GB" sz="1600" dirty="0"/>
          </a:p>
          <a:p>
            <a:pPr marL="285750" indent="-285750" algn="just">
              <a:buFont typeface="Arial" panose="020B0604020202020204" pitchFamily="34" charset="0"/>
              <a:buChar char="•"/>
            </a:pPr>
            <a:r>
              <a:rPr lang="en-GB" sz="1600" dirty="0"/>
              <a:t>Participants came from 18 different countries, 280 from the UK and the remaining 108 from the countries shown on the map. </a:t>
            </a:r>
          </a:p>
          <a:p>
            <a:endParaRPr lang="en-GB" sz="1600" dirty="0"/>
          </a:p>
        </p:txBody>
      </p:sp>
      <p:pic>
        <p:nvPicPr>
          <p:cNvPr id="6" name="Picture 5" descr="A close up of a map&#10;&#10;Description automatically generated">
            <a:extLst>
              <a:ext uri="{FF2B5EF4-FFF2-40B4-BE49-F238E27FC236}">
                <a16:creationId xmlns:a16="http://schemas.microsoft.com/office/drawing/2014/main" id="{EAFA2532-4888-4E25-9317-F19062830E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9491" y="3914122"/>
            <a:ext cx="4385397" cy="2525989"/>
          </a:xfrm>
          <a:prstGeom prst="rect">
            <a:avLst/>
          </a:prstGeom>
          <a:ln w="12700" cap="rnd">
            <a:solidFill>
              <a:schemeClr val="accent1"/>
            </a:solidFill>
            <a:bevel/>
          </a:ln>
          <a:effectLst>
            <a:outerShdw blurRad="50800" dist="38100" dir="5400000" algn="t" rotWithShape="0">
              <a:prstClr val="black">
                <a:alpha val="40000"/>
              </a:prstClr>
            </a:outerShdw>
          </a:effectLst>
        </p:spPr>
      </p:pic>
      <p:pic>
        <p:nvPicPr>
          <p:cNvPr id="7" name="Picture 6" descr="A person sitting in a chair&#10;&#10;Description automatically generated">
            <a:extLst>
              <a:ext uri="{FF2B5EF4-FFF2-40B4-BE49-F238E27FC236}">
                <a16:creationId xmlns:a16="http://schemas.microsoft.com/office/drawing/2014/main" id="{BBE02E3F-F8C0-4A25-85E8-03D839799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188" y="3914122"/>
            <a:ext cx="3367986" cy="2525989"/>
          </a:xfrm>
          <a:prstGeom prst="rect">
            <a:avLst/>
          </a:prstGeom>
          <a:ln w="12700" cap="rnd">
            <a:solidFill>
              <a:schemeClr val="accent1"/>
            </a:solidFill>
            <a:beve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794473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GB" sz="2800" b="1" dirty="0"/>
              <a:t>The age/gender distribution of our participants</a:t>
            </a:r>
          </a:p>
        </p:txBody>
      </p:sp>
      <p:pic>
        <p:nvPicPr>
          <p:cNvPr id="6" name="Picture 5">
            <a:extLst>
              <a:ext uri="{FF2B5EF4-FFF2-40B4-BE49-F238E27FC236}">
                <a16:creationId xmlns:a16="http://schemas.microsoft.com/office/drawing/2014/main" id="{E0FB2428-BA0A-4661-B4B1-98AF7D8C26CE}"/>
              </a:ext>
            </a:extLst>
          </p:cNvPr>
          <p:cNvPicPr>
            <a:picLocks noChangeAspect="1"/>
          </p:cNvPicPr>
          <p:nvPr/>
        </p:nvPicPr>
        <p:blipFill>
          <a:blip r:embed="rId3"/>
          <a:stretch>
            <a:fillRect/>
          </a:stretch>
        </p:blipFill>
        <p:spPr>
          <a:xfrm>
            <a:off x="1062629" y="1718631"/>
            <a:ext cx="7562259" cy="4715219"/>
          </a:xfrm>
          <a:prstGeom prst="rect">
            <a:avLst/>
          </a:prstGeom>
          <a:ln w="12700" cap="rnd">
            <a:solidFill>
              <a:schemeClr val="accent1"/>
            </a:solidFill>
            <a:beve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544811374"/>
      </p:ext>
    </p:extLst>
  </p:cSld>
  <p:clrMapOvr>
    <a:masterClrMapping/>
  </p:clrMapOvr>
</p:sld>
</file>

<file path=ppt/theme/theme1.xml><?xml version="1.0" encoding="utf-8"?>
<a:theme xmlns:a="http://schemas.openxmlformats.org/drawingml/2006/main" name="Arial Academic">
  <a:themeElements>
    <a:clrScheme name="Arial Academi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rial Academic">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28575"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Arial Academi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rial Academic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rial Academic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rial Academic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rial Academic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rial Academic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rial Academic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rial Academic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rial Academic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rial Academic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rial Academic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rial Academic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Arial Academic</Template>
  <TotalTime>2573</TotalTime>
  <Words>1922</Words>
  <Application>Microsoft Office PowerPoint</Application>
  <PresentationFormat>On-screen Show (4:3)</PresentationFormat>
  <Paragraphs>162</Paragraphs>
  <Slides>19</Slides>
  <Notes>19</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Arial Academic</vt:lpstr>
      <vt:lpstr>Virtual Avebury: an immersive partnership</vt:lpstr>
      <vt:lpstr>Introduction</vt:lpstr>
      <vt:lpstr>Avebury henge and stone circle</vt:lpstr>
      <vt:lpstr>Virtual Avebury under construction</vt:lpstr>
      <vt:lpstr>Virtual Avebury under construction</vt:lpstr>
      <vt:lpstr>Virtual Avebury under construction</vt:lpstr>
      <vt:lpstr>Virtual Avebury</vt:lpstr>
      <vt:lpstr>Evaluation: who participated in Virtual Avebury?</vt:lpstr>
      <vt:lpstr>The age/gender distribution of our participants</vt:lpstr>
      <vt:lpstr> UK population compared to Virtual Avebury participants </vt:lpstr>
      <vt:lpstr>Reactions to Virtual Avebury</vt:lpstr>
      <vt:lpstr>How did participants feel in Virtual Avebury?</vt:lpstr>
      <vt:lpstr>How did participants feel in Virtual Avebury?</vt:lpstr>
      <vt:lpstr>What did participants say about Virtual Avebury?</vt:lpstr>
      <vt:lpstr>Sense of place</vt:lpstr>
      <vt:lpstr>Sense of place</vt:lpstr>
      <vt:lpstr>IT use, age, and gender</vt:lpstr>
      <vt:lpstr>Conclusions</vt:lpstr>
      <vt:lpstr>Thank you for listening Virtual Avebury: an immersive partnership kwelham@bmth.ac.uk</vt:lpstr>
    </vt:vector>
  </TitlesOfParts>
  <Company>Bournemouth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XPUser</dc:creator>
  <cp:lastModifiedBy>Microsoft Office User</cp:lastModifiedBy>
  <cp:revision>421</cp:revision>
  <cp:lastPrinted>2019-04-22T18:58:53Z</cp:lastPrinted>
  <dcterms:created xsi:type="dcterms:W3CDTF">2006-10-23T13:33:45Z</dcterms:created>
  <dcterms:modified xsi:type="dcterms:W3CDTF">2019-04-26T07:16:15Z</dcterms:modified>
</cp:coreProperties>
</file>