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 id="2147483956" r:id="rId3"/>
  </p:sldMasterIdLst>
  <p:notesMasterIdLst>
    <p:notesMasterId r:id="rId44"/>
  </p:notesMasterIdLst>
  <p:sldIdLst>
    <p:sldId id="256" r:id="rId4"/>
    <p:sldId id="267" r:id="rId5"/>
    <p:sldId id="368" r:id="rId6"/>
    <p:sldId id="381" r:id="rId7"/>
    <p:sldId id="376" r:id="rId8"/>
    <p:sldId id="377" r:id="rId9"/>
    <p:sldId id="378" r:id="rId10"/>
    <p:sldId id="379" r:id="rId11"/>
    <p:sldId id="380" r:id="rId12"/>
    <p:sldId id="338" r:id="rId13"/>
    <p:sldId id="274" r:id="rId14"/>
    <p:sldId id="317" r:id="rId15"/>
    <p:sldId id="337" r:id="rId16"/>
    <p:sldId id="281" r:id="rId17"/>
    <p:sldId id="343" r:id="rId18"/>
    <p:sldId id="344" r:id="rId19"/>
    <p:sldId id="347" r:id="rId20"/>
    <p:sldId id="348" r:id="rId21"/>
    <p:sldId id="351" r:id="rId22"/>
    <p:sldId id="352" r:id="rId23"/>
    <p:sldId id="355" r:id="rId24"/>
    <p:sldId id="356" r:id="rId25"/>
    <p:sldId id="358" r:id="rId26"/>
    <p:sldId id="330" r:id="rId27"/>
    <p:sldId id="359" r:id="rId28"/>
    <p:sldId id="361" r:id="rId29"/>
    <p:sldId id="362" r:id="rId30"/>
    <p:sldId id="279" r:id="rId31"/>
    <p:sldId id="286" r:id="rId32"/>
    <p:sldId id="372" r:id="rId33"/>
    <p:sldId id="290" r:id="rId34"/>
    <p:sldId id="294" r:id="rId35"/>
    <p:sldId id="299" r:id="rId36"/>
    <p:sldId id="303" r:id="rId37"/>
    <p:sldId id="367" r:id="rId38"/>
    <p:sldId id="375" r:id="rId39"/>
    <p:sldId id="373" r:id="rId40"/>
    <p:sldId id="374" r:id="rId41"/>
    <p:sldId id="382" r:id="rId42"/>
    <p:sldId id="383" r:id="rId43"/>
  </p:sldIdLst>
  <p:sldSz cx="9144000" cy="6858000" type="screen4x3"/>
  <p:notesSz cx="9872663" cy="67976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65C45"/>
    <a:srgbClr val="7F4633"/>
    <a:srgbClr val="598752"/>
    <a:srgbClr val="0E9DAD"/>
    <a:srgbClr val="1A9DAC"/>
    <a:srgbClr val="CC7054"/>
    <a:srgbClr val="663300"/>
    <a:srgbClr val="000000"/>
    <a:srgbClr val="3333FF"/>
    <a:srgbClr val="6DA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D9DC7-C737-4F78-855E-7A5EDA7C1225}" v="1" dt="2018-11-20T11:00:23.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5" autoAdjust="0"/>
    <p:restoredTop sz="94674"/>
  </p:normalViewPr>
  <p:slideViewPr>
    <p:cSldViewPr showGuides="1">
      <p:cViewPr varScale="1">
        <p:scale>
          <a:sx n="65" d="100"/>
          <a:sy n="65" d="100"/>
        </p:scale>
        <p:origin x="-438" y="-108"/>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sorterViewPr>
    <p:cViewPr varScale="1">
      <p:scale>
        <a:sx n="100" d="100"/>
        <a:sy n="100" d="100"/>
      </p:scale>
      <p:origin x="0" y="148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38500" y="509588"/>
            <a:ext cx="3395663"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87267" y="3228896"/>
            <a:ext cx="789813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456219"/>
            <a:ext cx="4278154"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56219"/>
            <a:ext cx="4278154"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13</a:t>
            </a:fld>
            <a:endParaRPr lang="en-US" altLang="en-US"/>
          </a:p>
        </p:txBody>
      </p:sp>
    </p:spTree>
    <p:extLst>
      <p:ext uri="{BB962C8B-B14F-4D97-AF65-F5344CB8AC3E}">
        <p14:creationId xmlns:p14="http://schemas.microsoft.com/office/powerpoint/2010/main" val="35556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7363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24</a:t>
            </a:fld>
            <a:endParaRPr lang="en-US" altLang="en-US"/>
          </a:p>
        </p:txBody>
      </p:sp>
    </p:spTree>
    <p:extLst>
      <p:ext uri="{BB962C8B-B14F-4D97-AF65-F5344CB8AC3E}">
        <p14:creationId xmlns:p14="http://schemas.microsoft.com/office/powerpoint/2010/main" val="887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28</a:t>
            </a:fld>
            <a:endParaRPr lang="en-US" altLang="en-US"/>
          </a:p>
        </p:txBody>
      </p:sp>
    </p:spTree>
    <p:extLst>
      <p:ext uri="{BB962C8B-B14F-4D97-AF65-F5344CB8AC3E}">
        <p14:creationId xmlns:p14="http://schemas.microsoft.com/office/powerpoint/2010/main" val="205988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33</a:t>
            </a:fld>
            <a:endParaRPr lang="en-US" altLang="en-US"/>
          </a:p>
        </p:txBody>
      </p:sp>
    </p:spTree>
    <p:extLst>
      <p:ext uri="{BB962C8B-B14F-4D97-AF65-F5344CB8AC3E}">
        <p14:creationId xmlns:p14="http://schemas.microsoft.com/office/powerpoint/2010/main" val="40938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7461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4234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2433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8284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36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7F463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9144000" cy="6021288"/>
          </a:xfrm>
          <a:prstGeom prst="rect">
            <a:avLst/>
          </a:prstGeom>
        </p:spPr>
        <p:txBody>
          <a:bodyPr/>
          <a:lstStyle/>
          <a:p>
            <a:endParaRPr lang="en-US"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10"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11" name="Picture Placeholder 12"/>
          <p:cNvSpPr>
            <a:spLocks noGrp="1"/>
          </p:cNvSpPr>
          <p:nvPr>
            <p:ph type="pic" sz="quarter" idx="12"/>
          </p:nvPr>
        </p:nvSpPr>
        <p:spPr>
          <a:xfrm>
            <a:off x="0" y="1268760"/>
            <a:ext cx="3024188" cy="4752528"/>
          </a:xfrm>
          <a:prstGeom prst="rect">
            <a:avLst/>
          </a:prstGeom>
        </p:spPr>
        <p:txBody>
          <a:bodyPr/>
          <a:lstStyle/>
          <a:p>
            <a:endParaRPr lang="en-US"/>
          </a:p>
        </p:txBody>
      </p:sp>
      <p:sp>
        <p:nvSpPr>
          <p:cNvPr id="12"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13"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14" name="Picture 13"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33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6"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5" hasCustomPrompt="1"/>
          </p:nvPr>
        </p:nvSpPr>
        <p:spPr>
          <a:xfrm>
            <a:off x="458065" y="1268760"/>
            <a:ext cx="2385743"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51108827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440160"/>
            <a:ext cx="7058025" cy="3528392"/>
          </a:xfrm>
          <a:prstGeom prst="rect">
            <a:avLst/>
          </a:prstGeom>
        </p:spPr>
        <p:txBody>
          <a:bodyPr/>
          <a:lstStyle>
            <a:lvl1pPr marL="0" indent="0">
              <a:lnSpc>
                <a:spcPts val="3600"/>
              </a:lnSpc>
              <a:buNone/>
              <a:defRPr sz="2800" b="0" i="1" baseline="0">
                <a:solidFill>
                  <a:srgbClr val="7F4633"/>
                </a:solidFill>
                <a:latin typeface="Tahoma" charset="0"/>
              </a:defRPr>
            </a:lvl1pPr>
            <a:lvl2pPr marL="609600" indent="0">
              <a:lnSpc>
                <a:spcPts val="3600"/>
              </a:lnSpc>
              <a:buNone/>
              <a:defRPr sz="2800" b="0" i="1" baseline="0">
                <a:solidFill>
                  <a:srgbClr val="7F4633"/>
                </a:solidFill>
                <a:latin typeface="Tahoma" charset="0"/>
              </a:defRPr>
            </a:lvl2pPr>
            <a:lvl3pPr marL="1219200" indent="0">
              <a:lnSpc>
                <a:spcPts val="3600"/>
              </a:lnSpc>
              <a:buNone/>
              <a:defRPr sz="2800" b="0" i="1" baseline="0">
                <a:solidFill>
                  <a:srgbClr val="7F4633"/>
                </a:solidFill>
                <a:latin typeface="Tahoma" charset="0"/>
              </a:defRPr>
            </a:lvl3pPr>
            <a:lvl4pPr marL="1828800" indent="0">
              <a:lnSpc>
                <a:spcPts val="3600"/>
              </a:lnSpc>
              <a:buNone/>
              <a:defRPr sz="2800" b="0" i="1" baseline="0">
                <a:solidFill>
                  <a:srgbClr val="7F4633"/>
                </a:solidFill>
                <a:latin typeface="Tahoma" charset="0"/>
              </a:defRPr>
            </a:lvl4pPr>
            <a:lvl5pPr marL="2438400" indent="0">
              <a:lnSpc>
                <a:spcPts val="3600"/>
              </a:lnSpc>
              <a:buNone/>
              <a:defRPr sz="2800" b="0" i="1" baseline="0">
                <a:solidFill>
                  <a:srgbClr val="7F4633"/>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5184353"/>
            <a:ext cx="7058025" cy="692919"/>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8315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2"/>
          <p:cNvSpPr>
            <a:spLocks noGrp="1"/>
          </p:cNvSpPr>
          <p:nvPr>
            <p:ph type="body" sz="quarter" idx="12" hasCustomPrompt="1"/>
          </p:nvPr>
        </p:nvSpPr>
        <p:spPr>
          <a:xfrm>
            <a:off x="215403" y="2547440"/>
            <a:ext cx="4283969" cy="2204864"/>
          </a:xfrm>
          <a:prstGeom prst="rect">
            <a:avLst/>
          </a:prstGeom>
        </p:spPr>
        <p:txBody>
          <a:bodyPr/>
          <a:lstStyle>
            <a:lvl1pPr marL="0" indent="0" algn="r">
              <a:lnSpc>
                <a:spcPts val="9600"/>
              </a:lnSpc>
              <a:buNone/>
              <a:defRPr sz="13000" b="0" i="0" baseline="0">
                <a:solidFill>
                  <a:srgbClr val="7F4633"/>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4715395" y="2564519"/>
            <a:ext cx="3601021" cy="2187786"/>
          </a:xfrm>
          <a:prstGeom prst="rect">
            <a:avLst/>
          </a:prstGeom>
        </p:spPr>
        <p:txBody>
          <a:bodyPr/>
          <a:lstStyle>
            <a:lvl1pPr marL="0" indent="0" algn="l">
              <a:lnSpc>
                <a:spcPts val="2200"/>
              </a:lnSpc>
              <a:buNone/>
              <a:defRPr sz="1800" baseline="0">
                <a:solidFill>
                  <a:srgbClr val="7F4633"/>
                </a:solidFill>
                <a:latin typeface="Georgia" charset="0"/>
              </a:defRPr>
            </a:lvl1pPr>
            <a:lvl2pPr marL="609600" indent="0" algn="l">
              <a:lnSpc>
                <a:spcPts val="2200"/>
              </a:lnSpc>
              <a:buNone/>
              <a:defRPr sz="1800" baseline="0">
                <a:solidFill>
                  <a:srgbClr val="7F4633"/>
                </a:solidFill>
                <a:latin typeface="Georgia" charset="0"/>
              </a:defRPr>
            </a:lvl2pPr>
            <a:lvl3pPr marL="1219200" indent="0" algn="l">
              <a:lnSpc>
                <a:spcPts val="2200"/>
              </a:lnSpc>
              <a:buNone/>
              <a:defRPr sz="1800" baseline="0">
                <a:solidFill>
                  <a:srgbClr val="7F4633"/>
                </a:solidFill>
                <a:latin typeface="Georgia" charset="0"/>
              </a:defRPr>
            </a:lvl3pPr>
            <a:lvl4pPr marL="1828800" indent="0" algn="l">
              <a:lnSpc>
                <a:spcPts val="2200"/>
              </a:lnSpc>
              <a:buNone/>
              <a:defRPr sz="1800" baseline="0">
                <a:solidFill>
                  <a:srgbClr val="7F4633"/>
                </a:solidFill>
                <a:latin typeface="Georgia" charset="0"/>
              </a:defRPr>
            </a:lvl4pPr>
            <a:lvl5pPr marL="2438400" indent="0" algn="l">
              <a:lnSpc>
                <a:spcPts val="2200"/>
              </a:lnSpc>
              <a:buNone/>
              <a:defRPr sz="1800" baseline="0">
                <a:solidFill>
                  <a:srgbClr val="7F4633"/>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970980" y="4896321"/>
            <a:ext cx="7129412" cy="620911"/>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17898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7F463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29919185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30968384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7F4633"/>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424" y="6138529"/>
            <a:ext cx="1512000" cy="662034"/>
          </a:xfrm>
          <a:prstGeom prst="rect">
            <a:avLst/>
          </a:prstGeom>
        </p:spPr>
      </p:pic>
    </p:spTree>
    <p:extLst>
      <p:ext uri="{BB962C8B-B14F-4D97-AF65-F5344CB8AC3E}">
        <p14:creationId xmlns:p14="http://schemas.microsoft.com/office/powerpoint/2010/main" val="87830812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7F4633"/>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2375413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25111080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424" y="6144918"/>
            <a:ext cx="1512000" cy="662034"/>
          </a:xfrm>
          <a:prstGeom prst="rect">
            <a:avLst/>
          </a:prstGeom>
        </p:spPr>
      </p:pic>
    </p:spTree>
    <p:extLst>
      <p:ext uri="{BB962C8B-B14F-4D97-AF65-F5344CB8AC3E}">
        <p14:creationId xmlns:p14="http://schemas.microsoft.com/office/powerpoint/2010/main" val="47092539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376537941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6148341"/>
            <a:ext cx="1512000" cy="662034"/>
          </a:xfrm>
          <a:prstGeom prst="rect">
            <a:avLst/>
          </a:prstGeom>
        </p:spPr>
      </p:pic>
    </p:spTree>
    <p:extLst>
      <p:ext uri="{BB962C8B-B14F-4D97-AF65-F5344CB8AC3E}">
        <p14:creationId xmlns:p14="http://schemas.microsoft.com/office/powerpoint/2010/main" val="200863597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413812353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9144000" cy="6021288"/>
          </a:xfrm>
          <a:prstGeom prst="rect">
            <a:avLst/>
          </a:prstGeom>
        </p:spPr>
        <p:txBody>
          <a:bodyPr/>
          <a:lstStyle/>
          <a:p>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5585" y="6140600"/>
            <a:ext cx="1512839" cy="662400"/>
          </a:xfrm>
          <a:prstGeom prst="rect">
            <a:avLst/>
          </a:prstGeom>
        </p:spPr>
      </p:pic>
    </p:spTree>
    <p:extLst>
      <p:ext uri="{BB962C8B-B14F-4D97-AF65-F5344CB8AC3E}">
        <p14:creationId xmlns:p14="http://schemas.microsoft.com/office/powerpoint/2010/main" val="88811004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10"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11" name="Picture Placeholder 12"/>
          <p:cNvSpPr>
            <a:spLocks noGrp="1"/>
          </p:cNvSpPr>
          <p:nvPr>
            <p:ph type="pic" sz="quarter" idx="12"/>
          </p:nvPr>
        </p:nvSpPr>
        <p:spPr>
          <a:xfrm>
            <a:off x="0" y="1268760"/>
            <a:ext cx="3024188" cy="4752528"/>
          </a:xfrm>
          <a:prstGeom prst="rect">
            <a:avLst/>
          </a:prstGeom>
        </p:spPr>
        <p:txBody>
          <a:bodyPr/>
          <a:lstStyle/>
          <a:p>
            <a:endParaRPr lang="en-US"/>
          </a:p>
        </p:txBody>
      </p:sp>
      <p:sp>
        <p:nvSpPr>
          <p:cNvPr id="12"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13"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14" name="Picture 13"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6136729"/>
            <a:ext cx="1512000" cy="662034"/>
          </a:xfrm>
          <a:prstGeom prst="rect">
            <a:avLst/>
          </a:prstGeom>
        </p:spPr>
      </p:pic>
    </p:spTree>
    <p:extLst>
      <p:ext uri="{BB962C8B-B14F-4D97-AF65-F5344CB8AC3E}">
        <p14:creationId xmlns:p14="http://schemas.microsoft.com/office/powerpoint/2010/main" val="193543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6"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5" hasCustomPrompt="1"/>
          </p:nvPr>
        </p:nvSpPr>
        <p:spPr>
          <a:xfrm>
            <a:off x="458065" y="1268760"/>
            <a:ext cx="2385743"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353461895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440160"/>
            <a:ext cx="7058025" cy="3528392"/>
          </a:xfrm>
          <a:prstGeom prst="rect">
            <a:avLst/>
          </a:prstGeom>
        </p:spPr>
        <p:txBody>
          <a:bodyPr/>
          <a:lstStyle>
            <a:lvl1pPr marL="0" indent="0">
              <a:lnSpc>
                <a:spcPts val="3600"/>
              </a:lnSpc>
              <a:buNone/>
              <a:defRPr sz="2800" b="0" i="1" baseline="0">
                <a:solidFill>
                  <a:srgbClr val="7F4633"/>
                </a:solidFill>
                <a:latin typeface="Tahoma" charset="0"/>
              </a:defRPr>
            </a:lvl1pPr>
            <a:lvl2pPr marL="609600" indent="0">
              <a:lnSpc>
                <a:spcPts val="3600"/>
              </a:lnSpc>
              <a:buNone/>
              <a:defRPr sz="2800" b="0" i="1" baseline="0">
                <a:solidFill>
                  <a:srgbClr val="7F4633"/>
                </a:solidFill>
                <a:latin typeface="Tahoma" charset="0"/>
              </a:defRPr>
            </a:lvl2pPr>
            <a:lvl3pPr marL="1219200" indent="0">
              <a:lnSpc>
                <a:spcPts val="3600"/>
              </a:lnSpc>
              <a:buNone/>
              <a:defRPr sz="2800" b="0" i="1" baseline="0">
                <a:solidFill>
                  <a:srgbClr val="7F4633"/>
                </a:solidFill>
                <a:latin typeface="Tahoma" charset="0"/>
              </a:defRPr>
            </a:lvl3pPr>
            <a:lvl4pPr marL="1828800" indent="0">
              <a:lnSpc>
                <a:spcPts val="3600"/>
              </a:lnSpc>
              <a:buNone/>
              <a:defRPr sz="2800" b="0" i="1" baseline="0">
                <a:solidFill>
                  <a:srgbClr val="7F4633"/>
                </a:solidFill>
                <a:latin typeface="Tahoma" charset="0"/>
              </a:defRPr>
            </a:lvl4pPr>
            <a:lvl5pPr marL="2438400" indent="0">
              <a:lnSpc>
                <a:spcPts val="3600"/>
              </a:lnSpc>
              <a:buNone/>
              <a:defRPr sz="2800" b="0" i="1" baseline="0">
                <a:solidFill>
                  <a:srgbClr val="7F4633"/>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5184353"/>
            <a:ext cx="7058025" cy="692919"/>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53876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2"/>
          <p:cNvSpPr>
            <a:spLocks noGrp="1"/>
          </p:cNvSpPr>
          <p:nvPr>
            <p:ph type="body" sz="quarter" idx="12" hasCustomPrompt="1"/>
          </p:nvPr>
        </p:nvSpPr>
        <p:spPr>
          <a:xfrm>
            <a:off x="215403" y="2547440"/>
            <a:ext cx="4283969" cy="2204864"/>
          </a:xfrm>
          <a:prstGeom prst="rect">
            <a:avLst/>
          </a:prstGeom>
        </p:spPr>
        <p:txBody>
          <a:bodyPr/>
          <a:lstStyle>
            <a:lvl1pPr marL="0" indent="0" algn="r">
              <a:lnSpc>
                <a:spcPts val="9600"/>
              </a:lnSpc>
              <a:buNone/>
              <a:defRPr sz="13000" b="0" i="0" baseline="0">
                <a:solidFill>
                  <a:srgbClr val="7F4633"/>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4715395" y="2564519"/>
            <a:ext cx="3601021" cy="2187786"/>
          </a:xfrm>
          <a:prstGeom prst="rect">
            <a:avLst/>
          </a:prstGeom>
        </p:spPr>
        <p:txBody>
          <a:bodyPr/>
          <a:lstStyle>
            <a:lvl1pPr marL="0" indent="0" algn="l">
              <a:lnSpc>
                <a:spcPts val="2200"/>
              </a:lnSpc>
              <a:buNone/>
              <a:defRPr sz="1800" baseline="0">
                <a:solidFill>
                  <a:srgbClr val="7F4633"/>
                </a:solidFill>
                <a:latin typeface="Georgia" charset="0"/>
              </a:defRPr>
            </a:lvl1pPr>
            <a:lvl2pPr marL="609600" indent="0" algn="l">
              <a:lnSpc>
                <a:spcPts val="2200"/>
              </a:lnSpc>
              <a:buNone/>
              <a:defRPr sz="1800" baseline="0">
                <a:solidFill>
                  <a:srgbClr val="7F4633"/>
                </a:solidFill>
                <a:latin typeface="Georgia" charset="0"/>
              </a:defRPr>
            </a:lvl2pPr>
            <a:lvl3pPr marL="1219200" indent="0" algn="l">
              <a:lnSpc>
                <a:spcPts val="2200"/>
              </a:lnSpc>
              <a:buNone/>
              <a:defRPr sz="1800" baseline="0">
                <a:solidFill>
                  <a:srgbClr val="7F4633"/>
                </a:solidFill>
                <a:latin typeface="Georgia" charset="0"/>
              </a:defRPr>
            </a:lvl3pPr>
            <a:lvl4pPr marL="1828800" indent="0" algn="l">
              <a:lnSpc>
                <a:spcPts val="2200"/>
              </a:lnSpc>
              <a:buNone/>
              <a:defRPr sz="1800" baseline="0">
                <a:solidFill>
                  <a:srgbClr val="7F4633"/>
                </a:solidFill>
                <a:latin typeface="Georgia" charset="0"/>
              </a:defRPr>
            </a:lvl4pPr>
            <a:lvl5pPr marL="2438400" indent="0" algn="l">
              <a:lnSpc>
                <a:spcPts val="2200"/>
              </a:lnSpc>
              <a:buNone/>
              <a:defRPr sz="1800" baseline="0">
                <a:solidFill>
                  <a:srgbClr val="7F4633"/>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970980" y="4896321"/>
            <a:ext cx="7129412" cy="620911"/>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50224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7F4633"/>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7F4633"/>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40612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Lst>
  <p:transition spd="slow">
    <p:fade/>
  </p:transition>
  <p:hf hdr="0" dt="0"/>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1979712" y="1340768"/>
            <a:ext cx="6984776" cy="3744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sz="4000" dirty="0">
                <a:ea typeface="ＭＳ Ｐゴシック" charset="-128"/>
              </a:rPr>
              <a:t>Clients and agencies:</a:t>
            </a:r>
          </a:p>
          <a:p>
            <a:pPr eaLnBrk="1" hangingPunct="1"/>
            <a:r>
              <a:rPr lang="en-GB" altLang="en-US" sz="2800" dirty="0">
                <a:ea typeface="ＭＳ Ｐゴシック" charset="-128"/>
              </a:rPr>
              <a:t>Getting the most</a:t>
            </a:r>
            <a:r>
              <a:rPr lang="en-GB" altLang="en-US" sz="2800" dirty="0"/>
              <a:t> out of the relationship</a:t>
            </a:r>
            <a:endParaRPr lang="en-GB" sz="2800" dirty="0" err="1"/>
          </a:p>
          <a:p>
            <a:pPr eaLnBrk="1" hangingPunct="1">
              <a:spcBef>
                <a:spcPct val="0"/>
              </a:spcBef>
            </a:pPr>
            <a:endParaRPr lang="en-GB" altLang="en-US" sz="2400" dirty="0">
              <a:ea typeface="ＭＳ Ｐゴシック" charset="-128"/>
            </a:endParaRPr>
          </a:p>
          <a:p>
            <a:pPr eaLnBrk="1" hangingPunct="1">
              <a:lnSpc>
                <a:spcPct val="100000"/>
              </a:lnSpc>
              <a:spcBef>
                <a:spcPct val="0"/>
              </a:spcBef>
            </a:pPr>
            <a:r>
              <a:rPr lang="en-GB" altLang="en-US" sz="2400" dirty="0">
                <a:ea typeface="ＭＳ Ｐゴシック" charset="-128"/>
              </a:rPr>
              <a:t>Tim Hughes and Mario </a:t>
            </a:r>
            <a:r>
              <a:rPr lang="en-GB" altLang="en-US" sz="2400" dirty="0" err="1">
                <a:ea typeface="ＭＳ Ｐゴシック" charset="-128"/>
              </a:rPr>
              <a:t>Vafeas</a:t>
            </a:r>
            <a:endParaRPr lang="en-GB" dirty="0" err="1">
              <a:ea typeface="ＭＳ Ｐゴシック" charset="-128"/>
            </a:endParaRPr>
          </a:p>
          <a:p>
            <a:pPr eaLnBrk="1" hangingPunct="1">
              <a:lnSpc>
                <a:spcPct val="100000"/>
              </a:lnSpc>
              <a:spcBef>
                <a:spcPct val="0"/>
              </a:spcBef>
            </a:pPr>
            <a:r>
              <a:rPr lang="en-GB" altLang="en-US" sz="2400" dirty="0">
                <a:ea typeface="ＭＳ Ｐゴシック" charset="-128"/>
              </a:rPr>
              <a:t>Bristol Business School</a:t>
            </a:r>
            <a:endParaRPr lang="en-GB" dirty="0">
              <a:ea typeface="ＭＳ Ｐゴシック" charset="-128"/>
            </a:endParaRPr>
          </a:p>
          <a:p>
            <a:pPr algn="r" eaLnBrk="1" hangingPunct="1">
              <a:spcBef>
                <a:spcPct val="0"/>
              </a:spcBef>
            </a:pPr>
            <a:endParaRPr lang="en-GB" altLang="en-US" sz="2400" dirty="0">
              <a:ea typeface="ＭＳ Ｐゴシック" charset="-128"/>
            </a:endParaRPr>
          </a:p>
          <a:p>
            <a:pPr eaLnBrk="1" hangingPunct="1">
              <a:spcBef>
                <a:spcPct val="0"/>
              </a:spcBef>
            </a:pPr>
            <a:endParaRPr lang="en-GB" altLang="en-US" sz="3200" dirty="0">
              <a:ea typeface="ＭＳ Ｐゴシック" charset="-128"/>
            </a:endParaRPr>
          </a:p>
          <a:p>
            <a:pPr eaLnBrk="1" hangingPunct="1">
              <a:spcBef>
                <a:spcPct val="0"/>
              </a:spcBef>
            </a:pPr>
            <a:endParaRPr lang="en-GB" altLang="en-US" sz="3200" dirty="0">
              <a:ea typeface="ＭＳ Ｐゴシック" charset="-128"/>
            </a:endParaRPr>
          </a:p>
          <a:p>
            <a:pPr eaLnBrk="1" hangingPunct="1">
              <a:spcBef>
                <a:spcPct val="0"/>
              </a:spcBef>
            </a:pPr>
            <a:endParaRPr lang="en-GB" altLang="en-US" sz="4000" dirty="0">
              <a:ea typeface="ＭＳ Ｐゴシック" charset="-128"/>
            </a:endParaRPr>
          </a:p>
          <a:p>
            <a:pPr algn="r" eaLnBrk="1" hangingPunct="1">
              <a:spcBef>
                <a:spcPct val="0"/>
              </a:spcBef>
            </a:pPr>
            <a:endParaRPr lang="en-GB" altLang="en-US" sz="3200" i="1" dirty="0">
              <a:ea typeface="ＭＳ Ｐゴシック" charset="-128"/>
            </a:endParaRPr>
          </a:p>
          <a:p>
            <a:pPr algn="r" eaLnBrk="1" hangingPunct="1">
              <a:spcBef>
                <a:spcPct val="0"/>
              </a:spcBef>
            </a:pPr>
            <a:endParaRPr lang="en-GB" altLang="en-US" sz="3200" i="1" dirty="0">
              <a:ea typeface="ＭＳ Ｐゴシック" charset="-128"/>
            </a:endParaRPr>
          </a:p>
          <a:p>
            <a:pPr algn="r" eaLnBrk="1" hangingPunct="1">
              <a:spcBef>
                <a:spcPct val="0"/>
              </a:spcBef>
            </a:pPr>
            <a:r>
              <a:rPr lang="en-GB" altLang="en-US" sz="2000" dirty="0">
                <a:ea typeface="ＭＳ Ｐゴシック" charset="-128"/>
              </a:rPr>
              <a:t> </a:t>
            </a:r>
          </a:p>
        </p:txBody>
      </p:sp>
    </p:spTree>
    <p:extLst>
      <p:ext uri="{BB962C8B-B14F-4D97-AF65-F5344CB8AC3E}">
        <p14:creationId xmlns:p14="http://schemas.microsoft.com/office/powerpoint/2010/main" val="14831313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Our research programme</a:t>
            </a:r>
          </a:p>
        </p:txBody>
      </p:sp>
      <p:sp>
        <p:nvSpPr>
          <p:cNvPr id="3" name="Flowchart: Alternate Process 2"/>
          <p:cNvSpPr/>
          <p:nvPr/>
        </p:nvSpPr>
        <p:spPr>
          <a:xfrm>
            <a:off x="864472" y="1484784"/>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2013: 25 interviews with clients, agency management, and agency creatives</a:t>
            </a:r>
          </a:p>
        </p:txBody>
      </p:sp>
      <p:sp>
        <p:nvSpPr>
          <p:cNvPr id="8" name="Flowchart: Alternate Process 7"/>
          <p:cNvSpPr/>
          <p:nvPr/>
        </p:nvSpPr>
        <p:spPr>
          <a:xfrm>
            <a:off x="864472" y="2132856"/>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2014: Qualitative data collected from workshops held with Bristol Media</a:t>
            </a:r>
          </a:p>
        </p:txBody>
      </p:sp>
      <p:sp>
        <p:nvSpPr>
          <p:cNvPr id="9" name="Flowchart: Alternate Process 8"/>
          <p:cNvSpPr/>
          <p:nvPr/>
        </p:nvSpPr>
        <p:spPr>
          <a:xfrm>
            <a:off x="864472" y="2780928"/>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2014: Survey, with 75 responses from agency personnel</a:t>
            </a:r>
          </a:p>
        </p:txBody>
      </p:sp>
      <p:sp>
        <p:nvSpPr>
          <p:cNvPr id="10" name="Flowchart: Alternate Process 9"/>
          <p:cNvSpPr/>
          <p:nvPr/>
        </p:nvSpPr>
        <p:spPr>
          <a:xfrm>
            <a:off x="864472" y="3429000"/>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2015: 10 workshops with individual agencies (140 participants)</a:t>
            </a:r>
          </a:p>
        </p:txBody>
      </p:sp>
      <p:sp>
        <p:nvSpPr>
          <p:cNvPr id="12" name="Flowchart: Alternate Process 11"/>
          <p:cNvSpPr/>
          <p:nvPr/>
        </p:nvSpPr>
        <p:spPr>
          <a:xfrm>
            <a:off x="864472" y="4113136"/>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2016: Survey, with 136 responses from agency personnel</a:t>
            </a:r>
          </a:p>
        </p:txBody>
      </p:sp>
      <p:sp>
        <p:nvSpPr>
          <p:cNvPr id="13" name="Flowchart: Alternate Process 12"/>
          <p:cNvSpPr/>
          <p:nvPr/>
        </p:nvSpPr>
        <p:spPr>
          <a:xfrm>
            <a:off x="864472" y="4761208"/>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2016: 23 interviews with clients</a:t>
            </a:r>
          </a:p>
        </p:txBody>
      </p:sp>
      <p:sp>
        <p:nvSpPr>
          <p:cNvPr id="14" name="Flowchart: Alternate Process 13"/>
          <p:cNvSpPr/>
          <p:nvPr/>
        </p:nvSpPr>
        <p:spPr>
          <a:xfrm>
            <a:off x="864472" y="5409280"/>
            <a:ext cx="7956000" cy="540000"/>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2017: Survey, with 209 responses from senior clients</a:t>
            </a:r>
          </a:p>
        </p:txBody>
      </p:sp>
    </p:spTree>
    <p:extLst>
      <p:ext uri="{BB962C8B-B14F-4D97-AF65-F5344CB8AC3E}">
        <p14:creationId xmlns:p14="http://schemas.microsoft.com/office/powerpoint/2010/main" val="16651805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p:txBody>
          <a:bodyPr/>
          <a:lstStyle/>
          <a:p>
            <a:r>
              <a:rPr lang="en-US" sz="4000" dirty="0"/>
              <a:t>Respondents</a:t>
            </a:r>
          </a:p>
        </p:txBody>
      </p:sp>
      <p:pic>
        <p:nvPicPr>
          <p:cNvPr id="27" name="Picture 26"/>
          <p:cNvPicPr>
            <a:picLocks noChangeAspect="1"/>
          </p:cNvPicPr>
          <p:nvPr/>
        </p:nvPicPr>
        <p:blipFill rotWithShape="1">
          <a:blip r:embed="rId2"/>
          <a:srcRect l="14221"/>
          <a:stretch/>
        </p:blipFill>
        <p:spPr>
          <a:xfrm>
            <a:off x="611560" y="1349896"/>
            <a:ext cx="2717479" cy="2112000"/>
          </a:xfrm>
          <a:prstGeom prst="rect">
            <a:avLst/>
          </a:prstGeom>
        </p:spPr>
      </p:pic>
      <p:pic>
        <p:nvPicPr>
          <p:cNvPr id="26" name="Picture Placeholder 25"/>
          <p:cNvPicPr>
            <a:picLocks noGrp="1" noChangeAspect="1"/>
          </p:cNvPicPr>
          <p:nvPr>
            <p:ph type="pic" sz="quarter" idx="14"/>
          </p:nvPr>
        </p:nvPicPr>
        <p:blipFill rotWithShape="1">
          <a:blip r:embed="rId3"/>
          <a:srcRect l="23565" t="3020" r="7683" b="6061"/>
          <a:stretch/>
        </p:blipFill>
        <p:spPr>
          <a:xfrm>
            <a:off x="3059832" y="2348880"/>
            <a:ext cx="2450522" cy="2160240"/>
          </a:xfrm>
          <a:prstGeom prst="rect">
            <a:avLst/>
          </a:prstGeom>
        </p:spPr>
      </p:pic>
      <p:pic>
        <p:nvPicPr>
          <p:cNvPr id="21" name="Picture Placeholder 20"/>
          <p:cNvPicPr>
            <a:picLocks noGrp="1" noChangeAspect="1"/>
          </p:cNvPicPr>
          <p:nvPr>
            <p:ph type="pic" sz="quarter" idx="13"/>
          </p:nvPr>
        </p:nvPicPr>
        <p:blipFill rotWithShape="1">
          <a:blip r:embed="rId4"/>
          <a:srcRect l="6907" r="13890"/>
          <a:stretch/>
        </p:blipFill>
        <p:spPr>
          <a:xfrm>
            <a:off x="5436096" y="3357248"/>
            <a:ext cx="2736304" cy="2304000"/>
          </a:xfrm>
          <a:prstGeom prst="rect">
            <a:avLst/>
          </a:prstGeom>
        </p:spPr>
      </p:pic>
      <p:sp>
        <p:nvSpPr>
          <p:cNvPr id="28" name="TextBox 27"/>
          <p:cNvSpPr txBox="1"/>
          <p:nvPr/>
        </p:nvSpPr>
        <p:spPr>
          <a:xfrm>
            <a:off x="467545" y="3573016"/>
            <a:ext cx="1504194" cy="400110"/>
          </a:xfrm>
          <a:prstGeom prst="rect">
            <a:avLst/>
          </a:prstGeom>
          <a:noFill/>
        </p:spPr>
        <p:txBody>
          <a:bodyPr wrap="non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Clients</a:t>
            </a:r>
            <a:r>
              <a:rPr lang="en-GB" sz="2000" dirty="0"/>
              <a:t>: 250</a:t>
            </a:r>
          </a:p>
        </p:txBody>
      </p:sp>
      <p:sp>
        <p:nvSpPr>
          <p:cNvPr id="29" name="TextBox 28"/>
          <p:cNvSpPr txBox="1"/>
          <p:nvPr/>
        </p:nvSpPr>
        <p:spPr>
          <a:xfrm>
            <a:off x="2915816" y="4653136"/>
            <a:ext cx="2255746" cy="707886"/>
          </a:xfrm>
          <a:prstGeom prst="rect">
            <a:avLst/>
          </a:prstGeom>
          <a:noFill/>
        </p:spPr>
        <p:txBody>
          <a:bodyPr wrap="non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Account </a:t>
            </a:r>
          </a:p>
          <a:p>
            <a:r>
              <a:rPr lang="en-GB" sz="2000" dirty="0">
                <a:latin typeface="Tahoma" panose="020B0604030504040204" pitchFamily="34" charset="0"/>
                <a:ea typeface="Tahoma" panose="020B0604030504040204" pitchFamily="34" charset="0"/>
                <a:cs typeface="Tahoma" panose="020B0604030504040204" pitchFamily="34" charset="0"/>
              </a:rPr>
              <a:t>management: 330</a:t>
            </a:r>
          </a:p>
        </p:txBody>
      </p:sp>
      <p:sp>
        <p:nvSpPr>
          <p:cNvPr id="30" name="TextBox 29"/>
          <p:cNvSpPr txBox="1"/>
          <p:nvPr/>
        </p:nvSpPr>
        <p:spPr>
          <a:xfrm>
            <a:off x="5292080" y="5789652"/>
            <a:ext cx="1810047" cy="400110"/>
          </a:xfrm>
          <a:prstGeom prst="rect">
            <a:avLst/>
          </a:prstGeom>
          <a:noFill/>
        </p:spPr>
        <p:txBody>
          <a:bodyPr wrap="non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Creatives: 125</a:t>
            </a:r>
          </a:p>
        </p:txBody>
      </p:sp>
    </p:spTree>
    <p:extLst>
      <p:ext uri="{BB962C8B-B14F-4D97-AF65-F5344CB8AC3E}">
        <p14:creationId xmlns:p14="http://schemas.microsoft.com/office/powerpoint/2010/main" val="98609525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Question</a:t>
            </a:r>
          </a:p>
        </p:txBody>
      </p:sp>
      <p:sp>
        <p:nvSpPr>
          <p:cNvPr id="5" name="Text Placeholder 4"/>
          <p:cNvSpPr>
            <a:spLocks noGrp="1"/>
          </p:cNvSpPr>
          <p:nvPr>
            <p:ph type="body" sz="quarter" idx="11"/>
          </p:nvPr>
        </p:nvSpPr>
        <p:spPr>
          <a:xfrm>
            <a:off x="827584" y="1354510"/>
            <a:ext cx="6587628" cy="4464074"/>
          </a:xfrm>
        </p:spPr>
        <p:txBody>
          <a:bodyPr/>
          <a:lstStyle/>
          <a:p>
            <a:pPr marL="0" indent="0">
              <a:buNone/>
            </a:pPr>
            <a:endParaRPr lang="en-GB" sz="4000" dirty="0"/>
          </a:p>
          <a:p>
            <a:pPr marL="0" indent="0" algn="ctr">
              <a:buNone/>
            </a:pPr>
            <a:r>
              <a:rPr lang="en-GB" sz="4000" dirty="0"/>
              <a:t>What do agencies want from their clients?</a:t>
            </a:r>
          </a:p>
        </p:txBody>
      </p:sp>
    </p:spTree>
    <p:extLst>
      <p:ext uri="{BB962C8B-B14F-4D97-AF65-F5344CB8AC3E}">
        <p14:creationId xmlns:p14="http://schemas.microsoft.com/office/powerpoint/2010/main" val="169603310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Themes</a:t>
            </a:r>
          </a:p>
        </p:txBody>
      </p:sp>
      <p:sp>
        <p:nvSpPr>
          <p:cNvPr id="4" name="Oval 3"/>
          <p:cNvSpPr/>
          <p:nvPr/>
        </p:nvSpPr>
        <p:spPr>
          <a:xfrm>
            <a:off x="755576" y="2276872"/>
            <a:ext cx="2448272" cy="1368152"/>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p:cNvSpPr txBox="1"/>
          <p:nvPr/>
        </p:nvSpPr>
        <p:spPr>
          <a:xfrm flipH="1">
            <a:off x="1112968" y="4355522"/>
            <a:ext cx="1728192"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wrap="square" rtlCol="0">
            <a:spAutoFit/>
          </a:bodyPr>
          <a:lstStyle/>
          <a:p>
            <a:r>
              <a:rPr lang="en-GB" sz="2800" dirty="0">
                <a:solidFill>
                  <a:schemeClr val="bg1"/>
                </a:solidFill>
              </a:rPr>
              <a:t>Coaching</a:t>
            </a:r>
          </a:p>
        </p:txBody>
      </p:sp>
      <p:grpSp>
        <p:nvGrpSpPr>
          <p:cNvPr id="25" name="Group 24"/>
          <p:cNvGrpSpPr/>
          <p:nvPr/>
        </p:nvGrpSpPr>
        <p:grpSpPr>
          <a:xfrm>
            <a:off x="3275654" y="3068960"/>
            <a:ext cx="2448272" cy="1368152"/>
            <a:chOff x="3491880" y="3140968"/>
            <a:chExt cx="2448272" cy="1368152"/>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effectLst>
            <a:outerShdw blurRad="50800" dist="38100" dir="2700000" algn="tl" rotWithShape="0">
              <a:prstClr val="black">
                <a:alpha val="40000"/>
              </a:prstClr>
            </a:outerShdw>
          </a:effectLst>
        </p:grpSpPr>
        <p:sp>
          <p:nvSpPr>
            <p:cNvPr id="26" name="Oval 25"/>
            <p:cNvSpPr/>
            <p:nvPr/>
          </p:nvSpPr>
          <p:spPr>
            <a:xfrm>
              <a:off x="3491880" y="3140968"/>
              <a:ext cx="2448272" cy="13681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p:cNvSpPr txBox="1"/>
            <p:nvPr/>
          </p:nvSpPr>
          <p:spPr>
            <a:xfrm flipH="1">
              <a:off x="3606079" y="3553852"/>
              <a:ext cx="2232450" cy="523220"/>
            </a:xfrm>
            <a:prstGeom prst="rect">
              <a:avLst/>
            </a:prstGeom>
            <a:noFill/>
            <a:ln>
              <a:noFill/>
            </a:ln>
          </p:spPr>
          <p:txBody>
            <a:bodyPr wrap="square" rtlCol="0">
              <a:spAutoFit/>
            </a:bodyPr>
            <a:lstStyle/>
            <a:p>
              <a:pPr algn="ct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Creativity</a:t>
              </a:r>
            </a:p>
          </p:txBody>
        </p:sp>
      </p:grpSp>
      <p:grpSp>
        <p:nvGrpSpPr>
          <p:cNvPr id="28" name="Group 27"/>
          <p:cNvGrpSpPr/>
          <p:nvPr/>
        </p:nvGrpSpPr>
        <p:grpSpPr>
          <a:xfrm>
            <a:off x="3273219" y="1412776"/>
            <a:ext cx="2448272" cy="1368152"/>
            <a:chOff x="3491880" y="3140968"/>
            <a:chExt cx="2448272" cy="1368152"/>
          </a:xfr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effectLst>
            <a:outerShdw blurRad="50800" dist="38100" dir="2700000" algn="tl" rotWithShape="0">
              <a:prstClr val="black">
                <a:alpha val="40000"/>
              </a:prstClr>
            </a:outerShdw>
          </a:effectLst>
        </p:grpSpPr>
        <p:sp>
          <p:nvSpPr>
            <p:cNvPr id="29" name="Oval 28"/>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flipH="1">
              <a:off x="3710541" y="3563791"/>
              <a:ext cx="2047666"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Information</a:t>
              </a:r>
            </a:p>
          </p:txBody>
        </p:sp>
      </p:grpSp>
      <p:grpSp>
        <p:nvGrpSpPr>
          <p:cNvPr id="40" name="Group 39"/>
          <p:cNvGrpSpPr/>
          <p:nvPr/>
        </p:nvGrpSpPr>
        <p:grpSpPr>
          <a:xfrm>
            <a:off x="755576" y="3933056"/>
            <a:ext cx="2448272" cy="1368152"/>
            <a:chOff x="8389788" y="3086495"/>
            <a:chExt cx="2448272" cy="1368152"/>
          </a:xfr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effectLst>
            <a:outerShdw blurRad="50800" dist="38100" dir="2700000" algn="tl" rotWithShape="0">
              <a:prstClr val="black">
                <a:alpha val="40000"/>
              </a:prstClr>
            </a:outerShdw>
          </a:effectLst>
        </p:grpSpPr>
        <p:sp>
          <p:nvSpPr>
            <p:cNvPr id="41" name="Oval 40"/>
            <p:cNvSpPr/>
            <p:nvPr/>
          </p:nvSpPr>
          <p:spPr>
            <a:xfrm>
              <a:off x="8389788" y="3086495"/>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flipH="1">
              <a:off x="8444218" y="3284516"/>
              <a:ext cx="2295072" cy="954107"/>
            </a:xfrm>
            <a:prstGeom prst="rect">
              <a:avLst/>
            </a:prstGeom>
            <a:noFill/>
          </p:spPr>
          <p:txBody>
            <a:bodyPr wrap="square" rtlCol="0">
              <a:spAutoFit/>
            </a:bodyPr>
            <a:lstStyle/>
            <a:p>
              <a:pPr algn="ct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Process management</a:t>
              </a:r>
            </a:p>
          </p:txBody>
        </p:sp>
      </p:grpSp>
      <p:sp>
        <p:nvSpPr>
          <p:cNvPr id="44" name="Oval 43"/>
          <p:cNvSpPr/>
          <p:nvPr/>
        </p:nvSpPr>
        <p:spPr>
          <a:xfrm>
            <a:off x="3275856" y="4725144"/>
            <a:ext cx="2448272" cy="1368152"/>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6" name="Group 45"/>
          <p:cNvGrpSpPr/>
          <p:nvPr/>
        </p:nvGrpSpPr>
        <p:grpSpPr>
          <a:xfrm>
            <a:off x="5796136" y="2132856"/>
            <a:ext cx="2448272" cy="1368152"/>
            <a:chOff x="3491880" y="3140968"/>
            <a:chExt cx="2448272" cy="1368152"/>
          </a:xfr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effectLst>
            <a:outerShdw blurRad="50800" dist="38100" dir="2700000" algn="tl" rotWithShape="0">
              <a:prstClr val="black">
                <a:alpha val="40000"/>
              </a:prstClr>
            </a:outerShdw>
          </a:effectLst>
        </p:grpSpPr>
        <p:sp>
          <p:nvSpPr>
            <p:cNvPr id="47" name="Oval 46"/>
            <p:cNvSpPr/>
            <p:nvPr/>
          </p:nvSpPr>
          <p:spPr>
            <a:xfrm>
              <a:off x="3491880" y="3140968"/>
              <a:ext cx="2448272" cy="1368152"/>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TextBox 47"/>
            <p:cNvSpPr txBox="1"/>
            <p:nvPr/>
          </p:nvSpPr>
          <p:spPr>
            <a:xfrm flipH="1">
              <a:off x="3851920" y="3563791"/>
              <a:ext cx="1810082"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Autonomy</a:t>
              </a:r>
            </a:p>
          </p:txBody>
        </p:sp>
      </p:grpSp>
      <p:sp>
        <p:nvSpPr>
          <p:cNvPr id="50" name="Oval 49"/>
          <p:cNvSpPr/>
          <p:nvPr/>
        </p:nvSpPr>
        <p:spPr>
          <a:xfrm>
            <a:off x="5796136" y="3933056"/>
            <a:ext cx="2448272" cy="1368152"/>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 name="Straight Connector 9"/>
          <p:cNvCxnSpPr>
            <a:stCxn id="29" idx="4"/>
            <a:endCxn id="26" idx="0"/>
          </p:cNvCxnSpPr>
          <p:nvPr/>
        </p:nvCxnSpPr>
        <p:spPr>
          <a:xfrm>
            <a:off x="4497355" y="2780928"/>
            <a:ext cx="2435"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499992" y="4444352"/>
            <a:ext cx="2435"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47" idx="3"/>
            <a:endCxn id="26" idx="6"/>
          </p:cNvCxnSpPr>
          <p:nvPr/>
        </p:nvCxnSpPr>
        <p:spPr>
          <a:xfrm flipH="1">
            <a:off x="5723926" y="3300647"/>
            <a:ext cx="430751" cy="452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0" idx="1"/>
            <a:endCxn id="26" idx="6"/>
          </p:cNvCxnSpPr>
          <p:nvPr/>
        </p:nvCxnSpPr>
        <p:spPr>
          <a:xfrm flipH="1" flipV="1">
            <a:off x="5723926" y="3753036"/>
            <a:ext cx="430751" cy="380381"/>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866515" y="3444663"/>
            <a:ext cx="412769" cy="308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2866515" y="3753036"/>
            <a:ext cx="412769" cy="380381"/>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flipH="1">
            <a:off x="5948733" y="4140078"/>
            <a:ext cx="2232248" cy="954107"/>
          </a:xfrm>
          <a:prstGeom prst="rect">
            <a:avLst/>
          </a:prstGeom>
          <a:noFill/>
        </p:spPr>
        <p:txBody>
          <a:bodyPr wrap="square" rtlCol="0">
            <a:spAutoFit/>
          </a:bodyPr>
          <a:lstStyle/>
          <a:p>
            <a:pPr algn="ct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Risk orientation</a:t>
            </a:r>
          </a:p>
        </p:txBody>
      </p:sp>
      <p:sp>
        <p:nvSpPr>
          <p:cNvPr id="54" name="TextBox 53"/>
          <p:cNvSpPr txBox="1"/>
          <p:nvPr/>
        </p:nvSpPr>
        <p:spPr>
          <a:xfrm flipH="1">
            <a:off x="1167965" y="2699338"/>
            <a:ext cx="1664413" cy="523220"/>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Expertise</a:t>
            </a:r>
          </a:p>
        </p:txBody>
      </p:sp>
      <p:sp>
        <p:nvSpPr>
          <p:cNvPr id="55" name="TextBox 54"/>
          <p:cNvSpPr txBox="1"/>
          <p:nvPr/>
        </p:nvSpPr>
        <p:spPr>
          <a:xfrm flipH="1">
            <a:off x="3995936" y="5131081"/>
            <a:ext cx="1108643" cy="523220"/>
          </a:xfrm>
          <a:prstGeom prst="rect">
            <a:avLst/>
          </a:prstGeom>
          <a:no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Time</a:t>
            </a:r>
          </a:p>
        </p:txBody>
      </p:sp>
    </p:spTree>
    <p:extLst>
      <p:ext uri="{BB962C8B-B14F-4D97-AF65-F5344CB8AC3E}">
        <p14:creationId xmlns:p14="http://schemas.microsoft.com/office/powerpoint/2010/main" val="71751257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Information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88640"/>
            <a:ext cx="4176463" cy="2448272"/>
          </a:xfrm>
          <a:prstGeom prst="rect">
            <a:avLst/>
          </a:prstGeom>
        </p:spPr>
      </p:pic>
      <p:sp>
        <p:nvSpPr>
          <p:cNvPr id="9" name="TextBox 8"/>
          <p:cNvSpPr txBox="1"/>
          <p:nvPr/>
        </p:nvSpPr>
        <p:spPr>
          <a:xfrm flipH="1">
            <a:off x="899592" y="3435965"/>
            <a:ext cx="6840760"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lvl="0" defTabSz="896938">
              <a:spcAft>
                <a:spcPts val="1800"/>
              </a:spcAft>
            </a:pPr>
            <a:r>
              <a:rPr lang="en-GB" sz="4400" dirty="0">
                <a:solidFill>
                  <a:prstClr val="white"/>
                </a:solidFill>
                <a:latin typeface="Tahoma" panose="020B0604030504040204" pitchFamily="34" charset="0"/>
                <a:ea typeface="Tahoma" panose="020B0604030504040204" pitchFamily="34" charset="0"/>
                <a:cs typeface="Tahoma" panose="020B0604030504040204" pitchFamily="34" charset="0"/>
              </a:rPr>
              <a:t>Sufficient  </a:t>
            </a: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Specific</a:t>
            </a:r>
            <a:r>
              <a:rPr kumimoji="0" lang="en-GB" sz="4400" b="0"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lang="en-GB" sz="4400" dirty="0">
                <a:solidFill>
                  <a:prstClr val="white"/>
                </a:solidFill>
                <a:latin typeface="Tahoma" panose="020B0604030504040204" pitchFamily="34" charset="0"/>
                <a:ea typeface="Tahoma" panose="020B0604030504040204" pitchFamily="34" charset="0"/>
                <a:cs typeface="Tahoma" panose="020B0604030504040204" pitchFamily="34" charset="0"/>
              </a:rPr>
              <a:t>Timely</a:t>
            </a:r>
            <a:endPar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ular Callout 5"/>
          <p:cNvSpPr/>
          <p:nvPr/>
        </p:nvSpPr>
        <p:spPr>
          <a:xfrm>
            <a:off x="3960352" y="4365104"/>
            <a:ext cx="3780000" cy="2160000"/>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There’s a tension between hitting deadlines and following a process. By the time you’ve got the written brief, stuff needs to be out of the door.</a:t>
            </a:r>
            <a:endParaRPr lang="en-GB" sz="2000" dirty="0">
              <a:solidFill>
                <a:schemeClr val="bg1"/>
              </a:solidFill>
            </a:endParaRPr>
          </a:p>
        </p:txBody>
      </p:sp>
    </p:spTree>
    <p:extLst>
      <p:ext uri="{BB962C8B-B14F-4D97-AF65-F5344CB8AC3E}">
        <p14:creationId xmlns:p14="http://schemas.microsoft.com/office/powerpoint/2010/main" val="1834908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3347864" y="3068960"/>
            <a:ext cx="4788000" cy="2232248"/>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lvl="0" algn="ctr" eaLnBrk="1" fontAlgn="auto" hangingPunct="1">
              <a:spcBef>
                <a:spcPts val="0"/>
              </a:spcBef>
              <a:spcAft>
                <a:spcPts val="0"/>
              </a:spcAft>
              <a:defRPr/>
            </a:pPr>
            <a:r>
              <a:rPr lang="en-GB" sz="2800" i="1" dirty="0">
                <a:solidFill>
                  <a:schemeClr val="tx1"/>
                </a:solidFill>
                <a:latin typeface="Tahoma" panose="020B0604030504040204" pitchFamily="34" charset="0"/>
                <a:ea typeface="Tahoma" panose="020B0604030504040204" pitchFamily="34" charset="0"/>
                <a:cs typeface="Tahoma" panose="020B0604030504040204" pitchFamily="34" charset="0"/>
              </a:rPr>
              <a:t>We’ve previously gone wrong because the brief isn’t tight enough or we’re not aligned around what we want to achieve. </a:t>
            </a:r>
            <a:endParaRPr kumimoji="0" lang="en-GB" sz="2800" b="0" i="1"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4219023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Autonomy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54" t="10334" r="40350" b="14347"/>
          <a:stretch/>
        </p:blipFill>
        <p:spPr>
          <a:xfrm>
            <a:off x="5385762" y="188640"/>
            <a:ext cx="3650734" cy="2513620"/>
          </a:xfrm>
          <a:prstGeom prst="rect">
            <a:avLst/>
          </a:prstGeom>
        </p:spPr>
      </p:pic>
      <p:sp>
        <p:nvSpPr>
          <p:cNvPr id="5" name="TextBox 4"/>
          <p:cNvSpPr txBox="1"/>
          <p:nvPr/>
        </p:nvSpPr>
        <p:spPr>
          <a:xfrm flipH="1">
            <a:off x="899592" y="3479810"/>
            <a:ext cx="6840760"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marL="0" marR="0" lvl="0" indent="0" algn="l" defTabSz="896938" rtl="0" eaLnBrk="0" fontAlgn="base" latinLnBrk="0" hangingPunct="0">
              <a:lnSpc>
                <a:spcPct val="100000"/>
              </a:lnSpc>
              <a:spcBef>
                <a:spcPct val="0"/>
              </a:spcBef>
              <a:spcAft>
                <a:spcPts val="180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Prescription 	Motivation</a:t>
            </a:r>
          </a:p>
        </p:txBody>
      </p:sp>
      <p:sp>
        <p:nvSpPr>
          <p:cNvPr id="6" name="Rounded Rectangular Callout 5"/>
          <p:cNvSpPr/>
          <p:nvPr/>
        </p:nvSpPr>
        <p:spPr>
          <a:xfrm>
            <a:off x="3982056" y="4380081"/>
            <a:ext cx="3780000" cy="2160000"/>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They end up restricting themselves and don’t get any value out of using us. You end up as the person moving the mouse for them.</a:t>
            </a:r>
            <a:endParaRPr lang="en-GB" sz="2000" dirty="0">
              <a:solidFill>
                <a:schemeClr val="bg1"/>
              </a:solidFill>
            </a:endParaRPr>
          </a:p>
        </p:txBody>
      </p:sp>
    </p:spTree>
    <p:extLst>
      <p:ext uri="{BB962C8B-B14F-4D97-AF65-F5344CB8AC3E}">
        <p14:creationId xmlns:p14="http://schemas.microsoft.com/office/powerpoint/2010/main" val="952295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2267744" y="2924944"/>
            <a:ext cx="5868120" cy="324036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r>
              <a:rPr lang="en-GB" sz="2800" i="1" dirty="0">
                <a:latin typeface="Tahoma" panose="020B0604030504040204" pitchFamily="34" charset="0"/>
                <a:ea typeface="Tahoma" panose="020B0604030504040204" pitchFamily="34" charset="0"/>
                <a:cs typeface="Tahoma" panose="020B0604030504040204" pitchFamily="34" charset="0"/>
              </a:rPr>
              <a:t>They’re stubborn and I have to say to them “unless you shift your position, we can’t go forward.” And yet, despite this happening year after year, they continue to insist on doing things their way and it delays the process. </a:t>
            </a:r>
          </a:p>
        </p:txBody>
      </p:sp>
    </p:spTree>
    <p:extLst>
      <p:ext uri="{BB962C8B-B14F-4D97-AF65-F5344CB8AC3E}">
        <p14:creationId xmlns:p14="http://schemas.microsoft.com/office/powerpoint/2010/main" val="166226753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Risk</a:t>
            </a:r>
          </a:p>
        </p:txBody>
      </p:sp>
      <p:sp>
        <p:nvSpPr>
          <p:cNvPr id="4" name="TextBox 3"/>
          <p:cNvSpPr txBox="1"/>
          <p:nvPr/>
        </p:nvSpPr>
        <p:spPr>
          <a:xfrm flipH="1">
            <a:off x="899592" y="3479810"/>
            <a:ext cx="6840760"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marL="0" marR="0" lvl="0" indent="0" algn="l" defTabSz="896938" rtl="0" eaLnBrk="0" fontAlgn="base" latinLnBrk="0" hangingPunct="0">
              <a:lnSpc>
                <a:spcPct val="100000"/>
              </a:lnSpc>
              <a:spcBef>
                <a:spcPct val="0"/>
              </a:spcBef>
              <a:spcAft>
                <a:spcPts val="180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Focus groups	Groupthink</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r="23301"/>
          <a:stretch/>
        </p:blipFill>
        <p:spPr>
          <a:xfrm>
            <a:off x="5364086" y="188640"/>
            <a:ext cx="3672410" cy="2693264"/>
          </a:xfrm>
          <a:prstGeom prst="rect">
            <a:avLst/>
          </a:prstGeom>
        </p:spPr>
      </p:pic>
      <p:sp>
        <p:nvSpPr>
          <p:cNvPr id="7" name="Rounded Rectangular Callout 6"/>
          <p:cNvSpPr/>
          <p:nvPr/>
        </p:nvSpPr>
        <p:spPr>
          <a:xfrm>
            <a:off x="3059832" y="4365104"/>
            <a:ext cx="4752528" cy="2009144"/>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dirty="0">
                <a:latin typeface="Tahoma" panose="020B0604030504040204" pitchFamily="34" charset="0"/>
                <a:ea typeface="Tahoma" panose="020B0604030504040204" pitchFamily="34" charset="0"/>
                <a:cs typeface="Tahoma" panose="020B0604030504040204" pitchFamily="34" charset="0"/>
              </a:rPr>
              <a:t>Most designers hate research because you’re asking questions of consumers who have a particular frame of reference, whereas designers are trying to create something new.</a:t>
            </a:r>
            <a:endParaRPr lang="en-GB"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2943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3347864" y="3068960"/>
            <a:ext cx="4788000" cy="3024336"/>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lvl="0" algn="ctr" eaLnBrk="1" fontAlgn="auto" hangingPunct="1">
              <a:spcBef>
                <a:spcPts val="0"/>
              </a:spcBef>
              <a:spcAft>
                <a:spcPts val="0"/>
              </a:spcAft>
              <a:defRPr/>
            </a:pPr>
            <a:r>
              <a:rPr lang="en-GB" sz="2800" i="1" dirty="0">
                <a:solidFill>
                  <a:prstClr val="black"/>
                </a:solidFill>
                <a:latin typeface="Tahoma" panose="020B0604030504040204" pitchFamily="34" charset="0"/>
                <a:ea typeface="Tahoma" panose="020B0604030504040204" pitchFamily="34" charset="0"/>
                <a:cs typeface="Tahoma" panose="020B0604030504040204" pitchFamily="34" charset="0"/>
              </a:rPr>
              <a:t>Most companies I’ve worked for are pre-testing mad. The danger is you take the lowest common denominator.</a:t>
            </a:r>
            <a:endParaRPr lang="en-GB" sz="2800" i="1"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959692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ea typeface="ＭＳ Ｐゴシック" charset="-128"/>
              </a:rPr>
              <a:t>Applied Marketing Group</a:t>
            </a:r>
          </a:p>
        </p:txBody>
      </p:sp>
      <p:sp>
        <p:nvSpPr>
          <p:cNvPr id="2" name="Text Placeholder 1"/>
          <p:cNvSpPr>
            <a:spLocks noGrp="1"/>
          </p:cNvSpPr>
          <p:nvPr>
            <p:ph type="body" sz="quarter" idx="11"/>
          </p:nvPr>
        </p:nvSpPr>
        <p:spPr>
          <a:xfrm>
            <a:off x="755576" y="2060848"/>
            <a:ext cx="8064896" cy="4248472"/>
          </a:xfrm>
        </p:spPr>
        <p:txBody>
          <a:bodyPr/>
          <a:lstStyle/>
          <a:p>
            <a:pPr marL="266400" indent="-266400">
              <a:spcAft>
                <a:spcPts val="600"/>
              </a:spcAft>
              <a:buFont typeface="Arial" panose="020B0604020202020204" pitchFamily="34" charset="0"/>
              <a:buChar char="•"/>
            </a:pPr>
            <a:r>
              <a:rPr lang="en-GB" sz="2400" dirty="0"/>
              <a:t>To conduct research that is academically rigorous and has impact on practice</a:t>
            </a:r>
          </a:p>
          <a:p>
            <a:pPr>
              <a:spcAft>
                <a:spcPts val="600"/>
              </a:spcAft>
            </a:pPr>
            <a:r>
              <a:rPr lang="en-US" sz="2400" dirty="0"/>
              <a:t>To engage with practice</a:t>
            </a:r>
          </a:p>
          <a:p>
            <a:pPr marL="266400" indent="-266400">
              <a:spcAft>
                <a:spcPts val="600"/>
              </a:spcAft>
              <a:buFont typeface="Arial" panose="020B0604020202020204" pitchFamily="34" charset="0"/>
              <a:buChar char="•"/>
            </a:pPr>
            <a:r>
              <a:rPr lang="en-GB" sz="2400" dirty="0"/>
              <a:t>To use research and engagement to inform our teaching</a:t>
            </a:r>
          </a:p>
          <a:p>
            <a:pPr marL="0" indent="0">
              <a:buNone/>
            </a:pPr>
            <a:endParaRPr lang="en-US" dirty="0"/>
          </a:p>
        </p:txBody>
      </p:sp>
    </p:spTree>
    <p:extLst>
      <p:ext uri="{BB962C8B-B14F-4D97-AF65-F5344CB8AC3E}">
        <p14:creationId xmlns:p14="http://schemas.microsoft.com/office/powerpoint/2010/main" val="346989939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Time</a:t>
            </a:r>
          </a:p>
        </p:txBody>
      </p:sp>
      <p:sp>
        <p:nvSpPr>
          <p:cNvPr id="4" name="TextBox 3"/>
          <p:cNvSpPr txBox="1"/>
          <p:nvPr/>
        </p:nvSpPr>
        <p:spPr>
          <a:xfrm flipH="1">
            <a:off x="899592" y="3479810"/>
            <a:ext cx="4608512"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marL="0" marR="0" lvl="0" indent="0" algn="l" defTabSz="896938" rtl="0" eaLnBrk="0" fontAlgn="base" latinLnBrk="0" hangingPunct="0">
              <a:lnSpc>
                <a:spcPct val="100000"/>
              </a:lnSpc>
              <a:spcBef>
                <a:spcPct val="0"/>
              </a:spcBef>
              <a:spcAft>
                <a:spcPts val="1800"/>
              </a:spcAft>
              <a:buClrTx/>
              <a:buSzTx/>
              <a:buFontTx/>
              <a:buNone/>
              <a:tabLst/>
              <a:defRPr/>
            </a:pPr>
            <a:r>
              <a:rPr lang="en-GB" sz="4400" dirty="0">
                <a:solidFill>
                  <a:prstClr val="white"/>
                </a:solidFill>
                <a:latin typeface="Tahoma" panose="020B0604030504040204" pitchFamily="34" charset="0"/>
                <a:ea typeface="Tahoma" panose="020B0604030504040204" pitchFamily="34" charset="0"/>
                <a:cs typeface="Tahoma" panose="020B0604030504040204" pitchFamily="34" charset="0"/>
              </a:rPr>
              <a:t>Idea generation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01837"/>
            <a:ext cx="3707904" cy="2471936"/>
          </a:xfrm>
          <a:prstGeom prst="rect">
            <a:avLst/>
          </a:prstGeom>
        </p:spPr>
      </p:pic>
      <p:sp>
        <p:nvSpPr>
          <p:cNvPr id="5" name="Rounded Rectangular Callout 4"/>
          <p:cNvSpPr/>
          <p:nvPr/>
        </p:nvSpPr>
        <p:spPr>
          <a:xfrm>
            <a:off x="3923928" y="4333287"/>
            <a:ext cx="3780000" cy="2160000"/>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Time is the biggest issue. It restricts creativity more then anything else...How long does it take to create a great piece of work? It could be your first thought or your last.</a:t>
            </a:r>
          </a:p>
        </p:txBody>
      </p:sp>
    </p:spTree>
    <p:extLst>
      <p:ext uri="{BB962C8B-B14F-4D97-AF65-F5344CB8AC3E}">
        <p14:creationId xmlns:p14="http://schemas.microsoft.com/office/powerpoint/2010/main" val="2985186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3347864" y="3068960"/>
            <a:ext cx="4788000" cy="2664296"/>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800" i="1" dirty="0">
                <a:latin typeface="Tahoma" panose="020B0604030504040204" pitchFamily="34" charset="0"/>
                <a:ea typeface="Tahoma" panose="020B0604030504040204" pitchFamily="34" charset="0"/>
                <a:cs typeface="Tahoma" panose="020B0604030504040204" pitchFamily="34" charset="0"/>
              </a:rPr>
              <a:t>We’re under a lot of pressure and typically we just throw out a brief to an agency. They want to take time to understand it, but we’re saying “just do it.”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51656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Process</a:t>
            </a:r>
          </a:p>
        </p:txBody>
      </p:sp>
      <p:sp>
        <p:nvSpPr>
          <p:cNvPr id="4" name="TextBox 3"/>
          <p:cNvSpPr txBox="1"/>
          <p:nvPr/>
        </p:nvSpPr>
        <p:spPr>
          <a:xfrm flipH="1">
            <a:off x="899592" y="3479810"/>
            <a:ext cx="6840760"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marL="0" marR="0" lvl="0" indent="0" algn="l" defTabSz="896938" rtl="0" eaLnBrk="0" fontAlgn="base" latinLnBrk="0" hangingPunct="0">
              <a:lnSpc>
                <a:spcPct val="100000"/>
              </a:lnSpc>
              <a:spcBef>
                <a:spcPct val="0"/>
              </a:spcBef>
              <a:spcAft>
                <a:spcPts val="180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Briefing</a:t>
            </a:r>
            <a:r>
              <a:rPr lang="en-GB" sz="44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Stakeholders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0"/>
            <a:ext cx="3521596" cy="2708920"/>
          </a:xfrm>
          <a:prstGeom prst="rect">
            <a:avLst/>
          </a:prstGeom>
        </p:spPr>
      </p:pic>
      <p:sp>
        <p:nvSpPr>
          <p:cNvPr id="5" name="Rounded Rectangular Callout 4"/>
          <p:cNvSpPr/>
          <p:nvPr/>
        </p:nvSpPr>
        <p:spPr>
          <a:xfrm>
            <a:off x="3851920" y="4365104"/>
            <a:ext cx="3877882" cy="2160000"/>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Tahoma" panose="020B0604030504040204" pitchFamily="34" charset="0"/>
                <a:ea typeface="Tahoma" panose="020B0604030504040204" pitchFamily="34" charset="0"/>
                <a:cs typeface="Tahoma" panose="020B0604030504040204" pitchFamily="34" charset="0"/>
              </a:rPr>
              <a:t>Clients waste money by sending a design up the chain and then it comes straight back down. There’s something the junior guys didn’t know. Why didn’t they tell us that in the first place? </a:t>
            </a:r>
          </a:p>
        </p:txBody>
      </p:sp>
    </p:spTree>
    <p:extLst>
      <p:ext uri="{BB962C8B-B14F-4D97-AF65-F5344CB8AC3E}">
        <p14:creationId xmlns:p14="http://schemas.microsoft.com/office/powerpoint/2010/main" val="458192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3347864" y="3068960"/>
            <a:ext cx="4788000" cy="2664296"/>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r>
              <a:rPr lang="en-US" sz="2800" i="1" dirty="0">
                <a:latin typeface="Tahoma" panose="020B0604030504040204" pitchFamily="34" charset="0"/>
                <a:ea typeface="Tahoma" panose="020B0604030504040204" pitchFamily="34" charset="0"/>
                <a:cs typeface="Tahoma" panose="020B0604030504040204" pitchFamily="34" charset="0"/>
              </a:rPr>
              <a:t>I’d much rather deal with a creative. I feel that communication is being lost in the middle, and that can be irritating.</a:t>
            </a:r>
          </a:p>
          <a:p>
            <a:endParaRPr lang="en-GB" dirty="0"/>
          </a:p>
        </p:txBody>
      </p:sp>
    </p:spTree>
    <p:extLst>
      <p:ext uri="{BB962C8B-B14F-4D97-AF65-F5344CB8AC3E}">
        <p14:creationId xmlns:p14="http://schemas.microsoft.com/office/powerpoint/2010/main" val="356047939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60432" y="2032533"/>
          <a:ext cx="8100000" cy="2905422"/>
        </p:xfrm>
        <a:graphic>
          <a:graphicData uri="http://schemas.openxmlformats.org/drawingml/2006/table">
            <a:tbl>
              <a:tblPr firstRow="1" firstCol="1" bandRow="1">
                <a:effectLst>
                  <a:outerShdw blurRad="50800" dist="38100" dir="2700000" algn="tl" rotWithShape="0">
                    <a:prstClr val="black">
                      <a:alpha val="40000"/>
                    </a:prstClr>
                  </a:outerShdw>
                </a:effectLst>
                <a:tableStyleId>{16D9F66E-5EB9-4882-86FB-DCBF35E3C3E4}</a:tableStyleId>
              </a:tblPr>
              <a:tblGrid>
                <a:gridCol w="6297057">
                  <a:extLst>
                    <a:ext uri="{9D8B030D-6E8A-4147-A177-3AD203B41FA5}">
                      <a16:colId xmlns:a16="http://schemas.microsoft.com/office/drawing/2014/main" xmlns="" val="20000"/>
                    </a:ext>
                  </a:extLst>
                </a:gridCol>
                <a:gridCol w="1802943">
                  <a:extLst>
                    <a:ext uri="{9D8B030D-6E8A-4147-A177-3AD203B41FA5}">
                      <a16:colId xmlns:a16="http://schemas.microsoft.com/office/drawing/2014/main" xmlns="" val="20001"/>
                    </a:ext>
                  </a:extLst>
                </a:gridCol>
              </a:tblGrid>
              <a:tr h="484237">
                <a:tc>
                  <a:txBody>
                    <a:bodyPr/>
                    <a:lstStyle/>
                    <a:p>
                      <a:pPr>
                        <a:spcAft>
                          <a:spcPts val="0"/>
                        </a:spcAft>
                      </a:pPr>
                      <a:r>
                        <a:rPr lang="en-GB" sz="2400" dirty="0">
                          <a:solidFill>
                            <a:schemeClr val="bg1"/>
                          </a:solidFill>
                          <a:effectLst/>
                        </a:rPr>
                        <a:t>Item</a:t>
                      </a:r>
                      <a:endParaRPr lang="en-GB" sz="24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rgbClr val="8E0000"/>
                    </a:solidFill>
                  </a:tcPr>
                </a:tc>
                <a:tc>
                  <a:txBody>
                    <a:bodyPr/>
                    <a:lstStyle/>
                    <a:p>
                      <a:pPr algn="ctr">
                        <a:spcAft>
                          <a:spcPts val="0"/>
                        </a:spcAft>
                      </a:pPr>
                      <a:r>
                        <a:rPr lang="en-GB" sz="2400" dirty="0">
                          <a:solidFill>
                            <a:schemeClr val="bg1"/>
                          </a:solidFill>
                          <a:effectLst/>
                        </a:rPr>
                        <a:t>Mean score</a:t>
                      </a:r>
                      <a:endParaRPr lang="en-GB" sz="24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rgbClr val="8E0000"/>
                    </a:solidFill>
                  </a:tcPr>
                </a:tc>
                <a:extLst>
                  <a:ext uri="{0D108BD9-81ED-4DB2-BD59-A6C34878D82A}">
                    <a16:rowId xmlns:a16="http://schemas.microsoft.com/office/drawing/2014/main" xmlns="" val="10000"/>
                  </a:ext>
                </a:extLst>
              </a:tr>
              <a:tr h="484237">
                <a:tc>
                  <a:txBody>
                    <a:bodyPr/>
                    <a:lstStyle/>
                    <a:p>
                      <a:pPr>
                        <a:spcAft>
                          <a:spcPts val="0"/>
                        </a:spcAft>
                      </a:pPr>
                      <a:r>
                        <a:rPr lang="en-GB" sz="2400" b="0" kern="1200" dirty="0">
                          <a:solidFill>
                            <a:schemeClr val="dk1"/>
                          </a:solidFill>
                          <a:effectLst/>
                          <a:latin typeface="+mn-lt"/>
                          <a:ea typeface="+mn-ea"/>
                          <a:cs typeface="+mn-cs"/>
                        </a:rPr>
                        <a:t>Clients are good at writing a brief</a:t>
                      </a:r>
                      <a:endParaRPr lang="en-GB" sz="2400" b="0" dirty="0">
                        <a:effectLst/>
                        <a:latin typeface="+mn-lt"/>
                        <a:ea typeface="Calibri"/>
                        <a:cs typeface="Calibri" panose="020F0502020204030204" pitchFamily="34" charset="0"/>
                      </a:endParaRPr>
                    </a:p>
                  </a:txBody>
                  <a:tcPr marL="68580" marR="68580" marT="0" marB="0"/>
                </a:tc>
                <a:tc>
                  <a:txBody>
                    <a:bodyPr/>
                    <a:lstStyle/>
                    <a:p>
                      <a:pPr algn="ctr">
                        <a:spcAft>
                          <a:spcPts val="0"/>
                        </a:spcAft>
                      </a:pPr>
                      <a:r>
                        <a:rPr lang="en-GB" sz="2400" b="0" kern="1200" dirty="0">
                          <a:solidFill>
                            <a:schemeClr val="dk1"/>
                          </a:solidFill>
                          <a:effectLst/>
                          <a:latin typeface="+mn-lt"/>
                          <a:ea typeface="+mn-ea"/>
                          <a:cs typeface="+mn-cs"/>
                        </a:rPr>
                        <a:t>2.88</a:t>
                      </a:r>
                      <a:endParaRPr lang="en-GB" sz="2400" b="0" dirty="0">
                        <a:effectLst/>
                        <a:latin typeface="+mn-lt"/>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484237">
                <a:tc>
                  <a:txBody>
                    <a:bodyPr/>
                    <a:lstStyle/>
                    <a:p>
                      <a:pPr>
                        <a:spcAft>
                          <a:spcPts val="0"/>
                        </a:spcAft>
                      </a:pPr>
                      <a:r>
                        <a:rPr lang="en-GB" sz="2400" b="0" dirty="0">
                          <a:effectLst/>
                          <a:latin typeface="+mn-lt"/>
                          <a:ea typeface="Calibri"/>
                          <a:cs typeface="Times New Roman"/>
                        </a:rPr>
                        <a:t>The brief has a clear aim</a:t>
                      </a:r>
                    </a:p>
                  </a:txBody>
                  <a:tcPr marL="68580" marR="68580" marT="0" marB="0"/>
                </a:tc>
                <a:tc>
                  <a:txBody>
                    <a:bodyPr/>
                    <a:lstStyle/>
                    <a:p>
                      <a:pPr algn="ctr">
                        <a:spcAft>
                          <a:spcPts val="0"/>
                        </a:spcAft>
                      </a:pPr>
                      <a:r>
                        <a:rPr lang="en-GB" sz="2400" b="0" dirty="0">
                          <a:effectLst/>
                          <a:latin typeface="+mn-lt"/>
                          <a:ea typeface="Calibri"/>
                          <a:cs typeface="Times New Roman"/>
                        </a:rPr>
                        <a:t>3.50</a:t>
                      </a:r>
                    </a:p>
                  </a:txBody>
                  <a:tcPr marL="68580" marR="68580" marT="0" marB="0"/>
                </a:tc>
                <a:extLst>
                  <a:ext uri="{0D108BD9-81ED-4DB2-BD59-A6C34878D82A}">
                    <a16:rowId xmlns:a16="http://schemas.microsoft.com/office/drawing/2014/main" xmlns="" val="10002"/>
                  </a:ext>
                </a:extLst>
              </a:tr>
              <a:tr h="484237">
                <a:tc>
                  <a:txBody>
                    <a:bodyPr/>
                    <a:lstStyle/>
                    <a:p>
                      <a:pPr>
                        <a:spcAft>
                          <a:spcPts val="0"/>
                        </a:spcAft>
                      </a:pPr>
                      <a:r>
                        <a:rPr lang="en-GB" sz="2400" b="0" dirty="0">
                          <a:effectLst/>
                          <a:latin typeface="+mn-lt"/>
                          <a:ea typeface="Calibri"/>
                          <a:cs typeface="Times New Roman"/>
                        </a:rPr>
                        <a:t>Clients understand the information required</a:t>
                      </a:r>
                    </a:p>
                  </a:txBody>
                  <a:tcPr marL="68580" marR="68580" marT="0" marB="0"/>
                </a:tc>
                <a:tc>
                  <a:txBody>
                    <a:bodyPr/>
                    <a:lstStyle/>
                    <a:p>
                      <a:pPr algn="ctr">
                        <a:spcAft>
                          <a:spcPts val="0"/>
                        </a:spcAft>
                      </a:pPr>
                      <a:r>
                        <a:rPr lang="en-GB" sz="2400" b="0" dirty="0">
                          <a:effectLst/>
                          <a:latin typeface="+mn-lt"/>
                          <a:ea typeface="Calibri"/>
                          <a:cs typeface="Times New Roman"/>
                        </a:rPr>
                        <a:t>3.05</a:t>
                      </a:r>
                    </a:p>
                  </a:txBody>
                  <a:tcPr marL="68580" marR="68580" marT="0" marB="0"/>
                </a:tc>
                <a:extLst>
                  <a:ext uri="{0D108BD9-81ED-4DB2-BD59-A6C34878D82A}">
                    <a16:rowId xmlns:a16="http://schemas.microsoft.com/office/drawing/2014/main" xmlns="" val="10003"/>
                  </a:ext>
                </a:extLst>
              </a:tr>
              <a:tr h="484237">
                <a:tc>
                  <a:txBody>
                    <a:bodyPr/>
                    <a:lstStyle/>
                    <a:p>
                      <a:pPr>
                        <a:spcAft>
                          <a:spcPts val="0"/>
                        </a:spcAft>
                      </a:pPr>
                      <a:r>
                        <a:rPr lang="en-GB" sz="2400" b="0" dirty="0">
                          <a:effectLst/>
                          <a:latin typeface="+mn-lt"/>
                          <a:ea typeface="Calibri"/>
                          <a:cs typeface="Times New Roman"/>
                        </a:rPr>
                        <a:t>The brief provides all necessary information</a:t>
                      </a:r>
                    </a:p>
                  </a:txBody>
                  <a:tcPr marL="68580" marR="68580" marT="0" marB="0"/>
                </a:tc>
                <a:tc>
                  <a:txBody>
                    <a:bodyPr/>
                    <a:lstStyle/>
                    <a:p>
                      <a:pPr algn="ctr">
                        <a:spcAft>
                          <a:spcPts val="0"/>
                        </a:spcAft>
                      </a:pPr>
                      <a:r>
                        <a:rPr lang="en-GB" sz="2400" b="0" dirty="0">
                          <a:effectLst/>
                          <a:latin typeface="+mn-lt"/>
                          <a:ea typeface="Calibri"/>
                          <a:cs typeface="Times New Roman"/>
                        </a:rPr>
                        <a:t>2.85</a:t>
                      </a:r>
                    </a:p>
                  </a:txBody>
                  <a:tcPr marL="68580" marR="68580" marT="0" marB="0"/>
                </a:tc>
                <a:extLst>
                  <a:ext uri="{0D108BD9-81ED-4DB2-BD59-A6C34878D82A}">
                    <a16:rowId xmlns:a16="http://schemas.microsoft.com/office/drawing/2014/main" xmlns="" val="10004"/>
                  </a:ext>
                </a:extLst>
              </a:tr>
              <a:tr h="484237">
                <a:tc>
                  <a:txBody>
                    <a:bodyPr/>
                    <a:lstStyle/>
                    <a:p>
                      <a:pPr>
                        <a:spcAft>
                          <a:spcPts val="0"/>
                        </a:spcAft>
                      </a:pPr>
                      <a:r>
                        <a:rPr lang="en-GB" sz="2400" b="0" dirty="0">
                          <a:effectLst/>
                          <a:latin typeface="+mn-lt"/>
                          <a:ea typeface="Calibri"/>
                          <a:cs typeface="Times New Roman"/>
                        </a:rPr>
                        <a:t>Clients understand the time required for the job</a:t>
                      </a:r>
                    </a:p>
                  </a:txBody>
                  <a:tcPr marL="68580" marR="68580" marT="0" marB="0"/>
                </a:tc>
                <a:tc>
                  <a:txBody>
                    <a:bodyPr/>
                    <a:lstStyle/>
                    <a:p>
                      <a:pPr algn="ctr">
                        <a:spcAft>
                          <a:spcPts val="0"/>
                        </a:spcAft>
                      </a:pPr>
                      <a:r>
                        <a:rPr lang="en-GB" sz="2400" b="0" dirty="0">
                          <a:effectLst/>
                          <a:latin typeface="+mn-lt"/>
                          <a:ea typeface="Calibri"/>
                          <a:cs typeface="Times New Roman"/>
                        </a:rPr>
                        <a:t>3.14</a:t>
                      </a:r>
                    </a:p>
                  </a:txBody>
                  <a:tcPr marL="68580" marR="68580" marT="0" marB="0"/>
                </a:tc>
                <a:extLst>
                  <a:ext uri="{0D108BD9-81ED-4DB2-BD59-A6C34878D82A}">
                    <a16:rowId xmlns:a16="http://schemas.microsoft.com/office/drawing/2014/main" xmlns="" val="3145437188"/>
                  </a:ext>
                </a:extLst>
              </a:tr>
            </a:tbl>
          </a:graphicData>
        </a:graphic>
      </p:graphicFrame>
      <p:sp>
        <p:nvSpPr>
          <p:cNvPr id="6" name="TextBox 5"/>
          <p:cNvSpPr txBox="1"/>
          <p:nvPr/>
        </p:nvSpPr>
        <p:spPr>
          <a:xfrm>
            <a:off x="251520" y="5045966"/>
            <a:ext cx="870751" cy="369332"/>
          </a:xfrm>
          <a:prstGeom prst="rect">
            <a:avLst/>
          </a:prstGeom>
          <a:noFill/>
        </p:spPr>
        <p:txBody>
          <a:bodyPr wrap="none" rtlCol="0">
            <a:spAutoFit/>
          </a:bodyPr>
          <a:lstStyle/>
          <a:p>
            <a:r>
              <a:rPr lang="en-GB" dirty="0"/>
              <a:t>N=136</a:t>
            </a:r>
          </a:p>
        </p:txBody>
      </p:sp>
      <p:sp>
        <p:nvSpPr>
          <p:cNvPr id="7" name="Rectangle 1"/>
          <p:cNvSpPr>
            <a:spLocks noChangeArrowheads="1"/>
          </p:cNvSpPr>
          <p:nvPr/>
        </p:nvSpPr>
        <p:spPr bwMode="auto">
          <a:xfrm>
            <a:off x="2195736" y="1556792"/>
            <a:ext cx="4608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latin typeface="Tahoma" panose="020B0604030504040204" pitchFamily="34" charset="0"/>
                <a:ea typeface="Tahoma" panose="020B0604030504040204" pitchFamily="34" charset="0"/>
                <a:cs typeface="Tahoma" panose="020B0604030504040204" pitchFamily="34" charset="0"/>
              </a:rPr>
              <a:t>7</a:t>
            </a:r>
            <a:r>
              <a:rPr kumimoji="0" lang="en-GB"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=strongly agree, 1=strongly disagree </a:t>
            </a:r>
          </a:p>
        </p:txBody>
      </p:sp>
      <p:sp>
        <p:nvSpPr>
          <p:cNvPr id="3" name="Text Placeholder 2"/>
          <p:cNvSpPr>
            <a:spLocks noGrp="1"/>
          </p:cNvSpPr>
          <p:nvPr>
            <p:ph type="body" sz="quarter" idx="10"/>
          </p:nvPr>
        </p:nvSpPr>
        <p:spPr/>
        <p:txBody>
          <a:bodyPr/>
          <a:lstStyle/>
          <a:p>
            <a:r>
              <a:rPr lang="en-GB" sz="3600" dirty="0">
                <a:latin typeface="Georgia" panose="02040502050405020303" pitchFamily="18" charset="0"/>
                <a:ea typeface="Tahoma" panose="020B0604030504040204" pitchFamily="34" charset="0"/>
                <a:cs typeface="Tahoma" panose="020B0604030504040204" pitchFamily="34" charset="0"/>
              </a:rPr>
              <a:t>Agency perceptions of the client brief</a:t>
            </a:r>
          </a:p>
          <a:p>
            <a:endParaRPr lang="en-GB" dirty="0"/>
          </a:p>
        </p:txBody>
      </p:sp>
    </p:spTree>
    <p:extLst>
      <p:ext uri="{BB962C8B-B14F-4D97-AF65-F5344CB8AC3E}">
        <p14:creationId xmlns:p14="http://schemas.microsoft.com/office/powerpoint/2010/main" val="178521416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Expertise</a:t>
            </a:r>
          </a:p>
        </p:txBody>
      </p:sp>
      <p:sp>
        <p:nvSpPr>
          <p:cNvPr id="4" name="TextBox 3"/>
          <p:cNvSpPr txBox="1"/>
          <p:nvPr/>
        </p:nvSpPr>
        <p:spPr>
          <a:xfrm flipH="1">
            <a:off x="899592" y="3479810"/>
            <a:ext cx="6840760" cy="769441"/>
          </a:xfrm>
          <a:prstGeom prst="rect">
            <a:avLst/>
          </a:prstGeom>
          <a:gradFill flip="none" rotWithShape="1">
            <a:gsLst>
              <a:gs pos="0">
                <a:srgbClr val="CC7054">
                  <a:shade val="30000"/>
                  <a:satMod val="115000"/>
                </a:srgbClr>
              </a:gs>
              <a:gs pos="50000">
                <a:srgbClr val="CC7054">
                  <a:shade val="67500"/>
                  <a:satMod val="115000"/>
                </a:srgbClr>
              </a:gs>
              <a:gs pos="100000">
                <a:srgbClr val="CC7054">
                  <a:shade val="100000"/>
                  <a:satMod val="115000"/>
                </a:srgbClr>
              </a:gs>
            </a:gsLst>
            <a:lin ang="5400000" scaled="1"/>
            <a:tileRect/>
          </a:gradFill>
        </p:spPr>
        <p:txBody>
          <a:bodyPr wrap="square" rtlCol="0">
            <a:spAutoFit/>
          </a:bodyPr>
          <a:lstStyle/>
          <a:p>
            <a:pPr marL="0" marR="0" lvl="0" indent="0" algn="l" defTabSz="896938" rtl="0" eaLnBrk="0" fontAlgn="base" latinLnBrk="0" hangingPunct="0">
              <a:lnSpc>
                <a:spcPct val="100000"/>
              </a:lnSpc>
              <a:spcBef>
                <a:spcPct val="0"/>
              </a:spcBef>
              <a:spcAft>
                <a:spcPts val="180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Knowledge	</a:t>
            </a:r>
            <a:r>
              <a:rPr kumimoji="0" lang="en-GB" sz="4400" b="0"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Experience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9595"/>
          <a:stretch/>
        </p:blipFill>
        <p:spPr>
          <a:xfrm>
            <a:off x="5364088" y="207033"/>
            <a:ext cx="3671689" cy="2126159"/>
          </a:xfrm>
          <a:prstGeom prst="rect">
            <a:avLst/>
          </a:prstGeom>
        </p:spPr>
      </p:pic>
      <p:sp>
        <p:nvSpPr>
          <p:cNvPr id="5" name="Rounded Rectangular Callout 4"/>
          <p:cNvSpPr/>
          <p:nvPr/>
        </p:nvSpPr>
        <p:spPr>
          <a:xfrm>
            <a:off x="3779912" y="4402029"/>
            <a:ext cx="3960440" cy="2160000"/>
          </a:xfrm>
          <a:prstGeom prst="wedgeRoundRectCallou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Tahoma" panose="020B0604030504040204" pitchFamily="34" charset="0"/>
                <a:ea typeface="Tahoma" panose="020B0604030504040204" pitchFamily="34" charset="0"/>
                <a:cs typeface="Tahoma" panose="020B0604030504040204" pitchFamily="34" charset="0"/>
              </a:rPr>
              <a:t>We have one client where the calibre of people is exceptional. I often find myself evangelizing about them because they show up the shocking state of the rest of the industry. </a:t>
            </a:r>
            <a:endParaRPr lang="en-GB" sz="2000" dirty="0"/>
          </a:p>
        </p:txBody>
      </p:sp>
    </p:spTree>
    <p:extLst>
      <p:ext uri="{BB962C8B-B14F-4D97-AF65-F5344CB8AC3E}">
        <p14:creationId xmlns:p14="http://schemas.microsoft.com/office/powerpoint/2010/main" val="2637692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Client comment…</a:t>
            </a:r>
          </a:p>
        </p:txBody>
      </p:sp>
      <p:sp>
        <p:nvSpPr>
          <p:cNvPr id="6" name="Rounded Rectangular Callout 5"/>
          <p:cNvSpPr/>
          <p:nvPr/>
        </p:nvSpPr>
        <p:spPr>
          <a:xfrm>
            <a:off x="3347864" y="3068960"/>
            <a:ext cx="4788000" cy="3168352"/>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endParaRPr lang="en-US" sz="2800" i="1" dirty="0">
              <a:latin typeface="Tahoma" panose="020B0604030504040204" pitchFamily="34" charset="0"/>
              <a:ea typeface="Tahoma" panose="020B0604030504040204" pitchFamily="34" charset="0"/>
              <a:cs typeface="Tahoma" panose="020B0604030504040204" pitchFamily="34" charset="0"/>
            </a:endParaRPr>
          </a:p>
          <a:p>
            <a:r>
              <a:rPr lang="en-US" sz="2800" i="1" dirty="0">
                <a:latin typeface="Tahoma" panose="020B0604030504040204" pitchFamily="34" charset="0"/>
                <a:ea typeface="Tahoma" panose="020B0604030504040204" pitchFamily="34" charset="0"/>
                <a:cs typeface="Tahoma" panose="020B0604030504040204" pitchFamily="34" charset="0"/>
              </a:rPr>
              <a:t>You tell them what to solve, not how to solve it. Sometimes you have to go a bit further </a:t>
            </a:r>
            <a:r>
              <a:rPr lang="en-US" sz="2800" i="1">
                <a:latin typeface="Tahoma" panose="020B0604030504040204" pitchFamily="34" charset="0"/>
                <a:ea typeface="Tahoma" panose="020B0604030504040204" pitchFamily="34" charset="0"/>
                <a:cs typeface="Tahoma" panose="020B0604030504040204" pitchFamily="34" charset="0"/>
              </a:rPr>
              <a:t>and say: “here </a:t>
            </a:r>
            <a:r>
              <a:rPr lang="en-US" sz="2800" i="1" dirty="0">
                <a:latin typeface="Tahoma" panose="020B0604030504040204" pitchFamily="34" charset="0"/>
                <a:ea typeface="Tahoma" panose="020B0604030504040204" pitchFamily="34" charset="0"/>
                <a:cs typeface="Tahoma" panose="020B0604030504040204" pitchFamily="34" charset="0"/>
              </a:rPr>
              <a:t>are some ways you could do it, but I leave it to you to consider”.</a:t>
            </a:r>
          </a:p>
          <a:p>
            <a:endParaRPr lang="en-GB" dirty="0"/>
          </a:p>
        </p:txBody>
      </p:sp>
    </p:spTree>
    <p:extLst>
      <p:ext uri="{BB962C8B-B14F-4D97-AF65-F5344CB8AC3E}">
        <p14:creationId xmlns:p14="http://schemas.microsoft.com/office/powerpoint/2010/main" val="325925143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Question</a:t>
            </a:r>
          </a:p>
        </p:txBody>
      </p:sp>
      <p:sp>
        <p:nvSpPr>
          <p:cNvPr id="5" name="Text Placeholder 4"/>
          <p:cNvSpPr>
            <a:spLocks noGrp="1"/>
          </p:cNvSpPr>
          <p:nvPr>
            <p:ph type="body" sz="quarter" idx="11"/>
          </p:nvPr>
        </p:nvSpPr>
        <p:spPr>
          <a:xfrm>
            <a:off x="827584" y="1354510"/>
            <a:ext cx="6587628" cy="4464074"/>
          </a:xfrm>
        </p:spPr>
        <p:txBody>
          <a:bodyPr/>
          <a:lstStyle/>
          <a:p>
            <a:pPr marL="0" indent="0">
              <a:buNone/>
            </a:pPr>
            <a:endParaRPr lang="en-GB" sz="4000" dirty="0"/>
          </a:p>
          <a:p>
            <a:pPr marL="0" indent="0" algn="ctr">
              <a:buNone/>
            </a:pPr>
            <a:r>
              <a:rPr lang="en-GB" sz="4000" dirty="0"/>
              <a:t>What do clients want from their agencies?</a:t>
            </a:r>
          </a:p>
        </p:txBody>
      </p:sp>
    </p:spTree>
    <p:extLst>
      <p:ext uri="{BB962C8B-B14F-4D97-AF65-F5344CB8AC3E}">
        <p14:creationId xmlns:p14="http://schemas.microsoft.com/office/powerpoint/2010/main" val="45977126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Themes</a:t>
            </a:r>
          </a:p>
        </p:txBody>
      </p:sp>
      <p:grpSp>
        <p:nvGrpSpPr>
          <p:cNvPr id="6" name="Group 5"/>
          <p:cNvGrpSpPr/>
          <p:nvPr/>
        </p:nvGrpSpPr>
        <p:grpSpPr>
          <a:xfrm>
            <a:off x="755576" y="2276872"/>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outerShdw blurRad="50800" dist="38100" dir="2700000" algn="tl" rotWithShape="0">
              <a:prstClr val="black">
                <a:alpha val="40000"/>
              </a:prstClr>
            </a:outerShdw>
          </a:effectLst>
        </p:grpSpPr>
        <p:sp>
          <p:nvSpPr>
            <p:cNvPr id="4" name="Oval 3"/>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flipH="1">
              <a:off x="3606079" y="3563791"/>
              <a:ext cx="2232248" cy="523220"/>
            </a:xfrm>
            <a:prstGeom prst="rect">
              <a:avLst/>
            </a:prstGeom>
            <a:grpFill/>
          </p:spPr>
          <p:txBody>
            <a:bodyPr wrap="square" rtlCol="0">
              <a:spAutoFit/>
            </a:bodyPr>
            <a:lstStyle/>
            <a:p>
              <a:r>
                <a:rPr lang="en-GB" sz="2800" dirty="0">
                  <a:solidFill>
                    <a:schemeClr val="bg1"/>
                  </a:solidFill>
                </a:rPr>
                <a:t>Commitment</a:t>
              </a:r>
            </a:p>
          </p:txBody>
        </p:sp>
      </p:grpSp>
      <p:grpSp>
        <p:nvGrpSpPr>
          <p:cNvPr id="13" name="Group 12"/>
          <p:cNvGrpSpPr/>
          <p:nvPr/>
        </p:nvGrpSpPr>
        <p:grpSpPr>
          <a:xfrm>
            <a:off x="3284240" y="1412776"/>
            <a:ext cx="2448272" cy="1368152"/>
            <a:chOff x="3491880" y="3140968"/>
            <a:chExt cx="2448272" cy="1368152"/>
          </a:xfrm>
        </p:grpSpPr>
        <p:sp>
          <p:nvSpPr>
            <p:cNvPr id="14" name="Oval 13"/>
            <p:cNvSpPr/>
            <p:nvPr/>
          </p:nvSpPr>
          <p:spPr>
            <a:xfrm>
              <a:off x="3491880" y="3140968"/>
              <a:ext cx="24482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p:cNvSpPr txBox="1"/>
            <p:nvPr/>
          </p:nvSpPr>
          <p:spPr>
            <a:xfrm flipH="1">
              <a:off x="3985995" y="3563791"/>
              <a:ext cx="1449220" cy="523220"/>
            </a:xfrm>
            <a:prstGeom prst="rect">
              <a:avLst/>
            </a:prstGeom>
            <a:noFill/>
          </p:spPr>
          <p:txBody>
            <a:bodyPr wrap="square" rtlCol="0">
              <a:spAutoFit/>
            </a:bodyPr>
            <a:lstStyle/>
            <a:p>
              <a:r>
                <a:rPr lang="en-GB" sz="2800" dirty="0"/>
                <a:t>Contact</a:t>
              </a:r>
            </a:p>
          </p:txBody>
        </p:sp>
      </p:grpSp>
      <p:grpSp>
        <p:nvGrpSpPr>
          <p:cNvPr id="16" name="Group 15"/>
          <p:cNvGrpSpPr/>
          <p:nvPr/>
        </p:nvGrpSpPr>
        <p:grpSpPr>
          <a:xfrm>
            <a:off x="755576" y="3933056"/>
            <a:ext cx="2448272" cy="1368152"/>
            <a:chOff x="8389788" y="3086495"/>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outerShdw blurRad="50800" dist="38100" dir="2700000" algn="tl" rotWithShape="0">
              <a:prstClr val="black">
                <a:alpha val="40000"/>
              </a:prstClr>
            </a:outerShdw>
          </a:effectLst>
        </p:grpSpPr>
        <p:sp>
          <p:nvSpPr>
            <p:cNvPr id="17" name="Oval 16"/>
            <p:cNvSpPr/>
            <p:nvPr/>
          </p:nvSpPr>
          <p:spPr>
            <a:xfrm>
              <a:off x="8389788" y="3086495"/>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p:cNvSpPr txBox="1"/>
            <p:nvPr/>
          </p:nvSpPr>
          <p:spPr>
            <a:xfrm flipH="1">
              <a:off x="8747180" y="3508961"/>
              <a:ext cx="1728192" cy="523220"/>
            </a:xfrm>
            <a:prstGeom prst="rect">
              <a:avLst/>
            </a:prstGeom>
            <a:grpFill/>
          </p:spPr>
          <p:txBody>
            <a:bodyPr wrap="square" rtlCol="0">
              <a:spAutoFit/>
            </a:bodyPr>
            <a:lstStyle/>
            <a:p>
              <a:r>
                <a:rPr lang="en-GB" sz="2800" dirty="0">
                  <a:solidFill>
                    <a:schemeClr val="bg1"/>
                  </a:solidFill>
                </a:rPr>
                <a:t>Coaching</a:t>
              </a:r>
            </a:p>
          </p:txBody>
        </p:sp>
      </p:grpSp>
      <p:grpSp>
        <p:nvGrpSpPr>
          <p:cNvPr id="19" name="Group 18"/>
          <p:cNvGrpSpPr/>
          <p:nvPr/>
        </p:nvGrpSpPr>
        <p:grpSpPr>
          <a:xfrm>
            <a:off x="5796136" y="3933056"/>
            <a:ext cx="2448272" cy="1368152"/>
            <a:chOff x="3491880" y="3140968"/>
            <a:chExt cx="2448272" cy="1368152"/>
          </a:xfrm>
        </p:grpSpPr>
        <p:sp>
          <p:nvSpPr>
            <p:cNvPr id="20" name="Oval 19"/>
            <p:cNvSpPr/>
            <p:nvPr/>
          </p:nvSpPr>
          <p:spPr>
            <a:xfrm>
              <a:off x="3491880" y="3140968"/>
              <a:ext cx="24482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p:cNvSpPr txBox="1"/>
            <p:nvPr/>
          </p:nvSpPr>
          <p:spPr>
            <a:xfrm flipH="1">
              <a:off x="4242184" y="3563791"/>
              <a:ext cx="965921" cy="523220"/>
            </a:xfrm>
            <a:prstGeom prst="rect">
              <a:avLst/>
            </a:prstGeom>
            <a:noFill/>
          </p:spPr>
          <p:txBody>
            <a:bodyPr wrap="square" rtlCol="0">
              <a:spAutoFit/>
            </a:bodyPr>
            <a:lstStyle/>
            <a:p>
              <a:r>
                <a:rPr lang="en-GB" sz="2800" dirty="0"/>
                <a:t>Care</a:t>
              </a:r>
            </a:p>
          </p:txBody>
        </p:sp>
      </p:grpSp>
      <p:grpSp>
        <p:nvGrpSpPr>
          <p:cNvPr id="22" name="Group 21"/>
          <p:cNvGrpSpPr/>
          <p:nvPr/>
        </p:nvGrpSpPr>
        <p:grpSpPr>
          <a:xfrm>
            <a:off x="3281604" y="4725144"/>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outerShdw blurRad="50800" dist="38100" dir="2700000" algn="tl" rotWithShape="0">
              <a:prstClr val="black">
                <a:alpha val="40000"/>
              </a:prstClr>
            </a:outerShdw>
          </a:effectLst>
        </p:grpSpPr>
        <p:sp>
          <p:nvSpPr>
            <p:cNvPr id="23" name="Oval 22"/>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p:cNvSpPr txBox="1"/>
            <p:nvPr/>
          </p:nvSpPr>
          <p:spPr>
            <a:xfrm flipH="1">
              <a:off x="3894111" y="3563791"/>
              <a:ext cx="1643810" cy="523220"/>
            </a:xfrm>
            <a:prstGeom prst="rect">
              <a:avLst/>
            </a:prstGeom>
            <a:grpFill/>
          </p:spPr>
          <p:txBody>
            <a:bodyPr wrap="square" rtlCol="0">
              <a:spAutoFit/>
            </a:bodyPr>
            <a:lstStyle/>
            <a:p>
              <a:r>
                <a:rPr lang="en-GB" sz="2800" dirty="0">
                  <a:solidFill>
                    <a:schemeClr val="bg1"/>
                  </a:solidFill>
                </a:rPr>
                <a:t>Charging</a:t>
              </a:r>
            </a:p>
          </p:txBody>
        </p:sp>
      </p:grpSp>
      <p:grpSp>
        <p:nvGrpSpPr>
          <p:cNvPr id="25" name="Group 24"/>
          <p:cNvGrpSpPr/>
          <p:nvPr/>
        </p:nvGrpSpPr>
        <p:grpSpPr>
          <a:xfrm>
            <a:off x="3275654" y="3068960"/>
            <a:ext cx="2448272" cy="1368152"/>
            <a:chOff x="3491880" y="3140968"/>
            <a:chExt cx="2448272" cy="1368152"/>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effectLst>
            <a:outerShdw blurRad="50800" dist="38100" dir="2700000" algn="tl" rotWithShape="0">
              <a:prstClr val="black">
                <a:alpha val="40000"/>
              </a:prstClr>
            </a:outerShdw>
          </a:effectLst>
        </p:grpSpPr>
        <p:sp>
          <p:nvSpPr>
            <p:cNvPr id="26" name="Oval 25"/>
            <p:cNvSpPr/>
            <p:nvPr/>
          </p:nvSpPr>
          <p:spPr>
            <a:xfrm>
              <a:off x="3491880" y="3140968"/>
              <a:ext cx="2448272" cy="13681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p:cNvSpPr txBox="1"/>
            <p:nvPr/>
          </p:nvSpPr>
          <p:spPr>
            <a:xfrm flipH="1">
              <a:off x="3606079" y="3284984"/>
              <a:ext cx="2232450" cy="954107"/>
            </a:xfrm>
            <a:prstGeom prst="rect">
              <a:avLst/>
            </a:prstGeom>
            <a:noFill/>
            <a:ln>
              <a:noFill/>
            </a:ln>
          </p:spPr>
          <p:txBody>
            <a:bodyPr wrap="square" rtlCol="0">
              <a:spAutoFit/>
            </a:bodyPr>
            <a:lstStyle/>
            <a:p>
              <a:pPr algn="ct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Client commitment</a:t>
              </a:r>
            </a:p>
          </p:txBody>
        </p:sp>
      </p:grpSp>
      <p:grpSp>
        <p:nvGrpSpPr>
          <p:cNvPr id="28" name="Group 27"/>
          <p:cNvGrpSpPr/>
          <p:nvPr/>
        </p:nvGrpSpPr>
        <p:grpSpPr>
          <a:xfrm>
            <a:off x="3273219" y="1412776"/>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29" name="Oval 28"/>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flipH="1">
              <a:off x="3985995" y="3563791"/>
              <a:ext cx="1449220"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Content</a:t>
              </a:r>
            </a:p>
          </p:txBody>
        </p:sp>
      </p:grpSp>
      <p:grpSp>
        <p:nvGrpSpPr>
          <p:cNvPr id="34" name="Group 33"/>
          <p:cNvGrpSpPr/>
          <p:nvPr/>
        </p:nvGrpSpPr>
        <p:grpSpPr>
          <a:xfrm>
            <a:off x="5797422" y="3933056"/>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outerShdw blurRad="50800" dist="38100" dir="2700000" algn="tl" rotWithShape="0">
              <a:prstClr val="black">
                <a:alpha val="40000"/>
              </a:prstClr>
            </a:outerShdw>
          </a:effectLst>
        </p:grpSpPr>
        <p:sp>
          <p:nvSpPr>
            <p:cNvPr id="35" name="Oval 34"/>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flipH="1">
              <a:off x="4242184" y="3563791"/>
              <a:ext cx="965921" cy="523220"/>
            </a:xfrm>
            <a:prstGeom prst="rect">
              <a:avLst/>
            </a:prstGeom>
            <a:grpFill/>
          </p:spPr>
          <p:txBody>
            <a:bodyPr wrap="square" rtlCol="0">
              <a:spAutoFit/>
            </a:bodyPr>
            <a:lstStyle/>
            <a:p>
              <a:r>
                <a:rPr lang="en-GB" sz="2800" dirty="0">
                  <a:solidFill>
                    <a:schemeClr val="bg1"/>
                  </a:solidFill>
                </a:rPr>
                <a:t>Care</a:t>
              </a:r>
            </a:p>
          </p:txBody>
        </p:sp>
      </p:grpSp>
      <p:grpSp>
        <p:nvGrpSpPr>
          <p:cNvPr id="37" name="Group 36"/>
          <p:cNvGrpSpPr/>
          <p:nvPr/>
        </p:nvGrpSpPr>
        <p:grpSpPr>
          <a:xfrm>
            <a:off x="773154" y="2276872"/>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38" name="Oval 37"/>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TextBox 38"/>
            <p:cNvSpPr txBox="1"/>
            <p:nvPr/>
          </p:nvSpPr>
          <p:spPr>
            <a:xfrm flipH="1">
              <a:off x="3966118" y="3563791"/>
              <a:ext cx="1524408"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Context</a:t>
              </a:r>
            </a:p>
          </p:txBody>
        </p:sp>
      </p:grpSp>
      <p:grpSp>
        <p:nvGrpSpPr>
          <p:cNvPr id="40" name="Group 39"/>
          <p:cNvGrpSpPr/>
          <p:nvPr/>
        </p:nvGrpSpPr>
        <p:grpSpPr>
          <a:xfrm>
            <a:off x="773154" y="3933056"/>
            <a:ext cx="2448272" cy="1368152"/>
            <a:chOff x="8389788" y="3086495"/>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41" name="Oval 40"/>
            <p:cNvSpPr/>
            <p:nvPr/>
          </p:nvSpPr>
          <p:spPr>
            <a:xfrm>
              <a:off x="8389788" y="3086495"/>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flipH="1">
              <a:off x="8789371" y="3508961"/>
              <a:ext cx="1641254"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Charging</a:t>
              </a:r>
            </a:p>
          </p:txBody>
        </p:sp>
      </p:grpSp>
      <p:grpSp>
        <p:nvGrpSpPr>
          <p:cNvPr id="43" name="Group 42"/>
          <p:cNvGrpSpPr/>
          <p:nvPr/>
        </p:nvGrpSpPr>
        <p:grpSpPr>
          <a:xfrm>
            <a:off x="3275856" y="4725144"/>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44" name="Oval 43"/>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TextBox 44"/>
            <p:cNvSpPr txBox="1"/>
            <p:nvPr/>
          </p:nvSpPr>
          <p:spPr>
            <a:xfrm flipH="1">
              <a:off x="4254151" y="3563791"/>
              <a:ext cx="942595"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Care</a:t>
              </a:r>
            </a:p>
          </p:txBody>
        </p:sp>
      </p:grpSp>
      <p:grpSp>
        <p:nvGrpSpPr>
          <p:cNvPr id="46" name="Group 45"/>
          <p:cNvGrpSpPr/>
          <p:nvPr/>
        </p:nvGrpSpPr>
        <p:grpSpPr>
          <a:xfrm>
            <a:off x="5796136" y="2132856"/>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47" name="Oval 46"/>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TextBox 47"/>
            <p:cNvSpPr txBox="1"/>
            <p:nvPr/>
          </p:nvSpPr>
          <p:spPr>
            <a:xfrm flipH="1">
              <a:off x="3976058" y="3563791"/>
              <a:ext cx="1453209"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Contact</a:t>
              </a:r>
            </a:p>
          </p:txBody>
        </p:sp>
      </p:grpSp>
      <p:grpSp>
        <p:nvGrpSpPr>
          <p:cNvPr id="49" name="Group 48"/>
          <p:cNvGrpSpPr/>
          <p:nvPr/>
        </p:nvGrpSpPr>
        <p:grpSpPr>
          <a:xfrm>
            <a:off x="5815000" y="3933056"/>
            <a:ext cx="2448272" cy="1368152"/>
            <a:chOff x="3491880" y="3140968"/>
            <a:chExt cx="2448272" cy="13681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50800" dist="38100" dir="2700000" algn="tl" rotWithShape="0">
              <a:prstClr val="black">
                <a:alpha val="40000"/>
              </a:prstClr>
            </a:outerShdw>
          </a:effectLst>
        </p:grpSpPr>
        <p:sp>
          <p:nvSpPr>
            <p:cNvPr id="50" name="Oval 49"/>
            <p:cNvSpPr/>
            <p:nvPr/>
          </p:nvSpPr>
          <p:spPr>
            <a:xfrm>
              <a:off x="3491880" y="3140968"/>
              <a:ext cx="2448272" cy="1368152"/>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TextBox 50"/>
            <p:cNvSpPr txBox="1"/>
            <p:nvPr/>
          </p:nvSpPr>
          <p:spPr>
            <a:xfrm flipH="1">
              <a:off x="3885186" y="3563791"/>
              <a:ext cx="1678497" cy="523220"/>
            </a:xfrm>
            <a:prstGeom prst="rect">
              <a:avLst/>
            </a:prstGeom>
            <a:grpFill/>
          </p:spPr>
          <p:txBody>
            <a:bodyPr wrap="square" rtlCol="0">
              <a:spAutoFit/>
            </a:bodyPr>
            <a:lstStyle/>
            <a:p>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Coaching</a:t>
              </a:r>
            </a:p>
          </p:txBody>
        </p:sp>
      </p:grpSp>
      <p:cxnSp>
        <p:nvCxnSpPr>
          <p:cNvPr id="10" name="Straight Connector 9"/>
          <p:cNvCxnSpPr>
            <a:stCxn id="29" idx="4"/>
            <a:endCxn id="26" idx="0"/>
          </p:cNvCxnSpPr>
          <p:nvPr/>
        </p:nvCxnSpPr>
        <p:spPr>
          <a:xfrm>
            <a:off x="4497355" y="2780928"/>
            <a:ext cx="2435"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499992" y="4444352"/>
            <a:ext cx="2435"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47" idx="3"/>
            <a:endCxn id="26" idx="6"/>
          </p:cNvCxnSpPr>
          <p:nvPr/>
        </p:nvCxnSpPr>
        <p:spPr>
          <a:xfrm flipH="1">
            <a:off x="5723926" y="3300647"/>
            <a:ext cx="430751" cy="452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0" idx="1"/>
            <a:endCxn id="26" idx="6"/>
          </p:cNvCxnSpPr>
          <p:nvPr/>
        </p:nvCxnSpPr>
        <p:spPr>
          <a:xfrm flipH="1" flipV="1">
            <a:off x="5723926" y="3753036"/>
            <a:ext cx="449615" cy="380381"/>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874315" y="3444663"/>
            <a:ext cx="412769" cy="308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2874315" y="3753036"/>
            <a:ext cx="412769" cy="38038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7143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Context</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Understanding the client’s world</a:t>
            </a:r>
          </a:p>
        </p:txBody>
      </p:sp>
      <p:sp>
        <p:nvSpPr>
          <p:cNvPr id="6" name="Rounded Rectangular Callout 5"/>
          <p:cNvSpPr/>
          <p:nvPr/>
        </p:nvSpPr>
        <p:spPr>
          <a:xfrm>
            <a:off x="3347864" y="4473328"/>
            <a:ext cx="4788000" cy="1908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eaLnBrk="1" fontAlgn="auto" hangingPunct="1">
              <a:spcBef>
                <a:spcPts val="0"/>
              </a:spcBef>
              <a:spcAft>
                <a:spcPts val="0"/>
              </a:spcAft>
              <a:defRPr/>
            </a:pPr>
            <a:r>
              <a:rPr lang="en-GB" sz="2800" i="1" kern="0" dirty="0">
                <a:solidFill>
                  <a:schemeClr val="tx1"/>
                </a:solidFill>
              </a:rPr>
              <a:t>“</a:t>
            </a:r>
            <a:r>
              <a:rPr lang="en-GB" sz="2800" dirty="0"/>
              <a:t>I work in a complicated market. They have to show they get it, but they don’t take up the opportunity to learn.</a:t>
            </a:r>
            <a:r>
              <a:rPr lang="en-GB" sz="2800" i="1" kern="0" dirty="0">
                <a:solidFill>
                  <a:schemeClr val="tx1"/>
                </a:solidFill>
              </a:rPr>
              <a:t>”</a:t>
            </a:r>
            <a:endParaRPr lang="en-GB" sz="2800" dirty="0"/>
          </a:p>
        </p:txBody>
      </p:sp>
      <p:pic>
        <p:nvPicPr>
          <p:cNvPr id="5" name="Picture 4"/>
          <p:cNvPicPr>
            <a:picLocks noChangeAspect="1"/>
          </p:cNvPicPr>
          <p:nvPr/>
        </p:nvPicPr>
        <p:blipFill>
          <a:blip r:embed="rId2"/>
          <a:stretch>
            <a:fillRect/>
          </a:stretch>
        </p:blipFill>
        <p:spPr>
          <a:xfrm>
            <a:off x="4857355" y="404664"/>
            <a:ext cx="3670110" cy="2420322"/>
          </a:xfrm>
          <a:prstGeom prst="rect">
            <a:avLst/>
          </a:prstGeom>
        </p:spPr>
      </p:pic>
    </p:spTree>
    <p:extLst>
      <p:ext uri="{BB962C8B-B14F-4D97-AF65-F5344CB8AC3E}">
        <p14:creationId xmlns:p14="http://schemas.microsoft.com/office/powerpoint/2010/main" val="16672472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ea typeface="ＭＳ Ｐゴシック" charset="-128"/>
              </a:rPr>
              <a:t>Why research client–agency relationships?</a:t>
            </a:r>
          </a:p>
        </p:txBody>
      </p:sp>
      <p:sp>
        <p:nvSpPr>
          <p:cNvPr id="2" name="Text Placeholder 1"/>
          <p:cNvSpPr>
            <a:spLocks noGrp="1"/>
          </p:cNvSpPr>
          <p:nvPr>
            <p:ph type="body" sz="quarter" idx="11"/>
          </p:nvPr>
        </p:nvSpPr>
        <p:spPr>
          <a:xfrm>
            <a:off x="755576" y="2060848"/>
            <a:ext cx="7776864" cy="4248472"/>
          </a:xfrm>
        </p:spPr>
        <p:txBody>
          <a:bodyPr/>
          <a:lstStyle/>
          <a:p>
            <a:pPr>
              <a:spcAft>
                <a:spcPts val="600"/>
              </a:spcAft>
            </a:pPr>
            <a:r>
              <a:rPr lang="en-US" sz="2400" dirty="0"/>
              <a:t>Significant to achieving effective marketing campaigns</a:t>
            </a:r>
          </a:p>
          <a:p>
            <a:pPr>
              <a:spcAft>
                <a:spcPts val="600"/>
              </a:spcAft>
            </a:pPr>
            <a:r>
              <a:rPr lang="en-US" sz="2400" dirty="0"/>
              <a:t>Greater demand for value</a:t>
            </a:r>
          </a:p>
          <a:p>
            <a:pPr>
              <a:spcAft>
                <a:spcPts val="600"/>
              </a:spcAft>
            </a:pPr>
            <a:r>
              <a:rPr lang="en-US" sz="2400" dirty="0"/>
              <a:t>Co-creative: Substantive input from </a:t>
            </a:r>
            <a:r>
              <a:rPr lang="en-US" sz="2400" i="1" dirty="0"/>
              <a:t>both</a:t>
            </a:r>
            <a:r>
              <a:rPr lang="en-US" sz="2400" dirty="0"/>
              <a:t> sides</a:t>
            </a:r>
          </a:p>
          <a:p>
            <a:pPr>
              <a:spcAft>
                <a:spcPts val="600"/>
              </a:spcAft>
            </a:pPr>
            <a:r>
              <a:rPr lang="en-US" sz="2400" dirty="0"/>
              <a:t>Impact of digital technology</a:t>
            </a:r>
          </a:p>
          <a:p>
            <a:pPr lvl="1">
              <a:spcAft>
                <a:spcPts val="600"/>
              </a:spcAft>
            </a:pPr>
            <a:r>
              <a:rPr lang="en-US" sz="2400" dirty="0"/>
              <a:t>Fragmentation/integration</a:t>
            </a:r>
          </a:p>
          <a:p>
            <a:pPr lvl="1">
              <a:spcAft>
                <a:spcPts val="600"/>
              </a:spcAft>
            </a:pPr>
            <a:r>
              <a:rPr lang="en-US" sz="2400" dirty="0"/>
              <a:t>New skills</a:t>
            </a:r>
          </a:p>
          <a:p>
            <a:pPr lvl="1">
              <a:spcAft>
                <a:spcPts val="600"/>
              </a:spcAft>
            </a:pPr>
            <a:r>
              <a:rPr lang="en-US" sz="2400" dirty="0"/>
              <a:t>SMEs new to using marketing agencies </a:t>
            </a:r>
          </a:p>
          <a:p>
            <a:pPr marL="0" indent="0">
              <a:buNone/>
            </a:pPr>
            <a:endParaRPr lang="en-US" dirty="0"/>
          </a:p>
        </p:txBody>
      </p:sp>
    </p:spTree>
    <p:extLst>
      <p:ext uri="{BB962C8B-B14F-4D97-AF65-F5344CB8AC3E}">
        <p14:creationId xmlns:p14="http://schemas.microsoft.com/office/powerpoint/2010/main" val="18395224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Content</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Insights and ideas</a:t>
            </a:r>
          </a:p>
        </p:txBody>
      </p:sp>
      <p:pic>
        <p:nvPicPr>
          <p:cNvPr id="4" name="Picture 3"/>
          <p:cNvPicPr>
            <a:picLocks noChangeAspect="1"/>
          </p:cNvPicPr>
          <p:nvPr/>
        </p:nvPicPr>
        <p:blipFill rotWithShape="1">
          <a:blip r:embed="rId2"/>
          <a:srcRect l="23422" t="4685" r="13086" b="36737"/>
          <a:stretch/>
        </p:blipFill>
        <p:spPr>
          <a:xfrm>
            <a:off x="4860032" y="404664"/>
            <a:ext cx="3667433" cy="2426661"/>
          </a:xfrm>
          <a:prstGeom prst="rect">
            <a:avLst/>
          </a:prstGeom>
        </p:spPr>
      </p:pic>
      <p:sp>
        <p:nvSpPr>
          <p:cNvPr id="6" name="Rounded Rectangular Callout 5"/>
          <p:cNvSpPr/>
          <p:nvPr/>
        </p:nvSpPr>
        <p:spPr>
          <a:xfrm>
            <a:off x="3347864" y="4473328"/>
            <a:ext cx="4788000" cy="1908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i="1" kern="0" dirty="0">
                <a:solidFill>
                  <a:schemeClr val="tx1"/>
                </a:solidFill>
              </a:rPr>
              <a:t>“We’re buying ideas not agencies.”</a:t>
            </a:r>
          </a:p>
        </p:txBody>
      </p:sp>
    </p:spTree>
    <p:extLst>
      <p:ext uri="{BB962C8B-B14F-4D97-AF65-F5344CB8AC3E}">
        <p14:creationId xmlns:p14="http://schemas.microsoft.com/office/powerpoint/2010/main" val="359824272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Contact</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Value-added interaction</a:t>
            </a:r>
          </a:p>
        </p:txBody>
      </p:sp>
      <p:pic>
        <p:nvPicPr>
          <p:cNvPr id="9" name="Picture 8"/>
          <p:cNvPicPr>
            <a:picLocks noChangeAspect="1"/>
          </p:cNvPicPr>
          <p:nvPr/>
        </p:nvPicPr>
        <p:blipFill rotWithShape="1">
          <a:blip r:embed="rId2"/>
          <a:srcRect l="20862" r="20864" b="39390"/>
          <a:stretch/>
        </p:blipFill>
        <p:spPr>
          <a:xfrm>
            <a:off x="4860032" y="476672"/>
            <a:ext cx="3696026" cy="2455074"/>
          </a:xfrm>
          <a:prstGeom prst="rect">
            <a:avLst/>
          </a:prstGeom>
        </p:spPr>
      </p:pic>
      <p:sp>
        <p:nvSpPr>
          <p:cNvPr id="5" name="Rounded Rectangular Callout 4"/>
          <p:cNvSpPr/>
          <p:nvPr/>
        </p:nvSpPr>
        <p:spPr>
          <a:xfrm>
            <a:off x="3347864" y="4473328"/>
            <a:ext cx="4788000" cy="1908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i="1" kern="0" dirty="0">
                <a:solidFill>
                  <a:schemeClr val="tx1"/>
                </a:solidFill>
              </a:rPr>
              <a:t>“You need everyone in the same room, working together. We need to speak to the customer with one voice.”</a:t>
            </a:r>
          </a:p>
        </p:txBody>
      </p:sp>
    </p:spTree>
    <p:extLst>
      <p:ext uri="{BB962C8B-B14F-4D97-AF65-F5344CB8AC3E}">
        <p14:creationId xmlns:p14="http://schemas.microsoft.com/office/powerpoint/2010/main" val="13980574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Coaching</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Teaching managers to manage</a:t>
            </a:r>
          </a:p>
        </p:txBody>
      </p:sp>
      <p:pic>
        <p:nvPicPr>
          <p:cNvPr id="4" name="Picture 3"/>
          <p:cNvPicPr>
            <a:picLocks noChangeAspect="1"/>
          </p:cNvPicPr>
          <p:nvPr/>
        </p:nvPicPr>
        <p:blipFill rotWithShape="1">
          <a:blip r:embed="rId2"/>
          <a:srcRect l="9838" r="13775" b="39359"/>
          <a:stretch/>
        </p:blipFill>
        <p:spPr>
          <a:xfrm>
            <a:off x="4860032" y="476672"/>
            <a:ext cx="3888432" cy="2077032"/>
          </a:xfrm>
          <a:prstGeom prst="rect">
            <a:avLst/>
          </a:prstGeom>
        </p:spPr>
      </p:pic>
      <p:sp>
        <p:nvSpPr>
          <p:cNvPr id="5" name="Rounded Rectangular Callout 4"/>
          <p:cNvSpPr/>
          <p:nvPr/>
        </p:nvSpPr>
        <p:spPr>
          <a:xfrm>
            <a:off x="3347864" y="4473328"/>
            <a:ext cx="4788000" cy="1908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i="1" kern="0" dirty="0">
                <a:solidFill>
                  <a:schemeClr val="tx1"/>
                </a:solidFill>
              </a:rPr>
              <a:t>“We need to equip our marketing team with the skills to be good managers of suppliers.”</a:t>
            </a:r>
          </a:p>
        </p:txBody>
      </p:sp>
    </p:spTree>
    <p:extLst>
      <p:ext uri="{BB962C8B-B14F-4D97-AF65-F5344CB8AC3E}">
        <p14:creationId xmlns:p14="http://schemas.microsoft.com/office/powerpoint/2010/main" val="338104200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Care</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Making the client’s life easier</a:t>
            </a:r>
          </a:p>
        </p:txBody>
      </p:sp>
      <p:pic>
        <p:nvPicPr>
          <p:cNvPr id="5" name="Picture 4"/>
          <p:cNvPicPr>
            <a:picLocks noChangeAspect="1"/>
          </p:cNvPicPr>
          <p:nvPr/>
        </p:nvPicPr>
        <p:blipFill rotWithShape="1">
          <a:blip r:embed="rId3"/>
          <a:srcRect r="40402" b="6832"/>
          <a:stretch/>
        </p:blipFill>
        <p:spPr>
          <a:xfrm>
            <a:off x="6266678" y="482578"/>
            <a:ext cx="2482357" cy="2298350"/>
          </a:xfrm>
          <a:prstGeom prst="rect">
            <a:avLst/>
          </a:prstGeom>
        </p:spPr>
      </p:pic>
      <p:sp>
        <p:nvSpPr>
          <p:cNvPr id="6" name="Rounded Rectangular Callout 5"/>
          <p:cNvSpPr/>
          <p:nvPr/>
        </p:nvSpPr>
        <p:spPr>
          <a:xfrm>
            <a:off x="3347864" y="4365104"/>
            <a:ext cx="4788000" cy="2124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i="1" kern="0" dirty="0">
                <a:solidFill>
                  <a:schemeClr val="tx1"/>
                </a:solidFill>
                <a:ea typeface="ＭＳ Ｐゴシック" charset="-128"/>
              </a:rPr>
              <a:t>“I want them to push me. I want them to say ‘we should be doing this.’ That’s the whole point of having the agency.”</a:t>
            </a:r>
            <a:endParaRPr lang="en-GB" sz="2800" i="1" kern="0" dirty="0">
              <a:solidFill>
                <a:schemeClr val="tx1"/>
              </a:solidFill>
            </a:endParaRPr>
          </a:p>
        </p:txBody>
      </p:sp>
    </p:spTree>
    <p:extLst>
      <p:ext uri="{BB962C8B-B14F-4D97-AF65-F5344CB8AC3E}">
        <p14:creationId xmlns:p14="http://schemas.microsoft.com/office/powerpoint/2010/main" val="324756431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Charging</a:t>
            </a:r>
          </a:p>
        </p:txBody>
      </p:sp>
      <p:sp>
        <p:nvSpPr>
          <p:cNvPr id="3" name="Text Placeholder 2"/>
          <p:cNvSpPr>
            <a:spLocks noGrp="1"/>
          </p:cNvSpPr>
          <p:nvPr>
            <p:ph type="body" sz="quarter" idx="11"/>
          </p:nvPr>
        </p:nvSpPr>
        <p:spPr>
          <a:xfrm>
            <a:off x="899592" y="3429000"/>
            <a:ext cx="6515620" cy="1224061"/>
          </a:xfrm>
        </p:spPr>
        <p:txBody>
          <a:bodyPr/>
          <a:lstStyle/>
          <a:p>
            <a:pPr algn="ctr"/>
            <a:r>
              <a:rPr lang="en-GB" sz="3600" dirty="0"/>
              <a:t>Accountability</a:t>
            </a:r>
          </a:p>
        </p:txBody>
      </p:sp>
      <p:pic>
        <p:nvPicPr>
          <p:cNvPr id="6" name="Picture 5"/>
          <p:cNvPicPr>
            <a:picLocks noChangeAspect="1"/>
          </p:cNvPicPr>
          <p:nvPr/>
        </p:nvPicPr>
        <p:blipFill rotWithShape="1">
          <a:blip r:embed="rId3"/>
          <a:srcRect l="8122" t="11812" r="21742" b="37985"/>
          <a:stretch/>
        </p:blipFill>
        <p:spPr>
          <a:xfrm>
            <a:off x="4750278" y="497548"/>
            <a:ext cx="3985091" cy="2139364"/>
          </a:xfrm>
          <a:prstGeom prst="rect">
            <a:avLst/>
          </a:prstGeom>
        </p:spPr>
      </p:pic>
      <p:sp>
        <p:nvSpPr>
          <p:cNvPr id="5" name="Rounded Rectangular Callout 4"/>
          <p:cNvSpPr/>
          <p:nvPr/>
        </p:nvSpPr>
        <p:spPr>
          <a:xfrm>
            <a:off x="3347864" y="4221088"/>
            <a:ext cx="4932000" cy="23400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lvl="0" algn="ctr" eaLnBrk="1" fontAlgn="auto" hangingPunct="1">
              <a:spcBef>
                <a:spcPts val="0"/>
              </a:spcBef>
              <a:spcAft>
                <a:spcPts val="1800"/>
              </a:spcAft>
              <a:defRPr/>
            </a:pPr>
            <a:endParaRPr lang="en-GB" sz="2800" i="1" kern="0" dirty="0">
              <a:solidFill>
                <a:schemeClr val="tx1"/>
              </a:solidFill>
              <a:ea typeface="ＭＳ Ｐゴシック" charset="-128"/>
            </a:endParaRPr>
          </a:p>
          <a:p>
            <a:pPr lvl="0" algn="ctr" eaLnBrk="1" fontAlgn="auto" hangingPunct="1">
              <a:spcBef>
                <a:spcPts val="0"/>
              </a:spcBef>
              <a:spcAft>
                <a:spcPts val="1200"/>
              </a:spcAft>
              <a:defRPr/>
            </a:pPr>
            <a:r>
              <a:rPr lang="en-GB" sz="2800" i="1" kern="0" dirty="0">
                <a:solidFill>
                  <a:schemeClr val="tx1"/>
                </a:solidFill>
                <a:ea typeface="ＭＳ Ｐゴシック" charset="-128"/>
              </a:rPr>
              <a:t>“</a:t>
            </a:r>
            <a:r>
              <a:rPr lang="en-GB" sz="2800" i="1" dirty="0">
                <a:solidFill>
                  <a:schemeClr val="tx1"/>
                </a:solidFill>
              </a:rPr>
              <a:t>Agencies put a cost on everything. One even charged us for the time spent getting to know us. Their behaviour is transactional not behavioural</a:t>
            </a:r>
            <a:r>
              <a:rPr lang="en-GB" sz="2800" i="1" kern="0" dirty="0">
                <a:solidFill>
                  <a:schemeClr val="tx1"/>
                </a:solidFill>
                <a:ea typeface="ＭＳ Ｐゴシック" charset="-128"/>
              </a:rPr>
              <a:t>.”</a:t>
            </a:r>
            <a:r>
              <a:rPr lang="en-GB" sz="2800" i="1" kern="0" dirty="0">
                <a:solidFill>
                  <a:prstClr val="white"/>
                </a:solidFill>
                <a:latin typeface="Arial" charset="0"/>
                <a:ea typeface="ＭＳ Ｐゴシック" charset="-128"/>
              </a:rPr>
              <a:t>	</a:t>
            </a:r>
          </a:p>
        </p:txBody>
      </p:sp>
    </p:spTree>
    <p:extLst>
      <p:ext uri="{BB962C8B-B14F-4D97-AF65-F5344CB8AC3E}">
        <p14:creationId xmlns:p14="http://schemas.microsoft.com/office/powerpoint/2010/main" val="148046514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6836779"/>
              </p:ext>
            </p:extLst>
          </p:nvPr>
        </p:nvGraphicFramePr>
        <p:xfrm>
          <a:off x="360432" y="2060848"/>
          <a:ext cx="8243999" cy="2905422"/>
        </p:xfrm>
        <a:graphic>
          <a:graphicData uri="http://schemas.openxmlformats.org/drawingml/2006/table">
            <a:tbl>
              <a:tblPr firstRow="1" firstCol="1" bandRow="1">
                <a:effectLst>
                  <a:outerShdw blurRad="50800" dist="38100" dir="2700000" algn="tl" rotWithShape="0">
                    <a:prstClr val="black">
                      <a:alpha val="40000"/>
                    </a:prstClr>
                  </a:outerShdw>
                </a:effectLst>
                <a:tableStyleId>{16D9F66E-5EB9-4882-86FB-DCBF35E3C3E4}</a:tableStyleId>
              </a:tblPr>
              <a:tblGrid>
                <a:gridCol w="5242137">
                  <a:extLst>
                    <a:ext uri="{9D8B030D-6E8A-4147-A177-3AD203B41FA5}">
                      <a16:colId xmlns:a16="http://schemas.microsoft.com/office/drawing/2014/main" xmlns="" val="20000"/>
                    </a:ext>
                  </a:extLst>
                </a:gridCol>
                <a:gridCol w="1500931">
                  <a:extLst>
                    <a:ext uri="{9D8B030D-6E8A-4147-A177-3AD203B41FA5}">
                      <a16:colId xmlns:a16="http://schemas.microsoft.com/office/drawing/2014/main" xmlns="" val="3296686220"/>
                    </a:ext>
                  </a:extLst>
                </a:gridCol>
                <a:gridCol w="1500931">
                  <a:extLst>
                    <a:ext uri="{9D8B030D-6E8A-4147-A177-3AD203B41FA5}">
                      <a16:colId xmlns:a16="http://schemas.microsoft.com/office/drawing/2014/main" xmlns="" val="235119505"/>
                    </a:ext>
                  </a:extLst>
                </a:gridCol>
              </a:tblGrid>
              <a:tr h="484237">
                <a:tc>
                  <a:txBody>
                    <a:bodyPr/>
                    <a:lstStyle/>
                    <a:p>
                      <a:pPr>
                        <a:spcAft>
                          <a:spcPts val="0"/>
                        </a:spcAft>
                      </a:pPr>
                      <a:r>
                        <a:rPr lang="en-GB" sz="2400" dirty="0">
                          <a:solidFill>
                            <a:schemeClr val="bg1"/>
                          </a:solidFill>
                          <a:effectLst/>
                        </a:rPr>
                        <a:t>Statement</a:t>
                      </a:r>
                      <a:endParaRPr lang="en-GB" sz="24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rgbClr val="8E0000"/>
                    </a:solidFill>
                  </a:tcPr>
                </a:tc>
                <a:tc>
                  <a:txBody>
                    <a:bodyPr/>
                    <a:lstStyle/>
                    <a:p>
                      <a:pPr algn="ctr">
                        <a:spcAft>
                          <a:spcPts val="0"/>
                        </a:spcAft>
                      </a:pPr>
                      <a:r>
                        <a:rPr lang="en-GB" sz="2400" dirty="0">
                          <a:solidFill>
                            <a:schemeClr val="bg1"/>
                          </a:solidFill>
                          <a:effectLst/>
                          <a:latin typeface="Calibri" panose="020F0502020204030204" pitchFamily="34" charset="0"/>
                          <a:ea typeface="Calibri"/>
                          <a:cs typeface="Calibri" panose="020F0502020204030204" pitchFamily="34" charset="0"/>
                        </a:rPr>
                        <a:t>Traditional</a:t>
                      </a:r>
                    </a:p>
                  </a:txBody>
                  <a:tcPr marL="68580" marR="68580" marT="0" marB="0">
                    <a:solidFill>
                      <a:srgbClr val="8E0000"/>
                    </a:solidFill>
                  </a:tcPr>
                </a:tc>
                <a:tc>
                  <a:txBody>
                    <a:bodyPr/>
                    <a:lstStyle/>
                    <a:p>
                      <a:pPr algn="ctr">
                        <a:spcAft>
                          <a:spcPts val="0"/>
                        </a:spcAft>
                      </a:pPr>
                      <a:r>
                        <a:rPr lang="en-GB" sz="2400" dirty="0">
                          <a:solidFill>
                            <a:schemeClr val="bg1"/>
                          </a:solidFill>
                          <a:effectLst/>
                          <a:latin typeface="Calibri" panose="020F0502020204030204" pitchFamily="34" charset="0"/>
                          <a:ea typeface="Calibri"/>
                          <a:cs typeface="Calibri" panose="020F0502020204030204" pitchFamily="34" charset="0"/>
                        </a:rPr>
                        <a:t>Digital</a:t>
                      </a:r>
                    </a:p>
                  </a:txBody>
                  <a:tcPr marL="68580" marR="68580" marT="0" marB="0">
                    <a:solidFill>
                      <a:srgbClr val="8E0000"/>
                    </a:solidFill>
                  </a:tcPr>
                </a:tc>
                <a:extLst>
                  <a:ext uri="{0D108BD9-81ED-4DB2-BD59-A6C34878D82A}">
                    <a16:rowId xmlns:a16="http://schemas.microsoft.com/office/drawing/2014/main" xmlns="" val="10000"/>
                  </a:ext>
                </a:extLst>
              </a:tr>
              <a:tr h="484237">
                <a:tc>
                  <a:txBody>
                    <a:bodyPr/>
                    <a:lstStyle/>
                    <a:p>
                      <a:pPr>
                        <a:spcAft>
                          <a:spcPts val="0"/>
                        </a:spcAft>
                      </a:pPr>
                      <a:r>
                        <a:rPr lang="en-GB" sz="2400" b="0" kern="1200" dirty="0">
                          <a:solidFill>
                            <a:schemeClr val="dk1"/>
                          </a:solidFill>
                          <a:effectLst/>
                          <a:latin typeface="+mn-lt"/>
                          <a:ea typeface="+mn-ea"/>
                          <a:cs typeface="+mn-cs"/>
                        </a:rPr>
                        <a:t>Intend to continue relationship</a:t>
                      </a:r>
                      <a:endParaRPr lang="en-GB" sz="2400" b="0" dirty="0">
                        <a:effectLst/>
                        <a:latin typeface="+mn-lt"/>
                        <a:ea typeface="Calibri"/>
                        <a:cs typeface="Calibri" panose="020F0502020204030204" pitchFamily="34" charset="0"/>
                      </a:endParaRPr>
                    </a:p>
                  </a:txBody>
                  <a:tcPr marL="68580" marR="68580" marT="0" marB="0"/>
                </a:tc>
                <a:tc>
                  <a:txBody>
                    <a:bodyPr/>
                    <a:lstStyle/>
                    <a:p>
                      <a:pPr algn="ctr">
                        <a:spcAft>
                          <a:spcPts val="0"/>
                        </a:spcAft>
                      </a:pPr>
                      <a:r>
                        <a:rPr lang="en-GB" sz="2400" b="0" dirty="0">
                          <a:effectLst/>
                          <a:latin typeface="+mn-lt"/>
                          <a:ea typeface="Calibri"/>
                          <a:cs typeface="Calibri" panose="020F0502020204030204" pitchFamily="34" charset="0"/>
                        </a:rPr>
                        <a:t>73%</a:t>
                      </a:r>
                    </a:p>
                  </a:txBody>
                  <a:tcPr marL="68580" marR="68580" marT="0" marB="0"/>
                </a:tc>
                <a:tc>
                  <a:txBody>
                    <a:bodyPr/>
                    <a:lstStyle/>
                    <a:p>
                      <a:pPr algn="ctr">
                        <a:spcAft>
                          <a:spcPts val="0"/>
                        </a:spcAft>
                      </a:pPr>
                      <a:r>
                        <a:rPr lang="en-GB" sz="2400" b="0" dirty="0">
                          <a:effectLst/>
                          <a:latin typeface="+mn-lt"/>
                          <a:ea typeface="Calibri"/>
                          <a:cs typeface="Calibri" panose="020F0502020204030204" pitchFamily="34" charset="0"/>
                        </a:rPr>
                        <a:t>58%</a:t>
                      </a:r>
                    </a:p>
                  </a:txBody>
                  <a:tcPr marL="68580" marR="68580" marT="0" marB="0"/>
                </a:tc>
                <a:extLst>
                  <a:ext uri="{0D108BD9-81ED-4DB2-BD59-A6C34878D82A}">
                    <a16:rowId xmlns:a16="http://schemas.microsoft.com/office/drawing/2014/main" xmlns="" val="10001"/>
                  </a:ext>
                </a:extLst>
              </a:tr>
              <a:tr h="484237">
                <a:tc>
                  <a:txBody>
                    <a:bodyPr/>
                    <a:lstStyle/>
                    <a:p>
                      <a:pPr>
                        <a:spcAft>
                          <a:spcPts val="0"/>
                        </a:spcAft>
                      </a:pPr>
                      <a:r>
                        <a:rPr lang="en-GB" sz="2400" b="0" dirty="0">
                          <a:effectLst/>
                          <a:latin typeface="+mn-lt"/>
                          <a:ea typeface="Calibri"/>
                          <a:cs typeface="Times New Roman"/>
                        </a:rPr>
                        <a:t>Would recommend to a</a:t>
                      </a:r>
                      <a:r>
                        <a:rPr lang="en-GB" sz="2400" b="0" baseline="0" dirty="0">
                          <a:effectLst/>
                          <a:latin typeface="+mn-lt"/>
                          <a:ea typeface="Calibri"/>
                          <a:cs typeface="Times New Roman"/>
                        </a:rPr>
                        <a:t> </a:t>
                      </a:r>
                      <a:r>
                        <a:rPr lang="en-GB" sz="2400" b="0" dirty="0">
                          <a:effectLst/>
                          <a:latin typeface="+mn-lt"/>
                          <a:ea typeface="Calibri"/>
                          <a:cs typeface="Times New Roman"/>
                        </a:rPr>
                        <a:t>colleague</a:t>
                      </a:r>
                    </a:p>
                  </a:txBody>
                  <a:tcPr marL="68580" marR="68580" marT="0" marB="0"/>
                </a:tc>
                <a:tc>
                  <a:txBody>
                    <a:bodyPr/>
                    <a:lstStyle/>
                    <a:p>
                      <a:pPr algn="ctr">
                        <a:spcAft>
                          <a:spcPts val="0"/>
                        </a:spcAft>
                      </a:pPr>
                      <a:r>
                        <a:rPr lang="en-GB" sz="2400" b="0" dirty="0">
                          <a:effectLst/>
                          <a:latin typeface="+mn-lt"/>
                          <a:ea typeface="Calibri"/>
                          <a:cs typeface="Times New Roman"/>
                        </a:rPr>
                        <a:t>67%</a:t>
                      </a:r>
                    </a:p>
                  </a:txBody>
                  <a:tcPr marL="68580" marR="68580" marT="0" marB="0"/>
                </a:tc>
                <a:tc>
                  <a:txBody>
                    <a:bodyPr/>
                    <a:lstStyle/>
                    <a:p>
                      <a:pPr algn="ctr">
                        <a:spcAft>
                          <a:spcPts val="0"/>
                        </a:spcAft>
                      </a:pPr>
                      <a:r>
                        <a:rPr lang="en-GB" sz="2400" b="0" dirty="0">
                          <a:effectLst/>
                          <a:latin typeface="+mn-lt"/>
                          <a:ea typeface="Calibri"/>
                          <a:cs typeface="Times New Roman"/>
                        </a:rPr>
                        <a:t>57%</a:t>
                      </a:r>
                    </a:p>
                  </a:txBody>
                  <a:tcPr marL="68580" marR="68580" marT="0" marB="0"/>
                </a:tc>
                <a:extLst>
                  <a:ext uri="{0D108BD9-81ED-4DB2-BD59-A6C34878D82A}">
                    <a16:rowId xmlns:a16="http://schemas.microsoft.com/office/drawing/2014/main" xmlns="" val="10002"/>
                  </a:ext>
                </a:extLst>
              </a:tr>
              <a:tr h="484237">
                <a:tc>
                  <a:txBody>
                    <a:bodyPr/>
                    <a:lstStyle/>
                    <a:p>
                      <a:pPr>
                        <a:spcAft>
                          <a:spcPts val="0"/>
                        </a:spcAft>
                      </a:pPr>
                      <a:r>
                        <a:rPr lang="en-GB" sz="2400" b="0" dirty="0">
                          <a:effectLst/>
                          <a:latin typeface="+mn-lt"/>
                          <a:ea typeface="Calibri"/>
                          <a:cs typeface="Times New Roman"/>
                        </a:rPr>
                        <a:t>Difficult to find suitable</a:t>
                      </a:r>
                      <a:r>
                        <a:rPr lang="en-GB" sz="2400" b="0" baseline="0" dirty="0">
                          <a:effectLst/>
                          <a:latin typeface="+mn-lt"/>
                          <a:ea typeface="Calibri"/>
                          <a:cs typeface="Times New Roman"/>
                        </a:rPr>
                        <a:t> alternative</a:t>
                      </a:r>
                      <a:endParaRPr lang="en-GB" sz="2400" b="0" dirty="0">
                        <a:effectLst/>
                        <a:latin typeface="+mn-lt"/>
                        <a:ea typeface="Calibri"/>
                        <a:cs typeface="Times New Roman"/>
                      </a:endParaRPr>
                    </a:p>
                  </a:txBody>
                  <a:tcPr marL="68580" marR="68580" marT="0" marB="0"/>
                </a:tc>
                <a:tc>
                  <a:txBody>
                    <a:bodyPr/>
                    <a:lstStyle/>
                    <a:p>
                      <a:pPr algn="ctr">
                        <a:spcAft>
                          <a:spcPts val="0"/>
                        </a:spcAft>
                      </a:pPr>
                      <a:r>
                        <a:rPr lang="en-GB" sz="2400" b="0" dirty="0">
                          <a:effectLst/>
                          <a:latin typeface="+mn-lt"/>
                          <a:ea typeface="Calibri"/>
                          <a:cs typeface="Times New Roman"/>
                        </a:rPr>
                        <a:t>28%</a:t>
                      </a:r>
                    </a:p>
                  </a:txBody>
                  <a:tcPr marL="68580" marR="68580" marT="0" marB="0"/>
                </a:tc>
                <a:tc>
                  <a:txBody>
                    <a:bodyPr/>
                    <a:lstStyle/>
                    <a:p>
                      <a:pPr algn="ctr">
                        <a:spcAft>
                          <a:spcPts val="0"/>
                        </a:spcAft>
                      </a:pPr>
                      <a:r>
                        <a:rPr lang="en-GB" sz="2400" b="0" dirty="0">
                          <a:effectLst/>
                          <a:latin typeface="+mn-lt"/>
                          <a:ea typeface="Calibri"/>
                          <a:cs typeface="Times New Roman"/>
                        </a:rPr>
                        <a:t>18%</a:t>
                      </a:r>
                    </a:p>
                  </a:txBody>
                  <a:tcPr marL="68580" marR="68580" marT="0" marB="0"/>
                </a:tc>
                <a:extLst>
                  <a:ext uri="{0D108BD9-81ED-4DB2-BD59-A6C34878D82A}">
                    <a16:rowId xmlns:a16="http://schemas.microsoft.com/office/drawing/2014/main" xmlns="" val="10003"/>
                  </a:ext>
                </a:extLst>
              </a:tr>
              <a:tr h="484237">
                <a:tc>
                  <a:txBody>
                    <a:bodyPr/>
                    <a:lstStyle/>
                    <a:p>
                      <a:pPr>
                        <a:spcAft>
                          <a:spcPts val="0"/>
                        </a:spcAft>
                      </a:pPr>
                      <a:r>
                        <a:rPr lang="en-GB" sz="2400" b="0" dirty="0">
                          <a:effectLst/>
                          <a:latin typeface="+mn-lt"/>
                          <a:ea typeface="Calibri"/>
                          <a:cs typeface="Times New Roman"/>
                        </a:rPr>
                        <a:t>Disruptive to switch</a:t>
                      </a:r>
                      <a:r>
                        <a:rPr lang="en-GB" sz="2400" b="0" baseline="0" dirty="0">
                          <a:effectLst/>
                          <a:latin typeface="+mn-lt"/>
                          <a:ea typeface="Calibri"/>
                          <a:cs typeface="Times New Roman"/>
                        </a:rPr>
                        <a:t> agency</a:t>
                      </a:r>
                      <a:endParaRPr lang="en-GB" sz="2400" b="0" dirty="0">
                        <a:effectLst/>
                        <a:latin typeface="+mn-lt"/>
                        <a:ea typeface="Calibri"/>
                        <a:cs typeface="Times New Roman"/>
                      </a:endParaRPr>
                    </a:p>
                  </a:txBody>
                  <a:tcPr marL="68580" marR="68580" marT="0" marB="0"/>
                </a:tc>
                <a:tc>
                  <a:txBody>
                    <a:bodyPr/>
                    <a:lstStyle/>
                    <a:p>
                      <a:pPr algn="ctr">
                        <a:spcAft>
                          <a:spcPts val="0"/>
                        </a:spcAft>
                      </a:pPr>
                      <a:r>
                        <a:rPr lang="en-GB" sz="2400" b="0" dirty="0">
                          <a:effectLst/>
                          <a:latin typeface="+mn-lt"/>
                          <a:ea typeface="Calibri"/>
                          <a:cs typeface="Times New Roman"/>
                        </a:rPr>
                        <a:t>52%</a:t>
                      </a:r>
                    </a:p>
                  </a:txBody>
                  <a:tcPr marL="68580" marR="68580" marT="0" marB="0"/>
                </a:tc>
                <a:tc>
                  <a:txBody>
                    <a:bodyPr/>
                    <a:lstStyle/>
                    <a:p>
                      <a:pPr algn="ctr">
                        <a:spcAft>
                          <a:spcPts val="0"/>
                        </a:spcAft>
                      </a:pPr>
                      <a:r>
                        <a:rPr lang="en-GB" sz="2400" b="0" dirty="0">
                          <a:effectLst/>
                          <a:latin typeface="+mn-lt"/>
                          <a:ea typeface="Calibri"/>
                          <a:cs typeface="Times New Roman"/>
                        </a:rPr>
                        <a:t>39%</a:t>
                      </a:r>
                    </a:p>
                  </a:txBody>
                  <a:tcPr marL="68580" marR="68580" marT="0" marB="0"/>
                </a:tc>
                <a:extLst>
                  <a:ext uri="{0D108BD9-81ED-4DB2-BD59-A6C34878D82A}">
                    <a16:rowId xmlns:a16="http://schemas.microsoft.com/office/drawing/2014/main" xmlns="" val="10004"/>
                  </a:ext>
                </a:extLst>
              </a:tr>
              <a:tr h="484237">
                <a:tc>
                  <a:txBody>
                    <a:bodyPr/>
                    <a:lstStyle/>
                    <a:p>
                      <a:pPr>
                        <a:spcAft>
                          <a:spcPts val="0"/>
                        </a:spcAft>
                      </a:pPr>
                      <a:r>
                        <a:rPr lang="en-GB" sz="2400" b="0" dirty="0">
                          <a:effectLst/>
                          <a:latin typeface="+mn-lt"/>
                          <a:ea typeface="Calibri"/>
                          <a:cs typeface="Times New Roman"/>
                        </a:rPr>
                        <a:t>Emotionally attached to agency</a:t>
                      </a:r>
                    </a:p>
                  </a:txBody>
                  <a:tcPr marL="68580" marR="68580" marT="0" marB="0"/>
                </a:tc>
                <a:tc>
                  <a:txBody>
                    <a:bodyPr/>
                    <a:lstStyle/>
                    <a:p>
                      <a:pPr algn="ctr">
                        <a:spcAft>
                          <a:spcPts val="0"/>
                        </a:spcAft>
                      </a:pPr>
                      <a:r>
                        <a:rPr lang="en-GB" sz="2400" b="0" dirty="0">
                          <a:effectLst/>
                          <a:latin typeface="+mn-lt"/>
                          <a:ea typeface="Calibri"/>
                          <a:cs typeface="Times New Roman"/>
                        </a:rPr>
                        <a:t>30%</a:t>
                      </a:r>
                    </a:p>
                  </a:txBody>
                  <a:tcPr marL="68580" marR="68580" marT="0" marB="0"/>
                </a:tc>
                <a:tc>
                  <a:txBody>
                    <a:bodyPr/>
                    <a:lstStyle/>
                    <a:p>
                      <a:pPr algn="ctr">
                        <a:spcAft>
                          <a:spcPts val="0"/>
                        </a:spcAft>
                      </a:pPr>
                      <a:r>
                        <a:rPr lang="en-GB" sz="2400" b="0" dirty="0">
                          <a:effectLst/>
                          <a:latin typeface="+mn-lt"/>
                          <a:ea typeface="Calibri"/>
                          <a:cs typeface="Times New Roman"/>
                        </a:rPr>
                        <a:t>19%</a:t>
                      </a:r>
                    </a:p>
                  </a:txBody>
                  <a:tcPr marL="68580" marR="68580" marT="0" marB="0"/>
                </a:tc>
                <a:extLst>
                  <a:ext uri="{0D108BD9-81ED-4DB2-BD59-A6C34878D82A}">
                    <a16:rowId xmlns:a16="http://schemas.microsoft.com/office/drawing/2014/main" xmlns="" val="3119956608"/>
                  </a:ext>
                </a:extLst>
              </a:tr>
            </a:tbl>
          </a:graphicData>
        </a:graphic>
      </p:graphicFrame>
      <p:sp>
        <p:nvSpPr>
          <p:cNvPr id="6" name="TextBox 5"/>
          <p:cNvSpPr txBox="1"/>
          <p:nvPr/>
        </p:nvSpPr>
        <p:spPr>
          <a:xfrm>
            <a:off x="7589681" y="6038690"/>
            <a:ext cx="8707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N=208</a:t>
            </a:r>
          </a:p>
        </p:txBody>
      </p:sp>
      <p:sp>
        <p:nvSpPr>
          <p:cNvPr id="7" name="Rectangle 1"/>
          <p:cNvSpPr>
            <a:spLocks noChangeArrowheads="1"/>
          </p:cNvSpPr>
          <p:nvPr/>
        </p:nvSpPr>
        <p:spPr bwMode="auto">
          <a:xfrm>
            <a:off x="1475656" y="1556792"/>
            <a:ext cx="5688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Percentage agreeing or strongly agreeing</a:t>
            </a:r>
          </a:p>
        </p:txBody>
      </p:sp>
      <p:sp>
        <p:nvSpPr>
          <p:cNvPr id="3" name="Text Placeholder 2"/>
          <p:cNvSpPr>
            <a:spLocks noGrp="1"/>
          </p:cNvSpPr>
          <p:nvPr>
            <p:ph type="body" sz="quarter" idx="10"/>
          </p:nvPr>
        </p:nvSpPr>
        <p:spPr>
          <a:xfrm>
            <a:off x="467545" y="444420"/>
            <a:ext cx="6120679" cy="608316"/>
          </a:xfrm>
        </p:spPr>
        <p:txBody>
          <a:bodyPr/>
          <a:lstStyle/>
          <a:p>
            <a:r>
              <a:rPr lang="en-GB" sz="3600" dirty="0">
                <a:latin typeface="Georgia" panose="02040502050405020303" pitchFamily="18" charset="0"/>
                <a:ea typeface="Tahoma" panose="020B0604030504040204" pitchFamily="34" charset="0"/>
                <a:cs typeface="Tahoma" panose="020B0604030504040204" pitchFamily="34" charset="0"/>
              </a:rPr>
              <a:t>Client commitment to agency</a:t>
            </a:r>
          </a:p>
          <a:p>
            <a:endParaRPr lang="en-GB" dirty="0"/>
          </a:p>
        </p:txBody>
      </p:sp>
    </p:spTree>
    <p:extLst>
      <p:ext uri="{BB962C8B-B14F-4D97-AF65-F5344CB8AC3E}">
        <p14:creationId xmlns:p14="http://schemas.microsoft.com/office/powerpoint/2010/main" val="137453775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5" y="444420"/>
            <a:ext cx="7128791" cy="608316"/>
          </a:xfrm>
        </p:spPr>
        <p:txBody>
          <a:bodyPr/>
          <a:lstStyle/>
          <a:p>
            <a:r>
              <a:rPr lang="en-GB" sz="3600" dirty="0" smtClean="0">
                <a:latin typeface="Georgia" panose="02040502050405020303" pitchFamily="18" charset="0"/>
                <a:ea typeface="Tahoma" panose="020B0604030504040204" pitchFamily="34" charset="0"/>
                <a:cs typeface="Tahoma" panose="020B0604030504040204" pitchFamily="34" charset="0"/>
              </a:rPr>
              <a:t>Satisfaction-Loyalty Relationship</a:t>
            </a:r>
            <a:endParaRPr lang="en-GB" sz="3600" dirty="0">
              <a:latin typeface="Georgia" panose="02040502050405020303" pitchFamily="18" charset="0"/>
              <a:ea typeface="Tahoma" panose="020B0604030504040204" pitchFamily="34" charset="0"/>
              <a:cs typeface="Tahoma" panose="020B0604030504040204" pitchFamily="34" charset="0"/>
            </a:endParaRPr>
          </a:p>
          <a:p>
            <a:endParaRPr lang="en-GB" dirty="0"/>
          </a:p>
        </p:txBody>
      </p:sp>
      <p:sp>
        <p:nvSpPr>
          <p:cNvPr id="8" name="Oval 7"/>
          <p:cNvSpPr/>
          <p:nvPr/>
        </p:nvSpPr>
        <p:spPr>
          <a:xfrm>
            <a:off x="3419872" y="2919417"/>
            <a:ext cx="1368152" cy="122413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96%</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val 8"/>
          <p:cNvSpPr/>
          <p:nvPr/>
        </p:nvSpPr>
        <p:spPr>
          <a:xfrm>
            <a:off x="6516216" y="2919417"/>
            <a:ext cx="1368152" cy="122413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63%</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p:cNvCxnSpPr>
            <a:stCxn id="8" idx="6"/>
            <a:endCxn id="9" idx="2"/>
          </p:cNvCxnSpPr>
          <p:nvPr/>
        </p:nvCxnSpPr>
        <p:spPr>
          <a:xfrm>
            <a:off x="4788024" y="3531485"/>
            <a:ext cx="1728192"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496" y="2916152"/>
            <a:ext cx="3312368" cy="123110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598752"/>
                </a:solidFill>
                <a:effectLst/>
                <a:uLnTx/>
                <a:uFillTx/>
                <a:latin typeface="Tahoma" panose="020B0604030504040204" pitchFamily="34" charset="0"/>
                <a:ea typeface="Tahoma" panose="020B0604030504040204" pitchFamily="34" charset="0"/>
                <a:cs typeface="Tahoma" panose="020B0604030504040204" pitchFamily="34" charset="0"/>
              </a:rPr>
              <a:t>LOYALTY</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customers scoring an organization 9 or 10 on intention to remain a customer</a:t>
            </a: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051720" y="1556792"/>
            <a:ext cx="3312368"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Customers who score an organization 9 or 10 out of 10 for customer satisfaction</a:t>
            </a: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508104" y="1556792"/>
            <a:ext cx="3312368"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Customers who score an organization 8.0 to 8.9 out of 10 for customer satisfaction</a:t>
            </a: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3419872" y="4433407"/>
            <a:ext cx="1368152" cy="122413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94%</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val 14"/>
          <p:cNvSpPr/>
          <p:nvPr/>
        </p:nvSpPr>
        <p:spPr>
          <a:xfrm>
            <a:off x="6516216" y="4433407"/>
            <a:ext cx="1368152" cy="122413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55%</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Connector 15"/>
          <p:cNvCxnSpPr>
            <a:stCxn id="14" idx="6"/>
            <a:endCxn id="15" idx="2"/>
          </p:cNvCxnSpPr>
          <p:nvPr/>
        </p:nvCxnSpPr>
        <p:spPr>
          <a:xfrm>
            <a:off x="4788024" y="5045475"/>
            <a:ext cx="1728192"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5496" y="4430142"/>
            <a:ext cx="3312368" cy="123110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598752"/>
                </a:solidFill>
                <a:effectLst/>
                <a:uLnTx/>
                <a:uFillTx/>
                <a:latin typeface="Tahoma" panose="020B0604030504040204" pitchFamily="34" charset="0"/>
                <a:ea typeface="Tahoma" panose="020B0604030504040204" pitchFamily="34" charset="0"/>
                <a:cs typeface="Tahoma" panose="020B0604030504040204" pitchFamily="34" charset="0"/>
              </a:rPr>
              <a:t>ADVOCACY</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customers scoring an organization 9 or 10 on likelihood to recommend</a:t>
            </a: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7308304" y="5657543"/>
            <a:ext cx="18356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(UKCSI, 2019)</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5799242"/>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5" y="444420"/>
            <a:ext cx="6120679" cy="608316"/>
          </a:xfrm>
        </p:spPr>
        <p:txBody>
          <a:bodyPr/>
          <a:lstStyle/>
          <a:p>
            <a:r>
              <a:rPr lang="en-GB" sz="3600" dirty="0">
                <a:latin typeface="Georgia" panose="02040502050405020303" pitchFamily="18" charset="0"/>
                <a:ea typeface="Tahoma" panose="020B0604030504040204" pitchFamily="34" charset="0"/>
                <a:cs typeface="Tahoma" panose="020B0604030504040204" pitchFamily="34" charset="0"/>
              </a:rPr>
              <a:t>Winning client commitment</a:t>
            </a:r>
          </a:p>
          <a:p>
            <a:endParaRPr lang="en-GB" dirty="0"/>
          </a:p>
        </p:txBody>
      </p:sp>
      <p:grpSp>
        <p:nvGrpSpPr>
          <p:cNvPr id="13" name="Group 12">
            <a:extLst>
              <a:ext uri="{FF2B5EF4-FFF2-40B4-BE49-F238E27FC236}">
                <a16:creationId xmlns:a16="http://schemas.microsoft.com/office/drawing/2014/main" xmlns="" id="{452CF4EE-D8CA-491C-967B-B886EEC472F6}"/>
              </a:ext>
            </a:extLst>
          </p:cNvPr>
          <p:cNvGrpSpPr/>
          <p:nvPr/>
        </p:nvGrpSpPr>
        <p:grpSpPr>
          <a:xfrm>
            <a:off x="683568" y="1340768"/>
            <a:ext cx="8316640" cy="3720252"/>
            <a:chOff x="683568" y="1412776"/>
            <a:chExt cx="8316640" cy="3720252"/>
          </a:xfrm>
        </p:grpSpPr>
        <p:sp>
          <p:nvSpPr>
            <p:cNvPr id="14" name="Rounded Rectangle 20">
              <a:extLst>
                <a:ext uri="{FF2B5EF4-FFF2-40B4-BE49-F238E27FC236}">
                  <a16:creationId xmlns:a16="http://schemas.microsoft.com/office/drawing/2014/main" xmlns="" id="{2AE74C17-002E-47C6-B4EF-949275BBC35D}"/>
                </a:ext>
              </a:extLst>
            </p:cNvPr>
            <p:cNvSpPr/>
            <p:nvPr/>
          </p:nvSpPr>
          <p:spPr>
            <a:xfrm>
              <a:off x="683568" y="1461028"/>
              <a:ext cx="2556000" cy="3672000"/>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xmlns="" id="{00966C80-6D52-4553-891D-C1A5AF429E58}"/>
                </a:ext>
              </a:extLst>
            </p:cNvPr>
            <p:cNvCxnSpPr/>
            <p:nvPr/>
          </p:nvCxnSpPr>
          <p:spPr>
            <a:xfrm>
              <a:off x="1259632" y="2564904"/>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xmlns="" id="{88499B3F-8CBA-4D8B-9AD4-48F1207AB90E}"/>
                </a:ext>
              </a:extLst>
            </p:cNvPr>
            <p:cNvSpPr txBox="1"/>
            <p:nvPr/>
          </p:nvSpPr>
          <p:spPr>
            <a:xfrm>
              <a:off x="1187624" y="1461029"/>
              <a:ext cx="1944000" cy="1015663"/>
            </a:xfrm>
            <a:prstGeom prst="rect">
              <a:avLst/>
            </a:prstGeom>
            <a:noFill/>
          </p:spPr>
          <p:txBody>
            <a:bodyPr wrap="square" rtlCol="0">
              <a:spAutoFit/>
            </a:bodyPr>
            <a:lstStyle/>
            <a:p>
              <a:r>
                <a:rPr lang="en-US" sz="2000" dirty="0">
                  <a:solidFill>
                    <a:schemeClr val="bg1"/>
                  </a:solidFill>
                  <a:latin typeface="+mn-lt"/>
                </a:rPr>
                <a:t>Demonstrate industry knowledge</a:t>
              </a:r>
            </a:p>
          </p:txBody>
        </p:sp>
        <p:sp>
          <p:nvSpPr>
            <p:cNvPr id="17" name="TextBox 16">
              <a:extLst>
                <a:ext uri="{FF2B5EF4-FFF2-40B4-BE49-F238E27FC236}">
                  <a16:creationId xmlns:a16="http://schemas.microsoft.com/office/drawing/2014/main" xmlns="" id="{A554371A-B1F0-4D98-8FE2-2D4FB8EE5916}"/>
                </a:ext>
              </a:extLst>
            </p:cNvPr>
            <p:cNvSpPr txBox="1"/>
            <p:nvPr/>
          </p:nvSpPr>
          <p:spPr>
            <a:xfrm rot="16200000">
              <a:off x="287178" y="1881175"/>
              <a:ext cx="1316001" cy="523220"/>
            </a:xfrm>
            <a:prstGeom prst="rect">
              <a:avLst/>
            </a:prstGeom>
            <a:noFill/>
          </p:spPr>
          <p:txBody>
            <a:bodyPr wrap="none" rtlCol="0">
              <a:spAutoFit/>
            </a:bodyPr>
            <a:lstStyle/>
            <a:p>
              <a:r>
                <a:rPr lang="en-GB" sz="2800" dirty="0">
                  <a:solidFill>
                    <a:schemeClr val="accent6">
                      <a:lumMod val="60000"/>
                      <a:lumOff val="40000"/>
                    </a:schemeClr>
                  </a:solidFill>
                  <a:latin typeface="+mn-lt"/>
                </a:rPr>
                <a:t>Context</a:t>
              </a:r>
            </a:p>
          </p:txBody>
        </p:sp>
        <p:sp>
          <p:nvSpPr>
            <p:cNvPr id="18" name="TextBox 17">
              <a:extLst>
                <a:ext uri="{FF2B5EF4-FFF2-40B4-BE49-F238E27FC236}">
                  <a16:creationId xmlns:a16="http://schemas.microsoft.com/office/drawing/2014/main" xmlns="" id="{3AA4C448-D529-43A4-8FB8-C16F6CCBD54B}"/>
                </a:ext>
              </a:extLst>
            </p:cNvPr>
            <p:cNvSpPr txBox="1"/>
            <p:nvPr/>
          </p:nvSpPr>
          <p:spPr>
            <a:xfrm>
              <a:off x="1115616" y="2591258"/>
              <a:ext cx="2016009" cy="707886"/>
            </a:xfrm>
            <a:prstGeom prst="rect">
              <a:avLst/>
            </a:prstGeom>
            <a:noFill/>
          </p:spPr>
          <p:txBody>
            <a:bodyPr wrap="square" rtlCol="0">
              <a:spAutoFit/>
            </a:bodyPr>
            <a:lstStyle/>
            <a:p>
              <a:r>
                <a:rPr lang="en-US" sz="2000" dirty="0">
                  <a:solidFill>
                    <a:schemeClr val="bg1"/>
                  </a:solidFill>
                  <a:latin typeface="+mn-lt"/>
                </a:rPr>
                <a:t>Demonstrate empathy</a:t>
              </a:r>
            </a:p>
          </p:txBody>
        </p:sp>
        <p:sp>
          <p:nvSpPr>
            <p:cNvPr id="19" name="Isosceles Triangle 18">
              <a:extLst>
                <a:ext uri="{FF2B5EF4-FFF2-40B4-BE49-F238E27FC236}">
                  <a16:creationId xmlns:a16="http://schemas.microsoft.com/office/drawing/2014/main" xmlns="" id="{B7CACE1D-E505-4C19-800B-38BC2B952ABD}"/>
                </a:ext>
              </a:extLst>
            </p:cNvPr>
            <p:cNvSpPr/>
            <p:nvPr/>
          </p:nvSpPr>
          <p:spPr>
            <a:xfrm rot="5400000">
              <a:off x="3140992" y="3090450"/>
              <a:ext cx="505200" cy="320495"/>
            </a:xfrm>
            <a:prstGeom prst="triangl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ounded Rectangle 26">
              <a:extLst>
                <a:ext uri="{FF2B5EF4-FFF2-40B4-BE49-F238E27FC236}">
                  <a16:creationId xmlns:a16="http://schemas.microsoft.com/office/drawing/2014/main" xmlns="" id="{6269CBB5-773B-4AC2-AB27-FAB36EE3F755}"/>
                </a:ext>
              </a:extLst>
            </p:cNvPr>
            <p:cNvSpPr/>
            <p:nvPr/>
          </p:nvSpPr>
          <p:spPr>
            <a:xfrm>
              <a:off x="3563888" y="1455287"/>
              <a:ext cx="2556000" cy="3672000"/>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89000">
                <a:lnSpc>
                  <a:spcPct val="90000"/>
                </a:lnSpc>
                <a:spcAft>
                  <a:spcPts val="1200"/>
                </a:spcAft>
              </a:pPr>
              <a:endParaRPr lang="en-US" sz="2000" dirty="0"/>
            </a:p>
          </p:txBody>
        </p:sp>
        <p:cxnSp>
          <p:nvCxnSpPr>
            <p:cNvPr id="21" name="Straight Connector 20">
              <a:extLst>
                <a:ext uri="{FF2B5EF4-FFF2-40B4-BE49-F238E27FC236}">
                  <a16:creationId xmlns:a16="http://schemas.microsoft.com/office/drawing/2014/main" xmlns="" id="{687BFE2F-A654-4D3A-B661-43D18CDD7858}"/>
                </a:ext>
              </a:extLst>
            </p:cNvPr>
            <p:cNvCxnSpPr/>
            <p:nvPr/>
          </p:nvCxnSpPr>
          <p:spPr>
            <a:xfrm>
              <a:off x="4211960" y="2492896"/>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D8310780-F161-48EE-B56A-0425303CEEF4}"/>
                </a:ext>
              </a:extLst>
            </p:cNvPr>
            <p:cNvSpPr txBox="1"/>
            <p:nvPr/>
          </p:nvSpPr>
          <p:spPr>
            <a:xfrm>
              <a:off x="4067946" y="1412776"/>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Demonstrate the capacity for ‘big ideas’</a:t>
              </a:r>
            </a:p>
          </p:txBody>
        </p:sp>
        <p:sp>
          <p:nvSpPr>
            <p:cNvPr id="23" name="TextBox 22">
              <a:extLst>
                <a:ext uri="{FF2B5EF4-FFF2-40B4-BE49-F238E27FC236}">
                  <a16:creationId xmlns:a16="http://schemas.microsoft.com/office/drawing/2014/main" xmlns="" id="{6C8C98FD-1781-4EA9-BC12-A1DFDC807CE2}"/>
                </a:ext>
              </a:extLst>
            </p:cNvPr>
            <p:cNvSpPr txBox="1"/>
            <p:nvPr/>
          </p:nvSpPr>
          <p:spPr>
            <a:xfrm rot="16200000">
              <a:off x="3180079" y="1875434"/>
              <a:ext cx="1350754" cy="523220"/>
            </a:xfrm>
            <a:prstGeom prst="rect">
              <a:avLst/>
            </a:prstGeom>
            <a:noFill/>
          </p:spPr>
          <p:txBody>
            <a:bodyPr wrap="none" rtlCol="0">
              <a:spAutoFit/>
            </a:bodyPr>
            <a:lstStyle/>
            <a:p>
              <a:r>
                <a:rPr lang="en-GB" sz="2800" dirty="0">
                  <a:solidFill>
                    <a:schemeClr val="accent6">
                      <a:lumMod val="60000"/>
                      <a:lumOff val="40000"/>
                    </a:schemeClr>
                  </a:solidFill>
                  <a:latin typeface="+mn-lt"/>
                </a:rPr>
                <a:t>Content</a:t>
              </a:r>
            </a:p>
          </p:txBody>
        </p:sp>
        <p:sp>
          <p:nvSpPr>
            <p:cNvPr id="24" name="Isosceles Triangle 23">
              <a:extLst>
                <a:ext uri="{FF2B5EF4-FFF2-40B4-BE49-F238E27FC236}">
                  <a16:creationId xmlns:a16="http://schemas.microsoft.com/office/drawing/2014/main" xmlns="" id="{16088B31-9B93-4D61-BC73-34A90A8B12D1}"/>
                </a:ext>
              </a:extLst>
            </p:cNvPr>
            <p:cNvSpPr/>
            <p:nvPr/>
          </p:nvSpPr>
          <p:spPr>
            <a:xfrm rot="5400000">
              <a:off x="6031360" y="3089305"/>
              <a:ext cx="505200" cy="320495"/>
            </a:xfrm>
            <a:prstGeom prst="triangl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1B932421-F16D-4137-A2F8-D3521E6C14F5}"/>
                </a:ext>
              </a:extLst>
            </p:cNvPr>
            <p:cNvSpPr txBox="1"/>
            <p:nvPr/>
          </p:nvSpPr>
          <p:spPr>
            <a:xfrm>
              <a:off x="4068168" y="2517864"/>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Demonstrate the benefits of cross-fertilization</a:t>
              </a:r>
            </a:p>
          </p:txBody>
        </p:sp>
        <p:sp>
          <p:nvSpPr>
            <p:cNvPr id="26" name="TextBox 25">
              <a:extLst>
                <a:ext uri="{FF2B5EF4-FFF2-40B4-BE49-F238E27FC236}">
                  <a16:creationId xmlns:a16="http://schemas.microsoft.com/office/drawing/2014/main" xmlns="" id="{3D095D05-0A87-46B2-B401-22A7D7CC773E}"/>
                </a:ext>
              </a:extLst>
            </p:cNvPr>
            <p:cNvSpPr txBox="1"/>
            <p:nvPr/>
          </p:nvSpPr>
          <p:spPr>
            <a:xfrm>
              <a:off x="4067944" y="3573016"/>
              <a:ext cx="2016000" cy="707886"/>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Be proactive but  realistic</a:t>
              </a:r>
            </a:p>
          </p:txBody>
        </p:sp>
        <p:cxnSp>
          <p:nvCxnSpPr>
            <p:cNvPr id="27" name="Straight Connector 26">
              <a:extLst>
                <a:ext uri="{FF2B5EF4-FFF2-40B4-BE49-F238E27FC236}">
                  <a16:creationId xmlns:a16="http://schemas.microsoft.com/office/drawing/2014/main" xmlns="" id="{D04287FA-3359-4685-8561-53B6000221D5}"/>
                </a:ext>
              </a:extLst>
            </p:cNvPr>
            <p:cNvCxnSpPr/>
            <p:nvPr/>
          </p:nvCxnSpPr>
          <p:spPr>
            <a:xfrm>
              <a:off x="4211960" y="3573016"/>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xmlns="" id="{CF63F14F-23D9-4CDD-A66D-EBEF5F887BB1}"/>
                </a:ext>
              </a:extLst>
            </p:cNvPr>
            <p:cNvSpPr txBox="1"/>
            <p:nvPr/>
          </p:nvSpPr>
          <p:spPr>
            <a:xfrm>
              <a:off x="4067944" y="4365104"/>
              <a:ext cx="2016000" cy="400110"/>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Offer training</a:t>
              </a:r>
            </a:p>
          </p:txBody>
        </p:sp>
        <p:cxnSp>
          <p:nvCxnSpPr>
            <p:cNvPr id="29" name="Straight Connector 28">
              <a:extLst>
                <a:ext uri="{FF2B5EF4-FFF2-40B4-BE49-F238E27FC236}">
                  <a16:creationId xmlns:a16="http://schemas.microsoft.com/office/drawing/2014/main" xmlns="" id="{E1B296F1-09C2-4622-BD0B-FDF2E3876052}"/>
                </a:ext>
              </a:extLst>
            </p:cNvPr>
            <p:cNvCxnSpPr/>
            <p:nvPr/>
          </p:nvCxnSpPr>
          <p:spPr>
            <a:xfrm>
              <a:off x="4211960" y="4365104"/>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30" name="Rounded Rectangle 38">
              <a:extLst>
                <a:ext uri="{FF2B5EF4-FFF2-40B4-BE49-F238E27FC236}">
                  <a16:creationId xmlns:a16="http://schemas.microsoft.com/office/drawing/2014/main" xmlns="" id="{3FD93494-7F9B-4EA7-BB95-6A7653E9A4EA}"/>
                </a:ext>
              </a:extLst>
            </p:cNvPr>
            <p:cNvSpPr/>
            <p:nvPr/>
          </p:nvSpPr>
          <p:spPr>
            <a:xfrm>
              <a:off x="6444208" y="1412776"/>
              <a:ext cx="2556000" cy="3672000"/>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89000">
                <a:lnSpc>
                  <a:spcPct val="90000"/>
                </a:lnSpc>
                <a:spcAft>
                  <a:spcPts val="1200"/>
                </a:spcAft>
              </a:pPr>
              <a:endParaRPr lang="en-US" sz="2000" dirty="0"/>
            </a:p>
          </p:txBody>
        </p:sp>
        <p:sp>
          <p:nvSpPr>
            <p:cNvPr id="31" name="TextBox 30">
              <a:extLst>
                <a:ext uri="{FF2B5EF4-FFF2-40B4-BE49-F238E27FC236}">
                  <a16:creationId xmlns:a16="http://schemas.microsoft.com/office/drawing/2014/main" xmlns="" id="{4FFEBC3F-44E3-4325-BEFB-DEF309674620}"/>
                </a:ext>
              </a:extLst>
            </p:cNvPr>
            <p:cNvSpPr txBox="1"/>
            <p:nvPr/>
          </p:nvSpPr>
          <p:spPr>
            <a:xfrm>
              <a:off x="6948266" y="1414978"/>
              <a:ext cx="2016000" cy="707886"/>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Challenge when appropriate</a:t>
              </a:r>
            </a:p>
          </p:txBody>
        </p:sp>
        <p:sp>
          <p:nvSpPr>
            <p:cNvPr id="32" name="TextBox 31">
              <a:extLst>
                <a:ext uri="{FF2B5EF4-FFF2-40B4-BE49-F238E27FC236}">
                  <a16:creationId xmlns:a16="http://schemas.microsoft.com/office/drawing/2014/main" xmlns="" id="{2D692E5D-8189-4A90-BFEA-FE79F4D0B8BA}"/>
                </a:ext>
              </a:extLst>
            </p:cNvPr>
            <p:cNvSpPr txBox="1"/>
            <p:nvPr/>
          </p:nvSpPr>
          <p:spPr>
            <a:xfrm rot="16200000">
              <a:off x="6090087" y="1832923"/>
              <a:ext cx="1291379" cy="523220"/>
            </a:xfrm>
            <a:prstGeom prst="rect">
              <a:avLst/>
            </a:prstGeom>
            <a:noFill/>
          </p:spPr>
          <p:txBody>
            <a:bodyPr wrap="none" rtlCol="0">
              <a:spAutoFit/>
            </a:bodyPr>
            <a:lstStyle/>
            <a:p>
              <a:r>
                <a:rPr lang="en-GB" sz="2800" dirty="0">
                  <a:solidFill>
                    <a:schemeClr val="accent6">
                      <a:lumMod val="60000"/>
                      <a:lumOff val="40000"/>
                    </a:schemeClr>
                  </a:solidFill>
                  <a:latin typeface="+mn-lt"/>
                </a:rPr>
                <a:t>Process</a:t>
              </a:r>
            </a:p>
          </p:txBody>
        </p:sp>
        <p:sp>
          <p:nvSpPr>
            <p:cNvPr id="33" name="TextBox 32">
              <a:extLst>
                <a:ext uri="{FF2B5EF4-FFF2-40B4-BE49-F238E27FC236}">
                  <a16:creationId xmlns:a16="http://schemas.microsoft.com/office/drawing/2014/main" xmlns="" id="{4073D09A-A515-4A46-B930-9D8250F1BBAE}"/>
                </a:ext>
              </a:extLst>
            </p:cNvPr>
            <p:cNvSpPr txBox="1"/>
            <p:nvPr/>
          </p:nvSpPr>
          <p:spPr>
            <a:xfrm>
              <a:off x="6948488" y="2204864"/>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Offer value-added account management</a:t>
              </a:r>
            </a:p>
          </p:txBody>
        </p:sp>
        <p:sp>
          <p:nvSpPr>
            <p:cNvPr id="34" name="TextBox 33">
              <a:extLst>
                <a:ext uri="{FF2B5EF4-FFF2-40B4-BE49-F238E27FC236}">
                  <a16:creationId xmlns:a16="http://schemas.microsoft.com/office/drawing/2014/main" xmlns="" id="{439CF1BC-13DA-4223-9A49-07CE46065184}"/>
                </a:ext>
              </a:extLst>
            </p:cNvPr>
            <p:cNvSpPr txBox="1"/>
            <p:nvPr/>
          </p:nvSpPr>
          <p:spPr>
            <a:xfrm>
              <a:off x="6948264" y="3356992"/>
              <a:ext cx="2016000" cy="400110"/>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Show you care</a:t>
              </a:r>
            </a:p>
          </p:txBody>
        </p:sp>
        <p:sp>
          <p:nvSpPr>
            <p:cNvPr id="35" name="TextBox 34">
              <a:extLst>
                <a:ext uri="{FF2B5EF4-FFF2-40B4-BE49-F238E27FC236}">
                  <a16:creationId xmlns:a16="http://schemas.microsoft.com/office/drawing/2014/main" xmlns="" id="{721AE6AA-1455-4EAA-AEA7-5572B7653054}"/>
                </a:ext>
              </a:extLst>
            </p:cNvPr>
            <p:cNvSpPr txBox="1"/>
            <p:nvPr/>
          </p:nvSpPr>
          <p:spPr>
            <a:xfrm>
              <a:off x="6948264" y="3933056"/>
              <a:ext cx="2016000" cy="400110"/>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Be transparent </a:t>
              </a:r>
            </a:p>
          </p:txBody>
        </p:sp>
        <p:cxnSp>
          <p:nvCxnSpPr>
            <p:cNvPr id="36" name="Straight Connector 35">
              <a:extLst>
                <a:ext uri="{FF2B5EF4-FFF2-40B4-BE49-F238E27FC236}">
                  <a16:creationId xmlns:a16="http://schemas.microsoft.com/office/drawing/2014/main" xmlns="" id="{EF9047B1-F354-4218-BA56-BCE086D2900A}"/>
                </a:ext>
              </a:extLst>
            </p:cNvPr>
            <p:cNvCxnSpPr/>
            <p:nvPr/>
          </p:nvCxnSpPr>
          <p:spPr>
            <a:xfrm>
              <a:off x="7092280" y="2132856"/>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3785D661-3409-4F61-AFA3-00F85B3B89F6}"/>
                </a:ext>
              </a:extLst>
            </p:cNvPr>
            <p:cNvCxnSpPr/>
            <p:nvPr/>
          </p:nvCxnSpPr>
          <p:spPr>
            <a:xfrm>
              <a:off x="7092280" y="3284984"/>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1B19DD9D-6144-4A92-BBEE-7D35E0F46961}"/>
                </a:ext>
              </a:extLst>
            </p:cNvPr>
            <p:cNvCxnSpPr/>
            <p:nvPr/>
          </p:nvCxnSpPr>
          <p:spPr>
            <a:xfrm>
              <a:off x="7092280" y="3861048"/>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grpSp>
      <p:cxnSp>
        <p:nvCxnSpPr>
          <p:cNvPr id="39" name="Straight Connector 38">
            <a:extLst>
              <a:ext uri="{FF2B5EF4-FFF2-40B4-BE49-F238E27FC236}">
                <a16:creationId xmlns:a16="http://schemas.microsoft.com/office/drawing/2014/main" xmlns="" id="{1037948D-C8B3-4BD4-BA9C-4193CDC10DBA}"/>
              </a:ext>
            </a:extLst>
          </p:cNvPr>
          <p:cNvCxnSpPr/>
          <p:nvPr/>
        </p:nvCxnSpPr>
        <p:spPr>
          <a:xfrm>
            <a:off x="1259632" y="3284984"/>
            <a:ext cx="1224136" cy="0"/>
          </a:xfrm>
          <a:prstGeom prst="line">
            <a:avLst/>
          </a:prstGeom>
          <a:ln w="3175">
            <a:solidFill>
              <a:schemeClr val="accent1">
                <a:alpha val="80000"/>
              </a:schemeClr>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47695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5" y="444420"/>
            <a:ext cx="7056783" cy="608316"/>
          </a:xfrm>
        </p:spPr>
        <p:txBody>
          <a:bodyPr/>
          <a:lstStyle/>
          <a:p>
            <a:r>
              <a:rPr lang="en-GB" sz="3600" dirty="0">
                <a:latin typeface="Georgia" panose="02040502050405020303" pitchFamily="18" charset="0"/>
                <a:ea typeface="Tahoma" panose="020B0604030504040204" pitchFamily="34" charset="0"/>
                <a:cs typeface="Tahoma" panose="020B0604030504040204" pitchFamily="34" charset="0"/>
              </a:rPr>
              <a:t>Maximising value from the agency</a:t>
            </a:r>
          </a:p>
          <a:p>
            <a:endParaRPr lang="en-GB" dirty="0"/>
          </a:p>
        </p:txBody>
      </p:sp>
      <p:grpSp>
        <p:nvGrpSpPr>
          <p:cNvPr id="13" name="Group 12">
            <a:extLst>
              <a:ext uri="{FF2B5EF4-FFF2-40B4-BE49-F238E27FC236}">
                <a16:creationId xmlns:a16="http://schemas.microsoft.com/office/drawing/2014/main" xmlns="" id="{452CF4EE-D8CA-491C-967B-B886EEC472F6}"/>
              </a:ext>
            </a:extLst>
          </p:cNvPr>
          <p:cNvGrpSpPr/>
          <p:nvPr/>
        </p:nvGrpSpPr>
        <p:grpSpPr>
          <a:xfrm>
            <a:off x="683568" y="1292924"/>
            <a:ext cx="8316640" cy="3720252"/>
            <a:chOff x="683568" y="1412776"/>
            <a:chExt cx="8316640" cy="3720252"/>
          </a:xfrm>
        </p:grpSpPr>
        <p:sp>
          <p:nvSpPr>
            <p:cNvPr id="14" name="Rounded Rectangle 20">
              <a:extLst>
                <a:ext uri="{FF2B5EF4-FFF2-40B4-BE49-F238E27FC236}">
                  <a16:creationId xmlns:a16="http://schemas.microsoft.com/office/drawing/2014/main" xmlns="" id="{2AE74C17-002E-47C6-B4EF-949275BBC35D}"/>
                </a:ext>
              </a:extLst>
            </p:cNvPr>
            <p:cNvSpPr/>
            <p:nvPr/>
          </p:nvSpPr>
          <p:spPr>
            <a:xfrm>
              <a:off x="683568" y="1461028"/>
              <a:ext cx="2556000" cy="3672000"/>
            </a:xfrm>
            <a:prstGeom prst="round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xmlns="" id="{00966C80-6D52-4553-891D-C1A5AF429E58}"/>
                </a:ext>
              </a:extLst>
            </p:cNvPr>
            <p:cNvCxnSpPr/>
            <p:nvPr/>
          </p:nvCxnSpPr>
          <p:spPr>
            <a:xfrm>
              <a:off x="1331640" y="2276872"/>
              <a:ext cx="1224136" cy="0"/>
            </a:xfrm>
            <a:prstGeom prst="line">
              <a:avLst/>
            </a:prstGeom>
            <a:ln w="3175">
              <a:solidFill>
                <a:schemeClr val="accent6">
                  <a:lumMod val="60000"/>
                  <a:lumOff val="40000"/>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xmlns="" id="{88499B3F-8CBA-4D8B-9AD4-48F1207AB90E}"/>
                </a:ext>
              </a:extLst>
            </p:cNvPr>
            <p:cNvSpPr txBox="1"/>
            <p:nvPr/>
          </p:nvSpPr>
          <p:spPr>
            <a:xfrm>
              <a:off x="1187624" y="1461029"/>
              <a:ext cx="1944000" cy="707886"/>
            </a:xfrm>
            <a:prstGeom prst="rect">
              <a:avLst/>
            </a:prstGeom>
            <a:noFill/>
          </p:spPr>
          <p:txBody>
            <a:bodyPr wrap="square" rtlCol="0">
              <a:spAutoFit/>
            </a:bodyPr>
            <a:lstStyle/>
            <a:p>
              <a:r>
                <a:rPr lang="en-US" sz="2000" dirty="0">
                  <a:solidFill>
                    <a:schemeClr val="bg1"/>
                  </a:solidFill>
                  <a:latin typeface="+mn-lt"/>
                </a:rPr>
                <a:t>Understand the creative process</a:t>
              </a:r>
            </a:p>
          </p:txBody>
        </p:sp>
        <p:sp>
          <p:nvSpPr>
            <p:cNvPr id="17" name="TextBox 16">
              <a:extLst>
                <a:ext uri="{FF2B5EF4-FFF2-40B4-BE49-F238E27FC236}">
                  <a16:creationId xmlns:a16="http://schemas.microsoft.com/office/drawing/2014/main" xmlns="" id="{A554371A-B1F0-4D98-8FE2-2D4FB8EE5916}"/>
                </a:ext>
              </a:extLst>
            </p:cNvPr>
            <p:cNvSpPr txBox="1"/>
            <p:nvPr/>
          </p:nvSpPr>
          <p:spPr>
            <a:xfrm rot="16200000">
              <a:off x="287178" y="1881175"/>
              <a:ext cx="1316001" cy="523220"/>
            </a:xfrm>
            <a:prstGeom prst="rect">
              <a:avLst/>
            </a:prstGeom>
            <a:noFill/>
          </p:spPr>
          <p:txBody>
            <a:bodyPr wrap="none" rtlCol="0">
              <a:spAutoFit/>
            </a:bodyPr>
            <a:lstStyle/>
            <a:p>
              <a:r>
                <a:rPr lang="en-GB" sz="2800" dirty="0">
                  <a:solidFill>
                    <a:schemeClr val="accent6">
                      <a:lumMod val="60000"/>
                      <a:lumOff val="40000"/>
                    </a:schemeClr>
                  </a:solidFill>
                  <a:latin typeface="+mn-lt"/>
                </a:rPr>
                <a:t>Context</a:t>
              </a:r>
            </a:p>
          </p:txBody>
        </p:sp>
        <p:sp>
          <p:nvSpPr>
            <p:cNvPr id="19" name="Isosceles Triangle 18">
              <a:extLst>
                <a:ext uri="{FF2B5EF4-FFF2-40B4-BE49-F238E27FC236}">
                  <a16:creationId xmlns:a16="http://schemas.microsoft.com/office/drawing/2014/main" xmlns="" id="{B7CACE1D-E505-4C19-800B-38BC2B952ABD}"/>
                </a:ext>
              </a:extLst>
            </p:cNvPr>
            <p:cNvSpPr/>
            <p:nvPr/>
          </p:nvSpPr>
          <p:spPr>
            <a:xfrm rot="5400000">
              <a:off x="3140992" y="3162458"/>
              <a:ext cx="505200" cy="320495"/>
            </a:xfrm>
            <a:prstGeom prst="triangl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ounded Rectangle 26">
              <a:extLst>
                <a:ext uri="{FF2B5EF4-FFF2-40B4-BE49-F238E27FC236}">
                  <a16:creationId xmlns:a16="http://schemas.microsoft.com/office/drawing/2014/main" xmlns="" id="{6269CBB5-773B-4AC2-AB27-FAB36EE3F755}"/>
                </a:ext>
              </a:extLst>
            </p:cNvPr>
            <p:cNvSpPr/>
            <p:nvPr/>
          </p:nvSpPr>
          <p:spPr>
            <a:xfrm>
              <a:off x="3563888" y="1455287"/>
              <a:ext cx="2556000" cy="3672000"/>
            </a:xfrm>
            <a:prstGeom prst="round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89000">
                <a:lnSpc>
                  <a:spcPct val="90000"/>
                </a:lnSpc>
                <a:spcAft>
                  <a:spcPts val="1200"/>
                </a:spcAft>
              </a:pPr>
              <a:endParaRPr lang="en-US" sz="2000" dirty="0"/>
            </a:p>
          </p:txBody>
        </p:sp>
        <p:cxnSp>
          <p:nvCxnSpPr>
            <p:cNvPr id="21" name="Straight Connector 20">
              <a:extLst>
                <a:ext uri="{FF2B5EF4-FFF2-40B4-BE49-F238E27FC236}">
                  <a16:creationId xmlns:a16="http://schemas.microsoft.com/office/drawing/2014/main" xmlns="" id="{687BFE2F-A654-4D3A-B661-43D18CDD7858}"/>
                </a:ext>
              </a:extLst>
            </p:cNvPr>
            <p:cNvCxnSpPr/>
            <p:nvPr/>
          </p:nvCxnSpPr>
          <p:spPr>
            <a:xfrm>
              <a:off x="4211960" y="2132856"/>
              <a:ext cx="1224136" cy="0"/>
            </a:xfrm>
            <a:prstGeom prst="line">
              <a:avLst/>
            </a:prstGeom>
            <a:ln w="3175">
              <a:solidFill>
                <a:schemeClr val="accent6">
                  <a:lumMod val="60000"/>
                  <a:lumOff val="40000"/>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D8310780-F161-48EE-B56A-0425303CEEF4}"/>
                </a:ext>
              </a:extLst>
            </p:cNvPr>
            <p:cNvSpPr txBox="1"/>
            <p:nvPr/>
          </p:nvSpPr>
          <p:spPr>
            <a:xfrm>
              <a:off x="4067946" y="1412776"/>
              <a:ext cx="2016000" cy="707886"/>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Write a focused brief</a:t>
              </a:r>
            </a:p>
          </p:txBody>
        </p:sp>
        <p:sp>
          <p:nvSpPr>
            <p:cNvPr id="23" name="TextBox 22">
              <a:extLst>
                <a:ext uri="{FF2B5EF4-FFF2-40B4-BE49-F238E27FC236}">
                  <a16:creationId xmlns:a16="http://schemas.microsoft.com/office/drawing/2014/main" xmlns="" id="{6C8C98FD-1781-4EA9-BC12-A1DFDC807CE2}"/>
                </a:ext>
              </a:extLst>
            </p:cNvPr>
            <p:cNvSpPr txBox="1"/>
            <p:nvPr/>
          </p:nvSpPr>
          <p:spPr>
            <a:xfrm rot="16200000">
              <a:off x="3180079" y="1875434"/>
              <a:ext cx="1350754" cy="523220"/>
            </a:xfrm>
            <a:prstGeom prst="rect">
              <a:avLst/>
            </a:prstGeom>
            <a:noFill/>
          </p:spPr>
          <p:txBody>
            <a:bodyPr wrap="none" rtlCol="0">
              <a:spAutoFit/>
            </a:bodyPr>
            <a:lstStyle/>
            <a:p>
              <a:r>
                <a:rPr lang="en-GB" sz="2800" dirty="0">
                  <a:solidFill>
                    <a:schemeClr val="accent6">
                      <a:lumMod val="60000"/>
                      <a:lumOff val="40000"/>
                    </a:schemeClr>
                  </a:solidFill>
                  <a:latin typeface="+mn-lt"/>
                </a:rPr>
                <a:t>Content</a:t>
              </a:r>
            </a:p>
          </p:txBody>
        </p:sp>
        <p:sp>
          <p:nvSpPr>
            <p:cNvPr id="24" name="Isosceles Triangle 23">
              <a:extLst>
                <a:ext uri="{FF2B5EF4-FFF2-40B4-BE49-F238E27FC236}">
                  <a16:creationId xmlns:a16="http://schemas.microsoft.com/office/drawing/2014/main" xmlns="" id="{16088B31-9B93-4D61-BC73-34A90A8B12D1}"/>
                </a:ext>
              </a:extLst>
            </p:cNvPr>
            <p:cNvSpPr/>
            <p:nvPr/>
          </p:nvSpPr>
          <p:spPr>
            <a:xfrm rot="5400000">
              <a:off x="6031360" y="3161313"/>
              <a:ext cx="505200" cy="320495"/>
            </a:xfrm>
            <a:prstGeom prst="triangl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1B932421-F16D-4137-A2F8-D3521E6C14F5}"/>
                </a:ext>
              </a:extLst>
            </p:cNvPr>
            <p:cNvSpPr txBox="1"/>
            <p:nvPr/>
          </p:nvSpPr>
          <p:spPr>
            <a:xfrm>
              <a:off x="4068168" y="2204864"/>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Share the problem not the solution</a:t>
              </a:r>
            </a:p>
          </p:txBody>
        </p:sp>
        <p:cxnSp>
          <p:nvCxnSpPr>
            <p:cNvPr id="27" name="Straight Connector 26">
              <a:extLst>
                <a:ext uri="{FF2B5EF4-FFF2-40B4-BE49-F238E27FC236}">
                  <a16:creationId xmlns:a16="http://schemas.microsoft.com/office/drawing/2014/main" xmlns="" id="{D04287FA-3359-4685-8561-53B6000221D5}"/>
                </a:ext>
              </a:extLst>
            </p:cNvPr>
            <p:cNvCxnSpPr/>
            <p:nvPr/>
          </p:nvCxnSpPr>
          <p:spPr>
            <a:xfrm>
              <a:off x="4211960" y="3260820"/>
              <a:ext cx="1224136" cy="0"/>
            </a:xfrm>
            <a:prstGeom prst="line">
              <a:avLst/>
            </a:prstGeom>
            <a:ln w="3175">
              <a:solidFill>
                <a:schemeClr val="accent6">
                  <a:lumMod val="60000"/>
                  <a:lumOff val="40000"/>
                  <a:alpha val="80000"/>
                </a:schemeClr>
              </a:solidFill>
              <a:prstDash val="solid"/>
            </a:ln>
          </p:spPr>
          <p:style>
            <a:lnRef idx="2">
              <a:schemeClr val="accent1"/>
            </a:lnRef>
            <a:fillRef idx="0">
              <a:schemeClr val="accent1"/>
            </a:fillRef>
            <a:effectRef idx="1">
              <a:schemeClr val="accent1"/>
            </a:effectRef>
            <a:fontRef idx="minor">
              <a:schemeClr val="tx1"/>
            </a:fontRef>
          </p:style>
        </p:cxnSp>
        <p:sp>
          <p:nvSpPr>
            <p:cNvPr id="30" name="Rounded Rectangle 38">
              <a:extLst>
                <a:ext uri="{FF2B5EF4-FFF2-40B4-BE49-F238E27FC236}">
                  <a16:creationId xmlns:a16="http://schemas.microsoft.com/office/drawing/2014/main" xmlns="" id="{3FD93494-7F9B-4EA7-BB95-6A7653E9A4EA}"/>
                </a:ext>
              </a:extLst>
            </p:cNvPr>
            <p:cNvSpPr/>
            <p:nvPr/>
          </p:nvSpPr>
          <p:spPr>
            <a:xfrm>
              <a:off x="6444208" y="1412776"/>
              <a:ext cx="2556000" cy="3672000"/>
            </a:xfrm>
            <a:prstGeom prst="round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89000">
                <a:lnSpc>
                  <a:spcPct val="90000"/>
                </a:lnSpc>
                <a:spcAft>
                  <a:spcPts val="1200"/>
                </a:spcAft>
              </a:pPr>
              <a:endParaRPr lang="en-US" sz="2000" dirty="0"/>
            </a:p>
          </p:txBody>
        </p:sp>
        <p:sp>
          <p:nvSpPr>
            <p:cNvPr id="31" name="TextBox 30">
              <a:extLst>
                <a:ext uri="{FF2B5EF4-FFF2-40B4-BE49-F238E27FC236}">
                  <a16:creationId xmlns:a16="http://schemas.microsoft.com/office/drawing/2014/main" xmlns="" id="{4FFEBC3F-44E3-4325-BEFB-DEF309674620}"/>
                </a:ext>
              </a:extLst>
            </p:cNvPr>
            <p:cNvSpPr txBox="1"/>
            <p:nvPr/>
          </p:nvSpPr>
          <p:spPr>
            <a:xfrm>
              <a:off x="6948266" y="1414978"/>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Get stakeholder commitment to the brief</a:t>
              </a:r>
            </a:p>
          </p:txBody>
        </p:sp>
        <p:sp>
          <p:nvSpPr>
            <p:cNvPr id="32" name="TextBox 31">
              <a:extLst>
                <a:ext uri="{FF2B5EF4-FFF2-40B4-BE49-F238E27FC236}">
                  <a16:creationId xmlns:a16="http://schemas.microsoft.com/office/drawing/2014/main" xmlns="" id="{2D692E5D-8189-4A90-BFEA-FE79F4D0B8BA}"/>
                </a:ext>
              </a:extLst>
            </p:cNvPr>
            <p:cNvSpPr txBox="1"/>
            <p:nvPr/>
          </p:nvSpPr>
          <p:spPr>
            <a:xfrm rot="16200000">
              <a:off x="6090087" y="1832923"/>
              <a:ext cx="1291379" cy="523220"/>
            </a:xfrm>
            <a:prstGeom prst="rect">
              <a:avLst/>
            </a:prstGeom>
            <a:noFill/>
          </p:spPr>
          <p:txBody>
            <a:bodyPr wrap="none" rtlCol="0">
              <a:spAutoFit/>
            </a:bodyPr>
            <a:lstStyle/>
            <a:p>
              <a:r>
                <a:rPr lang="en-GB" sz="2800" dirty="0">
                  <a:solidFill>
                    <a:schemeClr val="accent6">
                      <a:lumMod val="60000"/>
                      <a:lumOff val="40000"/>
                    </a:schemeClr>
                  </a:solidFill>
                  <a:latin typeface="+mn-lt"/>
                </a:rPr>
                <a:t>Process</a:t>
              </a:r>
            </a:p>
          </p:txBody>
        </p:sp>
        <p:sp>
          <p:nvSpPr>
            <p:cNvPr id="34" name="TextBox 33">
              <a:extLst>
                <a:ext uri="{FF2B5EF4-FFF2-40B4-BE49-F238E27FC236}">
                  <a16:creationId xmlns:a16="http://schemas.microsoft.com/office/drawing/2014/main" xmlns="" id="{439CF1BC-13DA-4223-9A49-07CE46065184}"/>
                </a:ext>
              </a:extLst>
            </p:cNvPr>
            <p:cNvSpPr txBox="1"/>
            <p:nvPr/>
          </p:nvSpPr>
          <p:spPr>
            <a:xfrm>
              <a:off x="6948264" y="3548852"/>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Communicate your annual plan to the agency</a:t>
              </a:r>
            </a:p>
          </p:txBody>
        </p:sp>
        <p:cxnSp>
          <p:nvCxnSpPr>
            <p:cNvPr id="37" name="Straight Connector 36">
              <a:extLst>
                <a:ext uri="{FF2B5EF4-FFF2-40B4-BE49-F238E27FC236}">
                  <a16:creationId xmlns:a16="http://schemas.microsoft.com/office/drawing/2014/main" xmlns="" id="{3785D661-3409-4F61-AFA3-00F85B3B89F6}"/>
                </a:ext>
              </a:extLst>
            </p:cNvPr>
            <p:cNvCxnSpPr/>
            <p:nvPr/>
          </p:nvCxnSpPr>
          <p:spPr>
            <a:xfrm>
              <a:off x="7092280" y="2492896"/>
              <a:ext cx="1224136" cy="0"/>
            </a:xfrm>
            <a:prstGeom prst="line">
              <a:avLst/>
            </a:prstGeom>
            <a:ln w="3175">
              <a:solidFill>
                <a:schemeClr val="accent6">
                  <a:lumMod val="60000"/>
                  <a:lumOff val="40000"/>
                  <a:alpha val="8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1B19DD9D-6144-4A92-BBEE-7D35E0F46961}"/>
                </a:ext>
              </a:extLst>
            </p:cNvPr>
            <p:cNvCxnSpPr/>
            <p:nvPr/>
          </p:nvCxnSpPr>
          <p:spPr>
            <a:xfrm>
              <a:off x="7092280" y="3573016"/>
              <a:ext cx="1224136" cy="0"/>
            </a:xfrm>
            <a:prstGeom prst="line">
              <a:avLst/>
            </a:prstGeom>
            <a:ln w="3175">
              <a:solidFill>
                <a:schemeClr val="accent6">
                  <a:lumMod val="60000"/>
                  <a:lumOff val="40000"/>
                  <a:alpha val="80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41" name="TextBox 40">
            <a:extLst>
              <a:ext uri="{FF2B5EF4-FFF2-40B4-BE49-F238E27FC236}">
                <a16:creationId xmlns:a16="http://schemas.microsoft.com/office/drawing/2014/main" xmlns="" id="{62874616-5AE1-4159-802A-2E696CFD9381}"/>
              </a:ext>
            </a:extLst>
          </p:cNvPr>
          <p:cNvSpPr txBox="1"/>
          <p:nvPr/>
        </p:nvSpPr>
        <p:spPr>
          <a:xfrm>
            <a:off x="6948264" y="2420888"/>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Ensure alignment in interpretation of the brief</a:t>
            </a:r>
          </a:p>
        </p:txBody>
      </p:sp>
      <p:sp>
        <p:nvSpPr>
          <p:cNvPr id="42" name="TextBox 41">
            <a:extLst>
              <a:ext uri="{FF2B5EF4-FFF2-40B4-BE49-F238E27FC236}">
                <a16:creationId xmlns:a16="http://schemas.microsoft.com/office/drawing/2014/main" xmlns="" id="{A382A300-A78B-4CC5-98A8-6361BC7B70BC}"/>
              </a:ext>
            </a:extLst>
          </p:cNvPr>
          <p:cNvSpPr txBox="1"/>
          <p:nvPr/>
        </p:nvSpPr>
        <p:spPr>
          <a:xfrm>
            <a:off x="4067944" y="3140968"/>
            <a:ext cx="2016000" cy="1015663"/>
          </a:xfrm>
          <a:prstGeom prst="rect">
            <a:avLst/>
          </a:prstGeom>
          <a:noFill/>
        </p:spPr>
        <p:txBody>
          <a:bodyPr wrap="square" rtlCol="0">
            <a:spAutoFit/>
          </a:bodyPr>
          <a:lstStyle/>
          <a:p>
            <a:pPr lvl="0" defTabSz="889000">
              <a:spcAft>
                <a:spcPts val="0"/>
              </a:spcAft>
            </a:pPr>
            <a:r>
              <a:rPr lang="en-US" sz="2000" dirty="0">
                <a:solidFill>
                  <a:schemeClr val="bg1"/>
                </a:solidFill>
                <a:latin typeface="+mn-lt"/>
              </a:rPr>
              <a:t>Create space for responses that take risks</a:t>
            </a:r>
          </a:p>
        </p:txBody>
      </p:sp>
    </p:spTree>
    <p:extLst>
      <p:ext uri="{BB962C8B-B14F-4D97-AF65-F5344CB8AC3E}">
        <p14:creationId xmlns:p14="http://schemas.microsoft.com/office/powerpoint/2010/main" val="4163316473"/>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53210177"/>
              </p:ext>
            </p:extLst>
          </p:nvPr>
        </p:nvGraphicFramePr>
        <p:xfrm>
          <a:off x="611560" y="1341001"/>
          <a:ext cx="8171999" cy="5220002"/>
        </p:xfrm>
        <a:graphic>
          <a:graphicData uri="http://schemas.openxmlformats.org/drawingml/2006/table">
            <a:tbl>
              <a:tblPr firstRow="1" firstCol="1" bandRow="1">
                <a:tableStyleId>{69CF1AB2-1976-4502-BF36-3FF5EA218861}</a:tableStyleId>
              </a:tblPr>
              <a:tblGrid>
                <a:gridCol w="2723407">
                  <a:extLst>
                    <a:ext uri="{9D8B030D-6E8A-4147-A177-3AD203B41FA5}">
                      <a16:colId xmlns:a16="http://schemas.microsoft.com/office/drawing/2014/main" xmlns="" val="935141688"/>
                    </a:ext>
                  </a:extLst>
                </a:gridCol>
                <a:gridCol w="2724296">
                  <a:extLst>
                    <a:ext uri="{9D8B030D-6E8A-4147-A177-3AD203B41FA5}">
                      <a16:colId xmlns:a16="http://schemas.microsoft.com/office/drawing/2014/main" xmlns="" val="2524417397"/>
                    </a:ext>
                  </a:extLst>
                </a:gridCol>
                <a:gridCol w="2724296">
                  <a:extLst>
                    <a:ext uri="{9D8B030D-6E8A-4147-A177-3AD203B41FA5}">
                      <a16:colId xmlns:a16="http://schemas.microsoft.com/office/drawing/2014/main" xmlns="" val="3099415091"/>
                    </a:ext>
                  </a:extLst>
                </a:gridCol>
              </a:tblGrid>
              <a:tr h="763858">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Most likely to be provided by the client</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Crossover</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Most likely to be provided by an agency</a:t>
                      </a:r>
                    </a:p>
                  </a:txBody>
                  <a:tcPr marL="68580" marR="68580" marT="0" marB="0"/>
                </a:tc>
                <a:extLst>
                  <a:ext uri="{0D108BD9-81ED-4DB2-BD59-A6C34878D82A}">
                    <a16:rowId xmlns:a16="http://schemas.microsoft.com/office/drawing/2014/main" xmlns="" val="418041430"/>
                  </a:ext>
                </a:extLst>
              </a:tr>
              <a:tr h="507067">
                <a:tc>
                  <a:txBody>
                    <a:bodyPr/>
                    <a:lstStyle/>
                    <a:p>
                      <a:pPr>
                        <a:lnSpc>
                          <a:spcPct val="115000"/>
                        </a:lnSpc>
                        <a:spcAft>
                          <a:spcPts val="1200"/>
                        </a:spcAft>
                      </a:pPr>
                      <a:r>
                        <a:rPr lang="en-GB" sz="1600" b="0" dirty="0">
                          <a:effectLst/>
                          <a:latin typeface="Tahoma" panose="020B0604030504040204" pitchFamily="34" charset="0"/>
                          <a:ea typeface="Tahoma" panose="020B0604030504040204" pitchFamily="34" charset="0"/>
                          <a:cs typeface="Tahoma" panose="020B0604030504040204" pitchFamily="34" charset="0"/>
                        </a:rPr>
                        <a:t>Briefing</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Managing customer contact</a:t>
                      </a:r>
                    </a:p>
                  </a:txBody>
                  <a:tcPr marL="68580" marR="68580" marT="0" marB="0"/>
                </a:tc>
                <a:tc>
                  <a:txBody>
                    <a:bodyPr/>
                    <a:lstStyle/>
                    <a:p>
                      <a:pPr>
                        <a:lnSpc>
                          <a:spcPct val="115000"/>
                        </a:lnSpc>
                        <a:spcAft>
                          <a:spcPts val="1200"/>
                        </a:spcAft>
                      </a:pPr>
                      <a:r>
                        <a:rPr lang="en-GB" sz="1600">
                          <a:effectLst/>
                          <a:latin typeface="Tahoma" panose="020B0604030504040204" pitchFamily="34" charset="0"/>
                          <a:ea typeface="Tahoma" panose="020B0604030504040204" pitchFamily="34" charset="0"/>
                          <a:cs typeface="Tahoma" panose="020B0604030504040204" pitchFamily="34" charset="0"/>
                        </a:rPr>
                        <a:t>Creativity</a:t>
                      </a:r>
                    </a:p>
                  </a:txBody>
                  <a:tcPr marL="68580" marR="68580" marT="0" marB="0"/>
                </a:tc>
                <a:extLst>
                  <a:ext uri="{0D108BD9-81ED-4DB2-BD59-A6C34878D82A}">
                    <a16:rowId xmlns:a16="http://schemas.microsoft.com/office/drawing/2014/main" xmlns="" val="1880597061"/>
                  </a:ext>
                </a:extLst>
              </a:tr>
              <a:tr h="611832">
                <a:tc>
                  <a:txBody>
                    <a:bodyPr/>
                    <a:lstStyle/>
                    <a:p>
                      <a:pPr>
                        <a:lnSpc>
                          <a:spcPct val="115000"/>
                        </a:lnSpc>
                        <a:spcAft>
                          <a:spcPts val="1200"/>
                        </a:spcAft>
                      </a:pPr>
                      <a:r>
                        <a:rPr lang="en-GB" sz="1600" b="0" dirty="0">
                          <a:effectLst/>
                          <a:latin typeface="Tahoma" panose="020B0604030504040204" pitchFamily="34" charset="0"/>
                          <a:ea typeface="Tahoma" panose="020B0604030504040204" pitchFamily="34" charset="0"/>
                          <a:cs typeface="Tahoma" panose="020B0604030504040204" pitchFamily="34" charset="0"/>
                        </a:rPr>
                        <a:t>Management of the marketing plan</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Development of digital and social media content</a:t>
                      </a:r>
                    </a:p>
                  </a:txBody>
                  <a:tcPr marL="68580" marR="68580" marT="0" marB="0"/>
                </a:tc>
                <a:tc>
                  <a:txBody>
                    <a:bodyPr/>
                    <a:lstStyle/>
                    <a:p>
                      <a:pPr>
                        <a:lnSpc>
                          <a:spcPct val="115000"/>
                        </a:lnSpc>
                        <a:spcAft>
                          <a:spcPts val="1200"/>
                        </a:spcAft>
                      </a:pPr>
                      <a:r>
                        <a:rPr lang="en-GB" sz="1600">
                          <a:effectLst/>
                          <a:latin typeface="Tahoma" panose="020B0604030504040204" pitchFamily="34" charset="0"/>
                          <a:ea typeface="Tahoma" panose="020B0604030504040204" pitchFamily="34" charset="0"/>
                          <a:cs typeface="Tahoma" panose="020B0604030504040204" pitchFamily="34" charset="0"/>
                        </a:rPr>
                        <a:t>Cross-sectoral knowledge</a:t>
                      </a:r>
                    </a:p>
                  </a:txBody>
                  <a:tcPr marL="68580" marR="68580" marT="0" marB="0"/>
                </a:tc>
                <a:extLst>
                  <a:ext uri="{0D108BD9-81ED-4DB2-BD59-A6C34878D82A}">
                    <a16:rowId xmlns:a16="http://schemas.microsoft.com/office/drawing/2014/main" xmlns="" val="4252047098"/>
                  </a:ext>
                </a:extLst>
              </a:tr>
              <a:tr h="611832">
                <a:tc>
                  <a:txBody>
                    <a:bodyPr/>
                    <a:lstStyle/>
                    <a:p>
                      <a:pPr>
                        <a:lnSpc>
                          <a:spcPct val="115000"/>
                        </a:lnSpc>
                        <a:spcAft>
                          <a:spcPts val="1200"/>
                        </a:spcAft>
                      </a:pPr>
                      <a:r>
                        <a:rPr lang="en-GB" sz="1600" b="0" dirty="0">
                          <a:effectLst/>
                          <a:latin typeface="Tahoma" panose="020B0604030504040204" pitchFamily="34" charset="0"/>
                          <a:ea typeface="Tahoma" panose="020B0604030504040204" pitchFamily="34" charset="0"/>
                          <a:cs typeface="Tahoma" panose="020B0604030504040204" pitchFamily="34" charset="0"/>
                        </a:rPr>
                        <a:t>Management of agencies</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Building and managing websites</a:t>
                      </a:r>
                    </a:p>
                  </a:txBody>
                  <a:tcPr marL="68580" marR="68580" marT="0" marB="0"/>
                </a:tc>
                <a:tc>
                  <a:txBody>
                    <a:bodyPr/>
                    <a:lstStyle/>
                    <a:p>
                      <a:pPr>
                        <a:lnSpc>
                          <a:spcPct val="115000"/>
                        </a:lnSpc>
                        <a:spcAft>
                          <a:spcPts val="1200"/>
                        </a:spcAft>
                      </a:pPr>
                      <a:r>
                        <a:rPr lang="en-GB" sz="1600">
                          <a:effectLst/>
                          <a:latin typeface="Tahoma" panose="020B0604030504040204" pitchFamily="34" charset="0"/>
                          <a:ea typeface="Tahoma" panose="020B0604030504040204" pitchFamily="34" charset="0"/>
                          <a:cs typeface="Tahoma" panose="020B0604030504040204" pitchFamily="34" charset="0"/>
                        </a:rPr>
                        <a:t>Branding development</a:t>
                      </a:r>
                    </a:p>
                  </a:txBody>
                  <a:tcPr marL="68580" marR="68580" marT="0" marB="0"/>
                </a:tc>
                <a:extLst>
                  <a:ext uri="{0D108BD9-81ED-4DB2-BD59-A6C34878D82A}">
                    <a16:rowId xmlns:a16="http://schemas.microsoft.com/office/drawing/2014/main" xmlns="" val="2577107814"/>
                  </a:ext>
                </a:extLst>
              </a:tr>
              <a:tr h="296639">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Data analysis</a:t>
                      </a:r>
                    </a:p>
                  </a:txBody>
                  <a:tcPr marL="68580" marR="68580" marT="0" marB="0"/>
                </a:tc>
                <a:tc>
                  <a:txBody>
                    <a:bodyPr/>
                    <a:lstStyle/>
                    <a:p>
                      <a:pPr>
                        <a:lnSpc>
                          <a:spcPct val="115000"/>
                        </a:lnSpc>
                        <a:spcAft>
                          <a:spcPts val="1200"/>
                        </a:spcAft>
                      </a:pPr>
                      <a:r>
                        <a:rPr lang="en-GB" sz="16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3602632768"/>
                  </a:ext>
                </a:extLst>
              </a:tr>
              <a:tr h="296639">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Media buying</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3636821528"/>
                  </a:ext>
                </a:extLst>
              </a:tr>
              <a:tr h="611832">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Copywriting, design, and production</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550393149"/>
                  </a:ext>
                </a:extLst>
              </a:tr>
              <a:tr h="611832">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Development of marketing strategy</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44968842"/>
                  </a:ext>
                </a:extLst>
              </a:tr>
              <a:tr h="611832">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Management of Public Relations</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898180293"/>
                  </a:ext>
                </a:extLst>
              </a:tr>
              <a:tr h="296639">
                <a:tc>
                  <a:txBody>
                    <a:bodyPr/>
                    <a:lstStyle/>
                    <a:p>
                      <a:pPr>
                        <a:lnSpc>
                          <a:spcPct val="115000"/>
                        </a:lnSpc>
                        <a:spcAft>
                          <a:spcPts val="1200"/>
                        </a:spcAft>
                      </a:pPr>
                      <a:r>
                        <a:rPr lang="en-GB" sz="16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Market research</a:t>
                      </a:r>
                    </a:p>
                  </a:txBody>
                  <a:tcPr marL="68580" marR="68580" marT="0" marB="0"/>
                </a:tc>
                <a:tc>
                  <a:txBody>
                    <a:bodyPr/>
                    <a:lstStyle/>
                    <a:p>
                      <a:pPr>
                        <a:lnSpc>
                          <a:spcPct val="115000"/>
                        </a:lnSpc>
                        <a:spcAft>
                          <a:spcPts val="1200"/>
                        </a:spcAft>
                      </a:pPr>
                      <a:r>
                        <a:rPr lang="en-GB"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xmlns="" val="4036739231"/>
                  </a:ext>
                </a:extLst>
              </a:tr>
            </a:tbl>
          </a:graphicData>
        </a:graphic>
      </p:graphicFrame>
      <p:sp>
        <p:nvSpPr>
          <p:cNvPr id="8" name="Text Placeholder 1"/>
          <p:cNvSpPr>
            <a:spLocks noGrp="1"/>
          </p:cNvSpPr>
          <p:nvPr>
            <p:ph type="body" sz="quarter" idx="10"/>
          </p:nvPr>
        </p:nvSpPr>
        <p:spPr>
          <a:xfrm>
            <a:off x="899591" y="692696"/>
            <a:ext cx="6515621" cy="646040"/>
          </a:xfrm>
        </p:spPr>
        <p:txBody>
          <a:bodyPr/>
          <a:lstStyle/>
          <a:p>
            <a:r>
              <a:rPr lang="en-GB" sz="3600" dirty="0"/>
              <a:t>In-house/agency crossover</a:t>
            </a:r>
          </a:p>
        </p:txBody>
      </p:sp>
    </p:spTree>
    <p:extLst>
      <p:ext uri="{BB962C8B-B14F-4D97-AF65-F5344CB8AC3E}">
        <p14:creationId xmlns:p14="http://schemas.microsoft.com/office/powerpoint/2010/main" val="264615359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ea typeface="ＭＳ Ｐゴシック" charset="-128"/>
              </a:rPr>
              <a:t>Change and disruption</a:t>
            </a:r>
          </a:p>
        </p:txBody>
      </p:sp>
      <p:sp>
        <p:nvSpPr>
          <p:cNvPr id="2" name="Text Placeholder 1"/>
          <p:cNvSpPr>
            <a:spLocks noGrp="1"/>
          </p:cNvSpPr>
          <p:nvPr>
            <p:ph type="body" sz="quarter" idx="11"/>
          </p:nvPr>
        </p:nvSpPr>
        <p:spPr>
          <a:xfrm>
            <a:off x="539552" y="1556792"/>
            <a:ext cx="8496944" cy="4611508"/>
          </a:xfrm>
        </p:spPr>
        <p:txBody>
          <a:bodyPr/>
          <a:lstStyle/>
          <a:p>
            <a:pPr marL="0" indent="0">
              <a:buNone/>
            </a:pPr>
            <a:r>
              <a:rPr lang="en-GB" sz="2000" dirty="0"/>
              <a:t>“The whole world is becoming more complex. It's changing </a:t>
            </a:r>
            <a:r>
              <a:rPr lang="en-GB" sz="2000" dirty="0">
                <a:solidFill>
                  <a:srgbClr val="FF0000"/>
                </a:solidFill>
              </a:rPr>
              <a:t>quicker than brands and companies can deal with</a:t>
            </a:r>
            <a:r>
              <a:rPr lang="en-GB" sz="2000" dirty="0"/>
              <a:t>.” </a:t>
            </a:r>
          </a:p>
          <a:p>
            <a:pPr marL="0" indent="0">
              <a:buNone/>
            </a:pPr>
            <a:r>
              <a:rPr lang="en-GB" dirty="0"/>
              <a:t>(Anatoly Roytman, MD of EALA, Accenture Interactive. The Drum, Oct 16)</a:t>
            </a:r>
          </a:p>
          <a:p>
            <a:pPr marL="0" indent="0">
              <a:buNone/>
            </a:pPr>
            <a:endParaRPr lang="en-GB" sz="2000" dirty="0"/>
          </a:p>
          <a:p>
            <a:pPr marL="0" indent="0">
              <a:buNone/>
            </a:pPr>
            <a:r>
              <a:rPr lang="en-GB" sz="2000" dirty="0"/>
              <a:t>“Digital disruption and the rapid growth of data usage will </a:t>
            </a:r>
            <a:r>
              <a:rPr lang="en-GB" sz="2000" dirty="0">
                <a:solidFill>
                  <a:srgbClr val="FF0000"/>
                </a:solidFill>
              </a:rPr>
              <a:t>fundamentally change the role of agencies</a:t>
            </a:r>
            <a:r>
              <a:rPr lang="en-GB" sz="2000" dirty="0"/>
              <a:t>, so much so that the way we know them today will not exist five years from now.” </a:t>
            </a:r>
          </a:p>
          <a:p>
            <a:pPr marL="0" indent="0">
              <a:buNone/>
            </a:pPr>
            <a:r>
              <a:rPr lang="en-GB" dirty="0"/>
              <a:t>(Ashish </a:t>
            </a:r>
            <a:r>
              <a:rPr lang="en-GB" dirty="0" err="1"/>
              <a:t>Bhasin</a:t>
            </a:r>
            <a:r>
              <a:rPr lang="en-GB" dirty="0"/>
              <a:t>, CEO of </a:t>
            </a:r>
            <a:r>
              <a:rPr lang="en-GB" dirty="0" err="1"/>
              <a:t>Dentsu</a:t>
            </a:r>
            <a:r>
              <a:rPr lang="en-GB" dirty="0"/>
              <a:t> Aegis Network, South Asia)</a:t>
            </a:r>
          </a:p>
          <a:p>
            <a:pPr marL="0" indent="0">
              <a:buNone/>
            </a:pPr>
            <a:endParaRPr lang="en-GB" sz="2000" dirty="0"/>
          </a:p>
          <a:p>
            <a:pPr marL="0" indent="0">
              <a:buNone/>
            </a:pPr>
            <a:r>
              <a:rPr lang="en-GB" sz="2000" dirty="0"/>
              <a:t>“Accenture Interactive has made 20 purchases since its launch in 2009 and is now a $6 billion revenue business. The thing that big clients most want is </a:t>
            </a:r>
            <a:r>
              <a:rPr lang="en-GB" sz="2000" dirty="0">
                <a:solidFill>
                  <a:srgbClr val="FF0000"/>
                </a:solidFill>
              </a:rPr>
              <a:t>a consistently connected brand experience</a:t>
            </a:r>
            <a:r>
              <a:rPr lang="en-GB" sz="2000" dirty="0"/>
              <a:t>. Ad agencies are nowhere near being able to deliver that kind of transformative help.” </a:t>
            </a:r>
          </a:p>
          <a:p>
            <a:pPr marL="0" indent="0">
              <a:buNone/>
            </a:pPr>
            <a:r>
              <a:rPr lang="en-GB" dirty="0"/>
              <a:t>(Mike Teasdale, Opinion, Nov 2017)</a:t>
            </a:r>
          </a:p>
        </p:txBody>
      </p:sp>
    </p:spTree>
    <p:extLst>
      <p:ext uri="{BB962C8B-B14F-4D97-AF65-F5344CB8AC3E}">
        <p14:creationId xmlns:p14="http://schemas.microsoft.com/office/powerpoint/2010/main" val="15977483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1043608" y="2492896"/>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Questions and Implications?</a:t>
            </a:r>
            <a:endParaRPr lang="en-US" altLang="en-US" dirty="0">
              <a:ea typeface="ＭＳ Ｐゴシック" charset="-128"/>
            </a:endParaRPr>
          </a:p>
        </p:txBody>
      </p:sp>
    </p:spTree>
    <p:extLst>
      <p:ext uri="{BB962C8B-B14F-4D97-AF65-F5344CB8AC3E}">
        <p14:creationId xmlns:p14="http://schemas.microsoft.com/office/powerpoint/2010/main" val="2532712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Digital Disruption</a:t>
            </a:r>
            <a:endParaRPr lang="en-US" altLang="en-US" dirty="0">
              <a:ea typeface="ＭＳ Ｐゴシック" charset="-128"/>
            </a:endParaRPr>
          </a:p>
        </p:txBody>
      </p:sp>
      <p:sp>
        <p:nvSpPr>
          <p:cNvPr id="2" name="Text Placeholder 1"/>
          <p:cNvSpPr>
            <a:spLocks noGrp="1"/>
          </p:cNvSpPr>
          <p:nvPr>
            <p:ph type="body" sz="quarter" idx="11"/>
          </p:nvPr>
        </p:nvSpPr>
        <p:spPr>
          <a:xfrm>
            <a:off x="755576" y="1628800"/>
            <a:ext cx="7776864" cy="4248472"/>
          </a:xfrm>
        </p:spPr>
        <p:txBody>
          <a:bodyPr/>
          <a:lstStyle/>
          <a:p>
            <a:r>
              <a:rPr lang="en-GB" sz="2400" dirty="0"/>
              <a:t>The thing that big clients most want is a consistently connected brand experience. </a:t>
            </a:r>
            <a:endParaRPr lang="en-GB" sz="2400" dirty="0" smtClean="0"/>
          </a:p>
          <a:p>
            <a:r>
              <a:rPr lang="en-GB" sz="2400" dirty="0" smtClean="0"/>
              <a:t>The </a:t>
            </a:r>
            <a:r>
              <a:rPr lang="en-GB" sz="2400" dirty="0"/>
              <a:t>value of current agency services is decreasing mainly thanks to technology. </a:t>
            </a:r>
            <a:r>
              <a:rPr lang="en-GB" sz="2400" dirty="0" smtClean="0"/>
              <a:t>Key </a:t>
            </a:r>
            <a:r>
              <a:rPr lang="en-GB" sz="2400" dirty="0"/>
              <a:t>services that agencies offer </a:t>
            </a:r>
            <a:r>
              <a:rPr lang="en-GB" sz="2400" dirty="0" smtClean="0"/>
              <a:t>are becoming </a:t>
            </a:r>
            <a:r>
              <a:rPr lang="en-GB" sz="2400" dirty="0"/>
              <a:t>commoditised or automated.</a:t>
            </a:r>
          </a:p>
          <a:p>
            <a:r>
              <a:rPr lang="en-GB" sz="2400" dirty="0" smtClean="0"/>
              <a:t>Both </a:t>
            </a:r>
            <a:r>
              <a:rPr lang="en-GB" sz="2400" dirty="0"/>
              <a:t>brands and agencies believe the current set-up is not fit for purpose as a lack of communication and understanding of the consumer undermine the ability to produce great creative </a:t>
            </a:r>
            <a:r>
              <a:rPr lang="en-GB" sz="2400" dirty="0" smtClean="0"/>
              <a:t>work</a:t>
            </a:r>
          </a:p>
          <a:p>
            <a:endParaRPr lang="en-GB" sz="2400" dirty="0" smtClean="0"/>
          </a:p>
          <a:p>
            <a:pPr marL="0" indent="0">
              <a:buNone/>
            </a:pPr>
            <a:r>
              <a:rPr lang="en-GB" sz="2000" dirty="0" smtClean="0"/>
              <a:t>Marketing </a:t>
            </a:r>
            <a:r>
              <a:rPr lang="en-GB" sz="2000" dirty="0"/>
              <a:t>Week 12 June 2018</a:t>
            </a:r>
          </a:p>
          <a:p>
            <a:pPr marL="0" indent="0">
              <a:buNone/>
            </a:pPr>
            <a:endParaRPr lang="en-US" dirty="0"/>
          </a:p>
        </p:txBody>
      </p:sp>
    </p:spTree>
    <p:extLst>
      <p:ext uri="{BB962C8B-B14F-4D97-AF65-F5344CB8AC3E}">
        <p14:creationId xmlns:p14="http://schemas.microsoft.com/office/powerpoint/2010/main" val="259484419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In-housing</a:t>
            </a:r>
            <a:endParaRPr lang="en-US" altLang="en-US" dirty="0">
              <a:ea typeface="ＭＳ Ｐゴシック" charset="-128"/>
            </a:endParaRPr>
          </a:p>
        </p:txBody>
      </p:sp>
      <p:sp>
        <p:nvSpPr>
          <p:cNvPr id="2" name="Text Placeholder 1"/>
          <p:cNvSpPr>
            <a:spLocks noGrp="1"/>
          </p:cNvSpPr>
          <p:nvPr>
            <p:ph type="body" sz="quarter" idx="11"/>
          </p:nvPr>
        </p:nvSpPr>
        <p:spPr>
          <a:xfrm>
            <a:off x="755576" y="1700808"/>
            <a:ext cx="7776864" cy="4248472"/>
          </a:xfrm>
        </p:spPr>
        <p:txBody>
          <a:bodyPr/>
          <a:lstStyle/>
          <a:p>
            <a:r>
              <a:rPr lang="en-GB" sz="2400" dirty="0"/>
              <a:t>Three quarters of major brands are reviewing their agency rosters as they admit that their current set-up is not fit for purpose. </a:t>
            </a:r>
            <a:r>
              <a:rPr lang="en-GB" sz="2000" dirty="0"/>
              <a:t>Marketing Week 12 June 2018</a:t>
            </a:r>
          </a:p>
          <a:p>
            <a:r>
              <a:rPr lang="en-GB" sz="2400" dirty="0" smtClean="0"/>
              <a:t>Marketers </a:t>
            </a:r>
            <a:r>
              <a:rPr lang="en-GB" sz="2400" dirty="0"/>
              <a:t>seek greater control, speed, efficiency and flexibility. </a:t>
            </a:r>
            <a:r>
              <a:rPr lang="en-GB" sz="2400" dirty="0" smtClean="0"/>
              <a:t>Digital </a:t>
            </a:r>
            <a:r>
              <a:rPr lang="en-GB" sz="2400" dirty="0"/>
              <a:t>strategies </a:t>
            </a:r>
            <a:r>
              <a:rPr lang="en-GB" sz="2400" dirty="0" smtClean="0"/>
              <a:t>demand </a:t>
            </a:r>
            <a:r>
              <a:rPr lang="en-GB" sz="2400" dirty="0"/>
              <a:t>real-time reactions, as well as faster content production and distribution. </a:t>
            </a:r>
            <a:endParaRPr lang="en-GB" sz="2400" dirty="0" smtClean="0"/>
          </a:p>
          <a:p>
            <a:r>
              <a:rPr lang="en-GB" sz="2400" dirty="0" smtClean="0"/>
              <a:t>According </a:t>
            </a:r>
            <a:r>
              <a:rPr lang="en-GB" sz="2400" dirty="0"/>
              <a:t>to research from the Association of National Advertisers, 83% of US client-side marketers with in-house agencies listed better brand knowledge and cost efficiencies as key benefits. </a:t>
            </a:r>
            <a:r>
              <a:rPr lang="en-GB" sz="2000" dirty="0"/>
              <a:t>WARC Dec2018</a:t>
            </a:r>
            <a:endParaRPr lang="en-US" sz="2000" dirty="0"/>
          </a:p>
        </p:txBody>
      </p:sp>
    </p:spTree>
    <p:extLst>
      <p:ext uri="{BB962C8B-B14F-4D97-AF65-F5344CB8AC3E}">
        <p14:creationId xmlns:p14="http://schemas.microsoft.com/office/powerpoint/2010/main" val="298334807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43" y="351634"/>
            <a:ext cx="8221897" cy="545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51043" y="5805264"/>
            <a:ext cx="4598089" cy="584775"/>
          </a:xfrm>
          <a:prstGeom prst="rect">
            <a:avLst/>
          </a:prstGeom>
          <a:noFill/>
        </p:spPr>
        <p:txBody>
          <a:bodyPr wrap="square" rtlCol="0">
            <a:spAutoFit/>
          </a:bodyPr>
          <a:lstStyle/>
          <a:p>
            <a:r>
              <a:rPr lang="en-GB" sz="1600" dirty="0"/>
              <a:t>Association of National </a:t>
            </a:r>
            <a:r>
              <a:rPr lang="en-GB" sz="1600" dirty="0" smtClean="0"/>
              <a:t>Advertisers </a:t>
            </a:r>
            <a:r>
              <a:rPr lang="en-GB" sz="1600" dirty="0"/>
              <a:t>US Report Aug 18 </a:t>
            </a:r>
          </a:p>
        </p:txBody>
      </p:sp>
    </p:spTree>
    <p:extLst>
      <p:ext uri="{BB962C8B-B14F-4D97-AF65-F5344CB8AC3E}">
        <p14:creationId xmlns:p14="http://schemas.microsoft.com/office/powerpoint/2010/main" val="327151021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9752"/>
            <a:ext cx="8424936" cy="481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043" y="5805264"/>
            <a:ext cx="4598089" cy="584775"/>
          </a:xfrm>
          <a:prstGeom prst="rect">
            <a:avLst/>
          </a:prstGeom>
          <a:noFill/>
        </p:spPr>
        <p:txBody>
          <a:bodyPr wrap="square" rtlCol="0">
            <a:spAutoFit/>
          </a:bodyPr>
          <a:lstStyle/>
          <a:p>
            <a:r>
              <a:rPr lang="en-GB" sz="1600" dirty="0"/>
              <a:t>Association of National Advertisers </a:t>
            </a:r>
            <a:r>
              <a:rPr lang="en-GB" sz="1600" dirty="0" smtClean="0"/>
              <a:t>US </a:t>
            </a:r>
            <a:r>
              <a:rPr lang="en-GB" sz="1600" dirty="0"/>
              <a:t>Report Aug 18 </a:t>
            </a:r>
          </a:p>
        </p:txBody>
      </p:sp>
    </p:spTree>
    <p:extLst>
      <p:ext uri="{BB962C8B-B14F-4D97-AF65-F5344CB8AC3E}">
        <p14:creationId xmlns:p14="http://schemas.microsoft.com/office/powerpoint/2010/main" val="418486026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The Future</a:t>
            </a:r>
            <a:endParaRPr lang="en-US" altLang="en-US" dirty="0">
              <a:ea typeface="ＭＳ Ｐゴシック" charset="-128"/>
            </a:endParaRPr>
          </a:p>
        </p:txBody>
      </p:sp>
      <p:sp>
        <p:nvSpPr>
          <p:cNvPr id="2" name="Text Placeholder 1"/>
          <p:cNvSpPr>
            <a:spLocks noGrp="1"/>
          </p:cNvSpPr>
          <p:nvPr>
            <p:ph type="body" sz="quarter" idx="11"/>
          </p:nvPr>
        </p:nvSpPr>
        <p:spPr>
          <a:xfrm>
            <a:off x="755576" y="1484784"/>
            <a:ext cx="7776864" cy="4824536"/>
          </a:xfrm>
        </p:spPr>
        <p:txBody>
          <a:bodyPr/>
          <a:lstStyle/>
          <a:p>
            <a:pPr marL="0" indent="0">
              <a:lnSpc>
                <a:spcPct val="115000"/>
              </a:lnSpc>
              <a:spcAft>
                <a:spcPts val="1000"/>
              </a:spcAft>
              <a:buNone/>
            </a:pPr>
            <a:endParaRPr lang="en-GB" sz="2400" dirty="0" smtClean="0"/>
          </a:p>
          <a:p>
            <a:pPr marL="0" indent="0">
              <a:lnSpc>
                <a:spcPct val="115000"/>
              </a:lnSpc>
              <a:spcAft>
                <a:spcPts val="1000"/>
              </a:spcAft>
              <a:buNone/>
            </a:pPr>
            <a:endParaRPr lang="en-GB" sz="2400" dirty="0"/>
          </a:p>
          <a:p>
            <a:pPr marL="0" indent="0">
              <a:lnSpc>
                <a:spcPct val="115000"/>
              </a:lnSpc>
              <a:spcAft>
                <a:spcPts val="1000"/>
              </a:spcAft>
              <a:buNone/>
            </a:pPr>
            <a:endParaRPr lang="en-GB" sz="2400" dirty="0" smtClean="0"/>
          </a:p>
          <a:p>
            <a:pPr marL="0" indent="0">
              <a:lnSpc>
                <a:spcPct val="115000"/>
              </a:lnSpc>
              <a:spcAft>
                <a:spcPts val="1000"/>
              </a:spcAft>
              <a:buNone/>
            </a:pPr>
            <a:endParaRPr lang="en-GB" sz="2400" dirty="0"/>
          </a:p>
          <a:p>
            <a:pPr marL="0" indent="0">
              <a:lnSpc>
                <a:spcPct val="115000"/>
              </a:lnSpc>
              <a:spcAft>
                <a:spcPts val="1000"/>
              </a:spcAft>
              <a:buNone/>
            </a:pPr>
            <a:endParaRPr lang="en-GB" sz="2400" dirty="0" smtClean="0"/>
          </a:p>
          <a:p>
            <a:pPr marL="0" indent="0">
              <a:lnSpc>
                <a:spcPct val="115000"/>
              </a:lnSpc>
              <a:spcAft>
                <a:spcPts val="1000"/>
              </a:spcAft>
              <a:buNone/>
            </a:pPr>
            <a:endParaRPr lang="en-GB" sz="2400" dirty="0"/>
          </a:p>
          <a:p>
            <a:pPr marL="0" indent="0">
              <a:lnSpc>
                <a:spcPct val="115000"/>
              </a:lnSpc>
              <a:spcAft>
                <a:spcPts val="1000"/>
              </a:spcAft>
              <a:buNone/>
            </a:pPr>
            <a:r>
              <a:rPr lang="en-GB" sz="2400" dirty="0" smtClean="0"/>
              <a:t>Keith </a:t>
            </a:r>
            <a:r>
              <a:rPr lang="en-GB" sz="2400" dirty="0"/>
              <a:t>Weed (Unilever) IAB conference 7 June 2018.</a:t>
            </a:r>
          </a:p>
          <a:p>
            <a:pPr marL="0" indent="0">
              <a:buNone/>
            </a:pPr>
            <a:endParaRPr lang="en-US" dirty="0"/>
          </a:p>
        </p:txBody>
      </p:sp>
      <p:sp>
        <p:nvSpPr>
          <p:cNvPr id="4" name="Rounded Rectangular Callout 3"/>
          <p:cNvSpPr/>
          <p:nvPr/>
        </p:nvSpPr>
        <p:spPr>
          <a:xfrm>
            <a:off x="683568" y="1340768"/>
            <a:ext cx="7560840" cy="3384136"/>
          </a:xfrm>
          <a:prstGeom prst="wedgeRoundRectCallou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lvl="0" defTabSz="606425">
              <a:lnSpc>
                <a:spcPct val="115000"/>
              </a:lnSpc>
              <a:spcBef>
                <a:spcPct val="20000"/>
              </a:spcBef>
              <a:spcAft>
                <a:spcPts val="1000"/>
              </a:spcAft>
              <a:buClr>
                <a:srgbClr val="7F4633"/>
              </a:buCl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"There is everything to play for if agencies reinvent themselves in a fragmented media world. It's never been so complex but also there has never been such an opportunity to build an agency solution. If you simplify the complexity I'll buy the product." </a:t>
            </a:r>
          </a:p>
        </p:txBody>
      </p:sp>
    </p:spTree>
    <p:extLst>
      <p:ext uri="{BB962C8B-B14F-4D97-AF65-F5344CB8AC3E}">
        <p14:creationId xmlns:p14="http://schemas.microsoft.com/office/powerpoint/2010/main" val="1945697952"/>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4386</TotalTime>
  <Words>1522</Words>
  <Application>Microsoft Office PowerPoint</Application>
  <PresentationFormat>On-screen Show (4:3)</PresentationFormat>
  <Paragraphs>261</Paragraphs>
  <Slides>40</Slides>
  <Notes>10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Tim Hughes</cp:lastModifiedBy>
  <cp:revision>353</cp:revision>
  <cp:lastPrinted>2018-04-16T09:37:35Z</cp:lastPrinted>
  <dcterms:created xsi:type="dcterms:W3CDTF">2016-04-27T08:33:48Z</dcterms:created>
  <dcterms:modified xsi:type="dcterms:W3CDTF">2019-03-08T11:57:05Z</dcterms:modified>
</cp:coreProperties>
</file>