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31"/>
  </p:notesMasterIdLst>
  <p:sldIdLst>
    <p:sldId id="256" r:id="rId3"/>
    <p:sldId id="331" r:id="rId4"/>
    <p:sldId id="301" r:id="rId5"/>
    <p:sldId id="300" r:id="rId6"/>
    <p:sldId id="327" r:id="rId7"/>
    <p:sldId id="319" r:id="rId8"/>
    <p:sldId id="321" r:id="rId9"/>
    <p:sldId id="325" r:id="rId10"/>
    <p:sldId id="322" r:id="rId11"/>
    <p:sldId id="328" r:id="rId12"/>
    <p:sldId id="302" r:id="rId13"/>
    <p:sldId id="316" r:id="rId14"/>
    <p:sldId id="317" r:id="rId15"/>
    <p:sldId id="323" r:id="rId16"/>
    <p:sldId id="324" r:id="rId17"/>
    <p:sldId id="303" r:id="rId18"/>
    <p:sldId id="304" r:id="rId19"/>
    <p:sldId id="314" r:id="rId20"/>
    <p:sldId id="305" r:id="rId21"/>
    <p:sldId id="315" r:id="rId22"/>
    <p:sldId id="306" r:id="rId23"/>
    <p:sldId id="330" r:id="rId24"/>
    <p:sldId id="326" r:id="rId25"/>
    <p:sldId id="310" r:id="rId26"/>
    <p:sldId id="320" r:id="rId27"/>
    <p:sldId id="312" r:id="rId28"/>
    <p:sldId id="313" r:id="rId29"/>
    <p:sldId id="329" r:id="rId3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5CF4A889-A5F6-49A2-8DDB-150531631555}">
          <p14:sldIdLst>
            <p14:sldId id="256"/>
            <p14:sldId id="331"/>
            <p14:sldId id="301"/>
            <p14:sldId id="300"/>
            <p14:sldId id="327"/>
            <p14:sldId id="319"/>
            <p14:sldId id="321"/>
            <p14:sldId id="325"/>
            <p14:sldId id="322"/>
            <p14:sldId id="328"/>
            <p14:sldId id="302"/>
            <p14:sldId id="316"/>
            <p14:sldId id="317"/>
            <p14:sldId id="323"/>
            <p14:sldId id="324"/>
            <p14:sldId id="303"/>
            <p14:sldId id="304"/>
            <p14:sldId id="314"/>
            <p14:sldId id="305"/>
            <p14:sldId id="315"/>
            <p14:sldId id="306"/>
            <p14:sldId id="330"/>
            <p14:sldId id="326"/>
            <p14:sldId id="310"/>
            <p14:sldId id="320"/>
            <p14:sldId id="312"/>
            <p14:sldId id="313"/>
            <p14:sldId id="329"/>
          </p14:sldIdLst>
        </p14:section>
      </p14:sectionLst>
    </p:ex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6" autoAdjust="0"/>
    <p:restoredTop sz="93250" autoAdjust="0"/>
  </p:normalViewPr>
  <p:slideViewPr>
    <p:cSldViewPr showGuides="1">
      <p:cViewPr varScale="1">
        <p:scale>
          <a:sx n="68" d="100"/>
          <a:sy n="68" d="100"/>
        </p:scale>
        <p:origin x="1668" y="72"/>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dirty="0"/>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13</a:t>
            </a:fld>
            <a:endParaRPr lang="en-US" altLang="en-US" dirty="0"/>
          </a:p>
        </p:txBody>
      </p:sp>
    </p:spTree>
    <p:extLst>
      <p:ext uri="{BB962C8B-B14F-4D97-AF65-F5344CB8AC3E}">
        <p14:creationId xmlns:p14="http://schemas.microsoft.com/office/powerpoint/2010/main" val="393978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28</a:t>
            </a:fld>
            <a:endParaRPr lang="en-US" altLang="en-US" dirty="0"/>
          </a:p>
        </p:txBody>
      </p:sp>
    </p:spTree>
    <p:extLst>
      <p:ext uri="{BB962C8B-B14F-4D97-AF65-F5344CB8AC3E}">
        <p14:creationId xmlns:p14="http://schemas.microsoft.com/office/powerpoint/2010/main" val="196882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pic>
        <p:nvPicPr>
          <p:cNvPr id="23554" name="Picture 2" descr="cid:image001.png@01D1E834.384E64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6093296"/>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27/05/2019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18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2457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6093296"/>
            <a:ext cx="95091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266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149" y="6061821"/>
            <a:ext cx="95091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2560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5999956"/>
            <a:ext cx="95091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276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8304" y="6093296"/>
            <a:ext cx="95091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pic>
        <p:nvPicPr>
          <p:cNvPr id="286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8304" y="5999956"/>
            <a:ext cx="95091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dirty="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dirty="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ccc.org.uk/2019/05/02/phase-out-greenhouse-gas-emissions-by-2050-to-end-uk-contribution-to-global-warmin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eprints.uwe.ac.u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people.uwe.ac.uk/Pages/person.aspx?accountname=CAMPUS\j-longhurst"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wri.org/blog/2015/12/cop21-qa-what-ghg-emissions-neutrality-context-paris-agreemen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statistics/uk-local-authority-and-regional-carbon-dioxide-emissions-national-statistics-2005-201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ghgprotocol.org/calculation-tools/faq"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23728" y="1280924"/>
            <a:ext cx="6422864"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Bristol’s 2030 </a:t>
            </a:r>
            <a:r>
              <a:rPr lang="en-GB" dirty="0" smtClean="0"/>
              <a:t>Carbon Neutrality Goal </a:t>
            </a:r>
            <a:endParaRPr lang="en-US" altLang="en-US" dirty="0">
              <a:ea typeface="ＭＳ Ｐゴシック" charset="-128"/>
            </a:endParaRPr>
          </a:p>
          <a:p>
            <a:pPr eaLnBrk="1" hangingPunct="1">
              <a:spcBef>
                <a:spcPct val="0"/>
              </a:spcBef>
            </a:pPr>
            <a:endParaRPr lang="en-US" altLang="en-US" dirty="0">
              <a:ea typeface="ＭＳ Ｐゴシック" charset="-128"/>
            </a:endParaRPr>
          </a:p>
          <a:p>
            <a:pPr eaLnBrk="1" hangingPunct="1">
              <a:spcBef>
                <a:spcPct val="0"/>
              </a:spcBef>
            </a:pPr>
            <a:r>
              <a:rPr lang="en-US" altLang="en-US" dirty="0" smtClean="0">
                <a:ea typeface="ＭＳ Ｐゴシック" charset="-128"/>
              </a:rPr>
              <a:t>Some observations from the Urban </a:t>
            </a:r>
            <a:r>
              <a:rPr lang="en-US" altLang="en-US" dirty="0">
                <a:ea typeface="ＭＳ Ｐゴシック" charset="-128"/>
              </a:rPr>
              <a:t>ID </a:t>
            </a:r>
            <a:r>
              <a:rPr lang="en-US" altLang="en-US" dirty="0" smtClean="0">
                <a:ea typeface="ＭＳ Ｐゴシック" charset="-128"/>
              </a:rPr>
              <a:t>Project</a:t>
            </a:r>
            <a:endParaRPr lang="en-US" altLang="en-US"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640800" y="1639023"/>
            <a:ext cx="1219139"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Jim Longhurst  </a:t>
            </a:r>
          </a:p>
        </p:txBody>
      </p:sp>
      <p:sp>
        <p:nvSpPr>
          <p:cNvPr id="13316" name="Text Placeholder 4"/>
          <p:cNvSpPr>
            <a:spLocks noGrp="1"/>
          </p:cNvSpPr>
          <p:nvPr>
            <p:ph type="body" sz="quarter" idx="17"/>
          </p:nvPr>
        </p:nvSpPr>
        <p:spPr bwMode="auto">
          <a:xfrm>
            <a:off x="640800" y="2564904"/>
            <a:ext cx="1261907"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UWE and the Bristol Green Capital Partnership</a:t>
            </a:r>
          </a:p>
        </p:txBody>
      </p:sp>
      <p:sp>
        <p:nvSpPr>
          <p:cNvPr id="2" name="Text Placeholder 1"/>
          <p:cNvSpPr>
            <a:spLocks noGrp="1"/>
          </p:cNvSpPr>
          <p:nvPr>
            <p:ph type="body" sz="quarter" idx="18"/>
          </p:nvPr>
        </p:nvSpPr>
        <p:spPr>
          <a:xfrm>
            <a:off x="395536" y="4960139"/>
            <a:ext cx="1468665" cy="229774"/>
          </a:xfrm>
        </p:spPr>
        <p:txBody>
          <a:bodyPr/>
          <a:lstStyle/>
          <a:p>
            <a:r>
              <a:rPr lang="en-US" altLang="en-US" dirty="0">
                <a:ea typeface="ＭＳ Ｐゴシック" charset="-128"/>
              </a:rPr>
              <a:t>2</a:t>
            </a:r>
            <a:r>
              <a:rPr lang="en-US" altLang="en-US" dirty="0" smtClean="0">
                <a:ea typeface="ＭＳ Ｐゴシック" charset="-128"/>
              </a:rPr>
              <a:t>8th May 2019 </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 Note on Scope 3</a:t>
            </a:r>
            <a:endParaRPr lang="en-GB" dirty="0"/>
          </a:p>
        </p:txBody>
      </p:sp>
      <p:sp>
        <p:nvSpPr>
          <p:cNvPr id="3" name="Text Placeholder 2"/>
          <p:cNvSpPr>
            <a:spLocks noGrp="1"/>
          </p:cNvSpPr>
          <p:nvPr>
            <p:ph type="body" sz="quarter" idx="11"/>
          </p:nvPr>
        </p:nvSpPr>
        <p:spPr>
          <a:xfrm>
            <a:off x="920830" y="1556792"/>
            <a:ext cx="7467594" cy="4464074"/>
          </a:xfrm>
        </p:spPr>
        <p:txBody>
          <a:bodyPr/>
          <a:lstStyle/>
          <a:p>
            <a:r>
              <a:rPr lang="en-GB" sz="2000" dirty="0" smtClean="0"/>
              <a:t>In many cases Scope 3 emissions are substantially greater than Scope 1 or 2.</a:t>
            </a:r>
          </a:p>
          <a:p>
            <a:r>
              <a:rPr lang="en-GB" sz="2000" dirty="0" smtClean="0"/>
              <a:t>In the case of UWE Bristol Scope </a:t>
            </a:r>
            <a:r>
              <a:rPr lang="en-GB" sz="2000" dirty="0"/>
              <a:t>3 emissions cover  </a:t>
            </a:r>
            <a:endParaRPr lang="en-GB" sz="2000" dirty="0" smtClean="0"/>
          </a:p>
          <a:p>
            <a:pPr lvl="1"/>
            <a:r>
              <a:rPr lang="en-GB" sz="2000" dirty="0" smtClean="0"/>
              <a:t>Procurement,  </a:t>
            </a:r>
          </a:p>
          <a:p>
            <a:pPr lvl="1"/>
            <a:r>
              <a:rPr lang="en-GB" sz="2000" dirty="0" smtClean="0"/>
              <a:t>Construction,   </a:t>
            </a:r>
            <a:endParaRPr lang="en-GB" sz="2000" dirty="0"/>
          </a:p>
          <a:p>
            <a:pPr lvl="1"/>
            <a:r>
              <a:rPr lang="en-GB" sz="2000" dirty="0" smtClean="0"/>
              <a:t>Water,  </a:t>
            </a:r>
            <a:endParaRPr lang="en-GB" sz="2000" dirty="0"/>
          </a:p>
          <a:p>
            <a:pPr lvl="1"/>
            <a:r>
              <a:rPr lang="en-GB" sz="2000" dirty="0" smtClean="0"/>
              <a:t>Sewage,</a:t>
            </a:r>
            <a:endParaRPr lang="en-GB" sz="2000" dirty="0"/>
          </a:p>
          <a:p>
            <a:pPr lvl="1"/>
            <a:r>
              <a:rPr lang="en-GB" sz="2000" dirty="0" smtClean="0"/>
              <a:t>Waste arising,  </a:t>
            </a:r>
            <a:endParaRPr lang="en-GB" sz="2000" dirty="0"/>
          </a:p>
          <a:p>
            <a:pPr lvl="1"/>
            <a:r>
              <a:rPr lang="en-GB" sz="2000" dirty="0" smtClean="0"/>
              <a:t>Student and Staff Commuting  </a:t>
            </a:r>
          </a:p>
          <a:p>
            <a:endParaRPr lang="en-GB" sz="2000" dirty="0"/>
          </a:p>
          <a:p>
            <a:r>
              <a:rPr lang="en-GB" sz="2000" dirty="0" smtClean="0"/>
              <a:t>Scope 3 emissions are some 10 – 12 times those of Scopes 1 and 2 combined. </a:t>
            </a:r>
            <a:endParaRPr lang="en-GB" sz="2000" dirty="0"/>
          </a:p>
        </p:txBody>
      </p:sp>
    </p:spTree>
    <p:extLst>
      <p:ext uri="{BB962C8B-B14F-4D97-AF65-F5344CB8AC3E}">
        <p14:creationId xmlns:p14="http://schemas.microsoft.com/office/powerpoint/2010/main" val="2295221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Urban ID</a:t>
            </a:r>
            <a:endParaRPr lang="en-GB" dirty="0"/>
          </a:p>
        </p:txBody>
      </p:sp>
      <p:sp>
        <p:nvSpPr>
          <p:cNvPr id="3" name="Text Placeholder 2"/>
          <p:cNvSpPr>
            <a:spLocks noGrp="1"/>
          </p:cNvSpPr>
          <p:nvPr>
            <p:ph type="body" sz="quarter" idx="11"/>
          </p:nvPr>
        </p:nvSpPr>
        <p:spPr>
          <a:xfrm>
            <a:off x="874548" y="1484784"/>
            <a:ext cx="7704856" cy="4464074"/>
          </a:xfrm>
        </p:spPr>
        <p:txBody>
          <a:bodyPr/>
          <a:lstStyle/>
          <a:p>
            <a:r>
              <a:rPr lang="en-GB" sz="2400" dirty="0"/>
              <a:t>Urban ID brought together researchers </a:t>
            </a:r>
            <a:r>
              <a:rPr lang="en-GB" sz="2400" dirty="0" smtClean="0"/>
              <a:t>from</a:t>
            </a:r>
          </a:p>
          <a:p>
            <a:r>
              <a:rPr lang="en-GB" sz="2400" smtClean="0"/>
              <a:t>The </a:t>
            </a:r>
            <a:r>
              <a:rPr lang="en-GB" sz="2400" dirty="0" smtClean="0"/>
              <a:t>University of Bristol</a:t>
            </a:r>
          </a:p>
          <a:p>
            <a:r>
              <a:rPr lang="en-GB" sz="2400" dirty="0" smtClean="0"/>
              <a:t>The University of the West of England, </a:t>
            </a:r>
          </a:p>
          <a:p>
            <a:r>
              <a:rPr lang="en-GB" sz="2400" dirty="0" smtClean="0"/>
              <a:t>Bristol </a:t>
            </a:r>
            <a:r>
              <a:rPr lang="en-GB" sz="2400" dirty="0"/>
              <a:t>City Council, </a:t>
            </a:r>
            <a:endParaRPr lang="en-GB" sz="2400" dirty="0" smtClean="0"/>
          </a:p>
          <a:p>
            <a:r>
              <a:rPr lang="en-GB" sz="2400" dirty="0" smtClean="0"/>
              <a:t>South </a:t>
            </a:r>
            <a:r>
              <a:rPr lang="en-GB" sz="2400" dirty="0"/>
              <a:t>Gloucestershire Council, </a:t>
            </a:r>
            <a:endParaRPr lang="en-GB" sz="2400" dirty="0" smtClean="0"/>
          </a:p>
          <a:p>
            <a:r>
              <a:rPr lang="en-GB" sz="2400" dirty="0" smtClean="0"/>
              <a:t>the </a:t>
            </a:r>
            <a:r>
              <a:rPr lang="en-GB" sz="2400" dirty="0"/>
              <a:t>Bristol Green Capital Partnership</a:t>
            </a:r>
            <a:r>
              <a:rPr lang="en-GB" sz="2400" dirty="0" smtClean="0"/>
              <a:t>,</a:t>
            </a:r>
          </a:p>
          <a:p>
            <a:r>
              <a:rPr lang="en-GB" sz="2400" dirty="0" smtClean="0"/>
              <a:t>Bristol </a:t>
            </a:r>
            <a:r>
              <a:rPr lang="en-GB" sz="2400" dirty="0"/>
              <a:t>H</a:t>
            </a:r>
            <a:r>
              <a:rPr lang="en-GB" sz="2400" dirty="0" smtClean="0"/>
              <a:t>ealth Partners, </a:t>
            </a:r>
          </a:p>
          <a:p>
            <a:r>
              <a:rPr lang="en-GB" sz="2400" dirty="0" smtClean="0"/>
              <a:t>Community </a:t>
            </a:r>
            <a:r>
              <a:rPr lang="en-GB" sz="2400" dirty="0"/>
              <a:t>groups </a:t>
            </a:r>
            <a:endParaRPr lang="en-GB" sz="2400" dirty="0" smtClean="0"/>
          </a:p>
          <a:p>
            <a:r>
              <a:rPr lang="en-GB" sz="2400" dirty="0" smtClean="0"/>
              <a:t>and firms  </a:t>
            </a:r>
            <a:r>
              <a:rPr lang="en-GB" sz="2400" dirty="0"/>
              <a:t>to explore and co-create means of diagnosing urban sustainability problems. </a:t>
            </a:r>
          </a:p>
          <a:p>
            <a:endParaRPr lang="en-GB" sz="2400" dirty="0"/>
          </a:p>
        </p:txBody>
      </p:sp>
    </p:spTree>
    <p:extLst>
      <p:ext uri="{BB962C8B-B14F-4D97-AF65-F5344CB8AC3E}">
        <p14:creationId xmlns:p14="http://schemas.microsoft.com/office/powerpoint/2010/main" val="425430870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Urban ID Approach</a:t>
            </a:r>
            <a:endParaRPr lang="en-GB" dirty="0"/>
          </a:p>
        </p:txBody>
      </p:sp>
      <p:sp>
        <p:nvSpPr>
          <p:cNvPr id="3" name="Text Placeholder 2"/>
          <p:cNvSpPr>
            <a:spLocks noGrp="1"/>
          </p:cNvSpPr>
          <p:nvPr>
            <p:ph type="body" sz="quarter" idx="11"/>
          </p:nvPr>
        </p:nvSpPr>
        <p:spPr>
          <a:xfrm>
            <a:off x="827584" y="1557214"/>
            <a:ext cx="7344816" cy="4464074"/>
          </a:xfrm>
        </p:spPr>
        <p:txBody>
          <a:bodyPr/>
          <a:lstStyle/>
          <a:p>
            <a:r>
              <a:rPr lang="en-GB" sz="2000" dirty="0"/>
              <a:t>Urban ID </a:t>
            </a:r>
            <a:r>
              <a:rPr lang="en-GB" sz="2000" dirty="0" smtClean="0"/>
              <a:t> explored the </a:t>
            </a:r>
            <a:r>
              <a:rPr lang="en-GB" sz="2000" dirty="0"/>
              <a:t>barriers to major change in urban contexts. The </a:t>
            </a:r>
            <a:r>
              <a:rPr lang="en-GB" sz="2000" dirty="0" smtClean="0"/>
              <a:t>project presents </a:t>
            </a:r>
            <a:r>
              <a:rPr lang="en-GB" sz="2000" dirty="0"/>
              <a:t>a set of diagnostic tools to help Bristol and other cities to understand the barriers </a:t>
            </a:r>
            <a:r>
              <a:rPr lang="en-GB" sz="2000" dirty="0" smtClean="0"/>
              <a:t>to  solving </a:t>
            </a:r>
            <a:r>
              <a:rPr lang="en-GB" sz="2000" dirty="0"/>
              <a:t>key challenges to sustainable development in the area. </a:t>
            </a:r>
            <a:endParaRPr lang="en-GB" sz="2000" dirty="0" smtClean="0"/>
          </a:p>
          <a:p>
            <a:r>
              <a:rPr lang="en-GB" sz="2000" dirty="0" smtClean="0"/>
              <a:t>The </a:t>
            </a:r>
            <a:r>
              <a:rPr lang="en-GB" sz="2000" dirty="0"/>
              <a:t>diagnostic tools are </a:t>
            </a:r>
            <a:r>
              <a:rPr lang="en-GB" sz="2000" dirty="0" smtClean="0"/>
              <a:t>based on </a:t>
            </a:r>
            <a:r>
              <a:rPr lang="en-GB" sz="2000" dirty="0"/>
              <a:t>systems thinking, co-production, participatory engagement, and resilience and </a:t>
            </a:r>
            <a:r>
              <a:rPr lang="en-GB" sz="2000" dirty="0" smtClean="0"/>
              <a:t>learning journeys </a:t>
            </a:r>
            <a:r>
              <a:rPr lang="en-GB" sz="2000" dirty="0"/>
              <a:t>and were used to examine the Bristol Urban Area through the lens of four </a:t>
            </a:r>
            <a:r>
              <a:rPr lang="en-GB" sz="2000" dirty="0" smtClean="0"/>
              <a:t>challenge themes</a:t>
            </a:r>
            <a:r>
              <a:rPr lang="en-GB" sz="2000" dirty="0"/>
              <a:t>: </a:t>
            </a:r>
            <a:endParaRPr lang="en-GB" sz="2000" dirty="0" smtClean="0"/>
          </a:p>
          <a:p>
            <a:r>
              <a:rPr lang="en-GB" sz="2000" dirty="0" smtClean="0"/>
              <a:t>Inclusion </a:t>
            </a:r>
            <a:r>
              <a:rPr lang="en-GB" sz="2000" dirty="0"/>
              <a:t>and Equality, </a:t>
            </a:r>
            <a:endParaRPr lang="en-GB" sz="2000" dirty="0" smtClean="0"/>
          </a:p>
          <a:p>
            <a:r>
              <a:rPr lang="en-GB" sz="2000" dirty="0" smtClean="0"/>
              <a:t>Health </a:t>
            </a:r>
            <a:r>
              <a:rPr lang="en-GB" sz="2000" dirty="0"/>
              <a:t>and Happiness, </a:t>
            </a:r>
            <a:endParaRPr lang="en-GB" sz="2000" dirty="0" smtClean="0"/>
          </a:p>
          <a:p>
            <a:r>
              <a:rPr lang="en-GB" sz="2000" dirty="0" smtClean="0"/>
              <a:t>Mobility </a:t>
            </a:r>
            <a:r>
              <a:rPr lang="en-GB" sz="2000" dirty="0"/>
              <a:t>and Accessibility and </a:t>
            </a:r>
            <a:endParaRPr lang="en-GB" sz="2000" dirty="0" smtClean="0"/>
          </a:p>
          <a:p>
            <a:r>
              <a:rPr lang="en-GB" sz="2000" dirty="0"/>
              <a:t>Carbon Neutral City</a:t>
            </a:r>
          </a:p>
        </p:txBody>
      </p:sp>
    </p:spTree>
    <p:extLst>
      <p:ext uri="{BB962C8B-B14F-4D97-AF65-F5344CB8AC3E}">
        <p14:creationId xmlns:p14="http://schemas.microsoft.com/office/powerpoint/2010/main" val="393567841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Study Area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1484784"/>
            <a:ext cx="7416825" cy="4680520"/>
          </a:xfrm>
          <a:prstGeom prst="rect">
            <a:avLst/>
          </a:prstGeom>
        </p:spPr>
      </p:pic>
    </p:spTree>
    <p:extLst>
      <p:ext uri="{BB962C8B-B14F-4D97-AF65-F5344CB8AC3E}">
        <p14:creationId xmlns:p14="http://schemas.microsoft.com/office/powerpoint/2010/main" val="231492660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467544" y="689700"/>
            <a:ext cx="8568951"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dirty="0" smtClean="0">
                <a:latin typeface="Tahoma" panose="020B0604030504040204" pitchFamily="34" charset="0"/>
                <a:ea typeface="Tahoma" panose="020B0604030504040204" pitchFamily="34" charset="0"/>
                <a:cs typeface="Tahoma" panose="020B0604030504040204" pitchFamily="34" charset="0"/>
              </a:rPr>
              <a:t>The </a:t>
            </a:r>
            <a:r>
              <a:rPr lang="en-US" altLang="en-US" sz="3200" dirty="0" smtClean="0">
                <a:latin typeface="Tahoma" panose="020B0604030504040204" pitchFamily="34" charset="0"/>
                <a:ea typeface="Tahoma" panose="020B0604030504040204" pitchFamily="34" charset="0"/>
                <a:cs typeface="Tahoma" panose="020B0604030504040204" pitchFamily="34" charset="0"/>
              </a:rPr>
              <a:t>Boundary Question </a:t>
            </a:r>
            <a:endParaRPr lang="en-US"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
          <p:cNvSpPr>
            <a:spLocks noGrp="1"/>
          </p:cNvSpPr>
          <p:nvPr>
            <p:ph type="body" sz="quarter" idx="11"/>
          </p:nvPr>
        </p:nvSpPr>
        <p:spPr>
          <a:xfrm>
            <a:off x="539552" y="1196752"/>
            <a:ext cx="8208912" cy="4464074"/>
          </a:xfrm>
        </p:spPr>
        <p:txBody>
          <a:bodyPr/>
          <a:lstStyle/>
          <a:p>
            <a:pPr algn="just"/>
            <a:endParaRPr lang="en-US" altLang="en-US" dirty="0"/>
          </a:p>
          <a:p>
            <a:pPr algn="just"/>
            <a:r>
              <a:rPr lang="en-US" altLang="en-US" sz="2000" dirty="0" smtClean="0"/>
              <a:t>The boundary question is important.</a:t>
            </a:r>
          </a:p>
          <a:p>
            <a:pPr algn="just"/>
            <a:r>
              <a:rPr lang="en-US" altLang="en-US" sz="2000" dirty="0" smtClean="0"/>
              <a:t>The </a:t>
            </a:r>
            <a:r>
              <a:rPr lang="en-US" altLang="en-US" sz="2000" dirty="0"/>
              <a:t>nominal Geographic remit of the project is the Bristol Urban Area, approximately comprising the boundary of Bristol City and a significant proportion of South Gloucestershire Unitary Authority. </a:t>
            </a:r>
            <a:endParaRPr lang="en-US" altLang="en-US" sz="2000" dirty="0" smtClean="0"/>
          </a:p>
          <a:p>
            <a:pPr algn="just"/>
            <a:r>
              <a:rPr lang="en-US" altLang="en-US" sz="2000" dirty="0" smtClean="0"/>
              <a:t>The </a:t>
            </a:r>
            <a:r>
              <a:rPr lang="en-US" altLang="en-US" sz="2000" dirty="0"/>
              <a:t>Bristol Urban Area had a population of approximately 620,000 in the 2011 Census. </a:t>
            </a:r>
            <a:r>
              <a:rPr lang="en-US" altLang="en-US" sz="2000" dirty="0" smtClean="0"/>
              <a:t> </a:t>
            </a:r>
          </a:p>
          <a:p>
            <a:pPr algn="just"/>
            <a:r>
              <a:rPr lang="en-US" altLang="en-US" sz="2000" dirty="0" smtClean="0"/>
              <a:t>Activities arising or originating  in one administrative area have potential emission consequences for the other.</a:t>
            </a:r>
          </a:p>
          <a:p>
            <a:pPr algn="just"/>
            <a:r>
              <a:rPr lang="en-US" altLang="en-US" sz="2000" dirty="0" smtClean="0"/>
              <a:t>Boundary questions are important in understanding both emissions and  control options. </a:t>
            </a:r>
            <a:endParaRPr lang="en-US" altLang="en-US" sz="2000" dirty="0"/>
          </a:p>
          <a:p>
            <a:endParaRPr lang="en-US" altLang="en-US" dirty="0"/>
          </a:p>
          <a:p>
            <a:endParaRPr lang="en-US" dirty="0"/>
          </a:p>
        </p:txBody>
      </p:sp>
    </p:spTree>
    <p:extLst>
      <p:ext uri="{BB962C8B-B14F-4D97-AF65-F5344CB8AC3E}">
        <p14:creationId xmlns:p14="http://schemas.microsoft.com/office/powerpoint/2010/main" val="49864111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xfrm>
            <a:off x="323528" y="692696"/>
            <a:ext cx="8496944" cy="6510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dirty="0" smtClean="0">
                <a:ea typeface="ＭＳ Ｐゴシック" charset="-128"/>
              </a:rPr>
              <a:t>The Emission </a:t>
            </a:r>
            <a:r>
              <a:rPr lang="en-US" altLang="en-US" sz="3200" dirty="0" smtClean="0">
                <a:ea typeface="ＭＳ Ｐゴシック" charset="-128"/>
              </a:rPr>
              <a:t>Questions </a:t>
            </a:r>
            <a:endParaRPr lang="en-US" altLang="en-US" sz="3200" dirty="0">
              <a:ea typeface="ＭＳ Ｐゴシック" charset="-128"/>
            </a:endParaRPr>
          </a:p>
        </p:txBody>
      </p:sp>
      <p:sp>
        <p:nvSpPr>
          <p:cNvPr id="2" name="Text Placeholder 1"/>
          <p:cNvSpPr>
            <a:spLocks noGrp="1"/>
          </p:cNvSpPr>
          <p:nvPr>
            <p:ph type="body" sz="quarter" idx="11"/>
          </p:nvPr>
        </p:nvSpPr>
        <p:spPr>
          <a:xfrm>
            <a:off x="539552" y="1268760"/>
            <a:ext cx="8208912" cy="4464074"/>
          </a:xfrm>
        </p:spPr>
        <p:txBody>
          <a:bodyPr/>
          <a:lstStyle/>
          <a:p>
            <a:pPr algn="just"/>
            <a:r>
              <a:rPr lang="en-US" altLang="en-US" sz="2000" dirty="0" smtClean="0"/>
              <a:t>What </a:t>
            </a:r>
            <a:r>
              <a:rPr lang="en-US" altLang="en-US" sz="2000" dirty="0" smtClean="0"/>
              <a:t>are the emissions associated with energy production and use in the city region?    </a:t>
            </a:r>
          </a:p>
          <a:p>
            <a:pPr algn="just"/>
            <a:r>
              <a:rPr lang="en-US" altLang="en-US" sz="2000" dirty="0" smtClean="0"/>
              <a:t>What  are the scope 1 -3 </a:t>
            </a:r>
            <a:r>
              <a:rPr lang="en-US" altLang="en-US" sz="2000" dirty="0"/>
              <a:t>totals</a:t>
            </a:r>
            <a:r>
              <a:rPr lang="en-US" altLang="en-US" sz="2000" dirty="0" smtClean="0"/>
              <a:t>?</a:t>
            </a:r>
          </a:p>
          <a:p>
            <a:pPr algn="just"/>
            <a:r>
              <a:rPr lang="en-US" altLang="en-US" sz="2000" dirty="0" smtClean="0"/>
              <a:t>Scope 1 - combustion within the </a:t>
            </a:r>
            <a:r>
              <a:rPr lang="en-US" altLang="en-US" sz="2000" dirty="0"/>
              <a:t>city </a:t>
            </a:r>
            <a:r>
              <a:rPr lang="en-US" altLang="en-US" sz="2000" dirty="0" smtClean="0"/>
              <a:t>region    Scope  </a:t>
            </a:r>
            <a:r>
              <a:rPr lang="en-US" altLang="en-US" sz="2000" dirty="0"/>
              <a:t>2 </a:t>
            </a:r>
            <a:r>
              <a:rPr lang="en-US" altLang="en-US" sz="2000" dirty="0" smtClean="0"/>
              <a:t>- emissions associated </a:t>
            </a:r>
            <a:r>
              <a:rPr lang="en-US" altLang="en-US" sz="2000" dirty="0"/>
              <a:t>with purchased </a:t>
            </a:r>
            <a:r>
              <a:rPr lang="en-US" altLang="en-US" sz="2000" dirty="0" smtClean="0"/>
              <a:t>energy consumed in the city </a:t>
            </a:r>
            <a:r>
              <a:rPr lang="en-US" altLang="en-US" sz="2000" dirty="0"/>
              <a:t>region </a:t>
            </a:r>
            <a:endParaRPr lang="en-US" altLang="en-US" sz="2000" dirty="0" smtClean="0"/>
          </a:p>
          <a:p>
            <a:pPr algn="just"/>
            <a:r>
              <a:rPr lang="en-US" altLang="en-US" sz="2000" dirty="0" smtClean="0"/>
              <a:t>Scope </a:t>
            </a:r>
            <a:r>
              <a:rPr lang="en-US" altLang="en-US" sz="2000" dirty="0"/>
              <a:t>3 water, sewage, waste, construction </a:t>
            </a:r>
            <a:r>
              <a:rPr lang="en-US" altLang="en-US" sz="2000" dirty="0" smtClean="0"/>
              <a:t>and procurement </a:t>
            </a:r>
            <a:r>
              <a:rPr lang="en-US" altLang="en-US" sz="2000" dirty="0"/>
              <a:t>of goods and services </a:t>
            </a:r>
            <a:r>
              <a:rPr lang="en-US" altLang="en-US" sz="2000" dirty="0" smtClean="0"/>
              <a:t>  </a:t>
            </a:r>
          </a:p>
          <a:p>
            <a:pPr algn="just"/>
            <a:r>
              <a:rPr lang="en-US" altLang="en-US" sz="2000" dirty="0" smtClean="0"/>
              <a:t>What </a:t>
            </a:r>
            <a:r>
              <a:rPr lang="en-US" altLang="en-US" sz="2000" dirty="0" smtClean="0"/>
              <a:t>is the per capita emission of the city region’s  population </a:t>
            </a:r>
            <a:r>
              <a:rPr lang="en-US" altLang="en-US" sz="2000" dirty="0"/>
              <a:t>of approximately </a:t>
            </a:r>
            <a:r>
              <a:rPr lang="en-US" altLang="en-US" sz="2000" dirty="0" smtClean="0"/>
              <a:t>620,000?</a:t>
            </a:r>
          </a:p>
          <a:p>
            <a:pPr algn="just"/>
            <a:r>
              <a:rPr lang="en-US" altLang="en-US" sz="2000" dirty="0" smtClean="0"/>
              <a:t>What is the embedded carbon in goods and services including food?</a:t>
            </a:r>
          </a:p>
          <a:p>
            <a:pPr algn="just"/>
            <a:r>
              <a:rPr lang="en-US" altLang="en-US" sz="2000" dirty="0" smtClean="0"/>
              <a:t>Is this included in the carbon neutral definition?   </a:t>
            </a:r>
          </a:p>
          <a:p>
            <a:pPr algn="just"/>
            <a:r>
              <a:rPr lang="en-US" altLang="en-US" sz="2000" dirty="0" smtClean="0"/>
              <a:t>What are the business as usual </a:t>
            </a:r>
            <a:r>
              <a:rPr lang="en-US" altLang="en-US" sz="2000" dirty="0" smtClean="0"/>
              <a:t>projections?</a:t>
            </a:r>
            <a:endParaRPr lang="en-US" altLang="en-US" dirty="0"/>
          </a:p>
          <a:p>
            <a:endParaRPr lang="en-US" dirty="0"/>
          </a:p>
        </p:txBody>
      </p:sp>
    </p:spTree>
    <p:extLst>
      <p:ext uri="{BB962C8B-B14F-4D97-AF65-F5344CB8AC3E}">
        <p14:creationId xmlns:p14="http://schemas.microsoft.com/office/powerpoint/2010/main" val="193154063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992889" cy="651068"/>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a:t>
            </a:r>
            <a:r>
              <a:rPr lang="en-GB" dirty="0" smtClean="0">
                <a:latin typeface="Calibri" panose="020F0502020204030204" pitchFamily="34" charset="0"/>
                <a:ea typeface="Calibri" panose="020F0502020204030204" pitchFamily="34" charset="0"/>
                <a:cs typeface="Times New Roman" panose="02020603050405020304" pitchFamily="18" charset="0"/>
              </a:rPr>
              <a:t>Carbon Neutrality Theme</a:t>
            </a:r>
            <a:endParaRPr lang="en-GB" dirty="0"/>
          </a:p>
        </p:txBody>
      </p:sp>
      <p:sp>
        <p:nvSpPr>
          <p:cNvPr id="3" name="Text Placeholder 2"/>
          <p:cNvSpPr>
            <a:spLocks noGrp="1"/>
          </p:cNvSpPr>
          <p:nvPr>
            <p:ph type="body" sz="quarter" idx="11"/>
          </p:nvPr>
        </p:nvSpPr>
        <p:spPr>
          <a:xfrm>
            <a:off x="683568" y="1311250"/>
            <a:ext cx="7992888" cy="4782046"/>
          </a:xfrm>
        </p:spPr>
        <p:txBody>
          <a:bodyPr/>
          <a:lstStyle/>
          <a:p>
            <a:r>
              <a:rPr lang="en-GB" sz="1800" dirty="0"/>
              <a:t> </a:t>
            </a:r>
            <a:r>
              <a:rPr lang="en-GB" sz="1800" dirty="0" smtClean="0"/>
              <a:t>Explored </a:t>
            </a:r>
            <a:r>
              <a:rPr lang="en-GB" sz="1800" dirty="0"/>
              <a:t>a number of key </a:t>
            </a:r>
            <a:r>
              <a:rPr lang="en-GB" sz="1800" dirty="0" smtClean="0"/>
              <a:t>questions</a:t>
            </a:r>
          </a:p>
          <a:p>
            <a:endParaRPr lang="en-GB" sz="1800" dirty="0"/>
          </a:p>
          <a:p>
            <a:r>
              <a:rPr lang="en-GB" sz="1800" dirty="0" smtClean="0"/>
              <a:t>What </a:t>
            </a:r>
            <a:r>
              <a:rPr lang="en-GB" sz="1800" dirty="0"/>
              <a:t>does ‘carbon neutrality’ mean for the Bristol Urban Area (and what is the Bristol Urban Area) and over what timescale should such a vision be achieved?</a:t>
            </a:r>
          </a:p>
          <a:p>
            <a:pPr marL="0" indent="0">
              <a:buNone/>
            </a:pPr>
            <a:endParaRPr lang="en-GB" sz="1800" dirty="0"/>
          </a:p>
          <a:p>
            <a:r>
              <a:rPr lang="en-GB" sz="1800" dirty="0" smtClean="0"/>
              <a:t>What </a:t>
            </a:r>
            <a:r>
              <a:rPr lang="en-GB" sz="1800" dirty="0"/>
              <a:t>are the barriers to decarbonisation across three scopes of carbon emissions (energy use; energy supply; consumption of goods and services)?</a:t>
            </a:r>
          </a:p>
          <a:p>
            <a:endParaRPr lang="en-GB" sz="1800" dirty="0"/>
          </a:p>
          <a:p>
            <a:r>
              <a:rPr lang="en-GB" sz="1800" dirty="0" smtClean="0"/>
              <a:t>Can </a:t>
            </a:r>
            <a:r>
              <a:rPr lang="en-GB" sz="1800" dirty="0"/>
              <a:t>we co-design top-level aims and aspirations for the Bristol Urban Area in relation to carbon neutrality up to 2050?</a:t>
            </a:r>
          </a:p>
          <a:p>
            <a:r>
              <a:rPr lang="en-GB" sz="1800" dirty="0"/>
              <a:t> </a:t>
            </a:r>
          </a:p>
          <a:p>
            <a:r>
              <a:rPr lang="en-GB" sz="1800" dirty="0" smtClean="0"/>
              <a:t>Can </a:t>
            </a:r>
            <a:r>
              <a:rPr lang="en-GB" sz="1800" dirty="0"/>
              <a:t>carbon neutrality for the Bristol Urban Area include ‘all embodied carbon’ as well as emissions from energy use and supply?</a:t>
            </a:r>
          </a:p>
          <a:p>
            <a:endParaRPr lang="en-GB" sz="1800" dirty="0"/>
          </a:p>
          <a:p>
            <a:endParaRPr lang="en-GB" sz="1800" dirty="0"/>
          </a:p>
        </p:txBody>
      </p:sp>
    </p:spTree>
    <p:extLst>
      <p:ext uri="{BB962C8B-B14F-4D97-AF65-F5344CB8AC3E}">
        <p14:creationId xmlns:p14="http://schemas.microsoft.com/office/powerpoint/2010/main" val="38841937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704857" cy="651068"/>
          </a:xfrm>
        </p:spPr>
        <p:txBody>
          <a:bodyPr/>
          <a:lstStyle/>
          <a:p>
            <a:r>
              <a:rPr lang="en-GB" dirty="0" smtClean="0"/>
              <a:t>A Pathway to Carbon Neutrality</a:t>
            </a:r>
            <a:endParaRPr lang="en-GB" dirty="0"/>
          </a:p>
        </p:txBody>
      </p:sp>
      <p:sp>
        <p:nvSpPr>
          <p:cNvPr id="3" name="Text Placeholder 2"/>
          <p:cNvSpPr>
            <a:spLocks noGrp="1"/>
          </p:cNvSpPr>
          <p:nvPr>
            <p:ph type="body" sz="quarter" idx="11"/>
          </p:nvPr>
        </p:nvSpPr>
        <p:spPr>
          <a:xfrm>
            <a:off x="864994" y="1340768"/>
            <a:ext cx="7451421" cy="4464074"/>
          </a:xfrm>
        </p:spPr>
        <p:txBody>
          <a:bodyPr/>
          <a:lstStyle/>
          <a:p>
            <a:r>
              <a:rPr lang="en-GB" sz="1800" dirty="0"/>
              <a:t>Urban ID has concluded that in order to develop a pathway to carbon neutrality for the Bristol urban area there are key questions to be addressed</a:t>
            </a:r>
            <a:r>
              <a:rPr lang="en-GB" sz="1800" dirty="0" smtClean="0"/>
              <a:t>:</a:t>
            </a:r>
            <a:r>
              <a:rPr lang="en-GB" sz="1800" dirty="0"/>
              <a:t> </a:t>
            </a:r>
            <a:endParaRPr lang="en-GB" sz="1800" dirty="0" smtClean="0"/>
          </a:p>
          <a:p>
            <a:pPr marL="0" indent="0">
              <a:buNone/>
            </a:pPr>
            <a:endParaRPr lang="en-GB" sz="1800" dirty="0"/>
          </a:p>
          <a:p>
            <a:pPr marL="342900" indent="-342900">
              <a:buAutoNum type="arabicParenR"/>
            </a:pPr>
            <a:r>
              <a:rPr lang="en-GB" sz="1800" dirty="0" smtClean="0"/>
              <a:t>What </a:t>
            </a:r>
            <a:r>
              <a:rPr lang="en-GB" sz="1800" dirty="0"/>
              <a:t>is carbon budget for the urban area associated with energy production and use in the city region across different sectors – energy supply, domestic, transport, industrial and </a:t>
            </a:r>
            <a:r>
              <a:rPr lang="en-GB" sz="1800" dirty="0" smtClean="0"/>
              <a:t>commercial? </a:t>
            </a:r>
          </a:p>
          <a:p>
            <a:pPr marL="342900" indent="-342900">
              <a:buAutoNum type="arabicParenR"/>
            </a:pPr>
            <a:r>
              <a:rPr lang="en-GB" sz="1800" dirty="0" smtClean="0"/>
              <a:t>What </a:t>
            </a:r>
            <a:r>
              <a:rPr lang="en-GB" sz="1800" dirty="0"/>
              <a:t>are the current emissions from Scopes 1, 2 and 3 (energy use, energy supply, consumption of goods and services</a:t>
            </a:r>
            <a:r>
              <a:rPr lang="en-GB" sz="1800" dirty="0" smtClean="0"/>
              <a:t>)? </a:t>
            </a:r>
          </a:p>
          <a:p>
            <a:pPr marL="342900" indent="-342900">
              <a:buAutoNum type="arabicParenR"/>
            </a:pPr>
            <a:r>
              <a:rPr lang="en-GB" sz="1800" dirty="0" smtClean="0"/>
              <a:t>What </a:t>
            </a:r>
            <a:r>
              <a:rPr lang="en-GB" sz="1800" dirty="0"/>
              <a:t>are the ‘business as usual’ projections for emissions to 2030 and 2050 and how do these differ from a carbon neutral pathway</a:t>
            </a:r>
            <a:r>
              <a:rPr lang="en-GB" sz="1800" dirty="0" smtClean="0"/>
              <a:t>?</a:t>
            </a:r>
          </a:p>
          <a:p>
            <a:pPr marL="342900" indent="-342900">
              <a:buFont typeface="Arial" charset="0"/>
              <a:buAutoNum type="arabicParenR"/>
            </a:pPr>
            <a:r>
              <a:rPr lang="en-GB" sz="1800" dirty="0"/>
              <a:t>What mitigation actions are needed in different sectors to ‘zero’ the per-capita emissions value and how can carbon budgets assist with this?</a:t>
            </a:r>
          </a:p>
          <a:p>
            <a:pPr marL="342900" indent="-342900">
              <a:buAutoNum type="arabicParenR"/>
            </a:pPr>
            <a:endParaRPr lang="en-GB" sz="1800" dirty="0" smtClean="0"/>
          </a:p>
          <a:p>
            <a:pPr marL="342900" indent="-342900">
              <a:buAutoNum type="arabicParenR"/>
            </a:pPr>
            <a:endParaRPr lang="en-GB" sz="1800" dirty="0" smtClean="0"/>
          </a:p>
          <a:p>
            <a:endParaRPr lang="en-GB" sz="1800" dirty="0"/>
          </a:p>
          <a:p>
            <a:endParaRPr lang="en-GB" sz="1800" dirty="0"/>
          </a:p>
        </p:txBody>
      </p:sp>
    </p:spTree>
    <p:extLst>
      <p:ext uri="{BB962C8B-B14F-4D97-AF65-F5344CB8AC3E}">
        <p14:creationId xmlns:p14="http://schemas.microsoft.com/office/powerpoint/2010/main" val="269001328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416825" cy="651068"/>
          </a:xfrm>
        </p:spPr>
        <p:txBody>
          <a:bodyPr/>
          <a:lstStyle/>
          <a:p>
            <a:r>
              <a:rPr lang="en-GB" dirty="0"/>
              <a:t>A Pathway to Carbon Neutrality</a:t>
            </a:r>
          </a:p>
          <a:p>
            <a:endParaRPr lang="en-GB" dirty="0"/>
          </a:p>
        </p:txBody>
      </p:sp>
      <p:sp>
        <p:nvSpPr>
          <p:cNvPr id="3" name="Text Placeholder 2"/>
          <p:cNvSpPr>
            <a:spLocks noGrp="1"/>
          </p:cNvSpPr>
          <p:nvPr>
            <p:ph type="body" sz="quarter" idx="11"/>
          </p:nvPr>
        </p:nvSpPr>
        <p:spPr>
          <a:xfrm>
            <a:off x="827584" y="1364182"/>
            <a:ext cx="7488832" cy="4464074"/>
          </a:xfrm>
        </p:spPr>
        <p:txBody>
          <a:bodyPr/>
          <a:lstStyle/>
          <a:p>
            <a:pPr marL="0" indent="0">
              <a:buNone/>
            </a:pPr>
            <a:r>
              <a:rPr lang="en-GB" dirty="0"/>
              <a:t> </a:t>
            </a:r>
          </a:p>
          <a:p>
            <a:pPr marL="0" indent="0">
              <a:buNone/>
            </a:pPr>
            <a:r>
              <a:rPr lang="en-GB" dirty="0"/>
              <a:t>5</a:t>
            </a:r>
            <a:r>
              <a:rPr lang="en-GB" sz="1800" dirty="0"/>
              <a:t>) What is the embedded carbon in goods and services consumed and items purchased in the urban area and is this included in the carbon neutral definition?</a:t>
            </a:r>
          </a:p>
          <a:p>
            <a:pPr marL="0" indent="0">
              <a:buNone/>
            </a:pPr>
            <a:endParaRPr lang="en-GB" sz="1800" dirty="0"/>
          </a:p>
          <a:p>
            <a:pPr marL="0" indent="0">
              <a:buNone/>
            </a:pPr>
            <a:r>
              <a:rPr lang="en-GB" sz="1800" dirty="0" smtClean="0"/>
              <a:t>6) </a:t>
            </a:r>
            <a:r>
              <a:rPr lang="en-GB" sz="1800" dirty="0"/>
              <a:t>What level of carbon sequestration is it appropriate to consider to off-set any remaining emissions after mitigation actions across sectors?</a:t>
            </a:r>
          </a:p>
          <a:p>
            <a:pPr marL="0" indent="0">
              <a:buNone/>
            </a:pPr>
            <a:endParaRPr lang="en-GB" sz="1800" dirty="0"/>
          </a:p>
          <a:p>
            <a:pPr marL="0" indent="0">
              <a:buNone/>
            </a:pPr>
            <a:r>
              <a:rPr lang="en-GB" sz="1800" dirty="0"/>
              <a:t>7) What are the geographical and economic boundaries of the Bristol Urban Area in relation to the carbon neutrality definition?</a:t>
            </a:r>
          </a:p>
          <a:p>
            <a:endParaRPr lang="en-GB" sz="1800" dirty="0"/>
          </a:p>
          <a:p>
            <a:pPr marL="0" indent="0">
              <a:buNone/>
            </a:pPr>
            <a:r>
              <a:rPr lang="en-GB" sz="1800" dirty="0"/>
              <a:t>8) What is the baseline year and what is the end point/target year for the Bristol Urban Area?</a:t>
            </a:r>
          </a:p>
          <a:p>
            <a:endParaRPr lang="en-GB" sz="1800" dirty="0"/>
          </a:p>
        </p:txBody>
      </p:sp>
    </p:spTree>
    <p:extLst>
      <p:ext uri="{BB962C8B-B14F-4D97-AF65-F5344CB8AC3E}">
        <p14:creationId xmlns:p14="http://schemas.microsoft.com/office/powerpoint/2010/main" val="421178938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776865" cy="651068"/>
          </a:xfrm>
        </p:spPr>
        <p:txBody>
          <a:bodyPr/>
          <a:lstStyle/>
          <a:p>
            <a:r>
              <a:rPr lang="en-GB" dirty="0" smtClean="0"/>
              <a:t>Achieving Carbon Neutrality: Further Questions  </a:t>
            </a:r>
            <a:endParaRPr lang="en-GB" dirty="0"/>
          </a:p>
        </p:txBody>
      </p:sp>
      <p:sp>
        <p:nvSpPr>
          <p:cNvPr id="3" name="Text Placeholder 2"/>
          <p:cNvSpPr>
            <a:spLocks noGrp="1"/>
          </p:cNvSpPr>
          <p:nvPr>
            <p:ph type="body" sz="quarter" idx="11"/>
          </p:nvPr>
        </p:nvSpPr>
        <p:spPr>
          <a:xfrm>
            <a:off x="899591" y="1772816"/>
            <a:ext cx="7704856" cy="4464074"/>
          </a:xfrm>
        </p:spPr>
        <p:txBody>
          <a:bodyPr/>
          <a:lstStyle/>
          <a:p>
            <a:r>
              <a:rPr lang="en-GB" sz="1800" dirty="0" smtClean="0"/>
              <a:t>Behaviour change – citizen agreement to change </a:t>
            </a:r>
          </a:p>
          <a:p>
            <a:r>
              <a:rPr lang="en-GB" sz="1800" dirty="0" smtClean="0"/>
              <a:t>Technology innovation and implementation </a:t>
            </a:r>
          </a:p>
          <a:p>
            <a:r>
              <a:rPr lang="en-GB" sz="1800" dirty="0" smtClean="0"/>
              <a:t>Will existing technology be introduced at scale quickly enough?</a:t>
            </a:r>
          </a:p>
          <a:p>
            <a:r>
              <a:rPr lang="en-GB" sz="1800" dirty="0" smtClean="0"/>
              <a:t>Will new innovations become available to mitigate emissions?</a:t>
            </a:r>
          </a:p>
          <a:p>
            <a:r>
              <a:rPr lang="en-GB" sz="1800" dirty="0" smtClean="0"/>
              <a:t>How will costs change and where will costs fall? </a:t>
            </a:r>
          </a:p>
          <a:p>
            <a:r>
              <a:rPr lang="en-GB" sz="1800" dirty="0" smtClean="0"/>
              <a:t>Can a Green New Deal be demonstrated in the Bristol Urban Area?</a:t>
            </a:r>
          </a:p>
          <a:p>
            <a:r>
              <a:rPr lang="en-GB" sz="1800" dirty="0" smtClean="0"/>
              <a:t>What co-benefits might be expected  - air quality, noise etc.? </a:t>
            </a:r>
          </a:p>
          <a:p>
            <a:r>
              <a:rPr lang="en-GB" sz="1800" dirty="0" smtClean="0"/>
              <a:t>What trade offs will be made?</a:t>
            </a:r>
          </a:p>
          <a:p>
            <a:r>
              <a:rPr lang="en-GB" sz="1800" dirty="0"/>
              <a:t>The role of </a:t>
            </a:r>
            <a:r>
              <a:rPr lang="en-GB" sz="1800" dirty="0" smtClean="0"/>
              <a:t>regulation to drive behaviour change and industrial, domestic and transport mitigation.</a:t>
            </a:r>
            <a:endParaRPr lang="en-GB" sz="1800" dirty="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193765516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Scope of Presentation</a:t>
            </a:r>
            <a:endParaRPr lang="en-GB" dirty="0"/>
          </a:p>
        </p:txBody>
      </p:sp>
      <p:sp>
        <p:nvSpPr>
          <p:cNvPr id="3" name="Text Placeholder 2"/>
          <p:cNvSpPr>
            <a:spLocks noGrp="1"/>
          </p:cNvSpPr>
          <p:nvPr>
            <p:ph type="body" sz="quarter" idx="11"/>
          </p:nvPr>
        </p:nvSpPr>
        <p:spPr>
          <a:xfrm>
            <a:off x="858812" y="1484784"/>
            <a:ext cx="6587628" cy="4464074"/>
          </a:xfrm>
        </p:spPr>
        <p:txBody>
          <a:bodyPr/>
          <a:lstStyle/>
          <a:p>
            <a:pPr marL="457200" indent="-457200">
              <a:buFont typeface="+mj-lt"/>
              <a:buAutoNum type="arabicPeriod"/>
            </a:pPr>
            <a:r>
              <a:rPr lang="en-GB" sz="2000" dirty="0" smtClean="0"/>
              <a:t>Introduction to Urban ID</a:t>
            </a:r>
          </a:p>
          <a:p>
            <a:pPr marL="457200" indent="-457200">
              <a:buFont typeface="+mj-lt"/>
              <a:buAutoNum type="arabicPeriod"/>
            </a:pPr>
            <a:r>
              <a:rPr lang="en-GB" sz="2000" dirty="0" smtClean="0"/>
              <a:t>Some Definitions and Statistics</a:t>
            </a:r>
          </a:p>
          <a:p>
            <a:pPr marL="457200" indent="-457200">
              <a:buFont typeface="+mj-lt"/>
              <a:buAutoNum type="arabicPeriod"/>
            </a:pPr>
            <a:r>
              <a:rPr lang="en-GB" sz="2000" dirty="0" smtClean="0"/>
              <a:t>The Green </a:t>
            </a:r>
            <a:r>
              <a:rPr lang="en-GB" sz="2000" dirty="0"/>
              <a:t>House Gas </a:t>
            </a:r>
            <a:r>
              <a:rPr lang="en-GB" sz="2000" dirty="0" smtClean="0"/>
              <a:t>Protocol</a:t>
            </a:r>
          </a:p>
          <a:p>
            <a:pPr marL="457200" indent="-457200">
              <a:buFont typeface="+mj-lt"/>
              <a:buAutoNum type="arabicPeriod"/>
            </a:pPr>
            <a:r>
              <a:rPr lang="en-GB" sz="2000" dirty="0"/>
              <a:t>The Urban ID </a:t>
            </a:r>
            <a:r>
              <a:rPr lang="en-GB" sz="2000" dirty="0" smtClean="0"/>
              <a:t>Approach</a:t>
            </a:r>
          </a:p>
          <a:p>
            <a:pPr marL="457200" indent="-457200">
              <a:buFont typeface="+mj-lt"/>
              <a:buAutoNum type="arabicPeriod"/>
            </a:pPr>
            <a:r>
              <a:rPr lang="en-GB" sz="2000" dirty="0" smtClean="0"/>
              <a:t>Boundary and Emission Questions</a:t>
            </a:r>
          </a:p>
          <a:p>
            <a:pPr marL="457200" indent="-457200">
              <a:buFont typeface="+mj-lt"/>
              <a:buAutoNum type="arabicPeriod"/>
            </a:pPr>
            <a:r>
              <a:rPr lang="en-GB" sz="2000" dirty="0"/>
              <a:t>A Pathway to Carbon </a:t>
            </a:r>
            <a:r>
              <a:rPr lang="en-GB" sz="2000" dirty="0" smtClean="0"/>
              <a:t>Neutrality</a:t>
            </a:r>
          </a:p>
          <a:p>
            <a:pPr marL="457200" indent="-457200">
              <a:buFont typeface="+mj-lt"/>
              <a:buAutoNum type="arabicPeriod"/>
            </a:pPr>
            <a:r>
              <a:rPr lang="en-GB" sz="2000" dirty="0"/>
              <a:t>Supporting Behaviour </a:t>
            </a:r>
            <a:r>
              <a:rPr lang="en-GB" sz="2000" dirty="0" smtClean="0"/>
              <a:t>Change</a:t>
            </a:r>
          </a:p>
          <a:p>
            <a:pPr marL="457200" indent="-457200">
              <a:buFont typeface="+mj-lt"/>
              <a:buAutoNum type="arabicPeriod"/>
            </a:pPr>
            <a:r>
              <a:rPr lang="en-GB" sz="2000" dirty="0"/>
              <a:t>How Can UWE </a:t>
            </a:r>
            <a:r>
              <a:rPr lang="en-GB" sz="2000" dirty="0" smtClean="0"/>
              <a:t>Help?</a:t>
            </a:r>
          </a:p>
          <a:p>
            <a:pPr marL="457200" indent="-457200">
              <a:buFont typeface="+mj-lt"/>
              <a:buAutoNum type="arabicPeriod"/>
            </a:pPr>
            <a:r>
              <a:rPr lang="en-GB" sz="2000" dirty="0"/>
              <a:t>Key Outputs </a:t>
            </a:r>
          </a:p>
          <a:p>
            <a:endParaRPr lang="en-GB" dirty="0"/>
          </a:p>
          <a:p>
            <a:endParaRPr lang="en-GB" dirty="0"/>
          </a:p>
        </p:txBody>
      </p:sp>
    </p:spTree>
    <p:extLst>
      <p:ext uri="{BB962C8B-B14F-4D97-AF65-F5344CB8AC3E}">
        <p14:creationId xmlns:p14="http://schemas.microsoft.com/office/powerpoint/2010/main" val="323060207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920881" cy="651068"/>
          </a:xfrm>
        </p:spPr>
        <p:txBody>
          <a:bodyPr/>
          <a:lstStyle/>
          <a:p>
            <a:r>
              <a:rPr lang="en-GB" dirty="0" smtClean="0"/>
              <a:t>How will Major Land Use Decisions  Incorporate Carbon Neutrality Considerations?</a:t>
            </a:r>
            <a:endParaRPr lang="en-GB" dirty="0"/>
          </a:p>
        </p:txBody>
      </p:sp>
      <p:sp>
        <p:nvSpPr>
          <p:cNvPr id="3" name="Text Placeholder 2"/>
          <p:cNvSpPr>
            <a:spLocks noGrp="1"/>
          </p:cNvSpPr>
          <p:nvPr>
            <p:ph type="body" sz="quarter" idx="11"/>
          </p:nvPr>
        </p:nvSpPr>
        <p:spPr>
          <a:xfrm>
            <a:off x="827584" y="2204864"/>
            <a:ext cx="7272808" cy="4464074"/>
          </a:xfrm>
        </p:spPr>
        <p:txBody>
          <a:bodyPr/>
          <a:lstStyle/>
          <a:p>
            <a:endParaRPr lang="en-GB" dirty="0" smtClean="0"/>
          </a:p>
          <a:p>
            <a:r>
              <a:rPr lang="en-GB" sz="2000" dirty="0" smtClean="0"/>
              <a:t>Housebuilding? </a:t>
            </a:r>
          </a:p>
          <a:p>
            <a:r>
              <a:rPr lang="en-GB" sz="2000" dirty="0" smtClean="0"/>
              <a:t>Transport proposals and developments?</a:t>
            </a:r>
          </a:p>
          <a:p>
            <a:r>
              <a:rPr lang="en-GB" sz="2000" dirty="0" smtClean="0"/>
              <a:t>Other major infrastructure developments?</a:t>
            </a:r>
          </a:p>
          <a:p>
            <a:pPr marL="0" indent="0">
              <a:buNone/>
            </a:pPr>
            <a:endParaRPr lang="en-GB" sz="2000" dirty="0" smtClean="0"/>
          </a:p>
          <a:p>
            <a:r>
              <a:rPr lang="en-GB" sz="2000" dirty="0" smtClean="0"/>
              <a:t>The test of the ambition for carbon neutrality will be when a high emitting project comes forward for approval.</a:t>
            </a:r>
          </a:p>
          <a:p>
            <a:endParaRPr lang="en-GB" sz="2000" dirty="0"/>
          </a:p>
        </p:txBody>
      </p:sp>
    </p:spTree>
    <p:extLst>
      <p:ext uri="{BB962C8B-B14F-4D97-AF65-F5344CB8AC3E}">
        <p14:creationId xmlns:p14="http://schemas.microsoft.com/office/powerpoint/2010/main" val="384296593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476672"/>
            <a:ext cx="6515621" cy="651068"/>
          </a:xfrm>
        </p:spPr>
        <p:txBody>
          <a:bodyPr/>
          <a:lstStyle/>
          <a:p>
            <a:r>
              <a:rPr lang="en-GB" dirty="0" smtClean="0"/>
              <a:t>Climate Change Commission</a:t>
            </a:r>
            <a:endParaRPr lang="en-GB" dirty="0"/>
          </a:p>
        </p:txBody>
      </p:sp>
      <p:sp>
        <p:nvSpPr>
          <p:cNvPr id="3" name="Text Placeholder 2"/>
          <p:cNvSpPr>
            <a:spLocks noGrp="1"/>
          </p:cNvSpPr>
          <p:nvPr>
            <p:ph type="body" sz="quarter" idx="11"/>
          </p:nvPr>
        </p:nvSpPr>
        <p:spPr>
          <a:xfrm>
            <a:off x="827584" y="1340768"/>
            <a:ext cx="4680520" cy="4464074"/>
          </a:xfrm>
        </p:spPr>
        <p:txBody>
          <a:bodyPr/>
          <a:lstStyle/>
          <a:p>
            <a:r>
              <a:rPr lang="en-GB" sz="2000" dirty="0" smtClean="0"/>
              <a:t>Using known technologies the UK can deliver a net zero 2050</a:t>
            </a:r>
          </a:p>
          <a:p>
            <a:r>
              <a:rPr lang="en-GB" sz="2000" dirty="0" smtClean="0"/>
              <a:t>Transition requires a concerted effort and action by all.</a:t>
            </a:r>
          </a:p>
          <a:p>
            <a:r>
              <a:rPr lang="en-GB" sz="2000" dirty="0" smtClean="0"/>
              <a:t>Any remaining emissions after mitigation has been applied must be offset.</a:t>
            </a:r>
          </a:p>
          <a:p>
            <a:r>
              <a:rPr lang="en-GB" sz="2000" dirty="0" smtClean="0"/>
              <a:t>The offset must be verifiable  by a reputable  third party auditor operating to rigorous standards.  </a:t>
            </a:r>
          </a:p>
          <a:p>
            <a:r>
              <a:rPr lang="en-GB" sz="2000" dirty="0" smtClean="0"/>
              <a:t>How can these actions be accelerated to achieve a carbon neutral Bristol in 2030? </a:t>
            </a:r>
          </a:p>
          <a:p>
            <a:endParaRPr lang="en-GB" sz="2000" dirty="0"/>
          </a:p>
        </p:txBody>
      </p:sp>
      <p:pic>
        <p:nvPicPr>
          <p:cNvPr id="4" name="Picture 3"/>
          <p:cNvPicPr>
            <a:picLocks noChangeAspect="1"/>
          </p:cNvPicPr>
          <p:nvPr/>
        </p:nvPicPr>
        <p:blipFill>
          <a:blip r:embed="rId2"/>
          <a:stretch>
            <a:fillRect/>
          </a:stretch>
        </p:blipFill>
        <p:spPr>
          <a:xfrm>
            <a:off x="6073976" y="1340768"/>
            <a:ext cx="2682472" cy="3529890"/>
          </a:xfrm>
          <a:prstGeom prst="rect">
            <a:avLst/>
          </a:prstGeom>
        </p:spPr>
      </p:pic>
      <p:sp>
        <p:nvSpPr>
          <p:cNvPr id="5" name="Rectangle 4"/>
          <p:cNvSpPr/>
          <p:nvPr/>
        </p:nvSpPr>
        <p:spPr>
          <a:xfrm>
            <a:off x="4229278" y="5360981"/>
            <a:ext cx="4716016" cy="461665"/>
          </a:xfrm>
          <a:prstGeom prst="rect">
            <a:avLst/>
          </a:prstGeom>
        </p:spPr>
        <p:txBody>
          <a:bodyPr wrap="square">
            <a:spAutoFit/>
          </a:bodyPr>
          <a:lstStyle/>
          <a:p>
            <a:r>
              <a:rPr lang="en-GB" sz="1200" dirty="0" smtClean="0">
                <a:hlinkClick r:id="rId3"/>
              </a:rPr>
              <a:t>https</a:t>
            </a:r>
            <a:r>
              <a:rPr lang="en-GB" sz="1200" dirty="0">
                <a:hlinkClick r:id="rId3"/>
              </a:rPr>
              <a:t>://www.theccc.org.uk/2019/05/02/phase-out-greenhouse-gas-emissions-by-2050-to-end-uk-contribution-to-global-warming</a:t>
            </a:r>
            <a:r>
              <a:rPr lang="en-GB" sz="1200" dirty="0" smtClean="0">
                <a:hlinkClick r:id="rId3"/>
              </a:rPr>
              <a:t>/</a:t>
            </a:r>
            <a:r>
              <a:rPr lang="en-GB" sz="1200" dirty="0" smtClean="0"/>
              <a:t>  </a:t>
            </a:r>
            <a:endParaRPr lang="en-GB" sz="1200" dirty="0"/>
          </a:p>
        </p:txBody>
      </p:sp>
    </p:spTree>
    <p:extLst>
      <p:ext uri="{BB962C8B-B14F-4D97-AF65-F5344CB8AC3E}">
        <p14:creationId xmlns:p14="http://schemas.microsoft.com/office/powerpoint/2010/main" val="274492012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20688"/>
            <a:ext cx="6515621" cy="651068"/>
          </a:xfrm>
        </p:spPr>
        <p:txBody>
          <a:bodyPr/>
          <a:lstStyle/>
          <a:p>
            <a:r>
              <a:rPr lang="en-GB" dirty="0" smtClean="0"/>
              <a:t>Towards Carbon Neutrality</a:t>
            </a:r>
            <a:endParaRPr lang="en-GB" dirty="0"/>
          </a:p>
        </p:txBody>
      </p:sp>
      <p:sp>
        <p:nvSpPr>
          <p:cNvPr id="3" name="Text Placeholder 2"/>
          <p:cNvSpPr>
            <a:spLocks noGrp="1"/>
          </p:cNvSpPr>
          <p:nvPr>
            <p:ph type="body" sz="quarter" idx="11"/>
          </p:nvPr>
        </p:nvSpPr>
        <p:spPr/>
        <p:txBody>
          <a:bodyPr/>
          <a:lstStyle/>
          <a:p>
            <a:r>
              <a:rPr lang="en-GB" sz="2000" dirty="0" smtClean="0"/>
              <a:t>Two key requirements </a:t>
            </a:r>
          </a:p>
          <a:p>
            <a:endParaRPr lang="en-GB" sz="2000" dirty="0"/>
          </a:p>
          <a:p>
            <a:r>
              <a:rPr lang="en-GB" sz="2000" dirty="0" smtClean="0"/>
              <a:t>Actions to accelerate  the reduction in  emissions</a:t>
            </a:r>
          </a:p>
          <a:p>
            <a:endParaRPr lang="en-GB" sz="2000" dirty="0" smtClean="0"/>
          </a:p>
          <a:p>
            <a:r>
              <a:rPr lang="en-GB" sz="2000" dirty="0" smtClean="0"/>
              <a:t>Actions to encourage  behaviour change in society</a:t>
            </a:r>
            <a:endParaRPr lang="en-GB" sz="2000" dirty="0"/>
          </a:p>
        </p:txBody>
      </p:sp>
    </p:spTree>
    <p:extLst>
      <p:ext uri="{BB962C8B-B14F-4D97-AF65-F5344CB8AC3E}">
        <p14:creationId xmlns:p14="http://schemas.microsoft.com/office/powerpoint/2010/main" val="385984390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564" y="436680"/>
            <a:ext cx="8064896" cy="651068"/>
          </a:xfrm>
        </p:spPr>
        <p:txBody>
          <a:bodyPr/>
          <a:lstStyle/>
          <a:p>
            <a:r>
              <a:rPr lang="en-GB" sz="3600" dirty="0" smtClean="0"/>
              <a:t>The Carbon Management Hierarchy</a:t>
            </a:r>
            <a:endParaRPr lang="en-GB" sz="3600" dirty="0"/>
          </a:p>
        </p:txBody>
      </p:sp>
      <p:pic>
        <p:nvPicPr>
          <p:cNvPr id="4" name="Picture 3"/>
          <p:cNvPicPr>
            <a:picLocks noChangeAspect="1"/>
          </p:cNvPicPr>
          <p:nvPr/>
        </p:nvPicPr>
        <p:blipFill>
          <a:blip r:embed="rId2"/>
          <a:stretch>
            <a:fillRect/>
          </a:stretch>
        </p:blipFill>
        <p:spPr>
          <a:xfrm>
            <a:off x="1331639" y="966339"/>
            <a:ext cx="6696744" cy="3739464"/>
          </a:xfrm>
          <a:prstGeom prst="rect">
            <a:avLst/>
          </a:prstGeom>
        </p:spPr>
      </p:pic>
      <p:sp>
        <p:nvSpPr>
          <p:cNvPr id="6" name="Rectangle 5"/>
          <p:cNvSpPr/>
          <p:nvPr/>
        </p:nvSpPr>
        <p:spPr>
          <a:xfrm>
            <a:off x="3125740" y="6488668"/>
            <a:ext cx="3108543" cy="369332"/>
          </a:xfrm>
          <a:prstGeom prst="rect">
            <a:avLst/>
          </a:prstGeom>
        </p:spPr>
        <p:txBody>
          <a:bodyPr wrap="none">
            <a:spAutoFit/>
          </a:bodyPr>
          <a:lstStyle/>
          <a:p>
            <a:r>
              <a:rPr lang="en-GB" b="1" dirty="0" smtClean="0">
                <a:latin typeface="Arial" panose="020B0604020202020204" pitchFamily="34" charset="0"/>
                <a:ea typeface="Calibri" panose="020F0502020204030204" pitchFamily="34" charset="0"/>
                <a:cs typeface="Times New Roman" panose="02020603050405020304" pitchFamily="18" charset="0"/>
              </a:rPr>
              <a:t>after Forum </a:t>
            </a:r>
            <a:r>
              <a:rPr lang="en-GB" b="1" dirty="0">
                <a:latin typeface="Arial" panose="020B0604020202020204" pitchFamily="34" charset="0"/>
                <a:ea typeface="Calibri" panose="020F0502020204030204" pitchFamily="34" charset="0"/>
                <a:cs typeface="Times New Roman" panose="02020603050405020304" pitchFamily="18" charset="0"/>
              </a:rPr>
              <a:t>for the </a:t>
            </a:r>
            <a:r>
              <a:rPr lang="en-GB" b="1" dirty="0" smtClean="0">
                <a:latin typeface="Arial" panose="020B0604020202020204" pitchFamily="34" charset="0"/>
                <a:ea typeface="Calibri" panose="020F0502020204030204" pitchFamily="34" charset="0"/>
                <a:cs typeface="Times New Roman" panose="02020603050405020304" pitchFamily="18" charset="0"/>
              </a:rPr>
              <a:t>Future</a:t>
            </a:r>
            <a:endParaRPr lang="en-GB" dirty="0"/>
          </a:p>
        </p:txBody>
      </p:sp>
      <p:sp>
        <p:nvSpPr>
          <p:cNvPr id="7" name="Rectangle 6"/>
          <p:cNvSpPr/>
          <p:nvPr/>
        </p:nvSpPr>
        <p:spPr>
          <a:xfrm>
            <a:off x="647564" y="4705803"/>
            <a:ext cx="8172908" cy="1477328"/>
          </a:xfrm>
          <a:prstGeom prst="rect">
            <a:avLst/>
          </a:prstGeom>
        </p:spPr>
        <p:txBody>
          <a:bodyPr wrap="square">
            <a:spAutoFit/>
          </a:bodyPr>
          <a:lstStyle/>
          <a:p>
            <a:r>
              <a:rPr lang="en-GB" dirty="0"/>
              <a:t>This </a:t>
            </a:r>
            <a:r>
              <a:rPr lang="en-GB" dirty="0" smtClean="0"/>
              <a:t>highlight </a:t>
            </a:r>
            <a:r>
              <a:rPr lang="en-GB" dirty="0"/>
              <a:t>the need to first avoid carbon intensive activities, then reduce emissions through efficiency improvements, then replace current activity with less carbon intensity activity. Only then is offsetting or sequestering of any emissions not eliminated in the early stages considered (consistent with WRI’s GHG emission neutrality definition</a:t>
            </a:r>
            <a:r>
              <a:rPr lang="en-GB" dirty="0" smtClean="0"/>
              <a:t>).</a:t>
            </a:r>
            <a:r>
              <a:rPr lang="en-GB" dirty="0"/>
              <a:t> </a:t>
            </a:r>
            <a:r>
              <a:rPr lang="en-GB" dirty="0" smtClean="0"/>
              <a:t> </a:t>
            </a:r>
            <a:endParaRPr lang="en-GB" dirty="0"/>
          </a:p>
        </p:txBody>
      </p:sp>
    </p:spTree>
    <p:extLst>
      <p:ext uri="{BB962C8B-B14F-4D97-AF65-F5344CB8AC3E}">
        <p14:creationId xmlns:p14="http://schemas.microsoft.com/office/powerpoint/2010/main" val="199276888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416825" cy="651068"/>
          </a:xfrm>
        </p:spPr>
        <p:txBody>
          <a:bodyPr/>
          <a:lstStyle/>
          <a:p>
            <a:r>
              <a:rPr lang="en-GB" dirty="0" smtClean="0"/>
              <a:t>Supporting Behaviour Change</a:t>
            </a:r>
            <a:endParaRPr lang="en-GB" dirty="0"/>
          </a:p>
        </p:txBody>
      </p:sp>
      <p:sp>
        <p:nvSpPr>
          <p:cNvPr id="3" name="Text Placeholder 2"/>
          <p:cNvSpPr>
            <a:spLocks noGrp="1"/>
          </p:cNvSpPr>
          <p:nvPr>
            <p:ph type="body" sz="quarter" idx="11"/>
          </p:nvPr>
        </p:nvSpPr>
        <p:spPr>
          <a:xfrm>
            <a:off x="827584" y="1340768"/>
            <a:ext cx="7488832" cy="4680520"/>
          </a:xfrm>
        </p:spPr>
        <p:txBody>
          <a:bodyPr/>
          <a:lstStyle/>
          <a:p>
            <a:pPr marL="0" indent="0">
              <a:buNone/>
            </a:pPr>
            <a:r>
              <a:rPr lang="en-GB" sz="2400" dirty="0" smtClean="0"/>
              <a:t>A role for BGCP and perhaps FEN</a:t>
            </a:r>
          </a:p>
          <a:p>
            <a:pPr marL="0" indent="0">
              <a:buNone/>
            </a:pPr>
            <a:endParaRPr lang="en-GB" sz="2400" dirty="0" smtClean="0"/>
          </a:p>
          <a:p>
            <a:pPr marL="514350" indent="-514350">
              <a:buAutoNum type="arabicParenR"/>
            </a:pPr>
            <a:r>
              <a:rPr lang="en-GB" sz="2400" dirty="0" smtClean="0"/>
              <a:t>Leadership</a:t>
            </a:r>
            <a:endParaRPr lang="en-GB" sz="2400" dirty="0"/>
          </a:p>
          <a:p>
            <a:pPr marL="514350" indent="-514350">
              <a:buAutoNum type="arabicParenR"/>
            </a:pPr>
            <a:r>
              <a:rPr lang="en-GB" sz="2400" dirty="0"/>
              <a:t>Boundary spanning</a:t>
            </a:r>
          </a:p>
          <a:p>
            <a:pPr marL="514350" indent="-514350">
              <a:buAutoNum type="arabicParenR"/>
            </a:pPr>
            <a:r>
              <a:rPr lang="en-GB" sz="2400" dirty="0"/>
              <a:t>Diverse network with reach</a:t>
            </a:r>
          </a:p>
          <a:p>
            <a:pPr marL="514350" indent="-514350">
              <a:buAutoNum type="arabicParenR"/>
            </a:pPr>
            <a:r>
              <a:rPr lang="en-GB" sz="2400" dirty="0"/>
              <a:t>Legitimacy/recognition</a:t>
            </a:r>
          </a:p>
          <a:p>
            <a:pPr marL="514350" indent="-514350">
              <a:buAutoNum type="arabicParenR"/>
            </a:pPr>
            <a:r>
              <a:rPr lang="en-GB" sz="2400" dirty="0"/>
              <a:t>Assets/funding</a:t>
            </a:r>
          </a:p>
          <a:p>
            <a:pPr marL="514350" indent="-514350">
              <a:buAutoNum type="arabicParenR"/>
            </a:pPr>
            <a:r>
              <a:rPr lang="en-GB" sz="2400" dirty="0"/>
              <a:t>Organising power</a:t>
            </a:r>
          </a:p>
          <a:p>
            <a:pPr marL="514350" indent="-514350">
              <a:buAutoNum type="arabicParenR"/>
            </a:pPr>
            <a:r>
              <a:rPr lang="en-GB" sz="2400" dirty="0"/>
              <a:t>Agency and belonging of members</a:t>
            </a:r>
          </a:p>
          <a:p>
            <a:pPr marL="514350" indent="-514350">
              <a:buAutoNum type="arabicParenR"/>
            </a:pPr>
            <a:r>
              <a:rPr lang="en-GB" sz="2400" dirty="0"/>
              <a:t>Links with learning and research</a:t>
            </a:r>
          </a:p>
          <a:p>
            <a:endParaRPr lang="en-GB" sz="2400" dirty="0"/>
          </a:p>
        </p:txBody>
      </p:sp>
      <p:pic>
        <p:nvPicPr>
          <p:cNvPr id="4" name="Picture 3"/>
          <p:cNvPicPr>
            <a:picLocks noChangeAspect="1"/>
          </p:cNvPicPr>
          <p:nvPr/>
        </p:nvPicPr>
        <p:blipFill>
          <a:blip r:embed="rId2"/>
          <a:stretch>
            <a:fillRect/>
          </a:stretch>
        </p:blipFill>
        <p:spPr>
          <a:xfrm>
            <a:off x="5292080" y="2204864"/>
            <a:ext cx="3718882" cy="2072820"/>
          </a:xfrm>
          <a:prstGeom prst="rect">
            <a:avLst/>
          </a:prstGeom>
        </p:spPr>
      </p:pic>
    </p:spTree>
    <p:extLst>
      <p:ext uri="{BB962C8B-B14F-4D97-AF65-F5344CB8AC3E}">
        <p14:creationId xmlns:p14="http://schemas.microsoft.com/office/powerpoint/2010/main" val="338733191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How Can UWE Help?</a:t>
            </a:r>
            <a:endParaRPr lang="en-GB" dirty="0"/>
          </a:p>
        </p:txBody>
      </p:sp>
      <p:sp>
        <p:nvSpPr>
          <p:cNvPr id="3" name="Text Placeholder 2"/>
          <p:cNvSpPr>
            <a:spLocks noGrp="1"/>
          </p:cNvSpPr>
          <p:nvPr>
            <p:ph type="body" sz="quarter" idx="11"/>
          </p:nvPr>
        </p:nvSpPr>
        <p:spPr>
          <a:xfrm>
            <a:off x="827584" y="1557214"/>
            <a:ext cx="7128792" cy="4464074"/>
          </a:xfrm>
        </p:spPr>
        <p:txBody>
          <a:bodyPr/>
          <a:lstStyle/>
          <a:p>
            <a:r>
              <a:rPr lang="en-GB" sz="2000" dirty="0" smtClean="0"/>
              <a:t>Research</a:t>
            </a:r>
          </a:p>
          <a:p>
            <a:r>
              <a:rPr lang="en-GB" sz="2000" dirty="0" smtClean="0"/>
              <a:t>Consultancy</a:t>
            </a:r>
          </a:p>
          <a:p>
            <a:r>
              <a:rPr lang="en-GB" sz="2000" dirty="0" smtClean="0"/>
              <a:t>Live Brief</a:t>
            </a:r>
          </a:p>
          <a:p>
            <a:r>
              <a:rPr lang="en-GB" sz="2000" dirty="0" smtClean="0"/>
              <a:t>UG Dissertation topics</a:t>
            </a:r>
          </a:p>
          <a:p>
            <a:r>
              <a:rPr lang="en-GB" sz="2000" dirty="0" smtClean="0"/>
              <a:t>MSc Dissertation topics</a:t>
            </a:r>
          </a:p>
          <a:p>
            <a:r>
              <a:rPr lang="en-GB" sz="2000" dirty="0" smtClean="0"/>
              <a:t>Placements</a:t>
            </a:r>
          </a:p>
          <a:p>
            <a:r>
              <a:rPr lang="en-GB" sz="2000" dirty="0" smtClean="0"/>
              <a:t>Part funded internships</a:t>
            </a:r>
          </a:p>
          <a:p>
            <a:r>
              <a:rPr lang="en-GB" sz="2000" dirty="0" smtClean="0"/>
              <a:t>Knowledge Transfer Partnerships</a:t>
            </a:r>
          </a:p>
          <a:p>
            <a:r>
              <a:rPr lang="en-GB" sz="2000" dirty="0" smtClean="0"/>
              <a:t>PhDs</a:t>
            </a:r>
          </a:p>
          <a:p>
            <a:r>
              <a:rPr lang="en-GB" sz="2000" dirty="0" smtClean="0"/>
              <a:t>Networking  e.g. Distinguished Executive Address Series</a:t>
            </a:r>
          </a:p>
          <a:p>
            <a:endParaRPr lang="en-GB" sz="2000" dirty="0" smtClean="0"/>
          </a:p>
          <a:p>
            <a:endParaRPr lang="en-GB" sz="2000" dirty="0" smtClean="0"/>
          </a:p>
        </p:txBody>
      </p:sp>
    </p:spTree>
    <p:extLst>
      <p:ext uri="{BB962C8B-B14F-4D97-AF65-F5344CB8AC3E}">
        <p14:creationId xmlns:p14="http://schemas.microsoft.com/office/powerpoint/2010/main" val="395734908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Key Outputs </a:t>
            </a:r>
            <a:endParaRPr lang="en-GB" dirty="0"/>
          </a:p>
        </p:txBody>
      </p:sp>
      <p:sp>
        <p:nvSpPr>
          <p:cNvPr id="3" name="Text Placeholder 2"/>
          <p:cNvSpPr>
            <a:spLocks noGrp="1"/>
          </p:cNvSpPr>
          <p:nvPr>
            <p:ph type="body" sz="quarter" idx="11"/>
          </p:nvPr>
        </p:nvSpPr>
        <p:spPr>
          <a:xfrm>
            <a:off x="827584" y="1557214"/>
            <a:ext cx="7776864" cy="4464074"/>
          </a:xfrm>
        </p:spPr>
        <p:txBody>
          <a:bodyPr/>
          <a:lstStyle/>
          <a:p>
            <a:r>
              <a:rPr lang="en-GB" dirty="0"/>
              <a:t>Prestwood, E., Calvert, T., Clayton, W., Longhurst, J.W.S., Manchester, H., Parkhurst, G., Rosenberg, G., Taylor, C. &amp; Townsend, I. (2017)    Barriers to Better Bristol: Diagnosing our strategic sustainability challenges using systems, co-production and interdisciplinary approaches. C.A. Brebbia, J.W.S. Longhurst, E. Marco &amp; Booth, C. (Editors) </a:t>
            </a:r>
            <a:r>
              <a:rPr lang="en-GB" u="sng" dirty="0"/>
              <a:t>Sustainable Development and Planning IX.</a:t>
            </a:r>
            <a:r>
              <a:rPr lang="en-GB" dirty="0"/>
              <a:t> WIT Transactions on Ecology and the Environment 226.   WIT Press, Southampton and Boston. ISBN 978-1-78466-231-8  pp 285 -296</a:t>
            </a:r>
          </a:p>
          <a:p>
            <a:r>
              <a:rPr lang="en-GB" dirty="0"/>
              <a:t>Prestwood, E.,   Longhurst, J., Townsend, I., Haines, T.   &amp;   Tsiarapa, E.  (2018) Facilitating stakeholder dialogues on a carbon neutral city: we need to talk about carbon (and air quality) In  Casares, J.,   Passerini, G.,  Barnes, J.H,   Longhurst, J.W.S. &amp;   Perillo,  G. (Editors, 2018)  </a:t>
            </a:r>
            <a:r>
              <a:rPr lang="en-GB" u="sng" dirty="0"/>
              <a:t>Air Pollution XXVI</a:t>
            </a:r>
            <a:r>
              <a:rPr lang="en-GB" dirty="0"/>
              <a:t> WIT Transactions on Ecology and the Environment,   230.  WIT Press, Southampton and Boston pp501-509</a:t>
            </a:r>
          </a:p>
          <a:p>
            <a:endParaRPr lang="en-GB" dirty="0"/>
          </a:p>
        </p:txBody>
      </p:sp>
    </p:spTree>
    <p:extLst>
      <p:ext uri="{BB962C8B-B14F-4D97-AF65-F5344CB8AC3E}">
        <p14:creationId xmlns:p14="http://schemas.microsoft.com/office/powerpoint/2010/main" val="284790607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Key Outputs</a:t>
            </a:r>
            <a:endParaRPr lang="en-GB" dirty="0"/>
          </a:p>
        </p:txBody>
      </p:sp>
      <p:sp>
        <p:nvSpPr>
          <p:cNvPr id="3" name="Text Placeholder 2"/>
          <p:cNvSpPr>
            <a:spLocks noGrp="1"/>
          </p:cNvSpPr>
          <p:nvPr>
            <p:ph type="body" sz="quarter" idx="11"/>
          </p:nvPr>
        </p:nvSpPr>
        <p:spPr>
          <a:xfrm>
            <a:off x="827584" y="1557214"/>
            <a:ext cx="7632848" cy="4464074"/>
          </a:xfrm>
        </p:spPr>
        <p:txBody>
          <a:bodyPr/>
          <a:lstStyle/>
          <a:p>
            <a:r>
              <a:rPr lang="en-GB" dirty="0"/>
              <a:t>Prestwood, E., </a:t>
            </a:r>
            <a:r>
              <a:rPr lang="en-GB" dirty="0" smtClean="0"/>
              <a:t>Rosenberg, </a:t>
            </a:r>
            <a:r>
              <a:rPr lang="en-GB" dirty="0"/>
              <a:t>G., Townsend, I.  &amp; Longhurst, J.W.S. (2018)  A Partnership Approach to Carbon Neutral Bristol 2050.     </a:t>
            </a:r>
            <a:r>
              <a:rPr lang="en-GB" u="sng" dirty="0"/>
              <a:t>Cities and Climate Change Science Conference</a:t>
            </a:r>
            <a:r>
              <a:rPr lang="en-GB" dirty="0"/>
              <a:t>, Edmonton, Canada, March 5-7, </a:t>
            </a:r>
            <a:r>
              <a:rPr lang="en-GB" dirty="0" smtClean="0"/>
              <a:t>2018</a:t>
            </a:r>
          </a:p>
          <a:p>
            <a:endParaRPr lang="en-GB" dirty="0"/>
          </a:p>
          <a:p>
            <a:r>
              <a:rPr lang="en-GB" dirty="0"/>
              <a:t>Prestwood, E., </a:t>
            </a:r>
            <a:r>
              <a:rPr lang="en-GB" dirty="0" smtClean="0"/>
              <a:t>Townsend</a:t>
            </a:r>
            <a:r>
              <a:rPr lang="en-GB" dirty="0"/>
              <a:t>, I.  &amp; Longhurst, J.W.S. (</a:t>
            </a:r>
            <a:r>
              <a:rPr lang="en-GB" dirty="0" smtClean="0"/>
              <a:t>2019)</a:t>
            </a:r>
            <a:r>
              <a:rPr lang="en-GB" b="1" dirty="0"/>
              <a:t> </a:t>
            </a:r>
            <a:r>
              <a:rPr lang="en-GB" u="sng" dirty="0"/>
              <a:t>Challenge Theme Report: </a:t>
            </a:r>
            <a:r>
              <a:rPr lang="en-GB" u="sng" dirty="0" smtClean="0"/>
              <a:t>Carbon </a:t>
            </a:r>
            <a:r>
              <a:rPr lang="en-GB" u="sng" dirty="0"/>
              <a:t>Neutral </a:t>
            </a:r>
            <a:r>
              <a:rPr lang="en-GB" u="sng" dirty="0" smtClean="0"/>
              <a:t>City.</a:t>
            </a:r>
            <a:r>
              <a:rPr lang="en-GB" dirty="0" smtClean="0"/>
              <a:t> UWE Bristol , 36pp</a:t>
            </a:r>
          </a:p>
          <a:p>
            <a:endParaRPr lang="en-GB" dirty="0"/>
          </a:p>
          <a:p>
            <a:r>
              <a:rPr lang="en-GB" dirty="0" smtClean="0"/>
              <a:t>Publications available from UWE </a:t>
            </a:r>
            <a:r>
              <a:rPr lang="en-GB" dirty="0"/>
              <a:t>Research Repository </a:t>
            </a:r>
            <a:r>
              <a:rPr lang="en-GB" dirty="0">
                <a:hlinkClick r:id="rId2"/>
              </a:rPr>
              <a:t>http://eprints.uwe.ac.uk</a:t>
            </a:r>
            <a:r>
              <a:rPr lang="en-GB" dirty="0" smtClean="0">
                <a:hlinkClick r:id="rId2"/>
              </a:rPr>
              <a:t>/</a:t>
            </a:r>
            <a:r>
              <a:rPr lang="en-GB" dirty="0" smtClean="0"/>
              <a:t> </a:t>
            </a:r>
            <a:endParaRPr lang="en-GB" dirty="0"/>
          </a:p>
          <a:p>
            <a:endParaRPr lang="en-GB" dirty="0"/>
          </a:p>
        </p:txBody>
      </p:sp>
    </p:spTree>
    <p:extLst>
      <p:ext uri="{BB962C8B-B14F-4D97-AF65-F5344CB8AC3E}">
        <p14:creationId xmlns:p14="http://schemas.microsoft.com/office/powerpoint/2010/main" val="179080288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07950" y="620713"/>
            <a:ext cx="482441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Professor James Longhurst  </a:t>
            </a: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University of the West of England, </a:t>
            </a:r>
          </a:p>
          <a:p>
            <a:pPr eaLnBrk="1" hangingPunct="1">
              <a:spcBef>
                <a:spcPct val="0"/>
              </a:spcBef>
              <a:buFontTx/>
              <a:buNone/>
            </a:pPr>
            <a:r>
              <a:rPr lang="en-US" altLang="de-DE" sz="20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Frenchay Campus,</a:t>
            </a:r>
          </a:p>
          <a:p>
            <a:pPr eaLnBrk="1" hangingPunct="1">
              <a:spcBef>
                <a:spcPct val="0"/>
              </a:spcBef>
              <a:buFontTx/>
              <a:buNone/>
            </a:pPr>
            <a:r>
              <a:rPr lang="en-US" altLang="de-DE" sz="20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Bristol</a:t>
            </a: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UK</a:t>
            </a: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 James.Longhurst@uwe.ac.uk</a:t>
            </a:r>
          </a:p>
          <a:p>
            <a:pPr eaLnBrk="1" hangingPunct="1">
              <a:spcBef>
                <a:spcPct val="0"/>
              </a:spcBef>
              <a:buFontTx/>
              <a:buNone/>
            </a:pPr>
            <a:endParaRPr lang="de-DE" altLang="de-DE"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Public profile </a:t>
            </a:r>
            <a:r>
              <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hlinkClick r:id="rId3"/>
              </a:rPr>
              <a:t>http://people.uwe.ac.uk/Pages/person.aspx?accountname=CAMPUS\j-longhurst</a:t>
            </a:r>
            <a:r>
              <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p>
        </p:txBody>
      </p:sp>
      <p:sp>
        <p:nvSpPr>
          <p:cNvPr id="57347" name="Rechteck 1"/>
          <p:cNvSpPr>
            <a:spLocks noChangeArrowheads="1"/>
          </p:cNvSpPr>
          <p:nvPr/>
        </p:nvSpPr>
        <p:spPr bwMode="auto">
          <a:xfrm>
            <a:off x="6659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628800"/>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7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576" y="689700"/>
            <a:ext cx="8064895" cy="651068"/>
          </a:xfrm>
        </p:spPr>
        <p:txBody>
          <a:bodyPr/>
          <a:lstStyle/>
          <a:p>
            <a:r>
              <a:rPr lang="en-GB" dirty="0"/>
              <a:t>Bristol Urban Integrated Diagnostics Pilot Project</a:t>
            </a:r>
          </a:p>
        </p:txBody>
      </p:sp>
      <p:sp>
        <p:nvSpPr>
          <p:cNvPr id="3" name="Text Placeholder 2"/>
          <p:cNvSpPr>
            <a:spLocks noGrp="1"/>
          </p:cNvSpPr>
          <p:nvPr>
            <p:ph type="body" sz="quarter" idx="11"/>
          </p:nvPr>
        </p:nvSpPr>
        <p:spPr>
          <a:xfrm>
            <a:off x="539552" y="1916832"/>
            <a:ext cx="8064895" cy="4464074"/>
          </a:xfrm>
        </p:spPr>
        <p:txBody>
          <a:bodyPr/>
          <a:lstStyle/>
          <a:p>
            <a:r>
              <a:rPr lang="en-GB" sz="1800" dirty="0" smtClean="0"/>
              <a:t>In </a:t>
            </a:r>
            <a:r>
              <a:rPr lang="en-GB" sz="1800" dirty="0"/>
              <a:t>this presentation, some of the findings of the Carbon Neutrality Theme of the Bristol Urban Integrated Diagnostics Pilot Project (Urban ID) will be presented. </a:t>
            </a:r>
            <a:endParaRPr lang="en-GB" sz="1800" dirty="0" smtClean="0"/>
          </a:p>
          <a:p>
            <a:endParaRPr lang="en-GB" sz="1800" dirty="0" smtClean="0"/>
          </a:p>
          <a:p>
            <a:r>
              <a:rPr lang="en-GB" sz="1800" dirty="0" smtClean="0"/>
              <a:t>The </a:t>
            </a:r>
            <a:r>
              <a:rPr lang="en-GB" sz="1800" dirty="0"/>
              <a:t>carbon neutrality theme was one of five case studies within Urban ID which was one of a small number of projects funded by the </a:t>
            </a:r>
            <a:r>
              <a:rPr lang="en-GB" sz="1800" dirty="0" smtClean="0"/>
              <a:t> Urban </a:t>
            </a:r>
            <a:r>
              <a:rPr lang="en-GB" sz="1800" dirty="0"/>
              <a:t>Living Consortium to explore sustainability in city contexts. </a:t>
            </a:r>
            <a:endParaRPr lang="en-GB" sz="1800" dirty="0" smtClean="0"/>
          </a:p>
          <a:p>
            <a:pPr marL="0" indent="0">
              <a:buNone/>
            </a:pPr>
            <a:endParaRPr lang="en-GB" sz="1800" dirty="0" smtClean="0"/>
          </a:p>
          <a:p>
            <a:r>
              <a:rPr lang="en-GB" sz="1800" dirty="0" smtClean="0"/>
              <a:t>The </a:t>
            </a:r>
            <a:r>
              <a:rPr lang="en-GB" sz="1800" dirty="0"/>
              <a:t>Urban ID project was funded </a:t>
            </a:r>
            <a:r>
              <a:rPr lang="en-GB" sz="1800" dirty="0" smtClean="0"/>
              <a:t> by  </a:t>
            </a:r>
            <a:r>
              <a:rPr lang="en-GB" sz="1800" dirty="0"/>
              <a:t>the </a:t>
            </a:r>
            <a:r>
              <a:rPr lang="en-GB" sz="1800" dirty="0" smtClean="0"/>
              <a:t>UK research </a:t>
            </a:r>
            <a:r>
              <a:rPr lang="en-GB" sz="1800" dirty="0"/>
              <a:t>councils and Innovate UK, under EPSRC grant number EP/P002137/1</a:t>
            </a:r>
            <a:r>
              <a:rPr lang="en-GB" sz="1800" dirty="0" smtClean="0"/>
              <a:t>.</a:t>
            </a:r>
          </a:p>
          <a:p>
            <a:endParaRPr lang="en-GB" sz="1800" dirty="0" smtClean="0"/>
          </a:p>
          <a:p>
            <a:r>
              <a:rPr lang="en-GB" sz="1800" dirty="0" smtClean="0"/>
              <a:t>The project ran from 2016 – 2018 with additional work continuing until early 2019.</a:t>
            </a:r>
            <a:endParaRPr lang="en-GB" sz="1800" dirty="0"/>
          </a:p>
        </p:txBody>
      </p:sp>
    </p:spTree>
    <p:extLst>
      <p:ext uri="{BB962C8B-B14F-4D97-AF65-F5344CB8AC3E}">
        <p14:creationId xmlns:p14="http://schemas.microsoft.com/office/powerpoint/2010/main" val="272937115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URBAN ID </a:t>
            </a:r>
            <a:endParaRPr lang="en-GB" dirty="0"/>
          </a:p>
        </p:txBody>
      </p:sp>
      <p:pic>
        <p:nvPicPr>
          <p:cNvPr id="4" name="Picture 3" descr="http://www.urban-id.co.uk/wp-content/uploads/2017/04/challenge-themes-chart-text-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125" y="1015234"/>
            <a:ext cx="7344817" cy="5436182"/>
          </a:xfrm>
          <a:prstGeom prst="rect">
            <a:avLst/>
          </a:prstGeom>
          <a:noFill/>
          <a:ln>
            <a:noFill/>
          </a:ln>
        </p:spPr>
      </p:pic>
    </p:spTree>
    <p:extLst>
      <p:ext uri="{BB962C8B-B14F-4D97-AF65-F5344CB8AC3E}">
        <p14:creationId xmlns:p14="http://schemas.microsoft.com/office/powerpoint/2010/main" val="13177807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Carbon </a:t>
            </a:r>
            <a:r>
              <a:rPr lang="en-GB" dirty="0" smtClean="0"/>
              <a:t>Neutrality</a:t>
            </a:r>
            <a:endParaRPr lang="en-GB" dirty="0"/>
          </a:p>
          <a:p>
            <a:endParaRPr lang="en-GB" dirty="0"/>
          </a:p>
        </p:txBody>
      </p:sp>
      <p:sp>
        <p:nvSpPr>
          <p:cNvPr id="3" name="Text Placeholder 2"/>
          <p:cNvSpPr>
            <a:spLocks noGrp="1"/>
          </p:cNvSpPr>
          <p:nvPr>
            <p:ph type="body" sz="quarter" idx="11"/>
          </p:nvPr>
        </p:nvSpPr>
        <p:spPr>
          <a:xfrm>
            <a:off x="827584" y="1557214"/>
            <a:ext cx="7632848" cy="4464074"/>
          </a:xfrm>
        </p:spPr>
        <p:txBody>
          <a:bodyPr/>
          <a:lstStyle/>
          <a:p>
            <a:r>
              <a:rPr lang="en-GB" dirty="0"/>
              <a:t>The World Resources Institute (WRI) define neutrality of greenhouse gas (GHG) emissions as “net zero anthropogenic (from human activity) GHG emissions from all sectors”. This is achieved primarily by reducing GHG emissions to as close to zero as possible. Then any remaining emissions can be balanced with an equivalent amount of removal of GHGs, such as by ‘negative emissions’ technologies or sequestration, that is removal from the atmosphere for example by planting trees</a:t>
            </a:r>
            <a:r>
              <a:rPr lang="en-GB" dirty="0" smtClean="0"/>
              <a:t>.</a:t>
            </a:r>
          </a:p>
          <a:p>
            <a:pPr marL="0" indent="0">
              <a:buNone/>
            </a:pPr>
            <a:endParaRPr lang="en-GB" dirty="0"/>
          </a:p>
          <a:p>
            <a:r>
              <a:rPr lang="en-GB" dirty="0"/>
              <a:t>The simplified term ‘carbon neutrality’ is appropriate in an urban setting, as the majority of GHG emissions in such areas are from carbon dioxide (CO</a:t>
            </a:r>
            <a:r>
              <a:rPr lang="en-GB" baseline="-25000" dirty="0"/>
              <a:t>2</a:t>
            </a:r>
            <a:r>
              <a:rPr lang="en-GB" dirty="0"/>
              <a:t>) from fossil fuel combustion. Other emissions can be captured through ‘CO</a:t>
            </a:r>
            <a:r>
              <a:rPr lang="en-GB" baseline="-25000" dirty="0"/>
              <a:t>2</a:t>
            </a:r>
            <a:r>
              <a:rPr lang="en-GB" dirty="0"/>
              <a:t> equivalent’ (CO</a:t>
            </a:r>
            <a:r>
              <a:rPr lang="en-GB" baseline="-25000" dirty="0"/>
              <a:t>2</a:t>
            </a:r>
            <a:r>
              <a:rPr lang="en-GB" dirty="0"/>
              <a:t>e) measures</a:t>
            </a:r>
            <a:r>
              <a:rPr lang="en-GB" dirty="0"/>
              <a:t>. </a:t>
            </a:r>
            <a:endParaRPr lang="en-GB" dirty="0" smtClean="0"/>
          </a:p>
          <a:p>
            <a:r>
              <a:rPr lang="en-GB" dirty="0" smtClean="0"/>
              <a:t>Equivalence—the </a:t>
            </a:r>
            <a:r>
              <a:rPr lang="en-GB" dirty="0"/>
              <a:t>impact a GHG has on the atmosphere expressed in the equivalent amount of CO</a:t>
            </a:r>
            <a:r>
              <a:rPr lang="en-GB" baseline="-25000" dirty="0"/>
              <a:t>2</a:t>
            </a:r>
            <a:endParaRPr lang="en-GB" baseline="-25000" dirty="0" smtClean="0"/>
          </a:p>
          <a:p>
            <a:pPr marL="0" indent="0">
              <a:buNone/>
            </a:pPr>
            <a:endParaRPr lang="en-GB" dirty="0"/>
          </a:p>
          <a:p>
            <a:r>
              <a:rPr lang="en-GB" u="sng" dirty="0">
                <a:hlinkClick r:id="rId2"/>
              </a:rPr>
              <a:t>http://www.wri.org/blog/2015/12/cop21-qa-what-ghg-emissions-neutrality-context-paris-agreement</a:t>
            </a:r>
            <a:endParaRPr lang="en-GB" dirty="0"/>
          </a:p>
          <a:p>
            <a:endParaRPr lang="en-GB" dirty="0"/>
          </a:p>
        </p:txBody>
      </p:sp>
    </p:spTree>
    <p:extLst>
      <p:ext uri="{BB962C8B-B14F-4D97-AF65-F5344CB8AC3E}">
        <p14:creationId xmlns:p14="http://schemas.microsoft.com/office/powerpoint/2010/main" val="336025697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Some numbers to start</a:t>
            </a:r>
            <a:endParaRPr lang="en-GB" dirty="0"/>
          </a:p>
        </p:txBody>
      </p:sp>
      <p:sp>
        <p:nvSpPr>
          <p:cNvPr id="3" name="Text Placeholder 2"/>
          <p:cNvSpPr>
            <a:spLocks noGrp="1"/>
          </p:cNvSpPr>
          <p:nvPr>
            <p:ph type="body" sz="quarter" idx="11"/>
          </p:nvPr>
        </p:nvSpPr>
        <p:spPr>
          <a:xfrm>
            <a:off x="827584" y="1268760"/>
            <a:ext cx="6587628" cy="4752528"/>
          </a:xfrm>
        </p:spPr>
        <p:txBody>
          <a:bodyPr/>
          <a:lstStyle/>
          <a:p>
            <a:r>
              <a:rPr lang="en-GB" dirty="0" smtClean="0"/>
              <a:t>End User Emissions   1000 tonnes, BEIS Data 2016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61139407"/>
              </p:ext>
            </p:extLst>
          </p:nvPr>
        </p:nvGraphicFramePr>
        <p:xfrm>
          <a:off x="827584" y="1977106"/>
          <a:ext cx="7303323" cy="3383280"/>
        </p:xfrm>
        <a:graphic>
          <a:graphicData uri="http://schemas.openxmlformats.org/drawingml/2006/table">
            <a:tbl>
              <a:tblPr firstRow="1" bandRow="1">
                <a:tableStyleId>{5C22544A-7EE6-4342-B048-85BDC9FD1C3A}</a:tableStyleId>
              </a:tblPr>
              <a:tblGrid>
                <a:gridCol w="2434441">
                  <a:extLst>
                    <a:ext uri="{9D8B030D-6E8A-4147-A177-3AD203B41FA5}">
                      <a16:colId xmlns:a16="http://schemas.microsoft.com/office/drawing/2014/main" val="2149353839"/>
                    </a:ext>
                  </a:extLst>
                </a:gridCol>
                <a:gridCol w="2434441">
                  <a:extLst>
                    <a:ext uri="{9D8B030D-6E8A-4147-A177-3AD203B41FA5}">
                      <a16:colId xmlns:a16="http://schemas.microsoft.com/office/drawing/2014/main" val="1274392677"/>
                    </a:ext>
                  </a:extLst>
                </a:gridCol>
                <a:gridCol w="2434441">
                  <a:extLst>
                    <a:ext uri="{9D8B030D-6E8A-4147-A177-3AD203B41FA5}">
                      <a16:colId xmlns:a16="http://schemas.microsoft.com/office/drawing/2014/main" val="61411772"/>
                    </a:ext>
                  </a:extLst>
                </a:gridCol>
              </a:tblGrid>
              <a:tr h="370840">
                <a:tc>
                  <a:txBody>
                    <a:bodyPr/>
                    <a:lstStyle/>
                    <a:p>
                      <a:endParaRPr lang="en-GB" dirty="0"/>
                    </a:p>
                  </a:txBody>
                  <a:tcPr/>
                </a:tc>
                <a:tc>
                  <a:txBody>
                    <a:bodyPr/>
                    <a:lstStyle/>
                    <a:p>
                      <a:r>
                        <a:rPr lang="en-GB" dirty="0" smtClean="0"/>
                        <a:t>Bristol </a:t>
                      </a:r>
                      <a:endParaRPr lang="en-GB" dirty="0"/>
                    </a:p>
                  </a:txBody>
                  <a:tcPr/>
                </a:tc>
                <a:tc>
                  <a:txBody>
                    <a:bodyPr/>
                    <a:lstStyle/>
                    <a:p>
                      <a:r>
                        <a:rPr lang="en-GB" dirty="0" smtClean="0"/>
                        <a:t>South Gloucestershire</a:t>
                      </a:r>
                      <a:endParaRPr lang="en-GB" dirty="0"/>
                    </a:p>
                  </a:txBody>
                  <a:tcPr/>
                </a:tc>
                <a:extLst>
                  <a:ext uri="{0D108BD9-81ED-4DB2-BD59-A6C34878D82A}">
                    <a16:rowId xmlns:a16="http://schemas.microsoft.com/office/drawing/2014/main" val="4091905520"/>
                  </a:ext>
                </a:extLst>
              </a:tr>
              <a:tr h="370840">
                <a:tc>
                  <a:txBody>
                    <a:bodyPr/>
                    <a:lstStyle/>
                    <a:p>
                      <a:r>
                        <a:rPr lang="en-GB" dirty="0" smtClean="0"/>
                        <a:t>Industry and Commerce</a:t>
                      </a:r>
                      <a:endParaRPr lang="en-GB" dirty="0"/>
                    </a:p>
                  </a:txBody>
                  <a:tcPr/>
                </a:tc>
                <a:tc>
                  <a:txBody>
                    <a:bodyPr/>
                    <a:lstStyle/>
                    <a:p>
                      <a:r>
                        <a:rPr lang="en-GB" dirty="0" smtClean="0"/>
                        <a:t>498.1</a:t>
                      </a:r>
                      <a:endParaRPr lang="en-GB" dirty="0"/>
                    </a:p>
                  </a:txBody>
                  <a:tcPr/>
                </a:tc>
                <a:tc>
                  <a:txBody>
                    <a:bodyPr/>
                    <a:lstStyle/>
                    <a:p>
                      <a:r>
                        <a:rPr lang="en-GB" dirty="0" smtClean="0"/>
                        <a:t>457.7</a:t>
                      </a:r>
                      <a:endParaRPr lang="en-GB" dirty="0"/>
                    </a:p>
                  </a:txBody>
                  <a:tcPr/>
                </a:tc>
                <a:extLst>
                  <a:ext uri="{0D108BD9-81ED-4DB2-BD59-A6C34878D82A}">
                    <a16:rowId xmlns:a16="http://schemas.microsoft.com/office/drawing/2014/main" val="2715760300"/>
                  </a:ext>
                </a:extLst>
              </a:tr>
              <a:tr h="370840">
                <a:tc>
                  <a:txBody>
                    <a:bodyPr/>
                    <a:lstStyle/>
                    <a:p>
                      <a:r>
                        <a:rPr lang="en-GB" dirty="0" smtClean="0"/>
                        <a:t>Domestic</a:t>
                      </a:r>
                      <a:endParaRPr lang="en-GB" dirty="0"/>
                    </a:p>
                  </a:txBody>
                  <a:tcPr/>
                </a:tc>
                <a:tc>
                  <a:txBody>
                    <a:bodyPr/>
                    <a:lstStyle/>
                    <a:p>
                      <a:r>
                        <a:rPr lang="en-GB" dirty="0" smtClean="0"/>
                        <a:t>588.4</a:t>
                      </a:r>
                      <a:endParaRPr lang="en-GB" dirty="0"/>
                    </a:p>
                  </a:txBody>
                  <a:tcPr/>
                </a:tc>
                <a:tc>
                  <a:txBody>
                    <a:bodyPr/>
                    <a:lstStyle/>
                    <a:p>
                      <a:r>
                        <a:rPr lang="en-GB" dirty="0" smtClean="0"/>
                        <a:t>389.6</a:t>
                      </a:r>
                      <a:endParaRPr lang="en-GB" dirty="0"/>
                    </a:p>
                  </a:txBody>
                  <a:tcPr/>
                </a:tc>
                <a:extLst>
                  <a:ext uri="{0D108BD9-81ED-4DB2-BD59-A6C34878D82A}">
                    <a16:rowId xmlns:a16="http://schemas.microsoft.com/office/drawing/2014/main" val="1058376639"/>
                  </a:ext>
                </a:extLst>
              </a:tr>
              <a:tr h="370840">
                <a:tc>
                  <a:txBody>
                    <a:bodyPr/>
                    <a:lstStyle/>
                    <a:p>
                      <a:r>
                        <a:rPr lang="en-GB" dirty="0" smtClean="0"/>
                        <a:t>Transport</a:t>
                      </a:r>
                      <a:endParaRPr lang="en-GB" dirty="0"/>
                    </a:p>
                  </a:txBody>
                  <a:tcPr/>
                </a:tc>
                <a:tc>
                  <a:txBody>
                    <a:bodyPr/>
                    <a:lstStyle/>
                    <a:p>
                      <a:r>
                        <a:rPr lang="en-GB" dirty="0" smtClean="0"/>
                        <a:t>548.5</a:t>
                      </a:r>
                      <a:endParaRPr lang="en-GB" dirty="0"/>
                    </a:p>
                  </a:txBody>
                  <a:tcPr/>
                </a:tc>
                <a:tc>
                  <a:txBody>
                    <a:bodyPr/>
                    <a:lstStyle/>
                    <a:p>
                      <a:r>
                        <a:rPr lang="en-GB" dirty="0" smtClean="0"/>
                        <a:t>962.1</a:t>
                      </a:r>
                      <a:endParaRPr lang="en-GB" dirty="0"/>
                    </a:p>
                  </a:txBody>
                  <a:tcPr/>
                </a:tc>
                <a:extLst>
                  <a:ext uri="{0D108BD9-81ED-4DB2-BD59-A6C34878D82A}">
                    <a16:rowId xmlns:a16="http://schemas.microsoft.com/office/drawing/2014/main" val="1264538044"/>
                  </a:ext>
                </a:extLst>
              </a:tr>
              <a:tr h="370840">
                <a:tc>
                  <a:txBody>
                    <a:bodyPr/>
                    <a:lstStyle/>
                    <a:p>
                      <a:r>
                        <a:rPr lang="en-GB" dirty="0" smtClean="0"/>
                        <a:t> Total</a:t>
                      </a:r>
                    </a:p>
                    <a:p>
                      <a:endParaRPr lang="en-GB" dirty="0"/>
                    </a:p>
                  </a:txBody>
                  <a:tcPr/>
                </a:tc>
                <a:tc>
                  <a:txBody>
                    <a:bodyPr/>
                    <a:lstStyle/>
                    <a:p>
                      <a:r>
                        <a:rPr lang="en-GB" dirty="0" smtClean="0"/>
                        <a:t>1633.1</a:t>
                      </a:r>
                      <a:endParaRPr lang="en-GB" dirty="0"/>
                    </a:p>
                  </a:txBody>
                  <a:tcPr/>
                </a:tc>
                <a:tc>
                  <a:txBody>
                    <a:bodyPr/>
                    <a:lstStyle/>
                    <a:p>
                      <a:r>
                        <a:rPr lang="en-GB" dirty="0" smtClean="0"/>
                        <a:t>1795.4</a:t>
                      </a:r>
                      <a:endParaRPr lang="en-GB" dirty="0"/>
                    </a:p>
                  </a:txBody>
                  <a:tcPr/>
                </a:tc>
                <a:extLst>
                  <a:ext uri="{0D108BD9-81ED-4DB2-BD59-A6C34878D82A}">
                    <a16:rowId xmlns:a16="http://schemas.microsoft.com/office/drawing/2014/main" val="1158091701"/>
                  </a:ext>
                </a:extLst>
              </a:tr>
            </a:tbl>
          </a:graphicData>
        </a:graphic>
      </p:graphicFrame>
      <p:sp>
        <p:nvSpPr>
          <p:cNvPr id="5" name="Rectangle 4"/>
          <p:cNvSpPr/>
          <p:nvPr/>
        </p:nvSpPr>
        <p:spPr>
          <a:xfrm>
            <a:off x="2267744" y="5607067"/>
            <a:ext cx="4752528" cy="923330"/>
          </a:xfrm>
          <a:prstGeom prst="rect">
            <a:avLst/>
          </a:prstGeom>
        </p:spPr>
        <p:txBody>
          <a:bodyPr wrap="square">
            <a:spAutoFit/>
          </a:bodyPr>
          <a:lstStyle/>
          <a:p>
            <a:r>
              <a:rPr lang="en-GB" dirty="0">
                <a:hlinkClick r:id="rId2"/>
              </a:rPr>
              <a:t>https://</a:t>
            </a:r>
            <a:r>
              <a:rPr lang="en-GB" dirty="0" smtClean="0">
                <a:hlinkClick r:id="rId2"/>
              </a:rPr>
              <a:t>www.gov.uk/government/statistics/uk-local-authority-and-regional-carbon-dioxide-emissions-national-statistics-2005-2016</a:t>
            </a:r>
            <a:r>
              <a:rPr lang="en-GB" dirty="0" smtClean="0"/>
              <a:t> </a:t>
            </a:r>
            <a:endParaRPr lang="en-GB" dirty="0"/>
          </a:p>
        </p:txBody>
      </p:sp>
    </p:spTree>
    <p:extLst>
      <p:ext uri="{BB962C8B-B14F-4D97-AF65-F5344CB8AC3E}">
        <p14:creationId xmlns:p14="http://schemas.microsoft.com/office/powerpoint/2010/main" val="6056353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Per Capita Emissions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72368059"/>
              </p:ext>
            </p:extLst>
          </p:nvPr>
        </p:nvGraphicFramePr>
        <p:xfrm>
          <a:off x="899588" y="2276872"/>
          <a:ext cx="7344819" cy="1645920"/>
        </p:xfrm>
        <a:graphic>
          <a:graphicData uri="http://schemas.openxmlformats.org/drawingml/2006/table">
            <a:tbl>
              <a:tblPr firstRow="1" bandRow="1">
                <a:tableStyleId>{5C22544A-7EE6-4342-B048-85BDC9FD1C3A}</a:tableStyleId>
              </a:tblPr>
              <a:tblGrid>
                <a:gridCol w="2448273">
                  <a:extLst>
                    <a:ext uri="{9D8B030D-6E8A-4147-A177-3AD203B41FA5}">
                      <a16:colId xmlns:a16="http://schemas.microsoft.com/office/drawing/2014/main" val="2627015819"/>
                    </a:ext>
                  </a:extLst>
                </a:gridCol>
                <a:gridCol w="2448273">
                  <a:extLst>
                    <a:ext uri="{9D8B030D-6E8A-4147-A177-3AD203B41FA5}">
                      <a16:colId xmlns:a16="http://schemas.microsoft.com/office/drawing/2014/main" val="2747426594"/>
                    </a:ext>
                  </a:extLst>
                </a:gridCol>
                <a:gridCol w="2448273">
                  <a:extLst>
                    <a:ext uri="{9D8B030D-6E8A-4147-A177-3AD203B41FA5}">
                      <a16:colId xmlns:a16="http://schemas.microsoft.com/office/drawing/2014/main" val="1394730008"/>
                    </a:ext>
                  </a:extLst>
                </a:gridCol>
              </a:tblGrid>
              <a:tr h="370840">
                <a:tc>
                  <a:txBody>
                    <a:bodyPr/>
                    <a:lstStyle/>
                    <a:p>
                      <a:endParaRPr lang="en-GB" dirty="0"/>
                    </a:p>
                  </a:txBody>
                  <a:tcPr/>
                </a:tc>
                <a:tc>
                  <a:txBody>
                    <a:bodyPr/>
                    <a:lstStyle/>
                    <a:p>
                      <a:r>
                        <a:rPr lang="en-GB" dirty="0" smtClean="0"/>
                        <a:t>Bristol </a:t>
                      </a:r>
                      <a:endParaRPr lang="en-GB" dirty="0"/>
                    </a:p>
                  </a:txBody>
                  <a:tcPr/>
                </a:tc>
                <a:tc>
                  <a:txBody>
                    <a:bodyPr/>
                    <a:lstStyle/>
                    <a:p>
                      <a:r>
                        <a:rPr lang="en-GB" dirty="0" smtClean="0"/>
                        <a:t>South Gloucestershire</a:t>
                      </a:r>
                      <a:endParaRPr lang="en-GB" dirty="0"/>
                    </a:p>
                  </a:txBody>
                  <a:tcPr/>
                </a:tc>
                <a:extLst>
                  <a:ext uri="{0D108BD9-81ED-4DB2-BD59-A6C34878D82A}">
                    <a16:rowId xmlns:a16="http://schemas.microsoft.com/office/drawing/2014/main" val="2934047248"/>
                  </a:ext>
                </a:extLst>
              </a:tr>
              <a:tr h="370840">
                <a:tc>
                  <a:txBody>
                    <a:bodyPr/>
                    <a:lstStyle/>
                    <a:p>
                      <a:r>
                        <a:rPr lang="en-GB" dirty="0" smtClean="0"/>
                        <a:t>Per capita</a:t>
                      </a:r>
                      <a:r>
                        <a:rPr lang="en-GB" baseline="0" dirty="0" smtClean="0"/>
                        <a:t> emission </a:t>
                      </a:r>
                      <a:endParaRPr lang="en-GB" dirty="0"/>
                    </a:p>
                  </a:txBody>
                  <a:tcPr/>
                </a:tc>
                <a:tc>
                  <a:txBody>
                    <a:bodyPr/>
                    <a:lstStyle/>
                    <a:p>
                      <a:r>
                        <a:rPr lang="en-GB" dirty="0" smtClean="0"/>
                        <a:t>3.6 tonnes</a:t>
                      </a:r>
                      <a:endParaRPr lang="en-GB" dirty="0"/>
                    </a:p>
                  </a:txBody>
                  <a:tcPr/>
                </a:tc>
                <a:tc>
                  <a:txBody>
                    <a:bodyPr/>
                    <a:lstStyle/>
                    <a:p>
                      <a:r>
                        <a:rPr lang="en-GB" dirty="0" smtClean="0"/>
                        <a:t>6.5 tonnes</a:t>
                      </a:r>
                      <a:endParaRPr lang="en-GB" dirty="0"/>
                    </a:p>
                  </a:txBody>
                  <a:tcPr/>
                </a:tc>
                <a:extLst>
                  <a:ext uri="{0D108BD9-81ED-4DB2-BD59-A6C34878D82A}">
                    <a16:rowId xmlns:a16="http://schemas.microsoft.com/office/drawing/2014/main" val="3024788024"/>
                  </a:ext>
                </a:extLst>
              </a:tr>
            </a:tbl>
          </a:graphicData>
        </a:graphic>
      </p:graphicFrame>
    </p:spTree>
    <p:extLst>
      <p:ext uri="{BB962C8B-B14F-4D97-AF65-F5344CB8AC3E}">
        <p14:creationId xmlns:p14="http://schemas.microsoft.com/office/powerpoint/2010/main" val="179595602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End User Basis</a:t>
            </a:r>
            <a:endParaRPr lang="en-GB" dirty="0"/>
          </a:p>
        </p:txBody>
      </p:sp>
      <p:sp>
        <p:nvSpPr>
          <p:cNvPr id="3" name="Text Placeholder 2"/>
          <p:cNvSpPr>
            <a:spLocks noGrp="1"/>
          </p:cNvSpPr>
          <p:nvPr>
            <p:ph type="body" sz="quarter" idx="11"/>
          </p:nvPr>
        </p:nvSpPr>
        <p:spPr>
          <a:xfrm>
            <a:off x="827584" y="1557214"/>
            <a:ext cx="7776864" cy="4464074"/>
          </a:xfrm>
        </p:spPr>
        <p:txBody>
          <a:bodyPr/>
          <a:lstStyle/>
          <a:p>
            <a:r>
              <a:rPr lang="en-GB" sz="2000" dirty="0" smtClean="0"/>
              <a:t>Emissions presented on an  </a:t>
            </a:r>
            <a:r>
              <a:rPr lang="en-GB" sz="2000" dirty="0"/>
              <a:t>end user </a:t>
            </a:r>
            <a:r>
              <a:rPr lang="en-GB" sz="2000" dirty="0" smtClean="0"/>
              <a:t>basis</a:t>
            </a:r>
            <a:r>
              <a:rPr lang="en-US" sz="2000" dirty="0" smtClean="0"/>
              <a:t> </a:t>
            </a:r>
            <a:r>
              <a:rPr lang="en-US" sz="2000" dirty="0"/>
              <a:t>are distributed according to the point of energy consumption (or point of emission if not energy related). </a:t>
            </a:r>
            <a:endParaRPr lang="en-US" sz="2000" dirty="0" smtClean="0"/>
          </a:p>
          <a:p>
            <a:r>
              <a:rPr lang="en-US" sz="2000" dirty="0" smtClean="0"/>
              <a:t>Except </a:t>
            </a:r>
            <a:r>
              <a:rPr lang="en-US" sz="2000" dirty="0"/>
              <a:t>for the energy industry, emissions from the production of goods are assigned to where the production takes place. </a:t>
            </a:r>
            <a:endParaRPr lang="en-US" sz="2000" dirty="0" smtClean="0"/>
          </a:p>
          <a:p>
            <a:r>
              <a:rPr lang="en-US" sz="2000" dirty="0" smtClean="0"/>
              <a:t>Therefore</a:t>
            </a:r>
            <a:r>
              <a:rPr lang="en-US" sz="2000" dirty="0"/>
              <a:t>, emissions from the production of goods which are exported will be included, and emissions from the production of goods which are imported are excluded.</a:t>
            </a:r>
            <a:endParaRPr lang="en-GB" sz="2000" dirty="0"/>
          </a:p>
          <a:p>
            <a:endParaRPr lang="en-GB" sz="2000" dirty="0"/>
          </a:p>
        </p:txBody>
      </p:sp>
    </p:spTree>
    <p:extLst>
      <p:ext uri="{BB962C8B-B14F-4D97-AF65-F5344CB8AC3E}">
        <p14:creationId xmlns:p14="http://schemas.microsoft.com/office/powerpoint/2010/main" val="243085087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3568" y="620688"/>
            <a:ext cx="7496469" cy="651068"/>
          </a:xfrm>
        </p:spPr>
        <p:txBody>
          <a:bodyPr/>
          <a:lstStyle/>
          <a:p>
            <a:r>
              <a:rPr lang="en-GB" sz="3200" dirty="0" smtClean="0"/>
              <a:t>Scope 1-3 Green House Gas Protocol</a:t>
            </a:r>
            <a:endParaRPr lang="en-GB" sz="3200" dirty="0"/>
          </a:p>
        </p:txBody>
      </p:sp>
      <p:sp>
        <p:nvSpPr>
          <p:cNvPr id="3" name="Text Placeholder 2"/>
          <p:cNvSpPr>
            <a:spLocks noGrp="1"/>
          </p:cNvSpPr>
          <p:nvPr>
            <p:ph type="body" sz="quarter" idx="11"/>
          </p:nvPr>
        </p:nvSpPr>
        <p:spPr>
          <a:xfrm>
            <a:off x="683568" y="1207081"/>
            <a:ext cx="8136904" cy="4464074"/>
          </a:xfrm>
        </p:spPr>
        <p:txBody>
          <a:bodyPr/>
          <a:lstStyle/>
          <a:p>
            <a:r>
              <a:rPr lang="en-US" sz="1800" dirty="0"/>
              <a:t>The GHG Protocol defines direct and indirect emissions as follows: </a:t>
            </a:r>
            <a:endParaRPr lang="en-US" sz="1800" dirty="0" smtClean="0"/>
          </a:p>
          <a:p>
            <a:r>
              <a:rPr lang="en-US" sz="1800" dirty="0" smtClean="0"/>
              <a:t>Direct </a:t>
            </a:r>
            <a:r>
              <a:rPr lang="en-US" sz="1800" dirty="0"/>
              <a:t>GHG emissions are emissions from sources that are owned or controlled by the reporting entity.</a:t>
            </a:r>
          </a:p>
          <a:p>
            <a:r>
              <a:rPr lang="en-US" sz="1800" dirty="0" smtClean="0"/>
              <a:t>Indirect </a:t>
            </a:r>
            <a:r>
              <a:rPr lang="en-US" sz="1800" dirty="0"/>
              <a:t>GHG emissions are emissions that are a consequence of the activities of the reporting entity, but occur at sources owned or controlled by another entity</a:t>
            </a:r>
            <a:r>
              <a:rPr lang="en-US" sz="1800" dirty="0" smtClean="0"/>
              <a:t>.</a:t>
            </a:r>
            <a:endParaRPr lang="en-US" sz="1800" dirty="0"/>
          </a:p>
          <a:p>
            <a:r>
              <a:rPr lang="en-US" sz="1800" dirty="0"/>
              <a:t>The GHG Protocol further categorizes these direct and indirect emissions into three broad scopes:</a:t>
            </a:r>
          </a:p>
          <a:p>
            <a:r>
              <a:rPr lang="en-US" sz="1800" b="1" dirty="0" smtClean="0"/>
              <a:t>Scope </a:t>
            </a:r>
            <a:r>
              <a:rPr lang="en-US" sz="1800" b="1" dirty="0"/>
              <a:t>1</a:t>
            </a:r>
            <a:r>
              <a:rPr lang="en-US" sz="1800" dirty="0"/>
              <a:t>: All direct GHG emissions.</a:t>
            </a:r>
          </a:p>
          <a:p>
            <a:r>
              <a:rPr lang="en-US" sz="1800" b="1" dirty="0" smtClean="0"/>
              <a:t>Scope </a:t>
            </a:r>
            <a:r>
              <a:rPr lang="en-US" sz="1800" b="1" dirty="0"/>
              <a:t>2</a:t>
            </a:r>
            <a:r>
              <a:rPr lang="en-US" sz="1800" dirty="0"/>
              <a:t>: Indirect GHG emissions from consumption of purchased electricity, heat or steam.</a:t>
            </a:r>
          </a:p>
          <a:p>
            <a:r>
              <a:rPr lang="en-US" sz="1800" b="1" dirty="0" smtClean="0"/>
              <a:t>Scope </a:t>
            </a:r>
            <a:r>
              <a:rPr lang="en-US" sz="1800" b="1" dirty="0"/>
              <a:t>3</a:t>
            </a:r>
            <a:r>
              <a:rPr lang="en-US" sz="1800" dirty="0"/>
              <a:t>: Other indirect emissions, such as the extraction and production of purchased materials and fuels, transport-related activities in vehicles not owned or controlled by the reporting entity, electricity-related activities (e.g. T&amp;D losses) not covered in Scope 2, outsourced activities, waste disposal, etc. </a:t>
            </a:r>
            <a:r>
              <a:rPr lang="en-US" dirty="0">
                <a:hlinkClick r:id="rId2"/>
              </a:rPr>
              <a:t>http://</a:t>
            </a:r>
            <a:r>
              <a:rPr lang="en-US" dirty="0" smtClean="0">
                <a:hlinkClick r:id="rId2"/>
              </a:rPr>
              <a:t>www.ghgprotocol.org/calculation-tools/faq</a:t>
            </a:r>
            <a:r>
              <a:rPr lang="en-US" dirty="0" smtClean="0"/>
              <a:t> </a:t>
            </a:r>
            <a:endParaRPr lang="en-US" dirty="0"/>
          </a:p>
          <a:p>
            <a:endParaRPr lang="en-US" dirty="0"/>
          </a:p>
        </p:txBody>
      </p:sp>
    </p:spTree>
    <p:extLst>
      <p:ext uri="{BB962C8B-B14F-4D97-AF65-F5344CB8AC3E}">
        <p14:creationId xmlns:p14="http://schemas.microsoft.com/office/powerpoint/2010/main" val="369154404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914</TotalTime>
  <Words>1717</Words>
  <Application>Microsoft Office PowerPoint</Application>
  <PresentationFormat>On-screen Show (4:3)</PresentationFormat>
  <Paragraphs>222</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Courier New</vt:lpstr>
      <vt:lpstr>Georgia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Longhurst</cp:lastModifiedBy>
  <cp:revision>77</cp:revision>
  <cp:lastPrinted>2016-04-26T08:55:24Z</cp:lastPrinted>
  <dcterms:created xsi:type="dcterms:W3CDTF">2016-04-27T08:33:48Z</dcterms:created>
  <dcterms:modified xsi:type="dcterms:W3CDTF">2019-05-27T20:10:00Z</dcterms:modified>
</cp:coreProperties>
</file>