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3" r:id="rId4"/>
    <p:sldId id="260" r:id="rId5"/>
    <p:sldId id="261" r:id="rId6"/>
    <p:sldId id="264" r:id="rId7"/>
    <p:sldId id="258" r:id="rId8"/>
    <p:sldId id="267" r:id="rId9"/>
    <p:sldId id="265" r:id="rId10"/>
    <p:sldId id="268" r:id="rId11"/>
    <p:sldId id="259" r:id="rId12"/>
    <p:sldId id="266" r:id="rId13"/>
  </p:sldIdLst>
  <p:sldSz cx="12192000" cy="6858000"/>
  <p:notesSz cx="6742113" cy="9872663"/>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89" d="100"/>
          <a:sy n="89" d="100"/>
        </p:scale>
        <p:origin x="-132" y="-6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3/24/2015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3/24/2015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3/24/2015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3/24/2015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3/24/2015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3/24/2015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3/24/2015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3/24/2015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3/24/2015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3/24/2015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3/24/2015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b="0" i="0" u="none"/>
          </a:p>
        </p:txBody>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3/24/2015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b="0" i="0" u="none"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0201" y="4450701"/>
            <a:ext cx="10058400" cy="1660849"/>
          </a:xfrm>
        </p:spPr>
        <p:txBody>
          <a:bodyPr>
            <a:noAutofit/>
          </a:bodyPr>
          <a:lstStyle/>
          <a:p>
            <a:pPr algn="just"/>
            <a:r>
              <a:rPr lang="en-GB" sz="4000" b="1" dirty="0"/>
              <a:t>The Penal Excess of an Enlightened Reformer: Alexander Maconochie’s regimes for boys and women in Birmingham Prison, </a:t>
            </a:r>
            <a:r>
              <a:rPr lang="en-GB" sz="4000" b="1" dirty="0" smtClean="0"/>
              <a:t>1849-1851</a:t>
            </a:r>
            <a:endParaRPr lang="en-GB" sz="4000" dirty="0"/>
          </a:p>
        </p:txBody>
      </p:sp>
      <p:sp>
        <p:nvSpPr>
          <p:cNvPr id="3" name="Subtitle 2"/>
          <p:cNvSpPr>
            <a:spLocks noGrp="1"/>
          </p:cNvSpPr>
          <p:nvPr>
            <p:ph type="subTitle" idx="1"/>
          </p:nvPr>
        </p:nvSpPr>
        <p:spPr>
          <a:xfrm>
            <a:off x="1097280" y="6415049"/>
            <a:ext cx="10058400" cy="1143000"/>
          </a:xfrm>
        </p:spPr>
        <p:txBody>
          <a:bodyPr/>
          <a:lstStyle/>
          <a:p>
            <a:pPr algn="r"/>
            <a:r>
              <a:rPr lang="en-GB" b="1" dirty="0">
                <a:solidFill>
                  <a:schemeClr val="bg1"/>
                </a:solidFill>
              </a:rPr>
              <a:t>J M </a:t>
            </a:r>
            <a:r>
              <a:rPr lang="en-GB" b="1" dirty="0" smtClean="0">
                <a:solidFill>
                  <a:schemeClr val="bg1"/>
                </a:solidFill>
              </a:rPr>
              <a:t>Moore 					       UWE CJU 24 March 2015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1494" y="438539"/>
            <a:ext cx="7573979" cy="38120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482" y="301717"/>
            <a:ext cx="2246604" cy="4043887"/>
          </a:xfrm>
          <a:prstGeom prst="rect">
            <a:avLst/>
          </a:prstGeom>
        </p:spPr>
      </p:pic>
    </p:spTree>
    <p:extLst>
      <p:ext uri="{BB962C8B-B14F-4D97-AF65-F5344CB8AC3E}">
        <p14:creationId xmlns:p14="http://schemas.microsoft.com/office/powerpoint/2010/main" val="862598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0201" y="4450701"/>
            <a:ext cx="10058400" cy="1660849"/>
          </a:xfrm>
        </p:spPr>
        <p:txBody>
          <a:bodyPr>
            <a:noAutofit/>
          </a:bodyPr>
          <a:lstStyle/>
          <a:p>
            <a:pPr algn="just"/>
            <a:r>
              <a:rPr lang="en-GB" sz="4000" b="1" dirty="0"/>
              <a:t>The Penal Excess of an Enlightened Reformer: Alexander Maconochie’s regimes for boys and women in Birmingham Prison, </a:t>
            </a:r>
            <a:r>
              <a:rPr lang="en-GB" sz="4000" b="1" dirty="0" smtClean="0"/>
              <a:t>1849-1851</a:t>
            </a:r>
            <a:endParaRPr lang="en-GB" sz="4000" dirty="0"/>
          </a:p>
        </p:txBody>
      </p:sp>
      <p:sp>
        <p:nvSpPr>
          <p:cNvPr id="3" name="Subtitle 2"/>
          <p:cNvSpPr>
            <a:spLocks noGrp="1"/>
          </p:cNvSpPr>
          <p:nvPr>
            <p:ph type="subTitle" idx="1"/>
          </p:nvPr>
        </p:nvSpPr>
        <p:spPr>
          <a:xfrm>
            <a:off x="1097280" y="6415049"/>
            <a:ext cx="10058400" cy="1143000"/>
          </a:xfrm>
        </p:spPr>
        <p:txBody>
          <a:bodyPr/>
          <a:lstStyle/>
          <a:p>
            <a:pPr algn="r"/>
            <a:r>
              <a:rPr lang="en-GB" b="1" dirty="0">
                <a:solidFill>
                  <a:schemeClr val="bg1"/>
                </a:solidFill>
              </a:rPr>
              <a:t>J M </a:t>
            </a:r>
            <a:r>
              <a:rPr lang="en-GB" b="1" dirty="0" smtClean="0">
                <a:solidFill>
                  <a:schemeClr val="bg1"/>
                </a:solidFill>
              </a:rPr>
              <a:t>Moore 					       UWE CJU 24 March 2015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1494" y="438539"/>
            <a:ext cx="7573979" cy="38120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482" y="301717"/>
            <a:ext cx="2246604" cy="4043887"/>
          </a:xfrm>
          <a:prstGeom prst="rect">
            <a:avLst/>
          </a:prstGeom>
        </p:spPr>
      </p:pic>
    </p:spTree>
    <p:extLst>
      <p:ext uri="{BB962C8B-B14F-4D97-AF65-F5344CB8AC3E}">
        <p14:creationId xmlns:p14="http://schemas.microsoft.com/office/powerpoint/2010/main" val="342239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Conclusion</a:t>
            </a:r>
          </a:p>
        </p:txBody>
      </p:sp>
      <p:sp>
        <p:nvSpPr>
          <p:cNvPr id="3" name="Content Placeholder 2"/>
          <p:cNvSpPr>
            <a:spLocks noGrp="1"/>
          </p:cNvSpPr>
          <p:nvPr>
            <p:ph idx="1"/>
          </p:nvPr>
        </p:nvSpPr>
        <p:spPr/>
        <p:txBody>
          <a:bodyPr/>
          <a:lstStyle/>
          <a:p>
            <a:r>
              <a:rPr lang="en-GB" dirty="0"/>
              <a:t/>
            </a:r>
            <a:br>
              <a:rPr lang="en-GB" dirty="0"/>
            </a:br>
            <a:r>
              <a:rPr lang="en-GB" sz="3200" dirty="0"/>
              <a:t>‘a manly, rational, philosophical, Christian-like, prospective, provident kindness’ </a:t>
            </a:r>
            <a:endParaRPr lang="en-GB" sz="3200" dirty="0" smtClean="0"/>
          </a:p>
          <a:p>
            <a:r>
              <a:rPr lang="en-GB" sz="3200" dirty="0"/>
              <a:t/>
            </a:r>
            <a:br>
              <a:rPr lang="en-GB" sz="3200" dirty="0"/>
            </a:br>
            <a:r>
              <a:rPr lang="en-GB" sz="3200" dirty="0" smtClean="0"/>
              <a:t>or</a:t>
            </a:r>
          </a:p>
          <a:p>
            <a:r>
              <a:rPr lang="en-GB" sz="3200" dirty="0"/>
              <a:t/>
            </a:r>
            <a:br>
              <a:rPr lang="en-GB" sz="3200" dirty="0"/>
            </a:br>
            <a:r>
              <a:rPr lang="en-GB" sz="3200" dirty="0"/>
              <a:t>an institution where the arbitrary and illegal exercise of power increased the pain experienced by prisoners</a:t>
            </a:r>
          </a:p>
        </p:txBody>
      </p:sp>
    </p:spTree>
    <p:extLst>
      <p:ext uri="{BB962C8B-B14F-4D97-AF65-F5344CB8AC3E}">
        <p14:creationId xmlns:p14="http://schemas.microsoft.com/office/powerpoint/2010/main" val="392855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0201" y="4450701"/>
            <a:ext cx="10058400" cy="1660849"/>
          </a:xfrm>
        </p:spPr>
        <p:txBody>
          <a:bodyPr>
            <a:noAutofit/>
          </a:bodyPr>
          <a:lstStyle/>
          <a:p>
            <a:pPr algn="just"/>
            <a:r>
              <a:rPr lang="en-GB" sz="4000" b="1" dirty="0"/>
              <a:t>The Penal Excess of an Enlightened Reformer: Alexander Maconochie’s regimes for boys and women in Birmingham Prison, </a:t>
            </a:r>
            <a:r>
              <a:rPr lang="en-GB" sz="4000" b="1" dirty="0" smtClean="0"/>
              <a:t>1849-1851</a:t>
            </a:r>
            <a:endParaRPr lang="en-GB" sz="4000" dirty="0"/>
          </a:p>
        </p:txBody>
      </p:sp>
      <p:sp>
        <p:nvSpPr>
          <p:cNvPr id="3" name="Subtitle 2"/>
          <p:cNvSpPr>
            <a:spLocks noGrp="1"/>
          </p:cNvSpPr>
          <p:nvPr>
            <p:ph type="subTitle" idx="1"/>
          </p:nvPr>
        </p:nvSpPr>
        <p:spPr>
          <a:xfrm>
            <a:off x="1097280" y="6415049"/>
            <a:ext cx="10058400" cy="1143000"/>
          </a:xfrm>
        </p:spPr>
        <p:txBody>
          <a:bodyPr/>
          <a:lstStyle/>
          <a:p>
            <a:pPr algn="r"/>
            <a:r>
              <a:rPr lang="en-GB" b="1" dirty="0">
                <a:solidFill>
                  <a:schemeClr val="bg1"/>
                </a:solidFill>
              </a:rPr>
              <a:t>J M </a:t>
            </a:r>
            <a:r>
              <a:rPr lang="en-GB" b="1" dirty="0" smtClean="0">
                <a:solidFill>
                  <a:schemeClr val="bg1"/>
                </a:solidFill>
              </a:rPr>
              <a:t>Moore 					       UWE CJU 24 March 2015</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1494" y="438539"/>
            <a:ext cx="7573979" cy="381206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8482" y="301717"/>
            <a:ext cx="2246604" cy="4043887"/>
          </a:xfrm>
          <a:prstGeom prst="rect">
            <a:avLst/>
          </a:prstGeom>
        </p:spPr>
      </p:pic>
    </p:spTree>
    <p:extLst>
      <p:ext uri="{BB962C8B-B14F-4D97-AF65-F5344CB8AC3E}">
        <p14:creationId xmlns:p14="http://schemas.microsoft.com/office/powerpoint/2010/main" val="2739650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t>Boys under 16</a:t>
            </a:r>
            <a:endParaRPr lang="en-GB" dirty="0"/>
          </a:p>
        </p:txBody>
      </p:sp>
      <p:sp>
        <p:nvSpPr>
          <p:cNvPr id="3" name="Content Placeholder 2"/>
          <p:cNvSpPr>
            <a:spLocks noGrp="1"/>
          </p:cNvSpPr>
          <p:nvPr>
            <p:ph idx="1"/>
          </p:nvPr>
        </p:nvSpPr>
        <p:spPr>
          <a:xfrm>
            <a:off x="1097280" y="1845734"/>
            <a:ext cx="5866938" cy="4023360"/>
          </a:xfrm>
        </p:spPr>
        <p:txBody>
          <a:bodyPr>
            <a:normAutofit/>
          </a:bodyPr>
          <a:lstStyle/>
          <a:p>
            <a:pPr>
              <a:buFont typeface="Wingdings" panose="05000000000000000000" pitchFamily="2" charset="2"/>
              <a:buChar char="§"/>
            </a:pPr>
            <a:r>
              <a:rPr lang="en-GB" sz="2800" dirty="0" smtClean="0"/>
              <a:t>	</a:t>
            </a:r>
            <a:r>
              <a:rPr lang="en-GB" sz="3200" dirty="0" smtClean="0"/>
              <a:t>48 </a:t>
            </a:r>
            <a:r>
              <a:rPr lang="en-GB" sz="3200" dirty="0"/>
              <a:t>hours Bread &amp; Water in </a:t>
            </a:r>
            <a:r>
              <a:rPr lang="en-GB" sz="3200" dirty="0" smtClean="0"/>
              <a:t>	Solitary</a:t>
            </a:r>
          </a:p>
          <a:p>
            <a:pPr>
              <a:buFont typeface="Wingdings" panose="05000000000000000000" pitchFamily="2" charset="2"/>
              <a:buChar char="§"/>
            </a:pPr>
            <a:r>
              <a:rPr lang="en-GB" sz="3200" dirty="0" smtClean="0"/>
              <a:t>	Hand </a:t>
            </a:r>
            <a:r>
              <a:rPr lang="en-GB" sz="3200" dirty="0"/>
              <a:t>Crank 10,000 </a:t>
            </a:r>
            <a:r>
              <a:rPr lang="en-GB" sz="3200" dirty="0" smtClean="0"/>
              <a:t>	Revolutions </a:t>
            </a:r>
            <a:r>
              <a:rPr lang="en-GB" sz="3200" dirty="0"/>
              <a:t>a </a:t>
            </a:r>
            <a:r>
              <a:rPr lang="en-GB" sz="3200" dirty="0" smtClean="0"/>
              <a:t>day</a:t>
            </a:r>
          </a:p>
          <a:p>
            <a:pPr>
              <a:buFont typeface="Wingdings" panose="05000000000000000000" pitchFamily="2" charset="2"/>
              <a:buChar char="§"/>
            </a:pPr>
            <a:r>
              <a:rPr lang="en-GB" sz="3200" dirty="0" smtClean="0"/>
              <a:t>	Food 'earned‘</a:t>
            </a:r>
          </a:p>
          <a:p>
            <a:pPr>
              <a:buFont typeface="Wingdings" panose="05000000000000000000" pitchFamily="2" charset="2"/>
              <a:buChar char="§"/>
            </a:pPr>
            <a:r>
              <a:rPr lang="en-GB" sz="3200" dirty="0" smtClean="0"/>
              <a:t>	Shot Drill</a:t>
            </a:r>
          </a:p>
          <a:p>
            <a:pPr>
              <a:buFont typeface="Wingdings" panose="05000000000000000000" pitchFamily="2" charset="2"/>
              <a:buChar char="§"/>
            </a:pPr>
            <a:r>
              <a:rPr lang="en-GB" sz="3200" dirty="0" smtClean="0"/>
              <a:t>	Classes </a:t>
            </a:r>
            <a:r>
              <a:rPr lang="en-GB" sz="3200" dirty="0"/>
              <a:t>&amp; Limited </a:t>
            </a:r>
            <a:r>
              <a:rPr lang="en-GB" sz="3200" dirty="0" smtClean="0"/>
              <a:t>Socialising</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08801" y="1842077"/>
            <a:ext cx="5080000" cy="3949700"/>
          </a:xfrm>
          <a:prstGeom prst="rect">
            <a:avLst/>
          </a:prstGeom>
        </p:spPr>
      </p:pic>
    </p:spTree>
    <p:extLst>
      <p:ext uri="{BB962C8B-B14F-4D97-AF65-F5344CB8AC3E}">
        <p14:creationId xmlns:p14="http://schemas.microsoft.com/office/powerpoint/2010/main" val="37715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additive="base">
                                        <p:cTn id="3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sz="4400" dirty="0"/>
              <a:t>‘that the governor be authorized, in every case of insubordination by him to inflict the punishment of flogging, under the superintendence of the surgeon, and in the manner now described by the governor.’</a:t>
            </a:r>
          </a:p>
        </p:txBody>
      </p:sp>
    </p:spTree>
    <p:extLst>
      <p:ext uri="{BB962C8B-B14F-4D97-AF65-F5344CB8AC3E}">
        <p14:creationId xmlns:p14="http://schemas.microsoft.com/office/powerpoint/2010/main" val="1136006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Autofit/>
          </a:bodyPr>
          <a:lstStyle/>
          <a:p>
            <a:r>
              <a:rPr lang="en-GB" sz="3200" dirty="0"/>
              <a:t>a remarkably contumacious boy; I never saw a boy so obstinate, and so self willed, and he took the flogging … with excessive obstinacy. I requested … the visiting justices to authorise me to flog him by instalments. He stood the first flogging without being in the least overcome by it … I gave him, I think, only four or six cuts the second day, and the third he would not stand, he gave way, and he worked very well afterwards.</a:t>
            </a:r>
          </a:p>
        </p:txBody>
      </p:sp>
    </p:spTree>
    <p:extLst>
      <p:ext uri="{BB962C8B-B14F-4D97-AF65-F5344CB8AC3E}">
        <p14:creationId xmlns:p14="http://schemas.microsoft.com/office/powerpoint/2010/main" val="30432996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600" dirty="0"/>
              <a:t>‘the most indolent would soon be roused to exertion – the most sensual to self-command</a:t>
            </a:r>
            <a:r>
              <a:rPr lang="en-GB" sz="3600" dirty="0" smtClean="0"/>
              <a:t>’</a:t>
            </a:r>
          </a:p>
          <a:p>
            <a:r>
              <a:rPr lang="en-GB" sz="3600" dirty="0"/>
              <a:t/>
            </a:r>
            <a:br>
              <a:rPr lang="en-GB" sz="3600" dirty="0"/>
            </a:br>
            <a:r>
              <a:rPr lang="en-GB" sz="3600" dirty="0"/>
              <a:t>‘it is only, I fear, by such treatment [regular whippings] … that his caution not to offend can be kept permanently active.’</a:t>
            </a:r>
          </a:p>
        </p:txBody>
      </p:sp>
    </p:spTree>
    <p:extLst>
      <p:ext uri="{BB962C8B-B14F-4D97-AF65-F5344CB8AC3E}">
        <p14:creationId xmlns:p14="http://schemas.microsoft.com/office/powerpoint/2010/main" val="159147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287624"/>
            <a:ext cx="10058400" cy="354563"/>
          </a:xfrm>
        </p:spPr>
        <p:txBody>
          <a:bodyPr>
            <a:normAutofit fontScale="90000"/>
          </a:bodyPr>
          <a:lstStyle/>
          <a:p>
            <a:pPr algn="ctr"/>
            <a:r>
              <a:rPr lang="en-GB" b="1" dirty="0"/>
              <a:t>The regime for female </a:t>
            </a:r>
            <a:r>
              <a:rPr lang="en-GB" b="1" dirty="0" smtClean="0"/>
              <a:t>prisoners</a:t>
            </a:r>
            <a:endParaRPr lang="en-GB"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GB" sz="3200" dirty="0" smtClean="0"/>
              <a:t>	Handcuffs</a:t>
            </a:r>
          </a:p>
          <a:p>
            <a:pPr>
              <a:buFont typeface="Wingdings" panose="05000000000000000000" pitchFamily="2" charset="2"/>
              <a:buChar char="§"/>
            </a:pPr>
            <a:r>
              <a:rPr lang="en-GB" sz="3200" dirty="0" smtClean="0"/>
              <a:t>	</a:t>
            </a:r>
            <a:r>
              <a:rPr lang="en-GB" sz="3200" dirty="0"/>
              <a:t>Solitary</a:t>
            </a:r>
          </a:p>
          <a:p>
            <a:pPr>
              <a:buFont typeface="Wingdings" panose="05000000000000000000" pitchFamily="2" charset="2"/>
              <a:buChar char="§"/>
            </a:pPr>
            <a:r>
              <a:rPr lang="en-GB" sz="3200" dirty="0" smtClean="0"/>
              <a:t>	Bread </a:t>
            </a:r>
            <a:r>
              <a:rPr lang="en-GB" sz="3200" dirty="0"/>
              <a:t>and </a:t>
            </a:r>
            <a:r>
              <a:rPr lang="en-GB" sz="3200" dirty="0" smtClean="0"/>
              <a:t>Water</a:t>
            </a:r>
          </a:p>
          <a:p>
            <a:pPr>
              <a:buFont typeface="Wingdings" panose="05000000000000000000" pitchFamily="2" charset="2"/>
              <a:buChar char="§"/>
            </a:pPr>
            <a:r>
              <a:rPr lang="en-GB" sz="3200" dirty="0" smtClean="0"/>
              <a:t>	Straightjacket</a:t>
            </a:r>
            <a:endParaRPr lang="en-GB" sz="3200" dirty="0"/>
          </a:p>
          <a:p>
            <a:pPr>
              <a:buFont typeface="Wingdings" panose="05000000000000000000" pitchFamily="2" charset="2"/>
              <a:buChar char="§"/>
            </a:pPr>
            <a:endParaRPr lang="en-GB"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4013" y="1786106"/>
            <a:ext cx="3156095" cy="4499114"/>
          </a:xfrm>
          <a:prstGeom prst="rect">
            <a:avLst/>
          </a:prstGeom>
        </p:spPr>
      </p:pic>
    </p:spTree>
    <p:extLst>
      <p:ext uri="{BB962C8B-B14F-4D97-AF65-F5344CB8AC3E}">
        <p14:creationId xmlns:p14="http://schemas.microsoft.com/office/powerpoint/2010/main" val="140149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600" dirty="0">
                <a:solidFill>
                  <a:srgbClr val="333333"/>
                </a:solidFill>
                <a:latin typeface="PT Sans"/>
              </a:rPr>
              <a:t>‘[o]n one occasion I think, and perhaps it might be two, I strapped a woman up to the railing in the centre hall of her own side</a:t>
            </a:r>
            <a:r>
              <a:rPr lang="en-GB" sz="3600" dirty="0" smtClean="0">
                <a:solidFill>
                  <a:srgbClr val="333333"/>
                </a:solidFill>
                <a:latin typeface="PT Sans"/>
              </a:rPr>
              <a:t>.’</a:t>
            </a:r>
          </a:p>
          <a:p>
            <a:r>
              <a:rPr lang="en-GB" sz="3600" dirty="0"/>
              <a:t/>
            </a:r>
            <a:br>
              <a:rPr lang="en-GB" sz="3600" dirty="0"/>
            </a:br>
            <a:r>
              <a:rPr lang="en-GB" sz="3600" dirty="0" smtClean="0"/>
              <a:t>‘</a:t>
            </a:r>
            <a:r>
              <a:rPr lang="en-GB" sz="3600" dirty="0" smtClean="0">
                <a:solidFill>
                  <a:srgbClr val="333333"/>
                </a:solidFill>
                <a:latin typeface="PT Sans"/>
              </a:rPr>
              <a:t>when </a:t>
            </a:r>
            <a:r>
              <a:rPr lang="en-GB" sz="3600" dirty="0">
                <a:solidFill>
                  <a:srgbClr val="333333"/>
                </a:solidFill>
                <a:latin typeface="PT Sans"/>
              </a:rPr>
              <a:t>you are quiet I will release you, but not till you are </a:t>
            </a:r>
            <a:r>
              <a:rPr lang="en-GB" sz="3600" dirty="0" smtClean="0">
                <a:solidFill>
                  <a:srgbClr val="333333"/>
                </a:solidFill>
                <a:latin typeface="PT Sans"/>
              </a:rPr>
              <a:t>quiet’</a:t>
            </a:r>
            <a:endParaRPr lang="en-GB" sz="3600" dirty="0"/>
          </a:p>
        </p:txBody>
      </p:sp>
    </p:spTree>
    <p:extLst>
      <p:ext uri="{BB962C8B-B14F-4D97-AF65-F5344CB8AC3E}">
        <p14:creationId xmlns:p14="http://schemas.microsoft.com/office/powerpoint/2010/main" val="27734274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287624"/>
            <a:ext cx="10058400" cy="354563"/>
          </a:xfrm>
        </p:spPr>
        <p:txBody>
          <a:bodyPr>
            <a:normAutofit fontScale="90000"/>
          </a:bodyPr>
          <a:lstStyle/>
          <a:p>
            <a:pPr algn="ctr"/>
            <a:r>
              <a:rPr lang="en-GB" b="1" dirty="0"/>
              <a:t>The regime for female </a:t>
            </a:r>
            <a:r>
              <a:rPr lang="en-GB" b="1" dirty="0" smtClean="0"/>
              <a:t>prisoners</a:t>
            </a:r>
            <a:endParaRPr lang="en-GB" b="1"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GB" sz="3200" dirty="0" smtClean="0"/>
              <a:t>	Handcuffs</a:t>
            </a:r>
          </a:p>
          <a:p>
            <a:pPr>
              <a:buFont typeface="Wingdings" panose="05000000000000000000" pitchFamily="2" charset="2"/>
              <a:buChar char="§"/>
            </a:pPr>
            <a:r>
              <a:rPr lang="en-GB" sz="3200" dirty="0" smtClean="0"/>
              <a:t>	</a:t>
            </a:r>
            <a:r>
              <a:rPr lang="en-GB" sz="3200" dirty="0"/>
              <a:t>Solitary</a:t>
            </a:r>
          </a:p>
          <a:p>
            <a:pPr>
              <a:buFont typeface="Wingdings" panose="05000000000000000000" pitchFamily="2" charset="2"/>
              <a:buChar char="§"/>
            </a:pPr>
            <a:r>
              <a:rPr lang="en-GB" sz="3200" dirty="0" smtClean="0"/>
              <a:t>	Bread </a:t>
            </a:r>
            <a:r>
              <a:rPr lang="en-GB" sz="3200" dirty="0"/>
              <a:t>and </a:t>
            </a:r>
            <a:r>
              <a:rPr lang="en-GB" sz="3200" dirty="0" smtClean="0"/>
              <a:t>Water</a:t>
            </a:r>
          </a:p>
          <a:p>
            <a:pPr>
              <a:buFont typeface="Wingdings" panose="05000000000000000000" pitchFamily="2" charset="2"/>
              <a:buChar char="§"/>
            </a:pPr>
            <a:r>
              <a:rPr lang="en-GB" sz="3200" dirty="0" smtClean="0"/>
              <a:t>	Straightjacket</a:t>
            </a:r>
            <a:endParaRPr lang="en-GB" sz="3200" dirty="0"/>
          </a:p>
          <a:p>
            <a:pPr>
              <a:buFont typeface="Wingdings" panose="05000000000000000000" pitchFamily="2" charset="2"/>
              <a:buChar char="§"/>
            </a:pPr>
            <a:endParaRPr lang="en-GB" sz="3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14013" y="1786106"/>
            <a:ext cx="3156095" cy="4499114"/>
          </a:xfrm>
          <a:prstGeom prst="rect">
            <a:avLst/>
          </a:prstGeom>
        </p:spPr>
      </p:pic>
    </p:spTree>
    <p:extLst>
      <p:ext uri="{BB962C8B-B14F-4D97-AF65-F5344CB8AC3E}">
        <p14:creationId xmlns:p14="http://schemas.microsoft.com/office/powerpoint/2010/main" val="2555307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2800" dirty="0" smtClean="0"/>
              <a:t>‘... </a:t>
            </a:r>
            <a:r>
              <a:rPr lang="en-GB" sz="2800" dirty="0"/>
              <a:t>he gives just as many turns as from time to time earn him a meal on which he supports nature, besides which he this morning broke the glass in front of the index of his crank in order that he might falsify this. As he goes out on Saturday next, and may thus, if not immediately punished, escape punishment altogether, </a:t>
            </a:r>
            <a:r>
              <a:rPr lang="en-GB" sz="2800" dirty="0" smtClean="0"/>
              <a:t>I </a:t>
            </a:r>
            <a:r>
              <a:rPr lang="en-GB" sz="2800" dirty="0"/>
              <a:t>have taken the liberty of acting on my own judgement in regard to him, and having given him six lashes at once, shall continue this at intervals till he is thoroughly subdued</a:t>
            </a:r>
            <a:r>
              <a:rPr lang="en-GB" sz="2800" dirty="0" smtClean="0"/>
              <a:t>. This </a:t>
            </a:r>
            <a:r>
              <a:rPr lang="en-GB" sz="2800" dirty="0"/>
              <a:t>cannot injure him, a growing boy, so much as continuing longer without food, and it will much more effectively subdue him</a:t>
            </a:r>
            <a:r>
              <a:rPr lang="en-GB" sz="2800" dirty="0" smtClean="0"/>
              <a:t>.’</a:t>
            </a:r>
            <a:endParaRPr lang="en-GB" sz="2800" dirty="0"/>
          </a:p>
        </p:txBody>
      </p:sp>
    </p:spTree>
    <p:extLst>
      <p:ext uri="{BB962C8B-B14F-4D97-AF65-F5344CB8AC3E}">
        <p14:creationId xmlns:p14="http://schemas.microsoft.com/office/powerpoint/2010/main" val="362859750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9.0&quot;&gt;&lt;object type=&quot;1&quot; unique_id=&quot;10001&quot;&gt;&lt;object type=&quot;2&quot; unique_id=&quot;10206&quot;&gt;&lt;object type=&quot;3&quot; unique_id=&quot;10207&quot;&gt;&lt;property id=&quot;20148&quot; value=&quot;5&quot;/&gt;&lt;property id=&quot;20300&quot; value=&quot;Slide 1 - &amp;quot;The Penal Excess of an Enlightened Reformer: Alexander Maconochie’s regimes for boys and women in Birmingham Prison&quot;/&gt;&lt;property id=&quot;20307&quot; value=&quot;256&quot;/&gt;&lt;/object&gt;&lt;object type=&quot;3&quot; unique_id=&quot;10208&quot;&gt;&lt;property id=&quot;20148&quot; value=&quot;5&quot;/&gt;&lt;property id=&quot;20300&quot; value=&quot;Slide 2 - &amp;quot;Boys under 16&amp;quot;&quot;/&gt;&lt;property id=&quot;20307&quot; value=&quot;257&quot;/&gt;&lt;/object&gt;&lt;object type=&quot;3&quot; unique_id=&quot;10209&quot;&gt;&lt;property id=&quot;20148&quot; value=&quot;5&quot;/&gt;&lt;property id=&quot;20300&quot; value=&quot;Slide 3&quot;/&gt;&lt;property id=&quot;20307&quot; value=&quot;263&quot;/&gt;&lt;/object&gt;&lt;object type=&quot;3&quot; unique_id=&quot;10210&quot;&gt;&lt;property id=&quot;20148&quot; value=&quot;5&quot;/&gt;&lt;property id=&quot;20300&quot; value=&quot;Slide 4&quot;/&gt;&lt;property id=&quot;20307&quot; value=&quot;260&quot;/&gt;&lt;/object&gt;&lt;object type=&quot;3&quot; unique_id=&quot;10211&quot;&gt;&lt;property id=&quot;20148&quot; value=&quot;5&quot;/&gt;&lt;property id=&quot;20300&quot; value=&quot;Slide 5&quot;/&gt;&lt;property id=&quot;20307&quot; value=&quot;261&quot;/&gt;&lt;/object&gt;&lt;object type=&quot;3&quot; unique_id=&quot;10212&quot;&gt;&lt;property id=&quot;20148&quot; value=&quot;5&quot;/&gt;&lt;property id=&quot;20300&quot; value=&quot;Slide 6 - &amp;quot;The regime for female prisoners&amp;quot;&quot;/&gt;&lt;property id=&quot;20307&quot; value=&quot;264&quot;/&gt;&lt;/object&gt;&lt;object type=&quot;3&quot; unique_id=&quot;10213&quot;&gt;&lt;property id=&quot;20148&quot; value=&quot;5&quot;/&gt;&lt;property id=&quot;20300&quot; value=&quot;Slide 7&quot;/&gt;&lt;property id=&quot;20307&quot; value=&quot;258&quot;/&gt;&lt;/object&gt;&lt;object type=&quot;3&quot; unique_id=&quot;10214&quot;&gt;&lt;property id=&quot;20148&quot; value=&quot;5&quot;/&gt;&lt;property id=&quot;20300&quot; value=&quot;Slide 9&quot;/&gt;&lt;property id=&quot;20307&quot; value=&quot;265&quot;/&gt;&lt;/object&gt;&lt;object type=&quot;3&quot; unique_id=&quot;10215&quot;&gt;&lt;property id=&quot;20148&quot; value=&quot;5&quot;/&gt;&lt;property id=&quot;20300&quot; value=&quot;Slide 11 - &amp;quot;Conclusion&amp;quot;&quot;/&gt;&lt;property id=&quot;20307&quot; value=&quot;259&quot;/&gt;&lt;/object&gt;&lt;object type=&quot;3&quot; unique_id=&quot;10216&quot;&gt;&lt;property id=&quot;20148&quot; value=&quot;5&quot;/&gt;&lt;property id=&quot;20300&quot; value=&quot;Slide 12 - &amp;quot;The Penal Excess of an Enlightened Reformer: Alexander Maconochie’s regimes for boys and women in Birmingham Priso&quot;/&gt;&lt;property id=&quot;20307&quot; value=&quot;266&quot;/&gt;&lt;/object&gt;&lt;object type=&quot;3&quot; unique_id=&quot;10289&quot;&gt;&lt;property id=&quot;20148&quot; value=&quot;5&quot;/&gt;&lt;property id=&quot;20300&quot; value=&quot;Slide 8 - &amp;quot;The regime for female prisoners&amp;quot;&quot;/&gt;&lt;property id=&quot;20307&quot; value=&quot;267&quot;/&gt;&lt;/object&gt;&lt;object type=&quot;3&quot; unique_id=&quot;10290&quot;&gt;&lt;property id=&quot;20148&quot; value=&quot;5&quot;/&gt;&lt;property id=&quot;20300&quot; value=&quot;Slide 10 - &amp;quot;The Penal Excess of an Enlightened Reformer: Alexander Maconochie’s regimes for boys and women in Birmingham Priso&quot;/&gt;&lt;property id=&quot;20307&quot; value=&quot;268&quot;/&gt;&lt;/object&gt;&lt;/object&gt;&lt;object type=&quot;8&quot; unique_id=&quot;10228&quot;&gt;&lt;/object&gt;&lt;/object&gt;&lt;/database&gt;"/>
  <p:tag name="SECTOMILLISECCONVERTED" val="1"/>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598</TotalTime>
  <Words>328</Words>
  <Application>Microsoft Office PowerPoint</Application>
  <PresentationFormat>Custom</PresentationFormat>
  <Paragraphs>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Retrospect</vt:lpstr>
      <vt:lpstr>The Penal Excess of an Enlightened Reformer: Alexander Maconochie’s regimes for boys and women in Birmingham Prison, 1849-1851</vt:lpstr>
      <vt:lpstr>Boys under 16</vt:lpstr>
      <vt:lpstr>PowerPoint Presentation</vt:lpstr>
      <vt:lpstr>PowerPoint Presentation</vt:lpstr>
      <vt:lpstr>PowerPoint Presentation</vt:lpstr>
      <vt:lpstr>The regime for female prisoners</vt:lpstr>
      <vt:lpstr>PowerPoint Presentation</vt:lpstr>
      <vt:lpstr>The regime for female prisoners</vt:lpstr>
      <vt:lpstr>PowerPoint Presentation</vt:lpstr>
      <vt:lpstr>The Penal Excess of an Enlightened Reformer: Alexander Maconochie’s regimes for boys and women in Birmingham Prison, 1849-1851</vt:lpstr>
      <vt:lpstr>Conclusion</vt:lpstr>
      <vt:lpstr>The Penal Excess of an Enlightened Reformer: Alexander Maconochie’s regimes for boys and women in Birmingham Prison, 1849-1851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Penal Excess of an Enlightened Reformer: Alexander Maconochie’s regimes for boys and women in Birmingham Prison, 1849-1851</dc:title>
  <dc:creator>John Moore</dc:creator>
  <cp:lastModifiedBy>John Moore</cp:lastModifiedBy>
  <cp:revision>14</cp:revision>
  <cp:lastPrinted>2015-03-23T08:14:19Z</cp:lastPrinted>
  <dcterms:created xsi:type="dcterms:W3CDTF">2015-03-22T10:54:01Z</dcterms:created>
  <dcterms:modified xsi:type="dcterms:W3CDTF">2015-03-24T12:57:05Z</dcterms:modified>
</cp:coreProperties>
</file>