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6" r:id="rId3"/>
    <p:sldId id="265" r:id="rId4"/>
    <p:sldId id="260" r:id="rId5"/>
    <p:sldId id="264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3DDF8-CAFC-4FD0-9DF3-425F981D32FD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40ED5-ADC7-4CB0-95D1-A7C8D89E6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01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CB32FC-F50E-465A-A2B7-35536854DF1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B4998-5974-4B18-983F-F6CC5DD8FA7F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B7C-F7D5-443D-B862-320A5DCF7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92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B4998-5974-4B18-983F-F6CC5DD8FA7F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B7C-F7D5-443D-B862-320A5DCF7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515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B4998-5974-4B18-983F-F6CC5DD8FA7F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B7C-F7D5-443D-B862-320A5DCF7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27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B4998-5974-4B18-983F-F6CC5DD8FA7F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B7C-F7D5-443D-B862-320A5DCF7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79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B4998-5974-4B18-983F-F6CC5DD8FA7F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B7C-F7D5-443D-B862-320A5DCF7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682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B4998-5974-4B18-983F-F6CC5DD8FA7F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B7C-F7D5-443D-B862-320A5DCF7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88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B4998-5974-4B18-983F-F6CC5DD8FA7F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B7C-F7D5-443D-B862-320A5DCF7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97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B4998-5974-4B18-983F-F6CC5DD8FA7F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B7C-F7D5-443D-B862-320A5DCF7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686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B4998-5974-4B18-983F-F6CC5DD8FA7F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B7C-F7D5-443D-B862-320A5DCF7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83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B4998-5974-4B18-983F-F6CC5DD8FA7F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B7C-F7D5-443D-B862-320A5DCF7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873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B4998-5974-4B18-983F-F6CC5DD8FA7F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B7C-F7D5-443D-B862-320A5DCF7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15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B4998-5974-4B18-983F-F6CC5DD8FA7F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9EB7C-F7D5-443D-B862-320A5DCF7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549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58615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 BACFI's seminar on financial services, integrity and the right to a fair hearing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296144"/>
          </a:xfrm>
        </p:spPr>
        <p:txBody>
          <a:bodyPr>
            <a:normAutofit/>
          </a:bodyPr>
          <a:lstStyle/>
          <a:p>
            <a:r>
              <a:rPr lang="en-GB" b="1" dirty="0" err="1" smtClean="0"/>
              <a:t>Dr.</a:t>
            </a:r>
            <a:r>
              <a:rPr lang="en-GB" b="1" dirty="0" smtClean="0"/>
              <a:t> Nicholas Ryder</a:t>
            </a:r>
          </a:p>
          <a:p>
            <a:r>
              <a:rPr lang="en-GB" b="1" dirty="0" smtClean="0"/>
              <a:t>Professor in Financial Crime</a:t>
            </a:r>
          </a:p>
        </p:txBody>
      </p:sp>
      <p:pic>
        <p:nvPicPr>
          <p:cNvPr id="4" name="Picture 2" descr="C:\Users\Domain Admin\Pictures\UWE_cl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" y="836712"/>
            <a:ext cx="180022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995936" y="8367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dirty="0" smtClean="0"/>
              <a:t>TBACFI Seminar </a:t>
            </a:r>
            <a:r>
              <a:rPr lang="en-GB" dirty="0"/>
              <a:t>on Financial Services: 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Wednesday May 20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2697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</a:rPr>
              <a:t>	The Regulator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Financial Conduct Authority:</a:t>
            </a:r>
          </a:p>
          <a:p>
            <a:pPr lvl="1"/>
            <a:r>
              <a:rPr lang="en-US" dirty="0" smtClean="0"/>
              <a:t>Prosecuting </a:t>
            </a:r>
            <a:r>
              <a:rPr lang="en-US" dirty="0"/>
              <a:t>authority for both money </a:t>
            </a:r>
            <a:r>
              <a:rPr lang="en-US" dirty="0" smtClean="0"/>
              <a:t>laundering , insider dealing and limited </a:t>
            </a:r>
            <a:r>
              <a:rPr lang="en-US" dirty="0"/>
              <a:t>number of fraud related </a:t>
            </a:r>
            <a:r>
              <a:rPr lang="en-US" dirty="0" smtClean="0"/>
              <a:t>offences</a:t>
            </a:r>
            <a:r>
              <a:rPr lang="en-US" dirty="0"/>
              <a:t>,</a:t>
            </a:r>
            <a:endParaRPr lang="en-US" dirty="0" smtClean="0"/>
          </a:p>
          <a:p>
            <a:pPr lvl="1"/>
            <a:r>
              <a:rPr lang="en-US" dirty="0" smtClean="0"/>
              <a:t>It has </a:t>
            </a:r>
            <a:r>
              <a:rPr lang="en-US" dirty="0"/>
              <a:t>the </a:t>
            </a:r>
            <a:r>
              <a:rPr lang="en-US" dirty="0" smtClean="0"/>
              <a:t>power to </a:t>
            </a:r>
            <a:r>
              <a:rPr lang="en-US" dirty="0"/>
              <a:t>impose financial sanctions where it had established that there had </a:t>
            </a:r>
            <a:r>
              <a:rPr lang="en-US" dirty="0" smtClean="0"/>
              <a:t>been a </a:t>
            </a:r>
            <a:r>
              <a:rPr lang="en-US" dirty="0"/>
              <a:t>contravention by an </a:t>
            </a:r>
            <a:r>
              <a:rPr lang="en-GB" dirty="0" smtClean="0"/>
              <a:t>authorised</a:t>
            </a:r>
            <a:r>
              <a:rPr lang="en-US" dirty="0" smtClean="0"/>
              <a:t> </a:t>
            </a:r>
            <a:r>
              <a:rPr lang="en-US" dirty="0"/>
              <a:t>person of any of its </a:t>
            </a:r>
            <a:r>
              <a:rPr lang="en-US" dirty="0" smtClean="0"/>
              <a:t>requirements, and </a:t>
            </a:r>
          </a:p>
          <a:p>
            <a:pPr lvl="1"/>
            <a:r>
              <a:rPr lang="en-US" dirty="0" smtClean="0"/>
              <a:t>ban </a:t>
            </a:r>
            <a:r>
              <a:rPr lang="en-US" dirty="0" err="1"/>
              <a:t>authorised</a:t>
            </a:r>
            <a:r>
              <a:rPr lang="en-US" dirty="0"/>
              <a:t> persons and </a:t>
            </a:r>
            <a:r>
              <a:rPr lang="en-US" dirty="0" smtClean="0"/>
              <a:t>firms from </a:t>
            </a:r>
            <a:r>
              <a:rPr lang="en-US" dirty="0"/>
              <a:t>undertaking any regulated </a:t>
            </a:r>
            <a:r>
              <a:rPr lang="en-US" dirty="0" smtClean="0"/>
              <a:t>activity.</a:t>
            </a:r>
            <a:endParaRPr lang="en-GB" dirty="0"/>
          </a:p>
        </p:txBody>
      </p:sp>
      <p:pic>
        <p:nvPicPr>
          <p:cNvPr id="4" name="Picture 2" descr="C:\Users\Domain Admin\Pictures\UWE_cl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180022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3631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		</a:t>
            </a:r>
            <a:r>
              <a:rPr lang="en-GB" b="1" dirty="0" smtClean="0">
                <a:solidFill>
                  <a:srgbClr val="C00000"/>
                </a:solidFill>
              </a:rPr>
              <a:t>Credible Deterrence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“deliver </a:t>
            </a:r>
            <a:r>
              <a:rPr lang="en-US" dirty="0"/>
              <a:t>a message that </a:t>
            </a:r>
            <a:r>
              <a:rPr lang="en-US" b="1" dirty="0">
                <a:solidFill>
                  <a:srgbClr val="C00000"/>
                </a:solidFill>
              </a:rPr>
              <a:t>breaches of law and/or regulation </a:t>
            </a:r>
            <a:r>
              <a:rPr lang="en-US" dirty="0"/>
              <a:t>will result </a:t>
            </a:r>
            <a:r>
              <a:rPr lang="en-US" dirty="0" smtClean="0"/>
              <a:t>in offenders </a:t>
            </a:r>
            <a:r>
              <a:rPr lang="en-US" dirty="0"/>
              <a:t>suffering </a:t>
            </a:r>
            <a:r>
              <a:rPr lang="en-US" dirty="0" smtClean="0"/>
              <a:t>‘meaningful consequences’ </a:t>
            </a:r>
            <a:r>
              <a:rPr lang="en-US" dirty="0"/>
              <a:t>including </a:t>
            </a:r>
            <a:r>
              <a:rPr lang="en-US" b="1" dirty="0" smtClean="0">
                <a:solidFill>
                  <a:srgbClr val="C00000"/>
                </a:solidFill>
              </a:rPr>
              <a:t>imprisonment</a:t>
            </a:r>
            <a:r>
              <a:rPr lang="en-US" dirty="0" smtClean="0"/>
              <a:t>” (</a:t>
            </a:r>
            <a:r>
              <a:rPr lang="en-GB" dirty="0" err="1"/>
              <a:t>Nesvetailova</a:t>
            </a:r>
            <a:r>
              <a:rPr lang="en-GB" dirty="0" smtClean="0"/>
              <a:t>, 2010)</a:t>
            </a:r>
          </a:p>
          <a:p>
            <a:r>
              <a:rPr lang="en-US" dirty="0" smtClean="0"/>
              <a:t>“involves bringing </a:t>
            </a:r>
            <a:r>
              <a:rPr lang="en-US" dirty="0"/>
              <a:t>action not just against firms, </a:t>
            </a:r>
            <a:r>
              <a:rPr lang="en-US" b="1" dirty="0">
                <a:solidFill>
                  <a:srgbClr val="C00000"/>
                </a:solidFill>
              </a:rPr>
              <a:t>but also </a:t>
            </a:r>
            <a:r>
              <a:rPr lang="en-US" dirty="0"/>
              <a:t>against </a:t>
            </a:r>
            <a:r>
              <a:rPr lang="en-US" dirty="0" smtClean="0"/>
              <a:t>individuals … a </a:t>
            </a:r>
            <a:r>
              <a:rPr lang="en-US" dirty="0"/>
              <a:t>sanction imposed on </a:t>
            </a:r>
            <a:r>
              <a:rPr lang="en-US" dirty="0" smtClean="0"/>
              <a:t>an individual </a:t>
            </a:r>
            <a:r>
              <a:rPr lang="en-US" dirty="0"/>
              <a:t>may have longer-lasting </a:t>
            </a:r>
            <a:r>
              <a:rPr lang="en-US" dirty="0" smtClean="0"/>
              <a:t>consequences” (Peat and Mason, 2009)</a:t>
            </a:r>
            <a:endParaRPr lang="en-GB" dirty="0"/>
          </a:p>
        </p:txBody>
      </p:sp>
      <p:pic>
        <p:nvPicPr>
          <p:cNvPr id="4" name="Picture 2" descr="C:\Users\Domain Admin\Pictures\UWE_cl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12660"/>
            <a:ext cx="180022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4594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268538" y="274638"/>
            <a:ext cx="6048375" cy="993775"/>
          </a:xfrm>
        </p:spPr>
        <p:txBody>
          <a:bodyPr/>
          <a:lstStyle/>
          <a:p>
            <a:pPr>
              <a:defRPr/>
            </a:pPr>
            <a:r>
              <a:rPr lang="en-GB" altLang="en-US" sz="3600" b="1" dirty="0" smtClean="0">
                <a:solidFill>
                  <a:srgbClr val="C00000"/>
                </a:solidFill>
              </a:rPr>
              <a:t>Enforcement </a:t>
            </a:r>
            <a:r>
              <a:rPr lang="en-GB" altLang="en-US" sz="3600" b="1" dirty="0" smtClean="0">
                <a:solidFill>
                  <a:srgbClr val="C00000"/>
                </a:solidFill>
              </a:rPr>
              <a:t>Activities (FCA)</a:t>
            </a:r>
            <a:endParaRPr lang="en-GB" altLang="en-US" sz="36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068804"/>
              </p:ext>
            </p:extLst>
          </p:nvPr>
        </p:nvGraphicFramePr>
        <p:xfrm>
          <a:off x="1476375" y="1600200"/>
          <a:ext cx="5832475" cy="414496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20205"/>
                <a:gridCol w="3312270"/>
              </a:tblGrid>
              <a:tr h="370793">
                <a:tc>
                  <a:txBody>
                    <a:bodyPr/>
                    <a:lstStyle/>
                    <a:p>
                      <a:pPr marL="0" indent="0" algn="ctr" eaLnBrk="1" hangingPunct="1">
                        <a:buFont typeface="+mj-lt"/>
                        <a:buNone/>
                        <a:defRPr/>
                      </a:pPr>
                      <a:r>
                        <a:rPr lang="en-GB" sz="1800" dirty="0" smtClean="0"/>
                        <a:t>Year</a:t>
                      </a:r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Total</a:t>
                      </a:r>
                      <a:r>
                        <a:rPr lang="en-GB" sz="1800" baseline="0" dirty="0" smtClean="0"/>
                        <a:t> Financial Sanctions</a:t>
                      </a:r>
                      <a:endParaRPr lang="en-GB" sz="1800" dirty="0"/>
                    </a:p>
                  </a:txBody>
                  <a:tcPr marL="91437" marR="91437" marT="45715" marB="45715"/>
                </a:tc>
              </a:tr>
              <a:tr h="370793">
                <a:tc>
                  <a:txBody>
                    <a:bodyPr/>
                    <a:lstStyle/>
                    <a:p>
                      <a:pPr marL="0" indent="0" algn="ctr" eaLnBrk="1" hangingPunct="1">
                        <a:buFont typeface="+mj-lt"/>
                        <a:buNone/>
                        <a:defRPr/>
                      </a:pPr>
                      <a:r>
                        <a:rPr lang="en-GB" sz="1800" dirty="0" smtClean="0"/>
                        <a:t>2007</a:t>
                      </a:r>
                      <a:endParaRPr lang="en-GB" sz="1800" dirty="0"/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£5.3m</a:t>
                      </a:r>
                    </a:p>
                  </a:txBody>
                  <a:tcPr marL="91437" marR="91437" marT="45715" marB="45715"/>
                </a:tc>
              </a:tr>
              <a:tr h="370793">
                <a:tc>
                  <a:txBody>
                    <a:bodyPr/>
                    <a:lstStyle/>
                    <a:p>
                      <a:pPr marL="0" indent="0" algn="ctr" eaLnBrk="1" hangingPunct="1">
                        <a:buFont typeface="+mj-lt"/>
                        <a:buNone/>
                        <a:defRPr/>
                      </a:pPr>
                      <a:r>
                        <a:rPr lang="en-GB" sz="1800" dirty="0" smtClean="0"/>
                        <a:t>2008</a:t>
                      </a:r>
                      <a:endParaRPr lang="en-GB" sz="1800" dirty="0"/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£22.7m</a:t>
                      </a:r>
                    </a:p>
                  </a:txBody>
                  <a:tcPr marL="91437" marR="91437" marT="45715" marB="45715"/>
                </a:tc>
              </a:tr>
              <a:tr h="370793">
                <a:tc>
                  <a:txBody>
                    <a:bodyPr/>
                    <a:lstStyle/>
                    <a:p>
                      <a:pPr marL="0" indent="0" algn="ctr" eaLnBrk="1" hangingPunct="1">
                        <a:buFont typeface="+mj-lt"/>
                        <a:buNone/>
                        <a:defRPr/>
                      </a:pPr>
                      <a:r>
                        <a:rPr lang="en-GB" sz="1800" dirty="0" smtClean="0"/>
                        <a:t>2009</a:t>
                      </a:r>
                      <a:endParaRPr lang="en-GB" sz="1800" dirty="0"/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£35m</a:t>
                      </a:r>
                    </a:p>
                  </a:txBody>
                  <a:tcPr marL="91437" marR="91437" marT="45715" marB="45715"/>
                </a:tc>
              </a:tr>
              <a:tr h="370793">
                <a:tc>
                  <a:txBody>
                    <a:bodyPr/>
                    <a:lstStyle/>
                    <a:p>
                      <a:pPr marL="0" indent="0" algn="ctr" eaLnBrk="1" hangingPunct="1">
                        <a:buFont typeface="+mj-lt"/>
                        <a:buNone/>
                        <a:defRPr/>
                      </a:pPr>
                      <a:r>
                        <a:rPr lang="en-GB" sz="1800" dirty="0" smtClean="0"/>
                        <a:t>2010 </a:t>
                      </a:r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£66.1m</a:t>
                      </a:r>
                      <a:endParaRPr lang="en-GB" sz="1800" dirty="0"/>
                    </a:p>
                  </a:txBody>
                  <a:tcPr marL="91437" marR="91437" marT="45715" marB="45715"/>
                </a:tc>
              </a:tr>
              <a:tr h="640069">
                <a:tc>
                  <a:txBody>
                    <a:bodyPr/>
                    <a:lstStyle/>
                    <a:p>
                      <a:pPr marL="0" indent="0" algn="ctr" eaLnBrk="1" hangingPunct="1">
                        <a:buFont typeface="+mj-lt"/>
                        <a:buNone/>
                        <a:defRPr/>
                      </a:pPr>
                      <a:r>
                        <a:rPr lang="en-GB" sz="1800" dirty="0" smtClean="0"/>
                        <a:t>2011 </a:t>
                      </a:r>
                    </a:p>
                    <a:p>
                      <a:pPr algn="ctr"/>
                      <a:endParaRPr lang="en-GB" sz="1800" dirty="0"/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£89.1m</a:t>
                      </a:r>
                      <a:endParaRPr lang="en-GB" sz="1800" dirty="0"/>
                    </a:p>
                  </a:txBody>
                  <a:tcPr marL="91437" marR="91437" marT="45715" marB="45715"/>
                </a:tc>
              </a:tr>
              <a:tr h="640069">
                <a:tc>
                  <a:txBody>
                    <a:bodyPr/>
                    <a:lstStyle/>
                    <a:p>
                      <a:pPr marL="0" indent="0" algn="ctr" eaLnBrk="1" hangingPunct="1">
                        <a:buFont typeface="+mj-lt"/>
                        <a:buNone/>
                        <a:defRPr/>
                      </a:pPr>
                      <a:r>
                        <a:rPr lang="en-GB" sz="1800" dirty="0" smtClean="0"/>
                        <a:t>2012 </a:t>
                      </a:r>
                    </a:p>
                    <a:p>
                      <a:pPr algn="ctr"/>
                      <a:endParaRPr lang="en-GB" sz="1800" dirty="0"/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£311.5m</a:t>
                      </a:r>
                      <a:endParaRPr lang="en-GB" sz="1800" dirty="0"/>
                    </a:p>
                  </a:txBody>
                  <a:tcPr marL="91437" marR="91437" marT="45715" marB="45715"/>
                </a:tc>
              </a:tr>
              <a:tr h="640069">
                <a:tc>
                  <a:txBody>
                    <a:bodyPr/>
                    <a:lstStyle/>
                    <a:p>
                      <a:pPr marL="0" indent="0" algn="ctr" eaLnBrk="1" hangingPunct="1">
                        <a:buFont typeface="+mj-lt"/>
                        <a:buNone/>
                        <a:defRPr/>
                      </a:pPr>
                      <a:r>
                        <a:rPr lang="en-GB" sz="1800" dirty="0" smtClean="0"/>
                        <a:t>2013 </a:t>
                      </a:r>
                    </a:p>
                    <a:p>
                      <a:pPr algn="ctr"/>
                      <a:endParaRPr lang="en-GB" sz="1800" dirty="0"/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£474.1m</a:t>
                      </a:r>
                      <a:endParaRPr lang="en-GB" sz="1800" dirty="0"/>
                    </a:p>
                  </a:txBody>
                  <a:tcPr marL="91437" marR="91437" marT="45715" marB="45715"/>
                </a:tc>
              </a:tr>
              <a:tr h="3707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2014 </a:t>
                      </a:r>
                      <a:endParaRPr lang="en-GB" sz="1800" dirty="0"/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£1.4bn</a:t>
                      </a:r>
                      <a:endParaRPr lang="en-GB" sz="1800" dirty="0"/>
                    </a:p>
                  </a:txBody>
                  <a:tcPr marL="91437" marR="91437" marT="45715" marB="45715"/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80F433-4C42-40D7-B3B2-B94D5C0FEE01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pic>
        <p:nvPicPr>
          <p:cNvPr id="23589" name="Picture 2" descr="C:\Users\Domain Admin\Pictures\UWE_cl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00038"/>
            <a:ext cx="180022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23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68538" y="274638"/>
            <a:ext cx="6418262" cy="781050"/>
          </a:xfrm>
        </p:spPr>
        <p:txBody>
          <a:bodyPr/>
          <a:lstStyle/>
          <a:p>
            <a:pPr>
              <a:defRPr/>
            </a:pPr>
            <a:r>
              <a:rPr lang="en-GB" altLang="en-US" sz="3200" b="1" dirty="0" smtClean="0">
                <a:solidFill>
                  <a:schemeClr val="accent2">
                    <a:lumMod val="75000"/>
                  </a:schemeClr>
                </a:solidFill>
              </a:rPr>
              <a:t>Enforcement Activities </a:t>
            </a:r>
            <a:r>
              <a:rPr lang="en-GB" altLang="en-US" sz="3200" b="1" dirty="0" smtClean="0">
                <a:solidFill>
                  <a:schemeClr val="accent2">
                    <a:lumMod val="75000"/>
                  </a:schemeClr>
                </a:solidFill>
              </a:rPr>
              <a:t>(SEC)</a:t>
            </a:r>
            <a:endParaRPr lang="en-GB" altLang="en-US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95288" y="1295400"/>
          <a:ext cx="8229600" cy="460057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120928"/>
                <a:gridCol w="2108672"/>
              </a:tblGrid>
              <a:tr h="640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of Entities and Individuals Charged </a:t>
                      </a:r>
                      <a:endParaRPr lang="en-GB" sz="1800" dirty="0" smtClean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175</a:t>
                      </a:r>
                      <a:endParaRPr lang="en-GB" sz="1800" dirty="0"/>
                    </a:p>
                  </a:txBody>
                  <a:tcPr marT="45723" marB="45723"/>
                </a:tc>
              </a:tr>
              <a:tr h="64012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Number of CEOs, CFOs, and Other Senior Corporate Officers Charged </a:t>
                      </a:r>
                      <a:endParaRPr lang="en-GB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70</a:t>
                      </a:r>
                      <a:endParaRPr lang="en-GB" sz="1800" dirty="0"/>
                    </a:p>
                  </a:txBody>
                  <a:tcPr marT="45723" marB="45723"/>
                </a:tc>
              </a:tr>
              <a:tr h="914463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Number of Individuals Who Have Received Officer and Director Bars, Industry Bars, or Commission Suspensions </a:t>
                      </a:r>
                      <a:endParaRPr lang="en-GB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40</a:t>
                      </a:r>
                      <a:endParaRPr lang="en-GB" sz="1800" dirty="0"/>
                    </a:p>
                  </a:txBody>
                  <a:tcPr marT="45723" marB="45723"/>
                </a:tc>
              </a:tr>
              <a:tr h="485492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Penalties Ordered or Agreed To </a:t>
                      </a:r>
                      <a:endParaRPr lang="en-GB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$1.87bn</a:t>
                      </a:r>
                      <a:endParaRPr lang="en-GB" sz="1800" dirty="0"/>
                    </a:p>
                  </a:txBody>
                  <a:tcPr marT="45723" marB="45723"/>
                </a:tc>
              </a:tr>
              <a:tr h="64012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Disgorgement and Prejudgment Interest Ordered or Agreed To </a:t>
                      </a:r>
                      <a:endParaRPr lang="en-GB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$1.29bn</a:t>
                      </a:r>
                      <a:endParaRPr lang="en-GB" sz="1800" dirty="0"/>
                    </a:p>
                  </a:txBody>
                  <a:tcPr marT="45723" marB="45723"/>
                </a:tc>
              </a:tr>
              <a:tr h="64012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Additional Monetary Relief Obtained for Harmed Investors </a:t>
                      </a:r>
                      <a:endParaRPr lang="en-GB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$418m</a:t>
                      </a:r>
                      <a:endParaRPr lang="en-GB" sz="1800" dirty="0"/>
                    </a:p>
                  </a:txBody>
                  <a:tcPr marT="45723" marB="45723"/>
                </a:tc>
              </a:tr>
              <a:tr h="64012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Total Penalties, Disgorgement, and Other Monetary Relief </a:t>
                      </a:r>
                      <a:endParaRPr lang="en-GB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$3.95bn</a:t>
                      </a:r>
                      <a:endParaRPr lang="en-GB" sz="1800" dirty="0"/>
                    </a:p>
                  </a:txBody>
                  <a:tcPr marT="45723" marB="45723"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DF96D-4AD5-478A-9040-3B01D3076E12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pic>
        <p:nvPicPr>
          <p:cNvPr id="21535" name="Picture 2" descr="C:\Users\Domain Admin\Pictures\UWE_cl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00038"/>
            <a:ext cx="180022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17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 smtClean="0">
                <a:solidFill>
                  <a:schemeClr val="accent2">
                    <a:lumMod val="75000"/>
                  </a:schemeClr>
                </a:solidFill>
              </a:rPr>
              <a:t>		Enforcement Activities </a:t>
            </a:r>
            <a:r>
              <a:rPr lang="en-GB" altLang="en-US" sz="3600" b="1" dirty="0" err="1" smtClean="0">
                <a:solidFill>
                  <a:schemeClr val="accent2">
                    <a:lumMod val="75000"/>
                  </a:schemeClr>
                </a:solidFill>
              </a:rPr>
              <a:t>ctd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Jonathan Burrows</a:t>
            </a:r>
          </a:p>
          <a:p>
            <a:r>
              <a:rPr lang="en-US" dirty="0" smtClean="0"/>
              <a:t>Peter Cummings</a:t>
            </a:r>
          </a:p>
          <a:p>
            <a:r>
              <a:rPr lang="en-GB" dirty="0" err="1" smtClean="0"/>
              <a:t>Yohichi</a:t>
            </a:r>
            <a:r>
              <a:rPr lang="en-GB" dirty="0" smtClean="0"/>
              <a:t> </a:t>
            </a:r>
            <a:r>
              <a:rPr lang="en-GB" dirty="0" err="1" smtClean="0"/>
              <a:t>Kumagai</a:t>
            </a:r>
            <a:r>
              <a:rPr lang="en-GB" dirty="0" smtClean="0"/>
              <a:t> </a:t>
            </a:r>
          </a:p>
          <a:p>
            <a:r>
              <a:rPr lang="en-GB" dirty="0" smtClean="0"/>
              <a:t>David Jones</a:t>
            </a:r>
          </a:p>
          <a:p>
            <a:r>
              <a:rPr lang="en-GB" dirty="0" smtClean="0"/>
              <a:t>Johnny Cameron</a:t>
            </a:r>
          </a:p>
          <a:p>
            <a:r>
              <a:rPr lang="en-GB" dirty="0" smtClean="0"/>
              <a:t>Fred Goodwin</a:t>
            </a:r>
          </a:p>
          <a:p>
            <a:r>
              <a:rPr lang="en-GB" dirty="0" smtClean="0"/>
              <a:t>Paul Robson</a:t>
            </a:r>
            <a:endParaRPr lang="en-US" dirty="0" smtClean="0"/>
          </a:p>
        </p:txBody>
      </p:sp>
      <p:pic>
        <p:nvPicPr>
          <p:cNvPr id="4" name="Picture 2" descr="C:\Users\Domain Admin\Pictures\UWE_cl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00038"/>
            <a:ext cx="180022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742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284</Words>
  <Application>Microsoft Office PowerPoint</Application>
  <PresentationFormat>On-screen Show (4:3)</PresentationFormat>
  <Paragraphs>58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BACFI's seminar on financial services, integrity and the right to a fair hearing</vt:lpstr>
      <vt:lpstr> The Regulator</vt:lpstr>
      <vt:lpstr>  Credible Deterrence</vt:lpstr>
      <vt:lpstr>Enforcement Activities (FCA)</vt:lpstr>
      <vt:lpstr>Enforcement Activities (SEC)</vt:lpstr>
      <vt:lpstr>  Enforcement Activities ctd</vt:lpstr>
    </vt:vector>
  </TitlesOfParts>
  <Company>University of the West of England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BACFI's seminar on financial services, integrity and the right to a fair hearing</dc:title>
  <dc:creator>Nicholas Ryder</dc:creator>
  <cp:lastModifiedBy>Nicholas Ryder</cp:lastModifiedBy>
  <cp:revision>5</cp:revision>
  <dcterms:created xsi:type="dcterms:W3CDTF">2015-05-19T08:15:46Z</dcterms:created>
  <dcterms:modified xsi:type="dcterms:W3CDTF">2015-05-19T09:02:02Z</dcterms:modified>
</cp:coreProperties>
</file>