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08" d="100"/>
          <a:sy n="108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2EFF-D064-4D1C-9406-09AA0DFD540A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6D03-FA3D-405B-914A-DF36C691028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2EFF-D064-4D1C-9406-09AA0DFD540A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6D03-FA3D-405B-914A-DF36C69102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2EFF-D064-4D1C-9406-09AA0DFD540A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6D03-FA3D-405B-914A-DF36C69102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2EFF-D064-4D1C-9406-09AA0DFD540A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6D03-FA3D-405B-914A-DF36C69102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2EFF-D064-4D1C-9406-09AA0DFD540A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7626D03-FA3D-405B-914A-DF36C691028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2EFF-D064-4D1C-9406-09AA0DFD540A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6D03-FA3D-405B-914A-DF36C69102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2EFF-D064-4D1C-9406-09AA0DFD540A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6D03-FA3D-405B-914A-DF36C69102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2EFF-D064-4D1C-9406-09AA0DFD540A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6D03-FA3D-405B-914A-DF36C69102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2EFF-D064-4D1C-9406-09AA0DFD540A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6D03-FA3D-405B-914A-DF36C69102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2EFF-D064-4D1C-9406-09AA0DFD540A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6D03-FA3D-405B-914A-DF36C69102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2EFF-D064-4D1C-9406-09AA0DFD540A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6D03-FA3D-405B-914A-DF36C69102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46C2EFF-D064-4D1C-9406-09AA0DFD540A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7626D03-FA3D-405B-914A-DF36C691028A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000" b="1" dirty="0" smtClean="0"/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Why</a:t>
            </a:r>
            <a:r>
              <a:rPr lang="en-GB" sz="2000" b="1" dirty="0" smtClean="0">
                <a:solidFill>
                  <a:srgbClr val="FF0000"/>
                </a:solidFill>
              </a:rPr>
              <a:t> empower </a:t>
            </a:r>
            <a:r>
              <a:rPr lang="en-US" sz="2000" dirty="0" err="1" smtClean="0">
                <a:solidFill>
                  <a:srgbClr val="FF0000"/>
                </a:solidFill>
              </a:rPr>
              <a:t>marginalised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communities </a:t>
            </a:r>
            <a:r>
              <a:rPr lang="en-US" sz="2000" dirty="0" smtClean="0">
                <a:solidFill>
                  <a:srgbClr val="FF0000"/>
                </a:solidFill>
              </a:rPr>
              <a:t>through </a:t>
            </a:r>
            <a:r>
              <a:rPr lang="en-US" sz="2000" smtClean="0">
                <a:solidFill>
                  <a:srgbClr val="FF0000"/>
                </a:solidFill>
              </a:rPr>
              <a:t>attainment of sustainable </a:t>
            </a:r>
            <a:r>
              <a:rPr lang="en-US" sz="2000">
                <a:solidFill>
                  <a:srgbClr val="FF0000"/>
                </a:solidFill>
              </a:rPr>
              <a:t>development </a:t>
            </a:r>
            <a:r>
              <a:rPr lang="en-US" sz="2000" smtClean="0">
                <a:solidFill>
                  <a:srgbClr val="FF0000"/>
                </a:solidFill>
              </a:rPr>
              <a:t>goals </a:t>
            </a:r>
            <a:r>
              <a:rPr lang="en-GB" sz="2000" b="1" dirty="0" smtClean="0">
                <a:solidFill>
                  <a:srgbClr val="FF0000"/>
                </a:solidFill>
              </a:rPr>
              <a:t>in the International Decade for People of African Descent ?</a:t>
            </a:r>
            <a:endParaRPr lang="en-GB" sz="2000" b="1" dirty="0">
              <a:solidFill>
                <a:srgbClr val="FF0000"/>
              </a:solidFill>
            </a:endParaRP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800" dirty="0" smtClean="0">
                <a:solidFill>
                  <a:schemeClr val="bg1"/>
                </a:solidFill>
              </a:rPr>
              <a:t>1. </a:t>
            </a:r>
            <a:r>
              <a:rPr lang="en-US" sz="1800" dirty="0" err="1">
                <a:solidFill>
                  <a:schemeClr val="bg1"/>
                </a:solidFill>
              </a:rPr>
              <a:t>Afrophobia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marginalises</a:t>
            </a:r>
            <a:r>
              <a:rPr lang="en-US" sz="1800" dirty="0">
                <a:solidFill>
                  <a:schemeClr val="bg1"/>
                </a:solidFill>
              </a:rPr>
              <a:t> Afro-Europeans and others from fulfilling </a:t>
            </a:r>
            <a:r>
              <a:rPr lang="en-US" sz="1800" dirty="0" smtClean="0">
                <a:solidFill>
                  <a:schemeClr val="bg1"/>
                </a:solidFill>
              </a:rPr>
              <a:t>their universal </a:t>
            </a:r>
            <a:r>
              <a:rPr lang="en-US" sz="1800" dirty="0">
                <a:solidFill>
                  <a:schemeClr val="bg1"/>
                </a:solidFill>
              </a:rPr>
              <a:t>human rights.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dirty="0">
                <a:solidFill>
                  <a:schemeClr val="bg1"/>
                </a:solidFill>
              </a:rPr>
              <a:t>2. </a:t>
            </a:r>
            <a:r>
              <a:rPr lang="en-GB" sz="1800" dirty="0" smtClean="0">
                <a:solidFill>
                  <a:schemeClr val="bg1"/>
                </a:solidFill>
              </a:rPr>
              <a:t>The objectives </a:t>
            </a:r>
            <a:r>
              <a:rPr lang="en-GB" sz="1800" dirty="0">
                <a:solidFill>
                  <a:schemeClr val="bg1"/>
                </a:solidFill>
              </a:rPr>
              <a:t>of IDPAD promote anti discrimination </a:t>
            </a:r>
            <a:r>
              <a:rPr lang="en-GB" sz="1800" dirty="0" smtClean="0">
                <a:solidFill>
                  <a:schemeClr val="bg1"/>
                </a:solidFill>
              </a:rPr>
              <a:t>human rights norms</a:t>
            </a:r>
            <a:r>
              <a:rPr lang="en-GB" sz="1800" dirty="0">
                <a:solidFill>
                  <a:schemeClr val="bg1"/>
                </a:solidFill>
              </a:rPr>
              <a:t>, e.g. ICERD 1965 &amp; DDPA.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dirty="0" smtClean="0">
                <a:solidFill>
                  <a:schemeClr val="bg1"/>
                </a:solidFill>
              </a:rPr>
              <a:t>3. Collaborations can empower PAD through policy building for the attainment of sustainable development goals e.g. in education.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dirty="0" smtClean="0">
                <a:solidFill>
                  <a:schemeClr val="bg1"/>
                </a:solidFill>
              </a:rPr>
              <a:t>4. Fiscal constraint &amp; anti immigrant sentiment threatens inclusive sustainable development for the Europe 2020 Strategy and beyond.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i="1" dirty="0" smtClean="0"/>
              <a:t>         </a:t>
            </a:r>
            <a:r>
              <a:rPr lang="en-GB" sz="1800" b="1" i="1" dirty="0" smtClean="0">
                <a:solidFill>
                  <a:schemeClr val="bg1"/>
                </a:solidFill>
              </a:rPr>
              <a:t>H. B. A. </a:t>
            </a:r>
            <a:r>
              <a:rPr lang="en-GB" sz="1800" b="1" i="1" dirty="0" err="1" smtClean="0">
                <a:solidFill>
                  <a:schemeClr val="bg1"/>
                </a:solidFill>
              </a:rPr>
              <a:t>Olaiya</a:t>
            </a:r>
            <a:r>
              <a:rPr lang="en-GB" sz="1800" b="1" i="1" dirty="0" smtClean="0">
                <a:solidFill>
                  <a:schemeClr val="bg1"/>
                </a:solidFill>
              </a:rPr>
              <a:t>, PhD Candidate,          University of the West of England</a:t>
            </a:r>
            <a:endParaRPr lang="en-GB" sz="1800" b="1" i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5377656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Created by Author  </a:t>
            </a:r>
            <a:r>
              <a:rPr lang="en-US" dirty="0" smtClean="0"/>
              <a:t>by author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768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119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 Why empower marginalised communities through attainment of sustainable development goals in the International Decade for People of African Descent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Bristol 2015:  A micro study of  sustainable development targets linked to the International Decade for People of African Descent.</dc:title>
  <dc:creator>Hugh Olaiya</dc:creator>
  <cp:lastModifiedBy>Lisa Hacker</cp:lastModifiedBy>
  <cp:revision>20</cp:revision>
  <cp:lastPrinted>2015-07-14T14:20:46Z</cp:lastPrinted>
  <dcterms:created xsi:type="dcterms:W3CDTF">2015-06-16T07:33:34Z</dcterms:created>
  <dcterms:modified xsi:type="dcterms:W3CDTF">2017-11-06T16:54:15Z</dcterms:modified>
</cp:coreProperties>
</file>