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39"/>
  </p:notesMasterIdLst>
  <p:sldIdLst>
    <p:sldId id="256" r:id="rId7"/>
    <p:sldId id="473" r:id="rId8"/>
    <p:sldId id="483" r:id="rId9"/>
    <p:sldId id="476" r:id="rId10"/>
    <p:sldId id="478" r:id="rId11"/>
    <p:sldId id="479" r:id="rId12"/>
    <p:sldId id="485" r:id="rId13"/>
    <p:sldId id="487" r:id="rId14"/>
    <p:sldId id="499" r:id="rId15"/>
    <p:sldId id="484" r:id="rId16"/>
    <p:sldId id="480" r:id="rId17"/>
    <p:sldId id="492" r:id="rId18"/>
    <p:sldId id="500" r:id="rId19"/>
    <p:sldId id="502" r:id="rId20"/>
    <p:sldId id="488" r:id="rId21"/>
    <p:sldId id="519" r:id="rId22"/>
    <p:sldId id="505" r:id="rId23"/>
    <p:sldId id="489" r:id="rId24"/>
    <p:sldId id="504" r:id="rId25"/>
    <p:sldId id="521" r:id="rId26"/>
    <p:sldId id="520" r:id="rId27"/>
    <p:sldId id="522" r:id="rId28"/>
    <p:sldId id="523" r:id="rId29"/>
    <p:sldId id="524" r:id="rId30"/>
    <p:sldId id="526" r:id="rId31"/>
    <p:sldId id="314" r:id="rId32"/>
    <p:sldId id="525" r:id="rId33"/>
    <p:sldId id="507" r:id="rId34"/>
    <p:sldId id="508" r:id="rId35"/>
    <p:sldId id="509" r:id="rId36"/>
    <p:sldId id="511" r:id="rId37"/>
    <p:sldId id="512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FFF0D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5000" autoAdjust="0"/>
    <p:restoredTop sz="94660"/>
  </p:normalViewPr>
  <p:slideViewPr>
    <p:cSldViewPr>
      <p:cViewPr>
        <p:scale>
          <a:sx n="80" d="100"/>
          <a:sy n="80" d="100"/>
        </p:scale>
        <p:origin x="-251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0A7B0D-1DE0-46E2-9C70-728571AB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6B3A3-DB48-4A94-9CF7-CD8EDCEAF3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0CCA-AC5D-48DE-9220-3C61552117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41408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7161-6B3D-4E4C-88AC-41B045351E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5369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42B7-3A2D-4C80-8674-FDD7F755F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0434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16A9-A049-4B4B-890B-C4F49B7E542B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B0BD-35F2-4A79-8DF8-4DAE6A79D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3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070993"/>
          </a:xfrm>
        </p:spPr>
        <p:txBody>
          <a:bodyPr/>
          <a:lstStyle>
            <a:lvl1pPr>
              <a:defRPr sz="3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1196752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1520" y="6525344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2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7210-4792-410F-A7A9-A43580F408BF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FBCD-95E3-4B82-905A-A03A5BF50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37B7-063B-426E-999E-2E85E04672D1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CA8C-0D3D-4760-84B9-CBD76FD8D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4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86C8-AFF1-4679-847C-E4FC61780AFE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6F4E-64EF-4D32-BC79-8FEF10258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4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476-CDE0-4046-B578-03467A795A5D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6C2B-406A-4808-93F1-D23E64029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DEE5-A49D-4B9F-BD2C-03998D6FA3F7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4161-E228-4F16-9853-F55B28DCD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4109-678A-4A11-9C4C-4245082F0A80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2397-F9BD-4C27-90BF-7A67BC3EF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10C4-EA1A-4E77-BCA9-4E872D1839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02690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7A6C-3AD6-4F1B-B19A-0872DD18B132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1220-15CC-44D0-A1A0-7EA0725F7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6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E7BC-FF64-446A-942F-3F84ACB968B8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7A30-D28E-4F25-A9D3-472D8F47D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9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5B83-067C-49A0-A8C1-2BF5AEC3CB3D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6CE9-EF4B-4D0C-9B6C-6D57B4089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F560-BC28-4663-B695-6EABD2363DC2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F779F-2FBD-4141-A7B7-19E49F02B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94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5571-4FF9-466B-A580-813F4BAAB362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E959-A7C0-41B3-9442-203C8D666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11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D918-FA78-4D11-8412-43689AA184DF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1CEF-D534-4968-89BF-D9EE49063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99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B0EB-EA4D-435B-9374-B12B560ACF37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3272-9443-4D7F-93AA-CA9926D9E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5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F721-74AA-49F6-A816-07BBB29E2B7F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A6E9-CC66-4925-BB6F-BB849A34D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4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F29D-AED0-4B2A-A522-D9687834F3C5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7E88-D7C6-444E-AFF7-C15EF55A1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4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6014-E7D8-4FF0-8FA5-56EFCADC64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37881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449B-7564-4548-AAC0-B9864DC0F2A4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4970-053F-40DC-821F-3FD959691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1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646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816E-6290-4F88-9CCB-66BCA155B648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4725-F89B-4B3A-AC5F-0FC9EAB6C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01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81F-8A2F-42AD-A0AF-4E228063B449}" type="datetimeFigureOut">
              <a:rPr lang="en-US"/>
              <a:pPr>
                <a:defRPr/>
              </a:pPr>
              <a:t>6/30/2015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10D7-CE05-4B10-B433-43CEDDDBD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6FFF-CB03-465C-A991-899997B862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4937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6CAB-EB43-411B-85D2-66E72D469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26594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5EC-44B9-4994-9606-353B66B0E1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6414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6156-77C0-4A6F-9E06-F874ADECC4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6236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C595-9378-4D1C-BFBC-D912E53CD2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8461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598D-7A08-476D-A604-EEF3ECE81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106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_graphic__black_tif.t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0438" y="62150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F04F65-82C4-4FC7-A924-0FEAB6A79D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01" r:id="rId9"/>
    <p:sldLayoutId id="2147483911" r:id="rId10"/>
    <p:sldLayoutId id="21474839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02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ce.carmichael@uw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Obesity/Pages/Introduction.aspx" TargetMode="External"/><Relationship Id="rId2" Type="http://schemas.openxmlformats.org/officeDocument/2006/relationships/hyperlink" Target="http://www.noo.org.uk/NOO_about_obesity/child_obesity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dvchpediatricobesity.wikispaces.com/About+child+obesit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health-30812439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86700" cy="2000250"/>
          </a:xfrm>
        </p:spPr>
        <p:txBody>
          <a:bodyPr/>
          <a:lstStyle/>
          <a:p>
            <a:pPr eaLnBrk="1" hangingPunct="1"/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Select Committee on National Policy for the Built Environment</a:t>
            </a:r>
            <a:b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House of Lords: Private Briefing Seminar</a:t>
            </a:r>
            <a:b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impact of the built environment on </a:t>
            </a:r>
            <a:r>
              <a:rPr lang="en-US" altLang="en-US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and </a:t>
            </a:r>
            <a:r>
              <a:rPr lang="en-US" altLang="en-US" sz="18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wellbeing</a:t>
            </a:r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36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3200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72009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 Laurence Carmichael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Centre for Sustainable Planning and Environments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University of the West of England, Bristol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Laurence.carmichael@uwe.ac.uk</a:t>
            </a: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The impact of the built environment on health and wellbeing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GB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Evidence Base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1" y="332656"/>
            <a:ext cx="8892480" cy="68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5016" cy="1070993"/>
          </a:xfrm>
        </p:spPr>
        <p:txBody>
          <a:bodyPr/>
          <a:lstStyle/>
          <a:p>
            <a:pPr algn="ctr"/>
            <a:r>
              <a:rPr lang="en-GB" sz="2400" dirty="0" smtClean="0"/>
              <a:t>Public health evidence on the impact of the built environment  on </a:t>
            </a:r>
            <a:r>
              <a:rPr lang="en-GB" sz="2400" dirty="0" smtClean="0"/>
              <a:t>health: Pre WWII - </a:t>
            </a:r>
            <a:r>
              <a:rPr lang="en-GB" sz="2400" dirty="0" smtClean="0"/>
              <a:t>focus on infectious diseases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866"/>
          </a:xfrm>
        </p:spPr>
        <p:txBody>
          <a:bodyPr/>
          <a:lstStyle/>
          <a:p>
            <a:r>
              <a:rPr lang="en-GB" sz="1800" dirty="0" smtClean="0"/>
              <a:t>19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century epidemiological studies: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pPr lvl="1"/>
            <a:r>
              <a:rPr lang="en-GB" sz="1800" dirty="0" err="1" smtClean="0"/>
              <a:t>Eg</a:t>
            </a:r>
            <a:r>
              <a:rPr lang="en-GB" sz="1800" dirty="0" smtClean="0"/>
              <a:t> Dr John Snow established  </a:t>
            </a:r>
            <a:r>
              <a:rPr lang="en-US" sz="1800" dirty="0" smtClean="0"/>
              <a:t>link </a:t>
            </a:r>
            <a:r>
              <a:rPr lang="en-US" sz="1800" dirty="0"/>
              <a:t>between cases of cholera and the use of </a:t>
            </a:r>
            <a:r>
              <a:rPr lang="en-US" sz="1800" dirty="0" smtClean="0"/>
              <a:t>a particular </a:t>
            </a:r>
            <a:r>
              <a:rPr lang="en-US" sz="1800" dirty="0"/>
              <a:t>well in </a:t>
            </a:r>
            <a:r>
              <a:rPr lang="en-US" sz="1800" dirty="0" err="1" smtClean="0"/>
              <a:t>Soho</a:t>
            </a:r>
            <a:r>
              <a:rPr lang="en-US" sz="1800" dirty="0"/>
              <a:t> =&gt;well’s </a:t>
            </a:r>
            <a:r>
              <a:rPr lang="en-US" sz="1800" dirty="0" smtClean="0"/>
              <a:t>pump handle </a:t>
            </a:r>
            <a:r>
              <a:rPr lang="en-US" sz="1800" dirty="0"/>
              <a:t>removed, preventing its use and the </a:t>
            </a:r>
            <a:r>
              <a:rPr lang="en-US" sz="1800" dirty="0" smtClean="0"/>
              <a:t>further spread </a:t>
            </a:r>
            <a:r>
              <a:rPr lang="en-US" sz="1800" dirty="0"/>
              <a:t>of the disease among the </a:t>
            </a:r>
            <a:r>
              <a:rPr lang="en-US" sz="1800" dirty="0" smtClean="0"/>
              <a:t>community.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Link </a:t>
            </a:r>
            <a:r>
              <a:rPr lang="en-US" sz="1800" dirty="0"/>
              <a:t>between overcrowding, lack of safe water and food </a:t>
            </a:r>
            <a:r>
              <a:rPr lang="en-US" sz="1800" dirty="0" smtClean="0"/>
              <a:t>and inadequate </a:t>
            </a:r>
            <a:r>
              <a:rPr lang="en-US" sz="1800" dirty="0"/>
              <a:t>sanitation led to disease and </a:t>
            </a:r>
            <a:r>
              <a:rPr lang="en-US" sz="1800" dirty="0" smtClean="0"/>
              <a:t>epidemics spreading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800" dirty="0" smtClean="0"/>
              <a:t>=&gt;Response from built environment professions/authorities: advances </a:t>
            </a:r>
            <a:r>
              <a:rPr lang="en-US" sz="1800" dirty="0"/>
              <a:t>in housing, hygiene, water and </a:t>
            </a:r>
            <a:r>
              <a:rPr lang="en-US" sz="1800" dirty="0" smtClean="0"/>
              <a:t>sewerage systems leading to reducing in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3945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38"/>
            <a:ext cx="9036496" cy="1108206"/>
          </a:xfrm>
        </p:spPr>
        <p:txBody>
          <a:bodyPr/>
          <a:lstStyle/>
          <a:p>
            <a:pPr algn="ctr"/>
            <a:r>
              <a:rPr lang="en-US" sz="2400" dirty="0"/>
              <a:t>Public health evidence on the impact of the </a:t>
            </a:r>
            <a:r>
              <a:rPr lang="en-US" sz="2400" dirty="0" smtClean="0"/>
              <a:t>built environment on health</a:t>
            </a:r>
            <a:br>
              <a:rPr lang="en-US" sz="2400" dirty="0" smtClean="0"/>
            </a:br>
            <a:r>
              <a:rPr lang="en-US" sz="2400" dirty="0" smtClean="0"/>
              <a:t>Post WWII: focus </a:t>
            </a:r>
            <a:r>
              <a:rPr lang="en-US" sz="2400" dirty="0"/>
              <a:t>on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factors, chronic diseases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718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Public health now concerned by individual </a:t>
            </a:r>
            <a:r>
              <a:rPr lang="en-US" sz="1800" dirty="0" err="1"/>
              <a:t>behaviour</a:t>
            </a:r>
            <a:r>
              <a:rPr lang="en-US" sz="1800" dirty="0"/>
              <a:t>: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coronary </a:t>
            </a:r>
            <a:r>
              <a:rPr lang="en-US" sz="1800" dirty="0"/>
              <a:t>heart disease, </a:t>
            </a:r>
            <a:r>
              <a:rPr lang="en-US" sz="1800" dirty="0" smtClean="0"/>
              <a:t>diabetes</a:t>
            </a:r>
            <a:r>
              <a:rPr lang="en-US" sz="1800" dirty="0"/>
              <a:t>, </a:t>
            </a:r>
            <a:r>
              <a:rPr lang="en-US" sz="1800" dirty="0" smtClean="0"/>
              <a:t>stroke </a:t>
            </a:r>
            <a:r>
              <a:rPr lang="en-US" sz="1800" dirty="0"/>
              <a:t>and cancers are linked </a:t>
            </a:r>
            <a:r>
              <a:rPr lang="en-US" sz="1800" dirty="0" smtClean="0"/>
              <a:t>to </a:t>
            </a:r>
            <a:r>
              <a:rPr lang="en-US" sz="1800" dirty="0"/>
              <a:t>a range of factors, in particular smoking, diet, physical inactivity and alcohol = factors linked to individual but also to wider determinants of health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I</a:t>
            </a:r>
            <a:r>
              <a:rPr lang="en-US" sz="1800" dirty="0" smtClean="0"/>
              <a:t>ndividual risk factors to burden of diseases and illness  in UK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Smoking  12%</a:t>
            </a:r>
          </a:p>
          <a:p>
            <a:pPr marL="0" indent="0">
              <a:buNone/>
            </a:pPr>
            <a:r>
              <a:rPr lang="en-US" sz="1800" dirty="0" smtClean="0"/>
              <a:t>high </a:t>
            </a:r>
            <a:r>
              <a:rPr lang="en-US" sz="1800" dirty="0"/>
              <a:t>body-mass </a:t>
            </a:r>
            <a:r>
              <a:rPr lang="en-US" sz="1800" dirty="0" smtClean="0"/>
              <a:t>9%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physical inactivity,  alcohol </a:t>
            </a:r>
            <a:r>
              <a:rPr lang="en-US" sz="1800" dirty="0"/>
              <a:t>and poor diet (5% each)</a:t>
            </a:r>
          </a:p>
          <a:p>
            <a:pPr marL="0" indent="0">
              <a:buNone/>
            </a:pPr>
            <a:r>
              <a:rPr lang="en-US" sz="1800" dirty="0" smtClean="0"/>
              <a:t>(The Lancet,  2013)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966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41682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Obesity and the built environment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Clr>
                <a:srgbClr val="2DA2BF"/>
              </a:buClr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lvl="0" algn="just">
              <a:buClr>
                <a:srgbClr val="2DA2BF"/>
              </a:buClr>
            </a:pPr>
            <a:r>
              <a:rPr lang="en-US" sz="1600" dirty="0">
                <a:solidFill>
                  <a:prstClr val="black"/>
                </a:solidFill>
              </a:rPr>
              <a:t>Obesity increases risk of developing coronary heart disease, stroke, type 2 diabetes, and some types of cancers</a:t>
            </a:r>
          </a:p>
          <a:p>
            <a:pPr lvl="0">
              <a:buClr>
                <a:srgbClr val="2DA2BF"/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1600" dirty="0">
                <a:solidFill>
                  <a:prstClr val="black"/>
                </a:solidFill>
              </a:rPr>
              <a:t>26% of UK adults are now obese, 3x increase since </a:t>
            </a:r>
            <a:r>
              <a:rPr lang="en-US" sz="1600" dirty="0" smtClean="0">
                <a:solidFill>
                  <a:prstClr val="black"/>
                </a:solidFill>
              </a:rPr>
              <a:t>1980</a:t>
            </a:r>
          </a:p>
          <a:p>
            <a:pPr lvl="0">
              <a:buClr>
                <a:srgbClr val="2DA2BF"/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Activity environment as a factor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en-US" sz="1600" dirty="0">
                <a:solidFill>
                  <a:prstClr val="black"/>
                </a:solidFill>
              </a:rPr>
              <a:t>Sources:</a:t>
            </a:r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en-US" sz="1600" dirty="0">
                <a:hlinkClick r:id="rId2"/>
              </a:rPr>
              <a:t>http://www.noo.org.uk/NOO_about_obesity/child_obesity</a:t>
            </a:r>
            <a:endParaRPr lang="en-US" sz="1600" dirty="0"/>
          </a:p>
          <a:p>
            <a:pPr marL="109728" lvl="0" indent="0" algn="just">
              <a:buClr>
                <a:srgbClr val="2DA2BF"/>
              </a:buClr>
              <a:buNone/>
            </a:pPr>
            <a:r>
              <a:rPr lang="en-US" sz="1600" dirty="0">
                <a:hlinkClick r:id="rId3"/>
              </a:rPr>
              <a:t>http://www.nhs.uk/Conditions/Obesity/Pages/Introduction.aspx</a:t>
            </a:r>
            <a:endParaRPr lang="en-US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2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>
                <a:solidFill>
                  <a:srgbClr val="C00000"/>
                </a:solidFill>
              </a:rPr>
              <a:t>obesity </a:t>
            </a:r>
            <a:r>
              <a:rPr lang="en-US" sz="2400" dirty="0" smtClean="0">
                <a:solidFill>
                  <a:srgbClr val="C00000"/>
                </a:solidFill>
              </a:rPr>
              <a:t>system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6" y="150790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660323"/>
            <a:ext cx="7632848" cy="42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588" y="6093296"/>
            <a:ext cx="7020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hdvchpediatricobesity.wikispaces.com/About+child+obesity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Built environment and physical activity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Physical activity = lifestyle factor for long-term health and to tackle obesity. </a:t>
            </a:r>
          </a:p>
          <a:p>
            <a:r>
              <a:rPr lang="en-GB" sz="1600" dirty="0"/>
              <a:t>people who regularly use active transport gain health benefits </a:t>
            </a:r>
          </a:p>
          <a:p>
            <a:r>
              <a:rPr lang="en-GB" sz="1600" dirty="0"/>
              <a:t>Regular physical activity helps prevent chronic diseases  </a:t>
            </a:r>
            <a:r>
              <a:rPr lang="en-GB" sz="1600" dirty="0" smtClean="0"/>
              <a:t>e.g. walking </a:t>
            </a:r>
            <a:r>
              <a:rPr lang="en-GB" sz="1600" dirty="0"/>
              <a:t>to work was associated with overall higher levels of physical activity in young and middle-aged </a:t>
            </a:r>
            <a:r>
              <a:rPr lang="en-GB" sz="1600" dirty="0" smtClean="0"/>
              <a:t>adults</a:t>
            </a:r>
            <a:endParaRPr lang="en-GB" sz="16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C</a:t>
            </a:r>
            <a:r>
              <a:rPr lang="en-GB" sz="1600" dirty="0" smtClean="0"/>
              <a:t>haracteristics </a:t>
            </a:r>
            <a:r>
              <a:rPr lang="en-GB" sz="1600" dirty="0"/>
              <a:t>of neighbourhood design can </a:t>
            </a:r>
            <a:r>
              <a:rPr lang="en-GB" sz="1600" dirty="0" smtClean="0"/>
              <a:t>influence </a:t>
            </a:r>
            <a:r>
              <a:rPr lang="en-GB" sz="1600" b="1" dirty="0" smtClean="0"/>
              <a:t>individual behaviour </a:t>
            </a:r>
            <a:r>
              <a:rPr lang="en-GB" sz="1600" dirty="0" smtClean="0"/>
              <a:t>and  </a:t>
            </a:r>
            <a:r>
              <a:rPr lang="en-GB" sz="1600" dirty="0"/>
              <a:t>take up of physical </a:t>
            </a:r>
            <a:r>
              <a:rPr lang="en-GB" sz="1600" dirty="0" smtClean="0"/>
              <a:t>activity, for instance:</a:t>
            </a:r>
            <a:endParaRPr lang="en-GB" sz="1600" dirty="0"/>
          </a:p>
          <a:p>
            <a:pPr lvl="1"/>
            <a:r>
              <a:rPr lang="en-GB" sz="1600" dirty="0"/>
              <a:t>High </a:t>
            </a:r>
            <a:r>
              <a:rPr lang="en-GB" sz="1600" dirty="0" smtClean="0"/>
              <a:t>connectivity</a:t>
            </a:r>
            <a:endParaRPr lang="en-GB" sz="1600" dirty="0"/>
          </a:p>
          <a:p>
            <a:pPr lvl="1"/>
            <a:r>
              <a:rPr lang="en-GB" sz="1600" dirty="0" smtClean="0"/>
              <a:t>mixed neighbourhoods</a:t>
            </a:r>
          </a:p>
          <a:p>
            <a:pPr lvl="1"/>
            <a:r>
              <a:rPr lang="en-GB" sz="1600" dirty="0" smtClean="0"/>
              <a:t>Land use mixture</a:t>
            </a:r>
            <a:endParaRPr lang="en-GB" sz="1600" dirty="0"/>
          </a:p>
          <a:p>
            <a:pPr lvl="1"/>
            <a:r>
              <a:rPr lang="en-GB" sz="1600" dirty="0"/>
              <a:t>public transport, pedestrian facilities or proximity </a:t>
            </a:r>
            <a:endParaRPr lang="en-GB" sz="1600" dirty="0" smtClean="0"/>
          </a:p>
          <a:p>
            <a:pPr lvl="1"/>
            <a:r>
              <a:rPr lang="en-GB" sz="1600" dirty="0" smtClean="0"/>
              <a:t>Parks</a:t>
            </a:r>
          </a:p>
          <a:p>
            <a:pPr lvl="1"/>
            <a:r>
              <a:rPr lang="en-GB" sz="1600" dirty="0"/>
              <a:t>N</a:t>
            </a:r>
            <a:r>
              <a:rPr lang="en-GB" sz="1600" dirty="0" smtClean="0"/>
              <a:t>eighbourhood </a:t>
            </a:r>
            <a:r>
              <a:rPr lang="en-GB" sz="1600" dirty="0"/>
              <a:t>aesthetics used to design in walking and cycling in our daily lives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(</a:t>
            </a:r>
            <a:r>
              <a:rPr lang="en-GB" sz="1400" dirty="0" err="1"/>
              <a:t>Saelens</a:t>
            </a:r>
            <a:r>
              <a:rPr lang="en-GB" sz="1400" dirty="0"/>
              <a:t>, </a:t>
            </a:r>
            <a:r>
              <a:rPr lang="en-GB" sz="1400" dirty="0" err="1"/>
              <a:t>Sallis</a:t>
            </a:r>
            <a:r>
              <a:rPr lang="en-GB" sz="1400" dirty="0"/>
              <a:t> and Frank, 2003; Booth, Pinkston and Carlos Poston, 2005; Warburton </a:t>
            </a:r>
            <a:r>
              <a:rPr lang="en-GB" sz="1400" dirty="0" err="1"/>
              <a:t>Nicol</a:t>
            </a:r>
            <a:r>
              <a:rPr lang="en-GB" sz="1400" dirty="0"/>
              <a:t> and </a:t>
            </a:r>
            <a:r>
              <a:rPr lang="en-GB" sz="1400" dirty="0" err="1"/>
              <a:t>Bredin</a:t>
            </a:r>
            <a:r>
              <a:rPr lang="en-GB" sz="1400" dirty="0"/>
              <a:t> 2006; Lake and Townshend, 2006; Andersen, </a:t>
            </a:r>
            <a:r>
              <a:rPr lang="en-GB" sz="1400" dirty="0" err="1"/>
              <a:t>Wedderkopp</a:t>
            </a:r>
            <a:r>
              <a:rPr lang="en-GB" sz="1400" dirty="0"/>
              <a:t>, </a:t>
            </a:r>
            <a:r>
              <a:rPr lang="en-GB" sz="1400" dirty="0" err="1"/>
              <a:t>Pucher</a:t>
            </a:r>
            <a:r>
              <a:rPr lang="en-GB" sz="1400" dirty="0"/>
              <a:t>, Buehler, Bassett and Dannenberg, 2010; </a:t>
            </a:r>
            <a:r>
              <a:rPr lang="en-GB" sz="1400" dirty="0" err="1"/>
              <a:t>Kristensen</a:t>
            </a:r>
            <a:r>
              <a:rPr lang="en-GB" sz="1400" dirty="0"/>
              <a:t>, Moller, </a:t>
            </a:r>
            <a:r>
              <a:rPr lang="en-GB" sz="1400" dirty="0" err="1"/>
              <a:t>Froberg</a:t>
            </a:r>
            <a:r>
              <a:rPr lang="en-GB" sz="1400" dirty="0"/>
              <a:t>, and Cooper, 2011; Rhodes and </a:t>
            </a:r>
            <a:r>
              <a:rPr lang="en-GB" sz="1400" dirty="0" err="1"/>
              <a:t>Nasuti</a:t>
            </a:r>
            <a:r>
              <a:rPr lang="en-GB" sz="1400" dirty="0"/>
              <a:t>, 2011; de </a:t>
            </a:r>
            <a:r>
              <a:rPr lang="en-GB" sz="1400" dirty="0" err="1"/>
              <a:t>Nazelle</a:t>
            </a:r>
            <a:r>
              <a:rPr lang="en-GB" sz="1400" dirty="0"/>
              <a:t> et al., 2011; </a:t>
            </a:r>
            <a:r>
              <a:rPr lang="en-GB" sz="1400" dirty="0" err="1"/>
              <a:t>DoH</a:t>
            </a:r>
            <a:r>
              <a:rPr lang="en-GB" sz="1400" dirty="0"/>
              <a:t>, 2011; </a:t>
            </a:r>
            <a:r>
              <a:rPr lang="en-GB" sz="1400" dirty="0" err="1"/>
              <a:t>Mytton</a:t>
            </a:r>
            <a:r>
              <a:rPr lang="en-GB" sz="1400" dirty="0"/>
              <a:t>, Townsend, Rutter and Foster, 2012; Audrey, Procter and Cooper, 2014; White et al., 2013)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Built environment</a:t>
            </a:r>
            <a:r>
              <a:rPr lang="en-GB" sz="2400" dirty="0"/>
              <a:t> </a:t>
            </a:r>
            <a:r>
              <a:rPr lang="en-GB" sz="2400" dirty="0" smtClean="0"/>
              <a:t>and physical activity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 smtClean="0"/>
          </a:p>
          <a:p>
            <a:r>
              <a:rPr lang="en-GB" sz="1600" dirty="0" smtClean="0"/>
              <a:t>Supportive </a:t>
            </a:r>
            <a:r>
              <a:rPr lang="en-GB" sz="1600" dirty="0"/>
              <a:t>built environment is </a:t>
            </a:r>
            <a:r>
              <a:rPr lang="en-GB" sz="1600" b="1" dirty="0"/>
              <a:t>not enough </a:t>
            </a:r>
            <a:r>
              <a:rPr lang="en-GB" sz="1600" dirty="0"/>
              <a:t>on its own to ensure physical activity but it does facilitate it</a:t>
            </a:r>
          </a:p>
          <a:p>
            <a:endParaRPr lang="en-GB" sz="1600" dirty="0"/>
          </a:p>
          <a:p>
            <a:r>
              <a:rPr lang="en-GB" sz="1600" dirty="0"/>
              <a:t>But note: an unsupportive built environment is an </a:t>
            </a:r>
            <a:r>
              <a:rPr lang="en-GB" sz="1600" b="1" dirty="0"/>
              <a:t>effective deterrent</a:t>
            </a:r>
            <a:r>
              <a:rPr lang="en-GB" sz="1600" dirty="0"/>
              <a:t> of physical activity and exacerbates social exclusion</a:t>
            </a:r>
          </a:p>
          <a:p>
            <a:pPr marL="0" indent="0">
              <a:buNone/>
            </a:pPr>
            <a:endParaRPr lang="en-GB" sz="1600" dirty="0"/>
          </a:p>
          <a:p>
            <a:pPr marL="109728" indent="0">
              <a:buNone/>
            </a:pPr>
            <a:r>
              <a:rPr lang="en-GB" sz="1600" dirty="0"/>
              <a:t>Source: </a:t>
            </a:r>
            <a:r>
              <a:rPr lang="en-GB" sz="1600" dirty="0" smtClean="0"/>
              <a:t>(TRB, 2005)</a:t>
            </a:r>
            <a:endParaRPr lang="en-GB" sz="1600" dirty="0"/>
          </a:p>
          <a:p>
            <a:pPr marL="109728" indent="0">
              <a:buNone/>
            </a:pPr>
            <a:endParaRPr lang="en-GB" sz="1600" dirty="0" smtClean="0"/>
          </a:p>
          <a:p>
            <a:pPr marL="109728" indent="0">
              <a:buNone/>
            </a:pPr>
            <a:endParaRPr lang="en-GB" sz="1600" dirty="0"/>
          </a:p>
          <a:p>
            <a:pPr marL="109728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US" sz="1600" dirty="0"/>
              <a:t>Inactivity 'kills more than obesity'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www.bbc.co.uk/news/health-30812439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39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Characteristics of the built environment with a proven impact on mental health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 smtClean="0"/>
          </a:p>
          <a:p>
            <a:r>
              <a:rPr lang="en-GB" sz="1600" dirty="0" smtClean="0"/>
              <a:t>Type </a:t>
            </a:r>
            <a:r>
              <a:rPr lang="en-GB" sz="1600" dirty="0"/>
              <a:t>of housing /Over-crowding</a:t>
            </a:r>
          </a:p>
          <a:p>
            <a:r>
              <a:rPr lang="en-GB" sz="1600" dirty="0"/>
              <a:t>Noise /Indoor air quality</a:t>
            </a:r>
          </a:p>
          <a:p>
            <a:r>
              <a:rPr lang="en-GB" sz="1600" dirty="0"/>
              <a:t>Lack of personal control and of social support </a:t>
            </a:r>
          </a:p>
          <a:p>
            <a:r>
              <a:rPr lang="en-GB" sz="1600" dirty="0"/>
              <a:t>Perception of crime </a:t>
            </a:r>
          </a:p>
          <a:p>
            <a:r>
              <a:rPr lang="en-GB" sz="1600" dirty="0"/>
              <a:t>Badly maintained green spaces/access to green spaces, to amenities</a:t>
            </a:r>
          </a:p>
          <a:p>
            <a:r>
              <a:rPr lang="en-GB" sz="1600" dirty="0"/>
              <a:t>Deterioration of the aesthetics of neighbourhoods</a:t>
            </a:r>
          </a:p>
          <a:p>
            <a:r>
              <a:rPr lang="en-GB" sz="1600" dirty="0"/>
              <a:t>Lighting, green parks and road crossing/traffic density </a:t>
            </a:r>
          </a:p>
          <a:p>
            <a:r>
              <a:rPr lang="en-GB" sz="1600" dirty="0"/>
              <a:t>Provision of community centres, good public transport, recreational centre, affordable housing, grocery </a:t>
            </a:r>
            <a:r>
              <a:rPr lang="en-GB" sz="1600" dirty="0" smtClean="0"/>
              <a:t>stores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600" dirty="0"/>
              <a:t>The poor and ethnic minorities will suffer more than others =&gt; health impact of multiple environmental risk exposure must be considered when developing policies and interventions </a:t>
            </a:r>
            <a:endParaRPr lang="en-GB" sz="1600" dirty="0" smtClean="0"/>
          </a:p>
          <a:p>
            <a:endParaRPr lang="en-GB" sz="800" dirty="0"/>
          </a:p>
          <a:p>
            <a:pPr marL="0" indent="0">
              <a:buNone/>
            </a:pPr>
            <a:r>
              <a:rPr lang="en-GB" sz="1600" dirty="0"/>
              <a:t>(Evans, 2003; Phillips, Siu, </a:t>
            </a:r>
            <a:r>
              <a:rPr lang="en-GB" sz="1600" dirty="0" err="1"/>
              <a:t>Yeh</a:t>
            </a:r>
            <a:r>
              <a:rPr lang="en-GB" sz="1600" dirty="0"/>
              <a:t> and Cheng, 2005; </a:t>
            </a:r>
            <a:r>
              <a:rPr lang="en-GB" sz="1600" dirty="0" err="1"/>
              <a:t>Galea</a:t>
            </a:r>
            <a:r>
              <a:rPr lang="en-GB" sz="1600" dirty="0"/>
              <a:t>, Ahern, </a:t>
            </a:r>
            <a:r>
              <a:rPr lang="en-GB" sz="1600" dirty="0" err="1"/>
              <a:t>Rudenstine</a:t>
            </a:r>
            <a:r>
              <a:rPr lang="en-GB" sz="1600" dirty="0"/>
              <a:t>, Wallace and </a:t>
            </a:r>
            <a:r>
              <a:rPr lang="en-GB" sz="1600" dirty="0" err="1"/>
              <a:t>Zlahov</a:t>
            </a:r>
            <a:r>
              <a:rPr lang="en-GB" sz="1600" dirty="0"/>
              <a:t>, 2005; </a:t>
            </a:r>
            <a:r>
              <a:rPr lang="en-GB" sz="1600" dirty="0" err="1"/>
              <a:t>Guite</a:t>
            </a:r>
            <a:r>
              <a:rPr lang="en-GB" sz="1600" dirty="0"/>
              <a:t>, Clark and </a:t>
            </a:r>
            <a:r>
              <a:rPr lang="en-GB" sz="1600" dirty="0" err="1"/>
              <a:t>Ackrill</a:t>
            </a:r>
            <a:r>
              <a:rPr lang="en-GB" sz="1600" dirty="0"/>
              <a:t>, 2006; </a:t>
            </a:r>
            <a:r>
              <a:rPr lang="en-GB" sz="1600" dirty="0" err="1"/>
              <a:t>Guite</a:t>
            </a:r>
            <a:r>
              <a:rPr lang="en-GB" sz="1600" dirty="0"/>
              <a:t> et al., 2006; Maas, </a:t>
            </a:r>
            <a:r>
              <a:rPr lang="en-GB" sz="1600" dirty="0" err="1"/>
              <a:t>Verheij</a:t>
            </a:r>
            <a:r>
              <a:rPr lang="en-GB" sz="1600" dirty="0"/>
              <a:t>, </a:t>
            </a:r>
            <a:r>
              <a:rPr lang="en-GB" sz="1600" dirty="0" err="1"/>
              <a:t>Groenewegen</a:t>
            </a:r>
            <a:r>
              <a:rPr lang="en-GB" sz="1600" dirty="0"/>
              <a:t>, de </a:t>
            </a:r>
            <a:r>
              <a:rPr lang="en-GB" sz="1600" dirty="0" err="1"/>
              <a:t>Vries</a:t>
            </a:r>
            <a:r>
              <a:rPr lang="en-GB" sz="1600" dirty="0"/>
              <a:t> and </a:t>
            </a:r>
            <a:r>
              <a:rPr lang="en-GB" sz="1600" dirty="0" err="1"/>
              <a:t>Spreeuw</a:t>
            </a:r>
            <a:r>
              <a:rPr lang="en-GB" sz="1600" dirty="0"/>
              <a:t> </a:t>
            </a:r>
            <a:r>
              <a:rPr lang="en-GB" sz="1600" dirty="0" err="1"/>
              <a:t>enberg</a:t>
            </a:r>
            <a:r>
              <a:rPr lang="en-GB" sz="1600" dirty="0"/>
              <a:t>, 2006; Nielsen &amp; Hansen, 2007; </a:t>
            </a:r>
            <a:r>
              <a:rPr lang="en-GB" sz="1600" dirty="0" err="1"/>
              <a:t>O’Campo</a:t>
            </a:r>
            <a:r>
              <a:rPr lang="en-GB" sz="1600" dirty="0"/>
              <a:t> et al., 2009; </a:t>
            </a:r>
            <a:r>
              <a:rPr lang="en-GB" sz="1600" dirty="0" err="1"/>
              <a:t>Kihal-Talantikite</a:t>
            </a:r>
            <a:r>
              <a:rPr lang="en-GB" sz="1600" dirty="0"/>
              <a:t>, Padilla, </a:t>
            </a:r>
            <a:r>
              <a:rPr lang="en-GB" sz="1600" dirty="0" err="1"/>
              <a:t>Lalloué</a:t>
            </a:r>
            <a:r>
              <a:rPr lang="en-GB" sz="1600" dirty="0"/>
              <a:t>, </a:t>
            </a:r>
            <a:r>
              <a:rPr lang="en-GB" sz="1600" dirty="0" err="1"/>
              <a:t>Gelormini</a:t>
            </a:r>
            <a:r>
              <a:rPr lang="en-GB" sz="1600" dirty="0"/>
              <a:t>, </a:t>
            </a:r>
            <a:r>
              <a:rPr lang="en-GB" sz="1600" dirty="0" err="1"/>
              <a:t>Zmirou-Navier</a:t>
            </a:r>
            <a:r>
              <a:rPr lang="en-GB" sz="1600" dirty="0"/>
              <a:t> and </a:t>
            </a:r>
            <a:r>
              <a:rPr lang="en-GB" sz="1600" dirty="0" err="1"/>
              <a:t>Deguen</a:t>
            </a:r>
            <a:r>
              <a:rPr lang="en-GB" sz="1600" dirty="0"/>
              <a:t>, 2013; White, </a:t>
            </a:r>
            <a:r>
              <a:rPr lang="en-GB" sz="1600" dirty="0" err="1"/>
              <a:t>Alcock</a:t>
            </a:r>
            <a:r>
              <a:rPr lang="en-GB" sz="1600" dirty="0"/>
              <a:t>, Wheeler and </a:t>
            </a:r>
            <a:r>
              <a:rPr lang="en-GB" sz="1600" dirty="0" err="1"/>
              <a:t>Depledge</a:t>
            </a:r>
            <a:r>
              <a:rPr lang="en-GB" sz="1600" dirty="0"/>
              <a:t> , 2013)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Content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Definition of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Wider determinants of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The built environment as a determinant of health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b="1" dirty="0" smtClean="0"/>
              <a:t>Evidence base</a:t>
            </a:r>
          </a:p>
          <a:p>
            <a:pPr>
              <a:buAutoNum type="arabicPeriod"/>
            </a:pPr>
            <a:r>
              <a:rPr lang="en-US" sz="1600" dirty="0" smtClean="0"/>
              <a:t>Health problems with possible links with the built environment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/>
              <a:t>Obesity, physical activity and the built environment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/>
              <a:t>Mental health and built environment </a:t>
            </a:r>
          </a:p>
          <a:p>
            <a:pPr>
              <a:buFont typeface="Arial" charset="0"/>
              <a:buAutoNum type="arabicPeriod"/>
            </a:pPr>
            <a:r>
              <a:rPr lang="en-US" sz="1600" dirty="0" smtClean="0"/>
              <a:t>Inequalities and built environment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/>
              <a:t>Housing and health inequalities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/>
              <a:t>Greenspace and health </a:t>
            </a:r>
            <a:r>
              <a:rPr lang="en-US" sz="1600" dirty="0" smtClean="0"/>
              <a:t>inequalities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600" b="1" dirty="0" smtClean="0"/>
              <a:t>Finally: a few issues to consider for policy-making health and built environment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Evidence base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Delivery mechanisms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Politics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3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Health inequalities and the built environment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2915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400" dirty="0" smtClean="0"/>
              <a:t>People living in areas of deprivation are more likely to be exposed to a variety of adverse conditions which affect health including:</a:t>
            </a:r>
          </a:p>
          <a:p>
            <a:pPr marL="0" indent="0">
              <a:buNone/>
            </a:pPr>
            <a:r>
              <a:rPr lang="en-GB" sz="1400" dirty="0" smtClean="0"/>
              <a:t>Air pollution, flooding, noise pollution, road traffic, hazardous waste sites, places that feel unsafe, scarcity of green spaces, unsafe transport, fewer activities for healthy activities.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 descr="C:\Users\l-carmichael\Dropbox\Life-expectancy-and-disability-free-life-expectancy-DFLE-at-birth-persons-by-neighbourhood-income-level-England-1999–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40269"/>
            <a:ext cx="7272809" cy="39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7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Health inequalities and the built environment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1"/>
            <a:ext cx="71354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64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Impact of housing on health inequalities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/>
              <a:t>Buildings where people live have an impact on their physical and mental wellbeing.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Housing factors: </a:t>
            </a:r>
            <a:r>
              <a:rPr lang="en-GB" sz="1600" dirty="0" smtClean="0"/>
              <a:t>residential location, dwelling types and </a:t>
            </a:r>
            <a:r>
              <a:rPr lang="en-GB" sz="1600" b="1" u="sng" dirty="0" smtClean="0"/>
              <a:t>design</a:t>
            </a:r>
            <a:r>
              <a:rPr lang="en-GB" sz="1600" dirty="0" smtClean="0"/>
              <a:t>, quality of construction and ongoing maintenance, internal features, crowding, feeling secure in one’s home, affordability.</a:t>
            </a:r>
          </a:p>
          <a:p>
            <a:pPr marL="0" indent="0">
              <a:buNone/>
            </a:pPr>
            <a:r>
              <a:rPr lang="en-GB" sz="1600" b="1" dirty="0"/>
              <a:t>Inequalities from housing design: </a:t>
            </a:r>
            <a:r>
              <a:rPr lang="en-GB" sz="1600" dirty="0"/>
              <a:t>fuel poverty from limited income and poor energy </a:t>
            </a:r>
            <a:r>
              <a:rPr lang="en-GB" sz="1600" dirty="0" smtClean="0"/>
              <a:t>efficiency. </a:t>
            </a:r>
          </a:p>
          <a:p>
            <a:pPr marL="0" indent="0">
              <a:buNone/>
            </a:pPr>
            <a:r>
              <a:rPr lang="en-GB" sz="1600" b="1" dirty="0" smtClean="0"/>
              <a:t>At risk populations: </a:t>
            </a:r>
            <a:r>
              <a:rPr lang="en-GB" sz="1600" dirty="0" smtClean="0"/>
              <a:t>poorest quintiles of households, older people, children, those with long-term illnesses, those who spend their days at home. </a:t>
            </a:r>
            <a:endParaRPr lang="en-GB" sz="1600" b="1" dirty="0"/>
          </a:p>
          <a:p>
            <a:pPr marL="0" indent="0">
              <a:buNone/>
            </a:pPr>
            <a:r>
              <a:rPr lang="en-GB" sz="1600" b="1" dirty="0" smtClean="0"/>
              <a:t>Health effects: </a:t>
            </a:r>
            <a:r>
              <a:rPr lang="en-GB" sz="1600" dirty="0" smtClean="0"/>
              <a:t>mortality, hospital admissions, poor mental health, respiratory problems, slow physical growth and cognitive development.</a:t>
            </a:r>
            <a:endParaRPr lang="en-GB" sz="1600" b="1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Life expectancy of a homeless woman in England is 47 (average; 77).</a:t>
            </a:r>
          </a:p>
          <a:p>
            <a:pPr marL="0" indent="0">
              <a:buNone/>
            </a:pPr>
            <a:r>
              <a:rPr lang="en-GB" sz="1600" dirty="0" smtClean="0"/>
              <a:t>35% of the poorest quintile of households experience fuel poverty.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Sources: The Institute of Health Equity, 2013; Crew, 2007; Crisis, 2011; Healy, 2003; Liddell and Morris, 2010; Harker and Shelter, 2006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08245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Impact of greenspace on health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/>
              <a:t>Research shows the direct benefits of greenspace to physical and mental health.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Greenspace factors: </a:t>
            </a:r>
            <a:r>
              <a:rPr lang="en-GB" sz="1600" dirty="0" smtClean="0"/>
              <a:t>levels of greenspace, contact with nature, access/proximity.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Inequalities from low level/reduced access to greenspace: </a:t>
            </a:r>
            <a:r>
              <a:rPr lang="en-GB" sz="1600" dirty="0" smtClean="0"/>
              <a:t>20% of most affluent neighbourhoods in England have 5 times the amount of greenspace than the most deprived 10% neighbourhoods.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Health effects: </a:t>
            </a:r>
            <a:r>
              <a:rPr lang="en-GB" sz="1600" dirty="0" smtClean="0"/>
              <a:t>there is evidence of preventive, physical, mental and social benefits of engagement with the natural environment for people suffering from mental illness and dementia. Less greenspace in a living environment is associated with greater risk of anxiety, depression, feeling of loneliness and perceived shortage of social support.</a:t>
            </a:r>
          </a:p>
          <a:p>
            <a:pPr marL="0" indent="0">
              <a:buNone/>
            </a:pPr>
            <a:r>
              <a:rPr lang="en-GB" sz="1600" dirty="0" smtClean="0"/>
              <a:t>Contact with nature is linked with improved mood, and reduced stress and anxiety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 smtClean="0"/>
              <a:t>Sources: CABE, 2010a; </a:t>
            </a:r>
            <a:r>
              <a:rPr lang="en-GB" sz="1600" dirty="0" err="1" smtClean="0"/>
              <a:t>Croucher</a:t>
            </a:r>
            <a:r>
              <a:rPr lang="en-GB" sz="1600" dirty="0" smtClean="0"/>
              <a:t> et al., 2007; Pretty et al., 2007; Clark at al., 2013;  Maas et al., 2009;  CABE, 2010b.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797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Other characteristics of the built environment associated with health impact and health inequalities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 smtClean="0"/>
          </a:p>
          <a:p>
            <a:r>
              <a:rPr lang="en-GB" sz="1800" dirty="0" smtClean="0"/>
              <a:t>Housing: overcrowding</a:t>
            </a:r>
          </a:p>
          <a:p>
            <a:endParaRPr lang="en-GB" sz="1800" dirty="0" smtClean="0"/>
          </a:p>
          <a:p>
            <a:r>
              <a:rPr lang="en-GB" sz="1800" dirty="0" smtClean="0"/>
              <a:t>Transport: active travel, public transport, car traffic</a:t>
            </a:r>
          </a:p>
          <a:p>
            <a:endParaRPr lang="en-GB" sz="1800" dirty="0" smtClean="0"/>
          </a:p>
          <a:p>
            <a:r>
              <a:rPr lang="en-GB" sz="1800" dirty="0" smtClean="0"/>
              <a:t>Accessibility of healthy food options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2486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926977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Finally: a few issues to consider for </a:t>
            </a:r>
            <a:r>
              <a:rPr lang="en-US" sz="2400" dirty="0" smtClean="0">
                <a:solidFill>
                  <a:schemeClr val="accent2"/>
                </a:solidFill>
              </a:rPr>
              <a:t>health </a:t>
            </a:r>
            <a:r>
              <a:rPr lang="en-US" sz="2400" dirty="0">
                <a:solidFill>
                  <a:schemeClr val="accent2"/>
                </a:solidFill>
              </a:rPr>
              <a:t>and built </a:t>
            </a:r>
            <a:r>
              <a:rPr lang="en-US" sz="2400" dirty="0" smtClean="0">
                <a:solidFill>
                  <a:schemeClr val="accent2"/>
                </a:solidFill>
              </a:rPr>
              <a:t>environment </a:t>
            </a:r>
            <a:r>
              <a:rPr lang="en-US" sz="2400" dirty="0">
                <a:solidFill>
                  <a:schemeClr val="accent2"/>
                </a:solidFill>
              </a:rPr>
              <a:t>policy-making </a:t>
            </a:r>
            <a:r>
              <a:rPr lang="en-US" sz="2400" dirty="0" smtClean="0">
                <a:solidFill>
                  <a:schemeClr val="accent2"/>
                </a:solidFill>
              </a:rPr>
              <a:t>(planning policy/planning decisions)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856984" cy="540089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Evidence </a:t>
            </a:r>
            <a:r>
              <a:rPr lang="en-US" sz="1600" b="1" dirty="0" smtClean="0"/>
              <a:t>base (for academics and research councils)</a:t>
            </a:r>
          </a:p>
          <a:p>
            <a:r>
              <a:rPr lang="en-US" sz="1400" dirty="0" smtClean="0"/>
              <a:t>Methodological challenges to ensure robustness of the evidence</a:t>
            </a:r>
          </a:p>
          <a:p>
            <a:r>
              <a:rPr lang="en-US" sz="1400" dirty="0" err="1" smtClean="0"/>
              <a:t>Generalisability</a:t>
            </a:r>
            <a:r>
              <a:rPr lang="en-US" sz="1400" dirty="0" smtClean="0"/>
              <a:t> vs local relevance to inform local plans, planning decisions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hange </a:t>
            </a:r>
            <a:r>
              <a:rPr lang="en-US" sz="1400" dirty="0"/>
              <a:t>the way research priorities are set, to challenge medical paradigms and the instrumental mindset of cost </a:t>
            </a:r>
            <a:r>
              <a:rPr lang="en-US" sz="1400" dirty="0" smtClean="0"/>
              <a:t>effectiveness </a:t>
            </a:r>
          </a:p>
          <a:p>
            <a:r>
              <a:rPr lang="en-US" sz="1400" dirty="0" smtClean="0"/>
              <a:t>Ensure that planners inform scope of research questions, projects</a:t>
            </a:r>
          </a:p>
          <a:p>
            <a:r>
              <a:rPr lang="en-US" sz="1400" dirty="0" smtClean="0"/>
              <a:t>Translate the evidence so it can be material consideration in planning decisions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Delivery </a:t>
            </a:r>
            <a:r>
              <a:rPr lang="en-US" sz="1200" b="1" dirty="0" smtClean="0"/>
              <a:t>mechanisms for spatial planning</a:t>
            </a:r>
          </a:p>
          <a:p>
            <a:r>
              <a:rPr lang="en-US" sz="1400" dirty="0"/>
              <a:t>NPPF needs to give planning for health a higher priority</a:t>
            </a:r>
          </a:p>
          <a:p>
            <a:r>
              <a:rPr lang="en-US" sz="1400" dirty="0" smtClean="0"/>
              <a:t>develop </a:t>
            </a:r>
            <a:r>
              <a:rPr lang="en-US" sz="1400" dirty="0"/>
              <a:t>integrated policy-making across professions </a:t>
            </a:r>
            <a:r>
              <a:rPr lang="en-US" sz="1400" dirty="0" smtClean="0"/>
              <a:t>at local level</a:t>
            </a:r>
          </a:p>
          <a:p>
            <a:r>
              <a:rPr lang="en-US" sz="1400" dirty="0" smtClean="0"/>
              <a:t>Local plan: address the issue of viability (long </a:t>
            </a:r>
            <a:r>
              <a:rPr lang="en-US" sz="1400" dirty="0"/>
              <a:t>term impact of </a:t>
            </a:r>
            <a:r>
              <a:rPr lang="en-US" sz="1400" dirty="0" smtClean="0"/>
              <a:t>new </a:t>
            </a:r>
            <a:r>
              <a:rPr lang="en-US" sz="1400" dirty="0"/>
              <a:t>development </a:t>
            </a:r>
            <a:r>
              <a:rPr lang="en-US" sz="1400" dirty="0" smtClean="0"/>
              <a:t>on health)</a:t>
            </a:r>
          </a:p>
          <a:p>
            <a:r>
              <a:rPr lang="en-US" sz="1400" dirty="0" smtClean="0"/>
              <a:t>Joint </a:t>
            </a:r>
            <a:r>
              <a:rPr lang="en-US" sz="1400" dirty="0"/>
              <a:t>Strategic Needs Assessments </a:t>
            </a:r>
            <a:r>
              <a:rPr lang="en-US" sz="1400" dirty="0" smtClean="0"/>
              <a:t>to inform local plan and vice versa</a:t>
            </a:r>
          </a:p>
          <a:p>
            <a:r>
              <a:rPr lang="en-US" sz="1400" dirty="0" smtClean="0"/>
              <a:t>Consider Health impact assessment in other forms of assessments </a:t>
            </a:r>
            <a:endParaRPr lang="en-US" sz="14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600" b="1" dirty="0" smtClean="0"/>
              <a:t>Politics</a:t>
            </a:r>
          </a:p>
          <a:p>
            <a:r>
              <a:rPr lang="en-US" sz="1400" dirty="0" smtClean="0"/>
              <a:t>Public health seen as left of </a:t>
            </a:r>
            <a:r>
              <a:rPr lang="en-US" sz="1400" dirty="0" err="1" smtClean="0"/>
              <a:t>centre</a:t>
            </a:r>
            <a:r>
              <a:rPr lang="en-US" sz="1400" dirty="0" smtClean="0"/>
              <a:t>/health diplomacy needed</a:t>
            </a:r>
          </a:p>
          <a:p>
            <a:r>
              <a:rPr lang="en-US" sz="1400" dirty="0" smtClean="0"/>
              <a:t>Leadership at local level</a:t>
            </a:r>
          </a:p>
          <a:p>
            <a:r>
              <a:rPr lang="en-US" sz="1400" dirty="0" err="1" smtClean="0"/>
              <a:t>Realise</a:t>
            </a:r>
            <a:r>
              <a:rPr lang="en-US" sz="1400" dirty="0" smtClean="0"/>
              <a:t> the co-benefit of health agenda (transport, housing, education, sustainable development)</a:t>
            </a:r>
          </a:p>
          <a:p>
            <a:endParaRPr lang="en-US" sz="16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887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/>
          </a:p>
          <a:p>
            <a:r>
              <a:rPr lang="en-US" sz="1400" dirty="0" err="1"/>
              <a:t>Aboelata</a:t>
            </a:r>
            <a:r>
              <a:rPr lang="en-US" sz="1400" dirty="0"/>
              <a:t>, 2004. The built environment and health - 11 Profiles of Neighborhood </a:t>
            </a:r>
            <a:r>
              <a:rPr lang="en-US" sz="1400" dirty="0" smtClean="0"/>
              <a:t>Transformation, Prevention </a:t>
            </a:r>
            <a:r>
              <a:rPr lang="en-US" sz="1400" dirty="0"/>
              <a:t>Institute: Oakland, CA. </a:t>
            </a:r>
          </a:p>
          <a:p>
            <a:r>
              <a:rPr lang="en-US" sz="1400" dirty="0"/>
              <a:t>TRB (2005) Does the built environment influence physical activity? : examining the evidence /</a:t>
            </a:r>
          </a:p>
          <a:p>
            <a:r>
              <a:rPr lang="en-US" sz="1400" dirty="0"/>
              <a:t>Committee on Physical Activity, Health, Transportation, and Land Use, Transportation</a:t>
            </a:r>
          </a:p>
          <a:p>
            <a:pPr marL="0" indent="0">
              <a:buNone/>
            </a:pPr>
            <a:r>
              <a:rPr lang="en-US" sz="1400" dirty="0" smtClean="0"/>
              <a:t>        Research </a:t>
            </a:r>
            <a:r>
              <a:rPr lang="en-US" sz="1400" dirty="0"/>
              <a:t>Board, Institute of Medicine of the National Academies, Washington DC.</a:t>
            </a:r>
          </a:p>
          <a:p>
            <a:r>
              <a:rPr lang="en-US" sz="1400" dirty="0"/>
              <a:t>Dahlgren G, Whitehead M. 1991. Policies and strategies to promote social equity in health. Stockholm: Institute for Future Studies.</a:t>
            </a:r>
          </a:p>
          <a:p>
            <a:r>
              <a:rPr lang="en-US" sz="1400" dirty="0"/>
              <a:t>Marmot, Sir M. (2010). Fair Society, Healthy Lives – The Marmot Review. London: Department of Health.</a:t>
            </a:r>
          </a:p>
          <a:p>
            <a:r>
              <a:rPr lang="en-US" sz="1400" dirty="0"/>
              <a:t>Jackson, R., Dannenberg, A. and </a:t>
            </a:r>
            <a:r>
              <a:rPr lang="en-US" sz="1400" dirty="0" err="1"/>
              <a:t>Frumkin</a:t>
            </a:r>
            <a:r>
              <a:rPr lang="en-US" sz="1400" dirty="0"/>
              <a:t>, H, (2013). Health and the Built Environment: 10 Years After, American Journal of Public Health Vol. 103, No. 9 : pp. 1542-1544.</a:t>
            </a:r>
          </a:p>
          <a:p>
            <a:r>
              <a:rPr lang="en-US" sz="1400" dirty="0"/>
              <a:t>Barton, H. (2009). Land use planning and health and well-being. Land Use Policy 26S S115–S123.</a:t>
            </a:r>
          </a:p>
          <a:p>
            <a:r>
              <a:rPr lang="en-US" sz="1400" dirty="0"/>
              <a:t>Murray, L.  et al. (2013). ‘UK health performance: findings of the Global Burden of Disease Study 2010’. The Lancet,2013, Vol. 381 (9,871), 997-1020. www.thelancet.com/journals/lancet/</a:t>
            </a:r>
          </a:p>
          <a:p>
            <a:pPr marL="0" indent="0">
              <a:buNone/>
            </a:pPr>
            <a:r>
              <a:rPr lang="en-US" sz="1400" dirty="0" smtClean="0"/>
              <a:t>       article/PIIS0140-6736(13)60355-4/</a:t>
            </a:r>
            <a:r>
              <a:rPr lang="en-US" sz="1400" dirty="0" err="1" smtClean="0"/>
              <a:t>fulltext#article_upsell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dirty="0"/>
              <a:t>The Institute of Health Equity (2013).  Review of the social determinants and the health divide in the WHO European region. Copenhagen: WHO Europe. </a:t>
            </a:r>
          </a:p>
          <a:p>
            <a:r>
              <a:rPr lang="en-US" sz="1400" dirty="0"/>
              <a:t>Crew, D. (2007). The </a:t>
            </a:r>
            <a:r>
              <a:rPr lang="en-US" sz="1400" dirty="0" err="1"/>
              <a:t>tennants</a:t>
            </a:r>
            <a:r>
              <a:rPr lang="en-US" sz="1400" dirty="0"/>
              <a:t>’ dilemma – warning: your home is at rick if you dare complain. Liverpool: Citizen Advice Bureau.</a:t>
            </a:r>
          </a:p>
          <a:p>
            <a:r>
              <a:rPr lang="en-US" sz="1400" dirty="0"/>
              <a:t>Crisis (2011). Homelessness: a silent killer a research briefing on mortality amongst homeless people, Crisis.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3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9237"/>
          </a:xfrm>
        </p:spPr>
        <p:txBody>
          <a:bodyPr/>
          <a:lstStyle/>
          <a:p>
            <a:r>
              <a:rPr lang="en-US" sz="1400" dirty="0"/>
              <a:t>Healy, J. D. (2003). Excess winter mortality in Europe: a cross country analysis identifying key risk factors. Journal of epidemiology and community health 57(10), 784-789.</a:t>
            </a:r>
          </a:p>
          <a:p>
            <a:r>
              <a:rPr lang="en-US" sz="1400" dirty="0"/>
              <a:t>Liddell, C. and Morris, C. (2010). Fuel poverty and human health: a review of recent evidence . Energy Policy  38 (6), 2987-2997.</a:t>
            </a:r>
          </a:p>
          <a:p>
            <a:r>
              <a:rPr lang="en-US" sz="1400" dirty="0"/>
              <a:t>Harker, L. and Shelter (2006).  Chance of a lifetime: the impact of bad housing on children’s lives. London: Shelter.</a:t>
            </a:r>
          </a:p>
          <a:p>
            <a:r>
              <a:rPr lang="en-US" sz="1400" dirty="0"/>
              <a:t>CABE (2010a). Community green: using local spaces to tackle inequality and improve health, London: CABE.</a:t>
            </a:r>
          </a:p>
          <a:p>
            <a:r>
              <a:rPr lang="en-US" sz="1400" dirty="0"/>
              <a:t>CABE (2010b). Urban green nation: building the evidence base. London: CABE.</a:t>
            </a:r>
          </a:p>
          <a:p>
            <a:r>
              <a:rPr lang="en-US" sz="1400" dirty="0" err="1"/>
              <a:t>Croucher</a:t>
            </a:r>
            <a:r>
              <a:rPr lang="en-US" sz="1400" dirty="0"/>
              <a:t>, L. et al. (2007). The links between greenspace and health: a critical literature review, </a:t>
            </a:r>
            <a:r>
              <a:rPr lang="en-US" sz="1400" dirty="0" err="1"/>
              <a:t>Stirling</a:t>
            </a:r>
            <a:r>
              <a:rPr lang="en-US" sz="1400" dirty="0"/>
              <a:t>: Greenspace Scotland.</a:t>
            </a:r>
          </a:p>
          <a:p>
            <a:r>
              <a:rPr lang="en-US" sz="1400" dirty="0"/>
              <a:t>Pretty, J. et al. (2007). Green exercise in the UK countryside: effects on health and psychological wellbeing, and implications for policy and planning. Journal of environmental planning and management 50(2), 211-231.</a:t>
            </a:r>
          </a:p>
          <a:p>
            <a:r>
              <a:rPr lang="en-US" sz="1400" dirty="0"/>
              <a:t>Clark, P. et al. (2013). Greening dementia: a literature review of the benefits a d barriers facing individuals living with dementia in accessing the natural environment and local greenspace. Worcester: Natural England. </a:t>
            </a:r>
          </a:p>
          <a:p>
            <a:r>
              <a:rPr lang="en-US" sz="1400" dirty="0"/>
              <a:t>Maas, J. et al. (2009). Morbidity is related to a green living environment. Journal of </a:t>
            </a:r>
            <a:r>
              <a:rPr lang="en-US" sz="1400" dirty="0" err="1"/>
              <a:t>epidem</a:t>
            </a:r>
            <a:r>
              <a:rPr lang="en-US" sz="1400" dirty="0"/>
              <a:t>. and comm. Health 63 (12), 967-973. </a:t>
            </a:r>
            <a:endParaRPr lang="en-US" sz="1400" dirty="0" smtClean="0"/>
          </a:p>
          <a:p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116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Further 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Andersen</a:t>
            </a:r>
            <a:r>
              <a:rPr lang="en-GB" sz="1400" dirty="0"/>
              <a:t>, L. B., </a:t>
            </a:r>
            <a:r>
              <a:rPr lang="en-GB" sz="1400" dirty="0" err="1"/>
              <a:t>Wedderkopp</a:t>
            </a:r>
            <a:r>
              <a:rPr lang="en-GB" sz="1400" dirty="0"/>
              <a:t>, N., </a:t>
            </a:r>
            <a:r>
              <a:rPr lang="en-GB" sz="1400" dirty="0" err="1"/>
              <a:t>Kristensen</a:t>
            </a:r>
            <a:r>
              <a:rPr lang="en-GB" sz="1400" dirty="0"/>
              <a:t>, P. L., Moller, N. C., </a:t>
            </a:r>
            <a:r>
              <a:rPr lang="en-GB" sz="1400" dirty="0" err="1"/>
              <a:t>Froberg</a:t>
            </a:r>
            <a:r>
              <a:rPr lang="en-GB" sz="1400" dirty="0"/>
              <a:t>, K. and Cooper, A. (2011). Cycling to School and Cardiovascular Risk Factors: A Longitudinal Study. Journal of Physical Activity and Health, 8, 1025-33.</a:t>
            </a:r>
          </a:p>
          <a:p>
            <a:r>
              <a:rPr lang="en-GB" sz="1400" dirty="0"/>
              <a:t>Audrey, S., Procter, S. &amp; Cooper, A. (2014). The contribution of walking to work to adult physical activity levels: a cross sectional study. International Journal of Behavioural Nutrition and Physical Activity, 11, 37. </a:t>
            </a:r>
          </a:p>
          <a:p>
            <a:r>
              <a:rPr lang="en-GB" sz="1400" dirty="0"/>
              <a:t>Barton, H. (2009). Land use planning and health and well-being. Land Use Policy 26S S115–S123.</a:t>
            </a:r>
          </a:p>
          <a:p>
            <a:r>
              <a:rPr lang="en-GB" sz="1400" dirty="0"/>
              <a:t>Bristol City Council (2011a). Bristol Development Framework Core Strategy, adopted</a:t>
            </a:r>
          </a:p>
          <a:p>
            <a:pPr marL="0" indent="0">
              <a:buNone/>
            </a:pPr>
            <a:r>
              <a:rPr lang="en-GB" sz="1400" dirty="0" smtClean="0"/>
              <a:t>       June </a:t>
            </a:r>
            <a:r>
              <a:rPr lang="en-GB" sz="1400" dirty="0"/>
              <a:t>2011. Bristol: Bristol City Council.</a:t>
            </a:r>
          </a:p>
          <a:p>
            <a:r>
              <a:rPr lang="en-GB" sz="1400" dirty="0"/>
              <a:t>Carmichael, L.,  Barton H., </a:t>
            </a:r>
            <a:r>
              <a:rPr lang="en-GB" sz="1400" dirty="0" err="1"/>
              <a:t>Gray</a:t>
            </a:r>
            <a:r>
              <a:rPr lang="en-GB" sz="1400" dirty="0"/>
              <a:t>  S.,  Lease  H . &amp; Pilkington  P. (2012). Integration of health into urban spatial planning through impact assessment: identifying governance and policy barriers and facilitators. EIA Review, 32 (1), 187-194.</a:t>
            </a:r>
          </a:p>
          <a:p>
            <a:r>
              <a:rPr lang="en-GB" sz="1400" dirty="0" err="1"/>
              <a:t>Chaix</a:t>
            </a:r>
            <a:r>
              <a:rPr lang="en-GB" sz="1400" dirty="0"/>
              <a:t>, B. (2009). Geographic life environments and coronary heart disease: a literature review, theoretical contribution, methodological updates and a research agenda. Annual review of Public Health, 30, 81-105.</a:t>
            </a:r>
          </a:p>
          <a:p>
            <a:r>
              <a:rPr lang="en-GB" sz="1400" dirty="0"/>
              <a:t>Commission  for the Architecture and the Built Environment (2010). Improving the design of new housing: What role for standards? London: CABE</a:t>
            </a:r>
            <a:r>
              <a:rPr lang="en-GB" sz="1400" dirty="0" smtClean="0"/>
              <a:t>.</a:t>
            </a:r>
          </a:p>
          <a:p>
            <a:r>
              <a:rPr lang="en-US" sz="1400" dirty="0"/>
              <a:t>Commission  for the Architecture and the Built Environment (2010). Improving the design of new housing: What role for standards? London: CABE.</a:t>
            </a:r>
          </a:p>
          <a:p>
            <a:r>
              <a:rPr lang="en-US" sz="1400" dirty="0"/>
              <a:t>Cummins, S. &amp; Macintyre, S. (2005). Food environments and obesity - </a:t>
            </a:r>
            <a:r>
              <a:rPr lang="en-US" sz="1400" dirty="0" err="1"/>
              <a:t>neighbourhood</a:t>
            </a:r>
            <a:r>
              <a:rPr lang="en-US" sz="1400" dirty="0"/>
              <a:t> or nation?  </a:t>
            </a:r>
            <a:r>
              <a:rPr lang="en-US" sz="1400" dirty="0" err="1"/>
              <a:t>Interntional</a:t>
            </a:r>
            <a:r>
              <a:rPr lang="en-US" sz="1400" dirty="0"/>
              <a:t> Journal of Epidemiology, 35, 100-4.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24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Further references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Cummins, S., </a:t>
            </a:r>
            <a:r>
              <a:rPr lang="en-US" sz="1400" dirty="0" err="1"/>
              <a:t>Petticrew</a:t>
            </a:r>
            <a:r>
              <a:rPr lang="en-US" sz="1400" dirty="0"/>
              <a:t>, M., Higgins, C., Findlay, A. &amp; Sparks L. (2005). Large-scale food retailing as health intervention: quasi-experimental evaluation of a natural experiment. J. </a:t>
            </a:r>
            <a:r>
              <a:rPr lang="en-US" sz="1400" dirty="0" err="1"/>
              <a:t>Epidemiol</a:t>
            </a:r>
            <a:r>
              <a:rPr lang="en-US" sz="1400" dirty="0"/>
              <a:t> Community Health, 59, 1035-40. </a:t>
            </a:r>
          </a:p>
          <a:p>
            <a:r>
              <a:rPr lang="en-US" sz="1400" dirty="0"/>
              <a:t>Dahlgren, G. and Whitehead, M. (1991). Policies and strategies to promote social equity in health. Institute for Future Studies, Stockholm: Mimeo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r>
              <a:rPr lang="en-GB" sz="1400" dirty="0" smtClean="0"/>
              <a:t>De </a:t>
            </a:r>
            <a:r>
              <a:rPr lang="en-GB" sz="1400" dirty="0" err="1"/>
              <a:t>Nazelle</a:t>
            </a:r>
            <a:r>
              <a:rPr lang="en-GB" sz="1400" dirty="0"/>
              <a:t>, A., </a:t>
            </a:r>
            <a:r>
              <a:rPr lang="en-GB" sz="1400" dirty="0" err="1"/>
              <a:t>Nieuwenhuijsen</a:t>
            </a:r>
            <a:r>
              <a:rPr lang="en-GB" sz="1400" dirty="0"/>
              <a:t>, M. J., </a:t>
            </a:r>
            <a:r>
              <a:rPr lang="en-GB" sz="1400" dirty="0" err="1"/>
              <a:t>Anto</a:t>
            </a:r>
            <a:r>
              <a:rPr lang="en-GB" sz="1400" dirty="0"/>
              <a:t>, J.M., </a:t>
            </a:r>
            <a:r>
              <a:rPr lang="en-GB" sz="1400" dirty="0" err="1"/>
              <a:t>Brauer</a:t>
            </a:r>
            <a:r>
              <a:rPr lang="en-GB" sz="1400" dirty="0"/>
              <a:t>, M., Briggs, D.,  Braun-</a:t>
            </a:r>
            <a:r>
              <a:rPr lang="en-GB" sz="1400" dirty="0" err="1"/>
              <a:t>Fahrlander</a:t>
            </a:r>
            <a:r>
              <a:rPr lang="en-GB" sz="1400" dirty="0"/>
              <a:t>, C., … </a:t>
            </a:r>
            <a:r>
              <a:rPr lang="en-GB" sz="1400" dirty="0" err="1"/>
              <a:t>Lebret</a:t>
            </a:r>
            <a:r>
              <a:rPr lang="en-GB" sz="1400" dirty="0"/>
              <a:t>, E. (2011). Improving health through policies that promote active travel : a review of evidence to support integrated health impact assessment. Environment International, 37, 766-77.</a:t>
            </a:r>
          </a:p>
          <a:p>
            <a:r>
              <a:rPr lang="en-GB" sz="1400" dirty="0"/>
              <a:t>Department of Health (2011a). Start active, stay active: a report on physical activity for health from the four Home countries’ Chief Medical Officers, London: </a:t>
            </a:r>
            <a:r>
              <a:rPr lang="en-GB" sz="1400" dirty="0" err="1"/>
              <a:t>DoH</a:t>
            </a:r>
            <a:r>
              <a:rPr lang="en-GB" sz="1400" dirty="0" smtClean="0"/>
              <a:t>.</a:t>
            </a:r>
          </a:p>
          <a:p>
            <a:r>
              <a:rPr lang="en-US" sz="1400" dirty="0"/>
              <a:t>Department of Health (2011c).   Healthy Lives, Healthy People: A call to action on obesity in England. London: </a:t>
            </a:r>
            <a:r>
              <a:rPr lang="en-US" sz="1400" dirty="0" err="1"/>
              <a:t>DoH</a:t>
            </a:r>
            <a:r>
              <a:rPr lang="en-US" sz="1400" dirty="0"/>
              <a:t>.</a:t>
            </a:r>
          </a:p>
          <a:p>
            <a:r>
              <a:rPr lang="en-US" sz="1400" dirty="0"/>
              <a:t>Evans, G. W. (2003). The built environment and mental health. Journal of Urban Health: Bulletin of the New York Academy of Medicine 80(4), 536-55.</a:t>
            </a:r>
          </a:p>
          <a:p>
            <a:r>
              <a:rPr lang="en-US" sz="1400" dirty="0"/>
              <a:t>Foster, S., Wood, L., Christian, H., </a:t>
            </a:r>
            <a:r>
              <a:rPr lang="en-US" sz="1400" dirty="0" err="1"/>
              <a:t>Knuimna</a:t>
            </a:r>
            <a:r>
              <a:rPr lang="en-US" sz="1400" dirty="0"/>
              <a:t>, M. &amp; Giles-Corti, B. (2013). Planning safer suburbs: do changes in the built environment influence residents’ perceptions of crime risk? Social Science and Medicine, 97, 87-94. </a:t>
            </a:r>
          </a:p>
          <a:p>
            <a:r>
              <a:rPr lang="en-US" sz="1400" dirty="0" err="1"/>
              <a:t>Galea</a:t>
            </a:r>
            <a:r>
              <a:rPr lang="en-US" sz="1400" dirty="0"/>
              <a:t>, S., Ahern, J., </a:t>
            </a:r>
            <a:r>
              <a:rPr lang="en-US" sz="1400" dirty="0" err="1"/>
              <a:t>Rudenstine</a:t>
            </a:r>
            <a:r>
              <a:rPr lang="en-US" sz="1400" dirty="0"/>
              <a:t>, S., Wallace, </a:t>
            </a:r>
            <a:r>
              <a:rPr lang="en-US" sz="1400" dirty="0" err="1"/>
              <a:t>Z.Vlahov</a:t>
            </a:r>
            <a:r>
              <a:rPr lang="en-US" sz="1400" dirty="0"/>
              <a:t> D. (2005). Urban built environment and depression: a multilevel analysis. J </a:t>
            </a:r>
            <a:r>
              <a:rPr lang="en-US" sz="1400" dirty="0" err="1"/>
              <a:t>Epidemiol</a:t>
            </a:r>
            <a:r>
              <a:rPr lang="en-US" sz="1400" dirty="0"/>
              <a:t> Community Health, 59, 822-7.</a:t>
            </a:r>
          </a:p>
          <a:p>
            <a:r>
              <a:rPr lang="en-US" sz="1400" dirty="0"/>
              <a:t>Giles-Corti, B., Wood, G., </a:t>
            </a:r>
            <a:r>
              <a:rPr lang="en-US" sz="1400" dirty="0" err="1"/>
              <a:t>Pikora</a:t>
            </a:r>
            <a:r>
              <a:rPr lang="en-US" sz="1400" dirty="0"/>
              <a:t>, T., </a:t>
            </a:r>
            <a:r>
              <a:rPr lang="en-US" sz="1400" dirty="0" err="1"/>
              <a:t>Learnihan</a:t>
            </a:r>
            <a:r>
              <a:rPr lang="en-US" sz="1400" dirty="0"/>
              <a:t>, V., Bulsara, M., Van </a:t>
            </a:r>
            <a:r>
              <a:rPr lang="en-US" sz="1400" dirty="0" err="1"/>
              <a:t>Niel</a:t>
            </a:r>
            <a:r>
              <a:rPr lang="en-US" sz="1400" dirty="0"/>
              <a:t>, K., …Villanueva, K. (2011). School site and the potential to walk to school: the impact of street connectivity and traffic exposure in school neighborhoods. Health and Place, 17, 545-550.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1976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The impact of the built environment on health and wellbeing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Concepts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7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Further 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err="1" smtClean="0"/>
              <a:t>Guite</a:t>
            </a:r>
            <a:r>
              <a:rPr lang="en-GB" sz="1400" dirty="0"/>
              <a:t>, H. F, Clark, C., &amp; </a:t>
            </a:r>
            <a:r>
              <a:rPr lang="en-GB" sz="1400" dirty="0" err="1"/>
              <a:t>Ackrill</a:t>
            </a:r>
            <a:r>
              <a:rPr lang="en-GB" sz="1400" dirty="0"/>
              <a:t>, G. (2006). The impact of the physical and urban environment on mental well-being. Public Health, 120, 1117-26. </a:t>
            </a:r>
          </a:p>
          <a:p>
            <a:r>
              <a:rPr lang="en-GB" sz="1400" dirty="0"/>
              <a:t>Jackson, L. E. (2003). The Relationship of urban design to human health and condition. Landscape and Urban Planning 64(4), 191-200</a:t>
            </a:r>
            <a:r>
              <a:rPr lang="en-GB" sz="1400" dirty="0" smtClean="0"/>
              <a:t>.</a:t>
            </a:r>
          </a:p>
          <a:p>
            <a:r>
              <a:rPr lang="en-US" sz="1400" dirty="0" err="1"/>
              <a:t>Kihal-Talantikite</a:t>
            </a:r>
            <a:r>
              <a:rPr lang="en-US" sz="1400" dirty="0"/>
              <a:t>, W., Padilla, C., </a:t>
            </a:r>
            <a:r>
              <a:rPr lang="en-US" sz="1400" dirty="0" err="1"/>
              <a:t>Lalloué</a:t>
            </a:r>
            <a:r>
              <a:rPr lang="en-US" sz="1400" dirty="0"/>
              <a:t>, B., </a:t>
            </a:r>
            <a:r>
              <a:rPr lang="en-US" sz="1400" dirty="0" err="1"/>
              <a:t>Gelormini</a:t>
            </a:r>
            <a:r>
              <a:rPr lang="en-US" sz="1400" dirty="0"/>
              <a:t>, M., </a:t>
            </a:r>
            <a:r>
              <a:rPr lang="en-US" sz="1400" dirty="0" err="1"/>
              <a:t>Zmirou-Navier</a:t>
            </a:r>
            <a:r>
              <a:rPr lang="en-US" sz="1400" dirty="0"/>
              <a:t>, D. &amp; </a:t>
            </a:r>
            <a:r>
              <a:rPr lang="en-US" sz="1400" dirty="0" err="1"/>
              <a:t>Deguen</a:t>
            </a:r>
            <a:r>
              <a:rPr lang="en-US" sz="1400" dirty="0"/>
              <a:t>, S. (2013). Green space, social inequalities and neonatal mortality in France. BMC Pregnancy and Childbirth, 13, 191. </a:t>
            </a:r>
          </a:p>
          <a:p>
            <a:r>
              <a:rPr lang="en-US" sz="1400" dirty="0"/>
              <a:t>Lake, A., &amp; Townshend, T. (2006). Obesogenic environments: exploring the built and food environments. Journal  of the Royal Society for the Promotion of Health, 126(6), 262-267.</a:t>
            </a:r>
          </a:p>
          <a:p>
            <a:r>
              <a:rPr lang="en-US" sz="1400" dirty="0"/>
              <a:t>Leslie, E., &amp; </a:t>
            </a:r>
            <a:r>
              <a:rPr lang="en-US" sz="1400" dirty="0" err="1"/>
              <a:t>Cerin</a:t>
            </a:r>
            <a:r>
              <a:rPr lang="en-US" sz="1400" dirty="0"/>
              <a:t>, E. (2008). Are perceptions of the local environment related to neighborhood satisfaction and mental health in adults? Preventive Medicine, 47(3), 273-278.</a:t>
            </a:r>
          </a:p>
          <a:p>
            <a:r>
              <a:rPr lang="en-US" sz="1400" dirty="0"/>
              <a:t>Miles,  R., Panton, L. B., Jang, M. &amp; Haynes, E. M. (2008). Residential context, walking and obesity : two African-American neighborhoods compared. Health and Place, 14, 275-86.</a:t>
            </a:r>
          </a:p>
          <a:p>
            <a:r>
              <a:rPr lang="en-US" sz="1400" dirty="0" err="1"/>
              <a:t>Mytton</a:t>
            </a:r>
            <a:r>
              <a:rPr lang="en-US" sz="1400" dirty="0"/>
              <a:t>, O., Townsend, N., Rutter, H. and Foster, C. (2012). Green space and physical activity: an observational study using health survey for England data. Health and Place, 18, 1034-41. </a:t>
            </a:r>
          </a:p>
          <a:p>
            <a:r>
              <a:rPr lang="en-US" sz="1400" dirty="0"/>
              <a:t>National Institute for Health and Care Excellence (2008). Physical Activity and the Environment – NICE guidelines PH8. London: NICE</a:t>
            </a:r>
            <a:r>
              <a:rPr lang="en-US" sz="1400" dirty="0" smtClean="0"/>
              <a:t>.</a:t>
            </a:r>
            <a:endParaRPr lang="en-GB" sz="1400" dirty="0"/>
          </a:p>
          <a:p>
            <a:r>
              <a:rPr lang="en-US" sz="1400" dirty="0"/>
              <a:t>Nielsen, T. &amp; Hansen, K. (2007). Do green areas affect health? Results from a Danish survey on the use of green areas and health indicators. Health and Place, 13, 839-50. </a:t>
            </a:r>
          </a:p>
          <a:p>
            <a:r>
              <a:rPr lang="en-US" sz="1400" dirty="0" err="1"/>
              <a:t>O’Campo</a:t>
            </a:r>
            <a:r>
              <a:rPr lang="en-US" sz="1400" dirty="0"/>
              <a:t>, P., Salmon, C., and Burke, J. (2009). </a:t>
            </a:r>
            <a:r>
              <a:rPr lang="en-US" sz="1400" dirty="0" err="1"/>
              <a:t>Neighbourhoods</a:t>
            </a:r>
            <a:r>
              <a:rPr lang="en-US" sz="1400" dirty="0"/>
              <a:t> and mental well-being: What are the pathways? Health and Place, 15(1), pp. 56-68.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813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Further 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O’Mullane</a:t>
            </a:r>
            <a:r>
              <a:rPr lang="en-US" sz="1400" dirty="0"/>
              <a:t>, M. (ed.) (2013). Integrating Health Impact Assessment with the policy process. Oxford: Oxford University Press</a:t>
            </a:r>
            <a:r>
              <a:rPr lang="en-US" sz="1400" dirty="0" smtClean="0"/>
              <a:t>.</a:t>
            </a:r>
            <a:endParaRPr lang="en-GB" sz="1400" dirty="0" smtClean="0"/>
          </a:p>
          <a:p>
            <a:r>
              <a:rPr lang="en-GB" sz="1400" dirty="0" smtClean="0"/>
              <a:t>Phillips</a:t>
            </a:r>
            <a:r>
              <a:rPr lang="en-GB" sz="1400" dirty="0"/>
              <a:t>, D. R., Siu, O., </a:t>
            </a:r>
            <a:r>
              <a:rPr lang="en-GB" sz="1400" dirty="0" err="1"/>
              <a:t>Yeh</a:t>
            </a:r>
            <a:r>
              <a:rPr lang="en-GB" sz="1400" dirty="0"/>
              <a:t>, A.G.O. &amp; Cheng, K. H. C. (2005). The impact of dwelling conditions on older persons’ psychological well-being in Hong Kong; the mediating role of residential satisfaction. Soc. Sci. Med., 60, 2785-97. </a:t>
            </a:r>
          </a:p>
          <a:p>
            <a:r>
              <a:rPr lang="en-GB" sz="1400" dirty="0" err="1"/>
              <a:t>Pucher</a:t>
            </a:r>
            <a:r>
              <a:rPr lang="en-GB" sz="1400" dirty="0"/>
              <a:t>, J., Buehler, R., Bassett, D. R. &amp; Dannenberg, A.L. (2010). Walking and cycling to health : a comparative analysis of city, state, and international data. American Journal of Public Health, 100, 1986-92.</a:t>
            </a:r>
          </a:p>
          <a:p>
            <a:r>
              <a:rPr lang="en-GB" sz="1400" dirty="0"/>
              <a:t>Rhodes, R. E. &amp; </a:t>
            </a:r>
            <a:r>
              <a:rPr lang="en-GB" sz="1400" dirty="0" err="1"/>
              <a:t>Nasuti</a:t>
            </a:r>
            <a:r>
              <a:rPr lang="en-GB" sz="1400" dirty="0"/>
              <a:t>, G. (2011). Trends and changes in research on the psychology of physical activity across 20 years: a quantitative analysis of 10 journals. Preventive Medicine, 53 (1-2), 17-23. </a:t>
            </a:r>
          </a:p>
          <a:p>
            <a:r>
              <a:rPr lang="en-US" sz="1400" dirty="0" err="1"/>
              <a:t>Saelens</a:t>
            </a:r>
            <a:r>
              <a:rPr lang="en-US" sz="1400" dirty="0"/>
              <a:t>, B. E., </a:t>
            </a:r>
            <a:r>
              <a:rPr lang="en-US" sz="1400" dirty="0" err="1"/>
              <a:t>Sallis</a:t>
            </a:r>
            <a:r>
              <a:rPr lang="en-US" sz="1400" dirty="0"/>
              <a:t>, J. F. &amp; Frank, L. D. (2003). Environmental correlates of walking and cycling: findings from the transportation, urban design, and planning literatures. Ann </a:t>
            </a:r>
            <a:r>
              <a:rPr lang="en-US" sz="1400" dirty="0" err="1"/>
              <a:t>Behav</a:t>
            </a:r>
            <a:r>
              <a:rPr lang="en-US" sz="1400" dirty="0"/>
              <a:t> Med, 25, 80-91.</a:t>
            </a:r>
          </a:p>
          <a:p>
            <a:r>
              <a:rPr lang="en-US" sz="1400" dirty="0" err="1"/>
              <a:t>Spielman</a:t>
            </a:r>
            <a:r>
              <a:rPr lang="en-US" sz="1400" dirty="0"/>
              <a:t>, S., </a:t>
            </a:r>
            <a:r>
              <a:rPr lang="en-US" sz="1400" dirty="0" err="1"/>
              <a:t>Yoo</a:t>
            </a:r>
            <a:r>
              <a:rPr lang="en-US" sz="1400" dirty="0"/>
              <a:t>, E.-H. &amp; </a:t>
            </a:r>
            <a:r>
              <a:rPr lang="en-US" sz="1400" dirty="0" err="1"/>
              <a:t>Linkletter</a:t>
            </a:r>
            <a:r>
              <a:rPr lang="en-US" sz="1400" dirty="0"/>
              <a:t>, C. (2013). </a:t>
            </a:r>
            <a:r>
              <a:rPr lang="en-US" sz="1400" dirty="0" err="1"/>
              <a:t>Neighbourhood</a:t>
            </a:r>
            <a:r>
              <a:rPr lang="en-US" sz="1400" dirty="0"/>
              <a:t> contexts, health, and </a:t>
            </a:r>
            <a:r>
              <a:rPr lang="en-US" sz="1400" dirty="0" err="1"/>
              <a:t>behaviour</a:t>
            </a:r>
            <a:r>
              <a:rPr lang="en-US" sz="1400" dirty="0"/>
              <a:t>: understanding the role of scale and residential sorting. Environment and Planning B: Planning and Design, 40, 489-506.</a:t>
            </a:r>
          </a:p>
          <a:p>
            <a:r>
              <a:rPr lang="en-US" sz="1400" dirty="0"/>
              <a:t>Taylor, L., </a:t>
            </a:r>
            <a:r>
              <a:rPr lang="en-US" sz="1400" dirty="0" err="1"/>
              <a:t>Gowman</a:t>
            </a:r>
            <a:r>
              <a:rPr lang="en-US" sz="1400" dirty="0"/>
              <a:t>, N. &amp; Quigley, R. (2003). Evaluating health impact assessment. </a:t>
            </a:r>
            <a:r>
              <a:rPr lang="en-US" sz="1400" dirty="0" err="1"/>
              <a:t>Wetherby</a:t>
            </a:r>
            <a:r>
              <a:rPr lang="en-US" sz="1400" dirty="0"/>
              <a:t>: Health Development Agency.</a:t>
            </a:r>
          </a:p>
          <a:p>
            <a:r>
              <a:rPr lang="en-US" sz="1400" dirty="0" err="1"/>
              <a:t>Teedon</a:t>
            </a:r>
            <a:r>
              <a:rPr lang="en-US" sz="1400" dirty="0"/>
              <a:t>, P., Gillespie, M., Lindsay, K. &amp; Baker, K. (2014). Parental perceptions of the impacts the built environment has on young children's health: a qualitative examination and lay assessment amongst residents in four Scottish communities. Health and Place, 28, 50-57.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6515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Further 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Town </a:t>
            </a:r>
            <a:r>
              <a:rPr lang="en-GB" sz="1400" dirty="0"/>
              <a:t>and Country Planning (2014). Special Issue Reuniting Health with Planning. Town and Country Planning, 83, 11.</a:t>
            </a:r>
          </a:p>
          <a:p>
            <a:r>
              <a:rPr lang="en-GB" sz="1400" dirty="0" err="1"/>
              <a:t>Turrell</a:t>
            </a:r>
            <a:r>
              <a:rPr lang="en-GB" sz="1400" dirty="0"/>
              <a:t>, G., Haynes, M., Wilson, L.-A. &amp; Giles-</a:t>
            </a:r>
            <a:r>
              <a:rPr lang="en-GB" sz="1400" dirty="0" err="1"/>
              <a:t>Corti</a:t>
            </a:r>
            <a:r>
              <a:rPr lang="en-GB" sz="1400" dirty="0"/>
              <a:t>, B. (2013). Can the built environment reduce health inequalities? A study of neighbourhood socioeconomic disadvantage and walking for transport. Health and Place, 19, 89-98. </a:t>
            </a:r>
            <a:endParaRPr lang="en-GB" sz="1400" dirty="0" smtClean="0"/>
          </a:p>
          <a:p>
            <a:r>
              <a:rPr lang="en-US" sz="1400" dirty="0"/>
              <a:t>Warburton, D., Nicol, C. &amp; </a:t>
            </a:r>
            <a:r>
              <a:rPr lang="en-US" sz="1400" dirty="0" err="1"/>
              <a:t>Bredin</a:t>
            </a:r>
            <a:r>
              <a:rPr lang="en-US" sz="1400" dirty="0"/>
              <a:t>, S. (2006). Health benefits of physical activity: the evidence, CMAJ, 174, 801-9.</a:t>
            </a:r>
          </a:p>
          <a:p>
            <a:r>
              <a:rPr lang="en-US" sz="1400" dirty="0"/>
              <a:t>White, M., </a:t>
            </a:r>
            <a:r>
              <a:rPr lang="en-US" sz="1400" dirty="0" err="1"/>
              <a:t>Alcock</a:t>
            </a:r>
            <a:r>
              <a:rPr lang="en-US" sz="1400" dirty="0"/>
              <a:t>, I., Wheeler, B. &amp; </a:t>
            </a:r>
            <a:r>
              <a:rPr lang="en-US" sz="1400" dirty="0" err="1"/>
              <a:t>Depledge</a:t>
            </a:r>
            <a:r>
              <a:rPr lang="en-US" sz="1400" dirty="0"/>
              <a:t>, M. (2013). Would you be happier living in a greener urban area? A fixed-effects analysis of panel data. Psychological Science, 24, 920-928. </a:t>
            </a:r>
          </a:p>
          <a:p>
            <a:r>
              <a:rPr lang="en-US" sz="1400" dirty="0"/>
              <a:t>Wismar, M., </a:t>
            </a:r>
            <a:r>
              <a:rPr lang="en-US" sz="1400" dirty="0" err="1"/>
              <a:t>Blau</a:t>
            </a:r>
            <a:r>
              <a:rPr lang="en-US" sz="1400" dirty="0"/>
              <a:t>, J., Ernst, K. &amp; </a:t>
            </a:r>
            <a:r>
              <a:rPr lang="en-US" sz="1400" dirty="0" err="1"/>
              <a:t>Figueras</a:t>
            </a:r>
            <a:r>
              <a:rPr lang="en-US" sz="1400" dirty="0"/>
              <a:t>, J. (</a:t>
            </a:r>
            <a:r>
              <a:rPr lang="en-US" sz="1400" dirty="0" err="1"/>
              <a:t>eds</a:t>
            </a:r>
            <a:r>
              <a:rPr lang="en-US" sz="1400" dirty="0"/>
              <a:t>) (2007). The Effectiveness of Health Impact Assessment: scope and limitations of supporting decision-making in Europe. Copenhagen, Denmark: World Health Organization Regional Office for Europe.</a:t>
            </a:r>
          </a:p>
          <a:p>
            <a:r>
              <a:rPr lang="en-US" sz="1400" dirty="0"/>
              <a:t>World Health Organization (2008). Air quality and health, fact sheet 313. http://www.who.int/mediacentre/factsheets/fs313/en/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106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What is health?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WHO </a:t>
            </a:r>
            <a:r>
              <a:rPr lang="en-US" sz="1800" dirty="0"/>
              <a:t>definition of Health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Health is a state of complete physical, mental and social well-being and not merely the absence of disease or infirmity</a:t>
            </a:r>
          </a:p>
          <a:p>
            <a:endParaRPr lang="en-US" sz="1800" i="1" dirty="0" smtClean="0"/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Preamble to the Constitution of the World Health Organization as adopted by the International Health Conference, New York, 19-22 June, 1946.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359025"/>
          </a:xfrm>
        </p:spPr>
        <p:txBody>
          <a:bodyPr/>
          <a:lstStyle/>
          <a:p>
            <a:pPr algn="ctr"/>
            <a:r>
              <a:rPr lang="en-US" sz="2400" dirty="0"/>
              <a:t>What </a:t>
            </a:r>
            <a:r>
              <a:rPr lang="en-US" sz="2400" dirty="0" smtClean="0"/>
              <a:t>factors </a:t>
            </a:r>
            <a:r>
              <a:rPr lang="en-US" sz="2400" dirty="0" smtClean="0"/>
              <a:t>influence </a:t>
            </a:r>
            <a:r>
              <a:rPr lang="en-US" sz="2400" dirty="0"/>
              <a:t>our </a:t>
            </a:r>
            <a:r>
              <a:rPr lang="en-US" sz="2400" dirty="0" smtClean="0"/>
              <a:t>health? </a:t>
            </a:r>
            <a:br>
              <a:rPr lang="en-US" sz="2400" dirty="0" smtClean="0"/>
            </a:br>
            <a:r>
              <a:rPr lang="en-US" sz="2400" dirty="0" smtClean="0"/>
              <a:t>The broader </a:t>
            </a:r>
            <a:r>
              <a:rPr lang="en-US" sz="2400" dirty="0"/>
              <a:t>determinants of health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8" y="2104185"/>
            <a:ext cx="3603048" cy="24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19075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Social/ecological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theory to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maps the relationship between the individual, their environment and disease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517232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Dahlgren and Whitehead (1991)</a:t>
            </a:r>
          </a:p>
        </p:txBody>
      </p:sp>
    </p:spTree>
    <p:extLst>
      <p:ext uri="{BB962C8B-B14F-4D97-AF65-F5344CB8AC3E}">
        <p14:creationId xmlns:p14="http://schemas.microsoft.com/office/powerpoint/2010/main" val="3862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What </a:t>
            </a:r>
            <a:r>
              <a:rPr lang="en-US" sz="2400" dirty="0"/>
              <a:t>role does the built environment play in influencing </a:t>
            </a:r>
            <a:r>
              <a:rPr lang="en-US" sz="2400" dirty="0" smtClean="0"/>
              <a:t>health and wellbeing?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30411" cy="40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700808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and social characteristics of communities and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neighbourhoods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factors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health and can deliver health outcomes including: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mental health through: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perception of local area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 connections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activity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 health: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quality, water, noise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security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equity</a:t>
            </a:r>
          </a:p>
        </p:txBody>
      </p:sp>
    </p:spTree>
    <p:extLst>
      <p:ext uri="{BB962C8B-B14F-4D97-AF65-F5344CB8AC3E}">
        <p14:creationId xmlns:p14="http://schemas.microsoft.com/office/powerpoint/2010/main" val="24034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R</a:t>
            </a:r>
            <a:r>
              <a:rPr lang="en-US" sz="2400" dirty="0" smtClean="0"/>
              <a:t>ole of </a:t>
            </a:r>
            <a:r>
              <a:rPr lang="en-US" sz="2400" dirty="0"/>
              <a:t>the built environment </a:t>
            </a:r>
            <a:r>
              <a:rPr lang="en-US" sz="2400" dirty="0" smtClean="0"/>
              <a:t> </a:t>
            </a:r>
            <a:r>
              <a:rPr lang="en-US" sz="2400" dirty="0"/>
              <a:t>in influencing </a:t>
            </a:r>
            <a:r>
              <a:rPr lang="en-US" sz="2400" dirty="0" smtClean="0"/>
              <a:t>health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Pre WWII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1800" dirty="0"/>
              <a:t>G</a:t>
            </a:r>
            <a:r>
              <a:rPr lang="en-US" sz="1800" dirty="0" smtClean="0"/>
              <a:t>ains </a:t>
            </a:r>
            <a:r>
              <a:rPr lang="en-US" sz="1800" dirty="0"/>
              <a:t>in </a:t>
            </a:r>
            <a:r>
              <a:rPr lang="en-US" sz="1800" dirty="0" smtClean="0"/>
              <a:t>life </a:t>
            </a:r>
            <a:r>
              <a:rPr lang="en-US" sz="1800" dirty="0"/>
              <a:t>expectancy </a:t>
            </a:r>
            <a:r>
              <a:rPr lang="en-US" sz="1800" dirty="0" smtClean="0"/>
              <a:t>in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/20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centuries owed </a:t>
            </a:r>
            <a:r>
              <a:rPr lang="en-US" sz="1800" dirty="0"/>
              <a:t>much </a:t>
            </a:r>
            <a:r>
              <a:rPr lang="en-US" sz="1800" dirty="0" smtClean="0"/>
              <a:t>to environmental </a:t>
            </a:r>
            <a:r>
              <a:rPr lang="en-US" sz="1800" dirty="0"/>
              <a:t>public </a:t>
            </a:r>
            <a:r>
              <a:rPr lang="en-US" sz="1800" dirty="0" smtClean="0"/>
              <a:t>health measures</a:t>
            </a:r>
            <a:r>
              <a:rPr lang="en-US" sz="1800" dirty="0"/>
              <a:t>: 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r>
              <a:rPr lang="en-US" sz="1800" dirty="0" smtClean="0"/>
              <a:t>provision </a:t>
            </a:r>
            <a:r>
              <a:rPr lang="en-US" sz="1800" dirty="0"/>
              <a:t>of </a:t>
            </a:r>
            <a:r>
              <a:rPr lang="en-US" sz="1800" dirty="0" smtClean="0"/>
              <a:t>clean water</a:t>
            </a:r>
            <a:r>
              <a:rPr lang="en-US" sz="1800" dirty="0"/>
              <a:t>, </a:t>
            </a:r>
            <a:r>
              <a:rPr lang="en-US" sz="1800" dirty="0" smtClean="0"/>
              <a:t>food</a:t>
            </a:r>
            <a:r>
              <a:rPr lang="en-US" sz="1800" dirty="0"/>
              <a:t>, and </a:t>
            </a:r>
            <a:r>
              <a:rPr lang="en-US" sz="1800" dirty="0" smtClean="0"/>
              <a:t>air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healthier housing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safer workplaces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0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R</a:t>
            </a:r>
            <a:r>
              <a:rPr lang="en-US" sz="2400" dirty="0" smtClean="0"/>
              <a:t>ole </a:t>
            </a:r>
            <a:r>
              <a:rPr lang="en-US" sz="2400" dirty="0"/>
              <a:t>of the built environment </a:t>
            </a:r>
            <a:r>
              <a:rPr lang="en-US" sz="2400" dirty="0" smtClean="0"/>
              <a:t>in </a:t>
            </a:r>
            <a:r>
              <a:rPr lang="en-US" sz="2400" dirty="0"/>
              <a:t>influencing health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Post </a:t>
            </a:r>
            <a:r>
              <a:rPr lang="en-US" sz="2400" dirty="0"/>
              <a:t>WWII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Post </a:t>
            </a:r>
            <a:r>
              <a:rPr lang="en-GB" sz="1800" dirty="0"/>
              <a:t>WWII:  urbanisation, prosperity, increase in car affordability, road programmes, suburbanisation</a:t>
            </a:r>
            <a:r>
              <a:rPr lang="en-GB" sz="1800" dirty="0" smtClean="0"/>
              <a:t>, out of town  shopping centre, office work…</a:t>
            </a:r>
          </a:p>
          <a:p>
            <a:pPr lvl="1"/>
            <a:endParaRPr lang="en-GB" sz="16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42516"/>
            <a:ext cx="72728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0" y="4149080"/>
            <a:ext cx="3713020" cy="269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7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R</a:t>
            </a:r>
            <a:r>
              <a:rPr lang="en-US" sz="2400" dirty="0" smtClean="0"/>
              <a:t>ole </a:t>
            </a:r>
            <a:r>
              <a:rPr lang="en-US" sz="2400" dirty="0"/>
              <a:t>of the built </a:t>
            </a:r>
            <a:r>
              <a:rPr lang="en-US" sz="2400" dirty="0" smtClean="0"/>
              <a:t>environment in </a:t>
            </a:r>
            <a:r>
              <a:rPr lang="en-US" sz="2400" dirty="0"/>
              <a:t>influencing health </a:t>
            </a:r>
            <a:br>
              <a:rPr lang="en-US" sz="2400" dirty="0"/>
            </a:br>
            <a:r>
              <a:rPr lang="en-US" sz="2400" dirty="0" smtClean="0"/>
              <a:t>Post </a:t>
            </a:r>
            <a:r>
              <a:rPr lang="en-US" sz="2400" dirty="0"/>
              <a:t>WWII</a:t>
            </a:r>
            <a:endParaRPr lang="en-GB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5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958412"/>
            <a:ext cx="4736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parallel: change in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diet and</a:t>
            </a: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chronic diseases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501008"/>
            <a:ext cx="7416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Although the causes of these </a:t>
            </a:r>
          </a:p>
          <a:p>
            <a:pPr marL="0" indent="0"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changes are complex—where</a:t>
            </a: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live, how they get around,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much they eat and are physically </a:t>
            </a: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active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contribute to the epidemics of obesity and chronic diseases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Barton, 2009; Jackson,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Dannenberg and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Frumkin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2013) </a:t>
            </a:r>
          </a:p>
        </p:txBody>
      </p:sp>
    </p:spTree>
    <p:extLst>
      <p:ext uri="{BB962C8B-B14F-4D97-AF65-F5344CB8AC3E}">
        <p14:creationId xmlns:p14="http://schemas.microsoft.com/office/powerpoint/2010/main" val="39911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FEF2AE308FD41BB61877DF852A4F1" ma:contentTypeVersion="0" ma:contentTypeDescription="Create a new document." ma:contentTypeScope="" ma:versionID="86f116c1413a606f8ec183452603c9c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464994-39A1-4544-A84A-FE2F58E45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7A0ED9-A698-4E04-8CE2-902EE1E4E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2BAB55D-3949-44B9-9920-8C4DC751338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3944</Words>
  <Application>Microsoft Office PowerPoint</Application>
  <PresentationFormat>On-screen Show (4:3)</PresentationFormat>
  <Paragraphs>306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Slide Option 1</vt:lpstr>
      <vt:lpstr>Slide Option 2</vt:lpstr>
      <vt:lpstr>Select Committee on National Policy for the Built Environment House of Lords: Private Briefing Seminar  The impact of the built environment on health and wellbeing </vt:lpstr>
      <vt:lpstr>Content</vt:lpstr>
      <vt:lpstr> </vt:lpstr>
      <vt:lpstr>What is health?</vt:lpstr>
      <vt:lpstr>What factors influence our health?  The broader determinants of health </vt:lpstr>
      <vt:lpstr> What role does the built environment play in influencing health and wellbeing? </vt:lpstr>
      <vt:lpstr>Role of the built environment  in influencing health  Pre WWII</vt:lpstr>
      <vt:lpstr>Role of the built environment in influencing health  Post WWII</vt:lpstr>
      <vt:lpstr>Role of the built environment in influencing health  Post WWII</vt:lpstr>
      <vt:lpstr>PowerPoint Presentation</vt:lpstr>
      <vt:lpstr>PowerPoint Presentation</vt:lpstr>
      <vt:lpstr>Public health evidence on the impact of the built environment  on health: Pre WWII - focus on infectious diseases</vt:lpstr>
      <vt:lpstr>Public health evidence on the impact of the built environment on health Post WWII: focus on behavioural factors, chronic diseases</vt:lpstr>
      <vt:lpstr>PowerPoint Presentation</vt:lpstr>
      <vt:lpstr>Obesity and the built environment </vt:lpstr>
      <vt:lpstr>The obesity system</vt:lpstr>
      <vt:lpstr>Built environment and physical activity</vt:lpstr>
      <vt:lpstr>Built environment and physical activity</vt:lpstr>
      <vt:lpstr>Characteristics of the built environment with a proven impact on mental health</vt:lpstr>
      <vt:lpstr>Health inequalities and the built environment</vt:lpstr>
      <vt:lpstr>Health inequalities and the built environment</vt:lpstr>
      <vt:lpstr>Impact of housing on health inequalities</vt:lpstr>
      <vt:lpstr>Impact of greenspace on health</vt:lpstr>
      <vt:lpstr>Other characteristics of the built environment associated with health impact and health inequalities</vt:lpstr>
      <vt:lpstr>Finally: a few issues to consider for health and built environment policy-making (planning policy/planning decisions) </vt:lpstr>
      <vt:lpstr>References</vt:lpstr>
      <vt:lpstr>References</vt:lpstr>
      <vt:lpstr>Further references</vt:lpstr>
      <vt:lpstr>Further references </vt:lpstr>
      <vt:lpstr>Further references</vt:lpstr>
      <vt:lpstr>Further references</vt:lpstr>
      <vt:lpstr>Further references</vt:lpstr>
    </vt:vector>
  </TitlesOfParts>
  <Company>University of the West of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at-admin</dc:creator>
  <cp:lastModifiedBy>Laurence Carmichael</cp:lastModifiedBy>
  <cp:revision>301</cp:revision>
  <cp:lastPrinted>2008-04-02T09:54:12Z</cp:lastPrinted>
  <dcterms:created xsi:type="dcterms:W3CDTF">2008-03-28T15:44:30Z</dcterms:created>
  <dcterms:modified xsi:type="dcterms:W3CDTF">2015-06-30T13:53:39Z</dcterms:modified>
</cp:coreProperties>
</file>