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6" r:id="rId2"/>
    <p:sldId id="257" r:id="rId3"/>
    <p:sldId id="281" r:id="rId4"/>
    <p:sldId id="258" r:id="rId5"/>
    <p:sldId id="264" r:id="rId6"/>
    <p:sldId id="265" r:id="rId7"/>
    <p:sldId id="259" r:id="rId8"/>
    <p:sldId id="275" r:id="rId9"/>
    <p:sldId id="260" r:id="rId10"/>
    <p:sldId id="272" r:id="rId11"/>
    <p:sldId id="278" r:id="rId12"/>
    <p:sldId id="277" r:id="rId13"/>
    <p:sldId id="274" r:id="rId14"/>
    <p:sldId id="276" r:id="rId15"/>
    <p:sldId id="271" r:id="rId16"/>
    <p:sldId id="263" r:id="rId17"/>
    <p:sldId id="261" r:id="rId18"/>
    <p:sldId id="270" r:id="rId19"/>
    <p:sldId id="268" r:id="rId20"/>
    <p:sldId id="262" r:id="rId21"/>
    <p:sldId id="266" r:id="rId22"/>
    <p:sldId id="279" r:id="rId23"/>
    <p:sldId id="280" r:id="rId24"/>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p:scale>
          <a:sx n="60" d="100"/>
          <a:sy n="60" d="100"/>
        </p:scale>
        <p:origin x="-974"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7284"/>
          </a:xfrm>
          <a:prstGeom prst="rect">
            <a:avLst/>
          </a:prstGeom>
        </p:spPr>
        <p:txBody>
          <a:bodyPr vert="horz" lIns="91440" tIns="45720" rIns="91440" bIns="45720" rtlCol="0"/>
          <a:lstStyle>
            <a:lvl1pPr algn="r">
              <a:defRPr sz="1200"/>
            </a:lvl1pPr>
          </a:lstStyle>
          <a:p>
            <a:fld id="{7FB047E1-91F6-4B6A-A6EE-7340B4EE0ED1}" type="datetimeFigureOut">
              <a:rPr lang="en-GB" smtClean="0"/>
              <a:t>13/07/2015</a:t>
            </a:fld>
            <a:endParaRPr lang="en-GB"/>
          </a:p>
        </p:txBody>
      </p:sp>
      <p:sp>
        <p:nvSpPr>
          <p:cNvPr id="4" name="Footer Placeholder 3"/>
          <p:cNvSpPr>
            <a:spLocks noGrp="1"/>
          </p:cNvSpPr>
          <p:nvPr>
            <p:ph type="ftr" sz="quarter" idx="2"/>
          </p:nvPr>
        </p:nvSpPr>
        <p:spPr>
          <a:xfrm>
            <a:off x="0" y="9446678"/>
            <a:ext cx="2971800" cy="49728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46678"/>
            <a:ext cx="2971800" cy="497284"/>
          </a:xfrm>
          <a:prstGeom prst="rect">
            <a:avLst/>
          </a:prstGeom>
        </p:spPr>
        <p:txBody>
          <a:bodyPr vert="horz" lIns="91440" tIns="45720" rIns="91440" bIns="45720" rtlCol="0" anchor="b"/>
          <a:lstStyle>
            <a:lvl1pPr algn="r">
              <a:defRPr sz="1200"/>
            </a:lvl1pPr>
          </a:lstStyle>
          <a:p>
            <a:fld id="{154162B4-2654-45B5-94BA-386ACC5360DF}" type="slidenum">
              <a:rPr lang="en-GB" smtClean="0"/>
              <a:t>‹#›</a:t>
            </a:fld>
            <a:endParaRPr lang="en-GB"/>
          </a:p>
        </p:txBody>
      </p:sp>
    </p:spTree>
    <p:extLst>
      <p:ext uri="{BB962C8B-B14F-4D97-AF65-F5344CB8AC3E}">
        <p14:creationId xmlns:p14="http://schemas.microsoft.com/office/powerpoint/2010/main" val="1728083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13/07/2015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2207788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13/07/2015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793544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13/07/2015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29376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26CA48-C480-4D2C-8765-8F80F43956B2}" type="datetimeFigureOut">
              <a:rPr lang="en-GB" smtClean="0"/>
              <a:t>13/07/2015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63940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26CA48-C480-4D2C-8765-8F80F43956B2}" type="datetimeFigureOut">
              <a:rPr lang="en-GB" smtClean="0"/>
              <a:t>13/07/2015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672488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26CA48-C480-4D2C-8765-8F80F43956B2}" type="datetimeFigureOut">
              <a:rPr lang="en-GB" smtClean="0"/>
              <a:t>13/07/2015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3862309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26CA48-C480-4D2C-8765-8F80F43956B2}" type="datetimeFigureOut">
              <a:rPr lang="en-GB" smtClean="0"/>
              <a:t>13/07/2015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188262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26CA48-C480-4D2C-8765-8F80F43956B2}" type="datetimeFigureOut">
              <a:rPr lang="en-GB" smtClean="0"/>
              <a:t>13/07/2015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1159632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26CA48-C480-4D2C-8765-8F80F43956B2}" type="datetimeFigureOut">
              <a:rPr lang="en-GB" smtClean="0"/>
              <a:t>13/07/2015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350895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26CA48-C480-4D2C-8765-8F80F43956B2}" type="datetimeFigureOut">
              <a:rPr lang="en-GB" smtClean="0"/>
              <a:t>13/07/2015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2184894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26CA48-C480-4D2C-8765-8F80F43956B2}" type="datetimeFigureOut">
              <a:rPr lang="en-GB" smtClean="0"/>
              <a:t>13/07/2015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140BDA-07AF-47FE-BF72-A49852748E42}" type="slidenum">
              <a:rPr lang="en-GB" smtClean="0"/>
              <a:t>‹#›</a:t>
            </a:fld>
            <a:endParaRPr lang="en-GB"/>
          </a:p>
        </p:txBody>
      </p:sp>
    </p:spTree>
    <p:extLst>
      <p:ext uri="{BB962C8B-B14F-4D97-AF65-F5344CB8AC3E}">
        <p14:creationId xmlns:p14="http://schemas.microsoft.com/office/powerpoint/2010/main" val="355495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26CA48-C480-4D2C-8765-8F80F43956B2}" type="datetimeFigureOut">
              <a:rPr lang="en-GB" smtClean="0"/>
              <a:t>13/07/2015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40BDA-07AF-47FE-BF72-A49852748E42}" type="slidenum">
              <a:rPr lang="en-GB" smtClean="0"/>
              <a:t>‹#›</a:t>
            </a:fld>
            <a:endParaRPr lang="en-GB"/>
          </a:p>
        </p:txBody>
      </p:sp>
    </p:spTree>
    <p:extLst>
      <p:ext uri="{BB962C8B-B14F-4D97-AF65-F5344CB8AC3E}">
        <p14:creationId xmlns:p14="http://schemas.microsoft.com/office/powerpoint/2010/main" val="4069468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www.qmedichealth.com/blogs/news/7995127-stop-asking-about-big-data-start-asking-the-right-questions&amp;ei=C7ubVZ34Ls6N7AaLmYjQAw&amp;bvm=bv.96952980,d.bGg&amp;psig=AFQjCNGSt2o3SLD3oHMzbEsfkCug2oseEw&amp;ust=1436355719031778"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www.makeuseof.com/tag/create-security-question-guess/&amp;ei=f7ybVYjXBsSt7AbD9oWIAw&amp;bvm=bv.96952980,d.bGg&amp;psig=AFQjCNH1E40DIGKmzUN2KSWucZl82AlyeQ&amp;ust=1436356088230312" TargetMode="External"/><Relationship Id="rId2" Type="http://schemas.openxmlformats.org/officeDocument/2006/relationships/hyperlink" Target="http://www.google.co.uk/url?sa=i&amp;rct=j&amp;q=&amp;esrc=s&amp;frm=1&amp;source=images&amp;cd=&amp;cad=rja&amp;uact=8&amp;ved=0CAcQjRw&amp;url=http://saphanatutorial.com/hadoop-interview-questions-and-answers-hadoop-mapreduce-hdfs/&amp;ei=zFySVfrPBsyw7AaF-ZSwDA&amp;bvm=bv.96783405,d.ZGU&amp;psig=AFQjCNHju44LOkVYEPG_Vkv9nXwrsshTgQ&amp;ust=1435741756199222"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uk/url?sa=i&amp;rct=j&amp;q=&amp;esrc=s&amp;frm=1&amp;source=images&amp;cd=&amp;cad=rja&amp;uact=8&amp;ved=0CAcQjRw&amp;url=http://www.scabard.com/page/Finding_Your_Campaign&amp;ei=htCbVbO3GqPn7gb1h5nIAg&amp;bvm=bv.96952980,d.bGg&amp;psig=AFQjCNHHUO_lZ_kIHtiLdLg14f7u28FCKg&amp;ust=1436361198976106" TargetMode="Externa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40768"/>
            <a:ext cx="7772400" cy="1470025"/>
          </a:xfrm>
        </p:spPr>
        <p:txBody>
          <a:bodyPr>
            <a:normAutofit fontScale="90000"/>
          </a:bodyPr>
          <a:lstStyle/>
          <a:p>
            <a:r>
              <a:rPr lang="en-GB" b="1" dirty="0"/>
              <a:t>Decisions on risk and mental health hospital admission by Approved Mental Health Professionals</a:t>
            </a:r>
            <a:r>
              <a:rPr lang="en-GB" dirty="0"/>
              <a:t>.</a:t>
            </a:r>
            <a:br>
              <a:rPr lang="en-GB" dirty="0"/>
            </a:br>
            <a:endParaRPr lang="en-GB" dirty="0"/>
          </a:p>
        </p:txBody>
      </p:sp>
      <p:sp>
        <p:nvSpPr>
          <p:cNvPr id="3" name="Subtitle 2"/>
          <p:cNvSpPr>
            <a:spLocks noGrp="1"/>
          </p:cNvSpPr>
          <p:nvPr>
            <p:ph type="subTitle" idx="1"/>
          </p:nvPr>
        </p:nvSpPr>
        <p:spPr>
          <a:xfrm>
            <a:off x="467544" y="2780928"/>
            <a:ext cx="8208912" cy="2510987"/>
          </a:xfrm>
        </p:spPr>
        <p:txBody>
          <a:bodyPr>
            <a:normAutofit fontScale="47500" lnSpcReduction="20000"/>
          </a:bodyPr>
          <a:lstStyle/>
          <a:p>
            <a:r>
              <a:rPr lang="en-GB" sz="6700" dirty="0" smtClean="0"/>
              <a:t>Kevin Stone</a:t>
            </a:r>
          </a:p>
          <a:p>
            <a:r>
              <a:rPr lang="en-GB" sz="6700" dirty="0" smtClean="0"/>
              <a:t>Senior Lecturer in Social Work</a:t>
            </a:r>
          </a:p>
          <a:p>
            <a:r>
              <a:rPr lang="en-GB" sz="6700" dirty="0" smtClean="0"/>
              <a:t>University of the West of </a:t>
            </a:r>
            <a:r>
              <a:rPr lang="en-GB" sz="6700" dirty="0" smtClean="0"/>
              <a:t>England</a:t>
            </a:r>
          </a:p>
          <a:p>
            <a:r>
              <a:rPr lang="en-GB" sz="5000" dirty="0" smtClean="0">
                <a:solidFill>
                  <a:schemeClr val="tx1"/>
                </a:solidFill>
              </a:rPr>
              <a:t>Kevin.stone@bristol.ac.uk</a:t>
            </a:r>
            <a:endParaRPr lang="en-GB" sz="5000" dirty="0" smtClean="0">
              <a:solidFill>
                <a:schemeClr val="tx1"/>
              </a:solidFill>
            </a:endParaRPr>
          </a:p>
          <a:p>
            <a:endParaRPr lang="en-GB" dirty="0" smtClean="0"/>
          </a:p>
          <a:p>
            <a:r>
              <a:rPr lang="en-GB" sz="4200" dirty="0" smtClean="0"/>
              <a:t>Supervisor </a:t>
            </a:r>
            <a:r>
              <a:rPr lang="en-GB" sz="4200" dirty="0" err="1" smtClean="0"/>
              <a:t>Prof.</a:t>
            </a:r>
            <a:r>
              <a:rPr lang="en-GB" sz="4200" dirty="0" smtClean="0"/>
              <a:t> John Carpenter - University of Bristol</a:t>
            </a:r>
            <a:endParaRPr lang="en-GB" sz="42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661247"/>
            <a:ext cx="2599257" cy="1019961"/>
          </a:xfrm>
          <a:prstGeom prst="rect">
            <a:avLst/>
          </a:prstGeom>
        </p:spPr>
      </p:pic>
      <p:pic>
        <p:nvPicPr>
          <p:cNvPr id="6" name="Picture 5" descr="http://www.bristol.ac.uk/Depts/Union/Judo/images/bristol_uni_logo.gi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9760" y="5739179"/>
            <a:ext cx="2610093" cy="864096"/>
          </a:xfrm>
          <a:prstGeom prst="rect">
            <a:avLst/>
          </a:prstGeom>
          <a:noFill/>
          <a:ln>
            <a:noFill/>
          </a:ln>
        </p:spPr>
      </p:pic>
      <p:sp>
        <p:nvSpPr>
          <p:cNvPr id="4" name="TextBox 3"/>
          <p:cNvSpPr txBox="1"/>
          <p:nvPr/>
        </p:nvSpPr>
        <p:spPr>
          <a:xfrm>
            <a:off x="327012" y="5291915"/>
            <a:ext cx="2880320" cy="369332"/>
          </a:xfrm>
          <a:prstGeom prst="rect">
            <a:avLst/>
          </a:prstGeom>
          <a:noFill/>
        </p:spPr>
        <p:txBody>
          <a:bodyPr wrap="square" rtlCol="0">
            <a:spAutoFit/>
          </a:bodyPr>
          <a:lstStyle/>
          <a:p>
            <a:r>
              <a:rPr lang="en-GB" b="1" dirty="0" smtClean="0"/>
              <a:t>Supported &amp; Sponsored by:</a:t>
            </a:r>
            <a:endParaRPr lang="en-GB" b="1" dirty="0"/>
          </a:p>
        </p:txBody>
      </p:sp>
      <p:sp>
        <p:nvSpPr>
          <p:cNvPr id="7" name="TextBox 6"/>
          <p:cNvSpPr txBox="1"/>
          <p:nvPr/>
        </p:nvSpPr>
        <p:spPr>
          <a:xfrm>
            <a:off x="5949054" y="5314425"/>
            <a:ext cx="2880320" cy="369332"/>
          </a:xfrm>
          <a:prstGeom prst="rect">
            <a:avLst/>
          </a:prstGeom>
          <a:noFill/>
        </p:spPr>
        <p:txBody>
          <a:bodyPr wrap="square" rtlCol="0">
            <a:spAutoFit/>
          </a:bodyPr>
          <a:lstStyle/>
          <a:p>
            <a:r>
              <a:rPr lang="en-GB" b="1" dirty="0" smtClean="0"/>
              <a:t>Postgraduate student of:</a:t>
            </a:r>
            <a:endParaRPr lang="en-GB" b="1" dirty="0"/>
          </a:p>
        </p:txBody>
      </p:sp>
    </p:spTree>
    <p:extLst>
      <p:ext uri="{BB962C8B-B14F-4D97-AF65-F5344CB8AC3E}">
        <p14:creationId xmlns:p14="http://schemas.microsoft.com/office/powerpoint/2010/main" val="1791045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88955742"/>
              </p:ext>
            </p:extLst>
          </p:nvPr>
        </p:nvGraphicFramePr>
        <p:xfrm>
          <a:off x="251520" y="952630"/>
          <a:ext cx="8568952" cy="5788738"/>
        </p:xfrm>
        <a:graphic>
          <a:graphicData uri="http://schemas.openxmlformats.org/drawingml/2006/table">
            <a:tbl>
              <a:tblPr firstRow="1" firstCol="1" bandRow="1">
                <a:tableStyleId>{5C22544A-7EE6-4342-B048-85BDC9FD1C3A}</a:tableStyleId>
              </a:tblPr>
              <a:tblGrid>
                <a:gridCol w="2486545"/>
                <a:gridCol w="2373520"/>
                <a:gridCol w="3708887"/>
              </a:tblGrid>
              <a:tr h="307882">
                <a:tc gridSpan="3">
                  <a:txBody>
                    <a:bodyPr/>
                    <a:lstStyle/>
                    <a:p>
                      <a:pPr algn="ctr">
                        <a:lnSpc>
                          <a:spcPct val="200000"/>
                        </a:lnSpc>
                        <a:spcAft>
                          <a:spcPts val="600"/>
                        </a:spcAft>
                      </a:pPr>
                      <a:r>
                        <a:rPr lang="en-GB" sz="1200" cap="all" spc="50" dirty="0" smtClean="0">
                          <a:effectLst/>
                        </a:rPr>
                        <a:t>Participants </a:t>
                      </a:r>
                      <a:r>
                        <a:rPr lang="en-GB" sz="1200" cap="all" spc="50" dirty="0">
                          <a:effectLst/>
                        </a:rPr>
                        <a:t>observations of Mr Andersons current presentation.</a:t>
                      </a:r>
                      <a:endParaRPr lang="en-GB" sz="1200" cap="all" spc="50" dirty="0">
                        <a:solidFill>
                          <a:srgbClr val="000000"/>
                        </a:solidFill>
                        <a:effectLst/>
                        <a:latin typeface="Cambria"/>
                        <a:ea typeface="Times New Roman"/>
                        <a:cs typeface="Times New Roman"/>
                      </a:endParaRPr>
                    </a:p>
                  </a:txBody>
                  <a:tcPr marL="44664" marR="44664" marT="0" marB="0"/>
                </a:tc>
                <a:tc hMerge="1">
                  <a:txBody>
                    <a:bodyPr/>
                    <a:lstStyle/>
                    <a:p>
                      <a:endParaRPr lang="en-GB"/>
                    </a:p>
                  </a:txBody>
                  <a:tcPr/>
                </a:tc>
                <a:tc hMerge="1">
                  <a:txBody>
                    <a:bodyPr/>
                    <a:lstStyle/>
                    <a:p>
                      <a:endParaRPr lang="en-GB"/>
                    </a:p>
                  </a:txBody>
                  <a:tcPr/>
                </a:tc>
              </a:tr>
              <a:tr h="339370">
                <a:tc>
                  <a:txBody>
                    <a:bodyPr/>
                    <a:lstStyle/>
                    <a:p>
                      <a:pPr>
                        <a:lnSpc>
                          <a:spcPct val="200000"/>
                        </a:lnSpc>
                        <a:spcAft>
                          <a:spcPts val="0"/>
                        </a:spcAft>
                      </a:pPr>
                      <a:r>
                        <a:rPr lang="en-GB" sz="1200">
                          <a:effectLst/>
                        </a:rPr>
                        <a:t>Presentation</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Social Work AMHP</a:t>
                      </a:r>
                      <a:endParaRPr lang="en-GB" sz="1200" dirty="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Nurse AMHP</a:t>
                      </a:r>
                      <a:endParaRPr lang="en-GB" sz="120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Angry</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4</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2</a:t>
                      </a:r>
                      <a:endParaRPr lang="en-GB" sz="1200" dirty="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Chaotic</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0</a:t>
                      </a:r>
                      <a:endParaRPr lang="en-GB" sz="1200" dirty="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Depressed</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Psychotic</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NOT Psychotic</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Self-Neglect</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0</a:t>
                      </a:r>
                      <a:endParaRPr lang="en-GB" sz="120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dirty="0">
                          <a:effectLst/>
                        </a:rPr>
                        <a:t>NOT Self </a:t>
                      </a:r>
                      <a:r>
                        <a:rPr lang="en-GB" sz="1200" dirty="0" smtClean="0">
                          <a:effectLst/>
                        </a:rPr>
                        <a:t>Neglect</a:t>
                      </a:r>
                      <a:endParaRPr lang="en-GB" sz="1200" dirty="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3</a:t>
                      </a:r>
                      <a:endParaRPr lang="en-GB" sz="1200" dirty="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Sleep Deprived</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0</a:t>
                      </a:r>
                      <a:endParaRPr lang="en-GB" sz="1200" dirty="0">
                        <a:solidFill>
                          <a:srgbClr val="000000"/>
                        </a:solidFill>
                        <a:effectLst/>
                        <a:latin typeface="Cambria"/>
                        <a:ea typeface="Times New Roman"/>
                        <a:cs typeface="Times New Roman"/>
                      </a:endParaRPr>
                    </a:p>
                  </a:txBody>
                  <a:tcPr marL="44664" marR="44664" marT="0" marB="0"/>
                </a:tc>
              </a:tr>
              <a:tr h="410812">
                <a:tc>
                  <a:txBody>
                    <a:bodyPr/>
                    <a:lstStyle/>
                    <a:p>
                      <a:pPr>
                        <a:lnSpc>
                          <a:spcPct val="200000"/>
                        </a:lnSpc>
                        <a:spcAft>
                          <a:spcPts val="0"/>
                        </a:spcAft>
                      </a:pPr>
                      <a:r>
                        <a:rPr lang="en-GB" sz="1200">
                          <a:effectLst/>
                        </a:rPr>
                        <a:t>Guarded or Suspicious</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3</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3</a:t>
                      </a:r>
                      <a:endParaRPr lang="en-GB" sz="1200" dirty="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Paranoid</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3</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4</a:t>
                      </a:r>
                      <a:endParaRPr lang="en-GB" sz="1200" dirty="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Mental Disorder</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Suicidal Ideation</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3</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Weight Loss</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0</a:t>
                      </a:r>
                      <a:endParaRPr lang="en-GB" sz="1200" dirty="0">
                        <a:solidFill>
                          <a:srgbClr val="000000"/>
                        </a:solidFill>
                        <a:effectLst/>
                        <a:latin typeface="Cambria"/>
                        <a:ea typeface="Times New Roman"/>
                        <a:cs typeface="Times New Roman"/>
                      </a:endParaRPr>
                    </a:p>
                  </a:txBody>
                  <a:tcPr marL="44664" marR="44664" marT="0" marB="0"/>
                </a:tc>
              </a:tr>
              <a:tr h="339370">
                <a:tc>
                  <a:txBody>
                    <a:bodyPr/>
                    <a:lstStyle/>
                    <a:p>
                      <a:pPr>
                        <a:lnSpc>
                          <a:spcPct val="200000"/>
                        </a:lnSpc>
                        <a:spcAft>
                          <a:spcPts val="0"/>
                        </a:spcAft>
                      </a:pPr>
                      <a:r>
                        <a:rPr lang="en-GB" sz="1200">
                          <a:effectLst/>
                        </a:rPr>
                        <a:t>Risk to self</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1</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2</a:t>
                      </a:r>
                      <a:endParaRPr lang="en-GB" sz="1200" dirty="0">
                        <a:solidFill>
                          <a:srgbClr val="000000"/>
                        </a:solidFill>
                        <a:effectLst/>
                        <a:latin typeface="Cambria"/>
                        <a:ea typeface="Times New Roman"/>
                        <a:cs typeface="Times New Roman"/>
                      </a:endParaRPr>
                    </a:p>
                  </a:txBody>
                  <a:tcPr marL="44664" marR="44664" marT="0" marB="0"/>
                </a:tc>
              </a:tr>
              <a:tr h="290763">
                <a:tc>
                  <a:txBody>
                    <a:bodyPr/>
                    <a:lstStyle/>
                    <a:p>
                      <a:pPr>
                        <a:lnSpc>
                          <a:spcPct val="200000"/>
                        </a:lnSpc>
                        <a:spcAft>
                          <a:spcPts val="0"/>
                        </a:spcAft>
                      </a:pPr>
                      <a:r>
                        <a:rPr lang="en-GB" sz="1200">
                          <a:effectLst/>
                        </a:rPr>
                        <a:t>Risk to others</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a:effectLst/>
                        </a:rPr>
                        <a:t>2</a:t>
                      </a:r>
                      <a:endParaRPr lang="en-GB" sz="1200">
                        <a:solidFill>
                          <a:srgbClr val="000000"/>
                        </a:solidFill>
                        <a:effectLst/>
                        <a:latin typeface="Cambria"/>
                        <a:ea typeface="Times New Roman"/>
                        <a:cs typeface="Times New Roman"/>
                      </a:endParaRPr>
                    </a:p>
                  </a:txBody>
                  <a:tcPr marL="44664" marR="44664" marT="0" marB="0"/>
                </a:tc>
                <a:tc>
                  <a:txBody>
                    <a:bodyPr/>
                    <a:lstStyle/>
                    <a:p>
                      <a:pPr>
                        <a:lnSpc>
                          <a:spcPct val="200000"/>
                        </a:lnSpc>
                        <a:spcAft>
                          <a:spcPts val="0"/>
                        </a:spcAft>
                      </a:pPr>
                      <a:r>
                        <a:rPr lang="en-GB" sz="1200" dirty="0">
                          <a:effectLst/>
                        </a:rPr>
                        <a:t>1</a:t>
                      </a:r>
                      <a:endParaRPr lang="en-GB" sz="1200" dirty="0">
                        <a:solidFill>
                          <a:srgbClr val="000000"/>
                        </a:solidFill>
                        <a:effectLst/>
                        <a:latin typeface="Cambria"/>
                        <a:ea typeface="Times New Roman"/>
                        <a:cs typeface="Times New Roman"/>
                      </a:endParaRPr>
                    </a:p>
                  </a:txBody>
                  <a:tcPr marL="44664" marR="44664" marT="0" marB="0"/>
                </a:tc>
              </a:tr>
            </a:tbl>
          </a:graphicData>
        </a:graphic>
      </p:graphicFrame>
      <p:sp>
        <p:nvSpPr>
          <p:cNvPr id="5" name="TextBox 4"/>
          <p:cNvSpPr txBox="1"/>
          <p:nvPr/>
        </p:nvSpPr>
        <p:spPr>
          <a:xfrm>
            <a:off x="179512" y="260648"/>
            <a:ext cx="8424936" cy="584775"/>
          </a:xfrm>
          <a:prstGeom prst="rect">
            <a:avLst/>
          </a:prstGeom>
          <a:noFill/>
        </p:spPr>
        <p:txBody>
          <a:bodyPr wrap="square" rtlCol="0">
            <a:spAutoFit/>
          </a:bodyPr>
          <a:lstStyle/>
          <a:p>
            <a:pPr algn="ctr"/>
            <a:r>
              <a:rPr lang="en-GB" sz="3200" b="1" dirty="0"/>
              <a:t>A</a:t>
            </a:r>
            <a:r>
              <a:rPr lang="en-GB" sz="3200" b="1" dirty="0" smtClean="0"/>
              <a:t>pplication of diagnostic criteria varied</a:t>
            </a:r>
            <a:r>
              <a:rPr lang="en-GB" dirty="0" smtClean="0"/>
              <a:t>.</a:t>
            </a:r>
            <a:endParaRPr lang="en-GB" dirty="0"/>
          </a:p>
        </p:txBody>
      </p:sp>
    </p:spTree>
    <p:extLst>
      <p:ext uri="{BB962C8B-B14F-4D97-AF65-F5344CB8AC3E}">
        <p14:creationId xmlns:p14="http://schemas.microsoft.com/office/powerpoint/2010/main" val="3469558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Risk Thresholds</a:t>
            </a:r>
            <a:endParaRPr lang="en-GB" b="1" dirty="0"/>
          </a:p>
        </p:txBody>
      </p:sp>
      <p:graphicFrame>
        <p:nvGraphicFramePr>
          <p:cNvPr id="3" name="Table 2"/>
          <p:cNvGraphicFramePr>
            <a:graphicFrameLocks noGrp="1"/>
          </p:cNvGraphicFramePr>
          <p:nvPr>
            <p:extLst>
              <p:ext uri="{D42A27DB-BD31-4B8C-83A1-F6EECF244321}">
                <p14:modId xmlns:p14="http://schemas.microsoft.com/office/powerpoint/2010/main" val="1566375850"/>
              </p:ext>
            </p:extLst>
          </p:nvPr>
        </p:nvGraphicFramePr>
        <p:xfrm>
          <a:off x="1043608" y="1844824"/>
          <a:ext cx="6912766" cy="2232248"/>
        </p:xfrm>
        <a:graphic>
          <a:graphicData uri="http://schemas.openxmlformats.org/drawingml/2006/table">
            <a:tbl>
              <a:tblPr firstRow="1" firstCol="1" bandRow="1">
                <a:tableStyleId>{5C22544A-7EE6-4342-B048-85BDC9FD1C3A}</a:tableStyleId>
              </a:tblPr>
              <a:tblGrid>
                <a:gridCol w="1600666"/>
                <a:gridCol w="2059529"/>
                <a:gridCol w="1973109"/>
                <a:gridCol w="1279462"/>
              </a:tblGrid>
              <a:tr h="558062">
                <a:tc gridSpan="4">
                  <a:txBody>
                    <a:bodyPr/>
                    <a:lstStyle/>
                    <a:p>
                      <a:pPr algn="ctr">
                        <a:lnSpc>
                          <a:spcPct val="200000"/>
                        </a:lnSpc>
                        <a:spcAft>
                          <a:spcPts val="600"/>
                        </a:spcAft>
                      </a:pPr>
                      <a:r>
                        <a:rPr lang="en-GB" sz="1200" cap="all" spc="50" dirty="0" smtClean="0">
                          <a:effectLst/>
                        </a:rPr>
                        <a:t>Risk </a:t>
                      </a:r>
                      <a:r>
                        <a:rPr lang="en-GB" sz="1200" cap="all" spc="50" dirty="0">
                          <a:effectLst/>
                        </a:rPr>
                        <a:t>threshold tolerance levels reported by participants</a:t>
                      </a:r>
                      <a:endParaRPr lang="en-GB" sz="10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r>
              <a:tr h="558062">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High Threshold for risk</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Low Threshold for risk</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Did not know</a:t>
                      </a:r>
                      <a:endParaRPr lang="en-GB" sz="1100">
                        <a:solidFill>
                          <a:srgbClr val="000000"/>
                        </a:solidFill>
                        <a:effectLst/>
                        <a:latin typeface="Cambria"/>
                        <a:ea typeface="Times New Roman"/>
                        <a:cs typeface="Times New Roman"/>
                      </a:endParaRPr>
                    </a:p>
                  </a:txBody>
                  <a:tcPr marL="68580" marR="68580" marT="0" marB="0"/>
                </a:tc>
              </a:tr>
              <a:tr h="558062">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 7</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1</a:t>
                      </a:r>
                      <a:endParaRPr lang="en-GB" sz="1100">
                        <a:solidFill>
                          <a:srgbClr val="000000"/>
                        </a:solidFill>
                        <a:effectLst/>
                        <a:latin typeface="Cambria"/>
                        <a:ea typeface="Times New Roman"/>
                        <a:cs typeface="Times New Roman"/>
                      </a:endParaRPr>
                    </a:p>
                  </a:txBody>
                  <a:tcPr marL="68580" marR="68580" marT="0" marB="0"/>
                </a:tc>
              </a:tr>
              <a:tr h="558062">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 5</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3</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2</a:t>
                      </a:r>
                      <a:endParaRPr lang="en-GB" sz="1100" dirty="0">
                        <a:solidFill>
                          <a:srgbClr val="000000"/>
                        </a:solidFill>
                        <a:effectLst/>
                        <a:latin typeface="Cambria"/>
                        <a:ea typeface="Times New Roman"/>
                        <a:cs typeface="Times New Roman"/>
                      </a:endParaRPr>
                    </a:p>
                  </a:txBody>
                  <a:tcPr marL="68580" marR="68580" marT="0" marB="0"/>
                </a:tc>
              </a:tr>
            </a:tbl>
          </a:graphicData>
        </a:graphic>
      </p:graphicFrame>
      <p:pic>
        <p:nvPicPr>
          <p:cNvPr id="4" name="Picture 3"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
        <p:nvSpPr>
          <p:cNvPr id="5" name="TextBox 4"/>
          <p:cNvSpPr txBox="1"/>
          <p:nvPr/>
        </p:nvSpPr>
        <p:spPr>
          <a:xfrm>
            <a:off x="1043608" y="4365104"/>
            <a:ext cx="3816424" cy="369332"/>
          </a:xfrm>
          <a:prstGeom prst="rect">
            <a:avLst/>
          </a:prstGeom>
          <a:noFill/>
        </p:spPr>
        <p:txBody>
          <a:bodyPr wrap="square" rtlCol="0">
            <a:spAutoFit/>
          </a:bodyPr>
          <a:lstStyle/>
          <a:p>
            <a:r>
              <a:rPr lang="en-GB" dirty="0" smtClean="0"/>
              <a:t>Mixed evidence of reflective practice?</a:t>
            </a:r>
            <a:endParaRPr lang="en-GB" dirty="0"/>
          </a:p>
        </p:txBody>
      </p:sp>
    </p:spTree>
    <p:extLst>
      <p:ext uri="{BB962C8B-B14F-4D97-AF65-F5344CB8AC3E}">
        <p14:creationId xmlns:p14="http://schemas.microsoft.com/office/powerpoint/2010/main" val="1944933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42720799"/>
              </p:ext>
            </p:extLst>
          </p:nvPr>
        </p:nvGraphicFramePr>
        <p:xfrm>
          <a:off x="755576" y="1484784"/>
          <a:ext cx="7560840" cy="2304255"/>
        </p:xfrm>
        <a:graphic>
          <a:graphicData uri="http://schemas.openxmlformats.org/drawingml/2006/table">
            <a:tbl>
              <a:tblPr firstRow="1" firstCol="1" bandRow="1">
                <a:tableStyleId>{5C22544A-7EE6-4342-B048-85BDC9FD1C3A}</a:tableStyleId>
              </a:tblPr>
              <a:tblGrid>
                <a:gridCol w="1750729"/>
                <a:gridCol w="2015889"/>
                <a:gridCol w="3794222"/>
              </a:tblGrid>
              <a:tr h="966432">
                <a:tc gridSpan="3">
                  <a:txBody>
                    <a:bodyPr/>
                    <a:lstStyle/>
                    <a:p>
                      <a:pPr algn="ctr">
                        <a:lnSpc>
                          <a:spcPct val="200000"/>
                        </a:lnSpc>
                        <a:spcAft>
                          <a:spcPts val="600"/>
                        </a:spcAft>
                      </a:pPr>
                      <a:r>
                        <a:rPr lang="en-GB" sz="1200" cap="all" spc="50" dirty="0" smtClean="0">
                          <a:effectLst/>
                        </a:rPr>
                        <a:t>Compares </a:t>
                      </a:r>
                      <a:r>
                        <a:rPr lang="en-GB" sz="1200" cap="all" spc="50" dirty="0">
                          <a:effectLst/>
                        </a:rPr>
                        <a:t>the confidence that participants felt in their own decision making compared to their decision following the vignette</a:t>
                      </a:r>
                      <a:endParaRPr lang="en-GB" sz="10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c hMerge="1">
                  <a:txBody>
                    <a:bodyPr/>
                    <a:lstStyle/>
                    <a:p>
                      <a:endParaRPr lang="en-GB"/>
                    </a:p>
                  </a:txBody>
                  <a:tcPr/>
                </a:tc>
              </a:tr>
              <a:tr h="445941">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smtClean="0">
                          <a:effectLst/>
                        </a:rPr>
                        <a:t>Self-Selected Narrative</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Vignette</a:t>
                      </a:r>
                      <a:endParaRPr lang="en-GB" sz="1100">
                        <a:solidFill>
                          <a:srgbClr val="000000"/>
                        </a:solidFill>
                        <a:effectLst/>
                        <a:latin typeface="Cambria"/>
                        <a:ea typeface="Times New Roman"/>
                        <a:cs typeface="Times New Roman"/>
                      </a:endParaRPr>
                    </a:p>
                  </a:txBody>
                  <a:tcPr marL="68580" marR="68580" marT="0" marB="0"/>
                </a:tc>
              </a:tr>
              <a:tr h="445941">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1.9 (distribution 1 - 6)</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2.5 (distribution 2 - 4)</a:t>
                      </a:r>
                      <a:endParaRPr lang="en-GB" sz="1100">
                        <a:solidFill>
                          <a:srgbClr val="000000"/>
                        </a:solidFill>
                        <a:effectLst/>
                        <a:latin typeface="Cambria"/>
                        <a:ea typeface="Times New Roman"/>
                        <a:cs typeface="Times New Roman"/>
                      </a:endParaRPr>
                    </a:p>
                  </a:txBody>
                  <a:tcPr marL="68580" marR="68580" marT="0" marB="0"/>
                </a:tc>
              </a:tr>
              <a:tr h="445941">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1.9 (distribution 1 - 4)</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3.6 (distribution 2 - 6)</a:t>
                      </a:r>
                      <a:endParaRPr lang="en-GB" sz="1100" dirty="0">
                        <a:solidFill>
                          <a:srgbClr val="000000"/>
                        </a:solidFill>
                        <a:effectLst/>
                        <a:latin typeface="Cambria"/>
                        <a:ea typeface="Times New Roman"/>
                        <a:cs typeface="Times New Roman"/>
                      </a:endParaRPr>
                    </a:p>
                  </a:txBody>
                  <a:tcPr marL="68580" marR="68580" marT="0" marB="0"/>
                </a:tc>
              </a:tr>
            </a:tbl>
          </a:graphicData>
        </a:graphic>
      </p:graphicFrame>
      <p:sp>
        <p:nvSpPr>
          <p:cNvPr id="5" name="Title 4"/>
          <p:cNvSpPr>
            <a:spLocks noGrp="1"/>
          </p:cNvSpPr>
          <p:nvPr>
            <p:ph type="title"/>
          </p:nvPr>
        </p:nvSpPr>
        <p:spPr/>
        <p:txBody>
          <a:bodyPr>
            <a:normAutofit/>
          </a:bodyPr>
          <a:lstStyle/>
          <a:p>
            <a:r>
              <a:rPr lang="en-GB" b="1" dirty="0" smtClean="0"/>
              <a:t>Confidence Findings </a:t>
            </a:r>
            <a:r>
              <a:rPr lang="en-GB" dirty="0" smtClean="0"/>
              <a:t/>
            </a:r>
            <a:br>
              <a:rPr lang="en-GB" dirty="0" smtClean="0"/>
            </a:br>
            <a:r>
              <a:rPr lang="en-GB" sz="1300" b="1" dirty="0">
                <a:solidFill>
                  <a:srgbClr val="C00000"/>
                </a:solidFill>
              </a:rPr>
              <a:t>Very confident  </a:t>
            </a:r>
            <a:r>
              <a:rPr lang="en-GB" sz="1300" b="1" dirty="0" smtClean="0">
                <a:solidFill>
                  <a:srgbClr val="C00000"/>
                </a:solidFill>
              </a:rPr>
              <a:t>(1) 	(2)</a:t>
            </a:r>
            <a:r>
              <a:rPr lang="en-GB" sz="1300" b="1" dirty="0">
                <a:solidFill>
                  <a:srgbClr val="C00000"/>
                </a:solidFill>
              </a:rPr>
              <a:t>	</a:t>
            </a:r>
            <a:r>
              <a:rPr lang="en-GB" sz="1300" b="1" dirty="0" smtClean="0">
                <a:solidFill>
                  <a:srgbClr val="C00000"/>
                </a:solidFill>
              </a:rPr>
              <a:t>(3)</a:t>
            </a:r>
            <a:r>
              <a:rPr lang="en-GB" sz="1300" b="1" dirty="0">
                <a:solidFill>
                  <a:srgbClr val="C00000"/>
                </a:solidFill>
              </a:rPr>
              <a:t>	</a:t>
            </a:r>
            <a:r>
              <a:rPr lang="en-GB" sz="1300" b="1" dirty="0" smtClean="0">
                <a:solidFill>
                  <a:srgbClr val="C00000"/>
                </a:solidFill>
              </a:rPr>
              <a:t>(4)</a:t>
            </a:r>
            <a:r>
              <a:rPr lang="en-GB" sz="1300" b="1" dirty="0">
                <a:solidFill>
                  <a:srgbClr val="C00000"/>
                </a:solidFill>
              </a:rPr>
              <a:t>	</a:t>
            </a:r>
            <a:r>
              <a:rPr lang="en-GB" sz="1300" b="1" dirty="0" smtClean="0">
                <a:solidFill>
                  <a:srgbClr val="C00000"/>
                </a:solidFill>
              </a:rPr>
              <a:t>(5)</a:t>
            </a:r>
            <a:r>
              <a:rPr lang="en-GB" sz="1300" b="1" dirty="0">
                <a:solidFill>
                  <a:srgbClr val="C00000"/>
                </a:solidFill>
              </a:rPr>
              <a:t>	</a:t>
            </a:r>
            <a:r>
              <a:rPr lang="en-GB" sz="1300" b="1" dirty="0" smtClean="0">
                <a:solidFill>
                  <a:srgbClr val="C00000"/>
                </a:solidFill>
              </a:rPr>
              <a:t>(6)</a:t>
            </a:r>
            <a:r>
              <a:rPr lang="en-GB" sz="1300" b="1" dirty="0">
                <a:solidFill>
                  <a:srgbClr val="C00000"/>
                </a:solidFill>
              </a:rPr>
              <a:t>	</a:t>
            </a:r>
            <a:r>
              <a:rPr lang="en-GB" sz="1300" b="1" dirty="0" smtClean="0">
                <a:solidFill>
                  <a:srgbClr val="C00000"/>
                </a:solidFill>
              </a:rPr>
              <a:t>(7) Not </a:t>
            </a:r>
            <a:r>
              <a:rPr lang="en-GB" sz="1300" b="1" dirty="0">
                <a:solidFill>
                  <a:srgbClr val="C00000"/>
                </a:solidFill>
              </a:rPr>
              <a:t>confident at all</a:t>
            </a:r>
            <a:r>
              <a:rPr lang="en-GB" sz="1300" dirty="0" smtClean="0">
                <a:solidFill>
                  <a:srgbClr val="C00000"/>
                </a:solidFill>
              </a:rPr>
              <a:t> </a:t>
            </a:r>
            <a:endParaRPr lang="en-GB" sz="1300" dirty="0">
              <a:solidFill>
                <a:srgbClr val="C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35807824"/>
              </p:ext>
            </p:extLst>
          </p:nvPr>
        </p:nvGraphicFramePr>
        <p:xfrm>
          <a:off x="755576" y="4149080"/>
          <a:ext cx="7560840" cy="2088231"/>
        </p:xfrm>
        <a:graphic>
          <a:graphicData uri="http://schemas.openxmlformats.org/drawingml/2006/table">
            <a:tbl>
              <a:tblPr firstRow="1" firstCol="1" bandRow="1">
                <a:tableStyleId>{5C22544A-7EE6-4342-B048-85BDC9FD1C3A}</a:tableStyleId>
              </a:tblPr>
              <a:tblGrid>
                <a:gridCol w="1750729"/>
                <a:gridCol w="5810111"/>
              </a:tblGrid>
              <a:tr h="875829">
                <a:tc gridSpan="2">
                  <a:txBody>
                    <a:bodyPr/>
                    <a:lstStyle/>
                    <a:p>
                      <a:pPr algn="ctr">
                        <a:lnSpc>
                          <a:spcPct val="200000"/>
                        </a:lnSpc>
                        <a:spcAft>
                          <a:spcPts val="600"/>
                        </a:spcAft>
                      </a:pPr>
                      <a:r>
                        <a:rPr lang="en-GB" sz="1200" cap="all" spc="50" dirty="0" smtClean="0">
                          <a:effectLst/>
                        </a:rPr>
                        <a:t>Participant </a:t>
                      </a:r>
                      <a:r>
                        <a:rPr lang="en-GB" sz="1200" cap="all" spc="50" dirty="0">
                          <a:effectLst/>
                        </a:rPr>
                        <a:t>confidence in the risk assessment and history they received for their </a:t>
                      </a:r>
                      <a:endParaRPr lang="en-GB" sz="1200" cap="all" spc="50" dirty="0" smtClean="0">
                        <a:effectLst/>
                      </a:endParaRPr>
                    </a:p>
                    <a:p>
                      <a:pPr algn="ctr">
                        <a:lnSpc>
                          <a:spcPct val="200000"/>
                        </a:lnSpc>
                        <a:spcAft>
                          <a:spcPts val="600"/>
                        </a:spcAft>
                      </a:pPr>
                      <a:r>
                        <a:rPr lang="en-GB" sz="1200" cap="all" spc="50" dirty="0" smtClean="0">
                          <a:effectLst/>
                        </a:rPr>
                        <a:t>self-selected </a:t>
                      </a:r>
                      <a:r>
                        <a:rPr lang="en-GB" sz="1200" cap="all" spc="50" dirty="0">
                          <a:effectLst/>
                        </a:rPr>
                        <a:t>assessment.</a:t>
                      </a:r>
                      <a:endParaRPr lang="en-GB" sz="10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r>
              <a:tr h="404134">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smtClean="0">
                          <a:effectLst/>
                        </a:rPr>
                        <a:t>Self-Selected Narrative</a:t>
                      </a:r>
                      <a:endParaRPr lang="en-GB" sz="1100" dirty="0">
                        <a:solidFill>
                          <a:srgbClr val="000000"/>
                        </a:solidFill>
                        <a:effectLst/>
                        <a:latin typeface="Cambria"/>
                        <a:ea typeface="Times New Roman"/>
                        <a:cs typeface="Times New Roman"/>
                      </a:endParaRPr>
                    </a:p>
                  </a:txBody>
                  <a:tcPr marL="68580" marR="68580" marT="0" marB="0"/>
                </a:tc>
              </a:tr>
              <a:tr h="404134">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2.4 (distribution 1 - 4)</a:t>
                      </a:r>
                      <a:endParaRPr lang="en-GB" sz="1100">
                        <a:solidFill>
                          <a:srgbClr val="000000"/>
                        </a:solidFill>
                        <a:effectLst/>
                        <a:latin typeface="Cambria"/>
                        <a:ea typeface="Times New Roman"/>
                        <a:cs typeface="Times New Roman"/>
                      </a:endParaRPr>
                    </a:p>
                  </a:txBody>
                  <a:tcPr marL="68580" marR="68580" marT="0" marB="0"/>
                </a:tc>
              </a:tr>
              <a:tr h="404134">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3.6 (distribution 1 - 6)</a:t>
                      </a:r>
                      <a:endParaRPr lang="en-GB" sz="1100" dirty="0">
                        <a:solidFill>
                          <a:srgbClr val="000000"/>
                        </a:solidFill>
                        <a:effectLst/>
                        <a:latin typeface="Cambria"/>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88391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smtClean="0"/>
              <a:t>Some themes</a:t>
            </a:r>
            <a:endParaRPr lang="en-GB" b="1" dirty="0"/>
          </a:p>
        </p:txBody>
      </p:sp>
      <p:sp>
        <p:nvSpPr>
          <p:cNvPr id="6" name="Content Placeholder 5"/>
          <p:cNvSpPr>
            <a:spLocks noGrp="1"/>
          </p:cNvSpPr>
          <p:nvPr>
            <p:ph idx="1"/>
          </p:nvPr>
        </p:nvSpPr>
        <p:spPr>
          <a:xfrm>
            <a:off x="464661" y="1412776"/>
            <a:ext cx="8229600" cy="4525963"/>
          </a:xfrm>
        </p:spPr>
        <p:txBody>
          <a:bodyPr>
            <a:normAutofit/>
          </a:bodyPr>
          <a:lstStyle/>
          <a:p>
            <a:pPr algn="just"/>
            <a:r>
              <a:rPr lang="en-GB" dirty="0"/>
              <a:t>A challenge to the </a:t>
            </a:r>
            <a:r>
              <a:rPr lang="en-GB" dirty="0" smtClean="0"/>
              <a:t>belief </a:t>
            </a:r>
            <a:r>
              <a:rPr lang="en-GB" dirty="0"/>
              <a:t>that </a:t>
            </a:r>
            <a:r>
              <a:rPr lang="en-GB" dirty="0" smtClean="0"/>
              <a:t>nurses are only concerned with medical perspectives and social work dominate social perspectives.</a:t>
            </a:r>
          </a:p>
          <a:p>
            <a:pPr marL="0" indent="0">
              <a:buNone/>
            </a:pPr>
            <a:endParaRPr lang="en-GB" sz="1600" dirty="0"/>
          </a:p>
          <a:p>
            <a:r>
              <a:rPr lang="en-GB" dirty="0" smtClean="0"/>
              <a:t>Concern with medication compliance.</a:t>
            </a:r>
          </a:p>
          <a:p>
            <a:pPr marL="0" indent="0">
              <a:buNone/>
            </a:pPr>
            <a:r>
              <a:rPr lang="en-GB" dirty="0" smtClean="0"/>
              <a:t>	(</a:t>
            </a:r>
            <a:r>
              <a:rPr lang="en-GB" dirty="0"/>
              <a:t>3 </a:t>
            </a:r>
            <a:r>
              <a:rPr lang="en-GB" dirty="0" smtClean="0"/>
              <a:t>N-AMHPs &amp; 4 SW-AMHPs)</a:t>
            </a:r>
          </a:p>
          <a:p>
            <a:r>
              <a:rPr lang="en-GB" dirty="0" smtClean="0"/>
              <a:t>Grief &amp; Loss (4 N </a:t>
            </a:r>
            <a:r>
              <a:rPr lang="en-GB" dirty="0"/>
              <a:t>AMHPs &amp; 5 </a:t>
            </a:r>
            <a:r>
              <a:rPr lang="en-GB" dirty="0" smtClean="0"/>
              <a:t>SW AMHPs) </a:t>
            </a:r>
          </a:p>
          <a:p>
            <a:r>
              <a:rPr lang="en-GB" dirty="0" smtClean="0"/>
              <a:t>Accommodation (</a:t>
            </a:r>
            <a:r>
              <a:rPr lang="en-GB" dirty="0"/>
              <a:t>1 N </a:t>
            </a:r>
            <a:r>
              <a:rPr lang="en-GB" dirty="0" smtClean="0"/>
              <a:t>AMHP &amp; 3 SW-AMHPs)</a:t>
            </a:r>
          </a:p>
          <a:p>
            <a:endParaRPr lang="en-GB" dirty="0" smtClean="0"/>
          </a:p>
          <a:p>
            <a:endParaRPr lang="en-GB" sz="1600" dirty="0"/>
          </a:p>
          <a:p>
            <a:pPr marL="0" indent="0">
              <a:buNone/>
            </a:pPr>
            <a:endParaRPr lang="en-GB" dirty="0"/>
          </a:p>
        </p:txBody>
      </p:sp>
      <p:pic>
        <p:nvPicPr>
          <p:cNvPr id="7" name="Picture 6"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508831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t>Fear or unsafe (1)</a:t>
            </a:r>
            <a:endParaRPr lang="en-GB" b="1" dirty="0"/>
          </a:p>
        </p:txBody>
      </p:sp>
      <p:sp>
        <p:nvSpPr>
          <p:cNvPr id="5" name="Content Placeholder 4"/>
          <p:cNvSpPr>
            <a:spLocks noGrp="1"/>
          </p:cNvSpPr>
          <p:nvPr>
            <p:ph idx="1"/>
          </p:nvPr>
        </p:nvSpPr>
        <p:spPr/>
        <p:txBody>
          <a:bodyPr>
            <a:normAutofit fontScale="85000" lnSpcReduction="20000"/>
          </a:bodyPr>
          <a:lstStyle/>
          <a:p>
            <a:pPr marL="0" indent="0" algn="just">
              <a:buNone/>
            </a:pPr>
            <a:r>
              <a:rPr lang="en-GB" b="1" dirty="0" smtClean="0"/>
              <a:t>Seventeen </a:t>
            </a:r>
            <a:r>
              <a:rPr lang="en-GB" dirty="0" smtClean="0"/>
              <a:t>participants stated that they had felt afraid in the practise as an ASW/AMHP. </a:t>
            </a:r>
          </a:p>
          <a:p>
            <a:pPr marL="0" indent="0" algn="just">
              <a:buNone/>
            </a:pPr>
            <a:endParaRPr lang="en-GB" dirty="0"/>
          </a:p>
          <a:p>
            <a:pPr marL="0" indent="0" algn="just">
              <a:buNone/>
            </a:pPr>
            <a:r>
              <a:rPr lang="en-GB" dirty="0" smtClean="0"/>
              <a:t>“</a:t>
            </a:r>
            <a:r>
              <a:rPr lang="en-GB" dirty="0"/>
              <a:t>Yes. I feel frightened throughout the day when I'm on the rota, even if I don’t get an assessment. That’s a constant background state of being, because you’re not quite sure what might come through the door. With resources being the way they are you can’t be certain the police will turn up. You can’t be certain how long you’ll have to wait for an ambulance these days, and the prospect of being left alone with a patient who is psychotic, that in itself is a fear</a:t>
            </a:r>
            <a:r>
              <a:rPr lang="en-GB" dirty="0" smtClean="0"/>
              <a:t>”. </a:t>
            </a:r>
            <a:endParaRPr lang="en-GB" dirty="0"/>
          </a:p>
        </p:txBody>
      </p:sp>
      <p:pic>
        <p:nvPicPr>
          <p:cNvPr id="6" name="Picture 5"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2503164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Fear or </a:t>
            </a:r>
            <a:r>
              <a:rPr lang="en-GB" b="1" dirty="0" smtClean="0"/>
              <a:t>unsafe (2)</a:t>
            </a:r>
            <a:endParaRPr lang="en-GB" dirty="0"/>
          </a:p>
        </p:txBody>
      </p:sp>
      <p:sp>
        <p:nvSpPr>
          <p:cNvPr id="7" name="Content Placeholder 6"/>
          <p:cNvSpPr>
            <a:spLocks noGrp="1"/>
          </p:cNvSpPr>
          <p:nvPr>
            <p:ph idx="1"/>
          </p:nvPr>
        </p:nvSpPr>
        <p:spPr/>
        <p:txBody>
          <a:bodyPr/>
          <a:lstStyle/>
          <a:p>
            <a:pPr marL="0" indent="0" algn="just">
              <a:buNone/>
            </a:pPr>
            <a:r>
              <a:rPr lang="en-GB" i="1" dirty="0"/>
              <a:t> “Probably a couple of times because of the decisions but that was more to do with afterwards, afterwards reflection, “I shouldn’t have done that. ”Like, “I don’t think I should have detained that person.” That’s probably happened twice and once probably with violence</a:t>
            </a:r>
            <a:r>
              <a:rPr lang="en-GB" i="1" dirty="0" smtClean="0"/>
              <a:t>”.</a:t>
            </a:r>
            <a:endParaRPr lang="en-GB" dirty="0"/>
          </a:p>
        </p:txBody>
      </p:sp>
      <p:pic>
        <p:nvPicPr>
          <p:cNvPr id="8" name="Picture 7"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603729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Findings continued</a:t>
            </a:r>
            <a:endParaRPr lang="en-GB" b="1" dirty="0"/>
          </a:p>
        </p:txBody>
      </p:sp>
      <p:sp>
        <p:nvSpPr>
          <p:cNvPr id="3" name="Content Placeholder 2"/>
          <p:cNvSpPr>
            <a:spLocks noGrp="1"/>
          </p:cNvSpPr>
          <p:nvPr>
            <p:ph idx="1"/>
          </p:nvPr>
        </p:nvSpPr>
        <p:spPr/>
        <p:txBody>
          <a:bodyPr>
            <a:normAutofit/>
          </a:bodyPr>
          <a:lstStyle/>
          <a:p>
            <a:r>
              <a:rPr lang="en-GB" dirty="0" smtClean="0"/>
              <a:t>Evidence of poor legal literacy in some </a:t>
            </a:r>
            <a:r>
              <a:rPr lang="en-GB" dirty="0" smtClean="0"/>
              <a:t>areas</a:t>
            </a:r>
          </a:p>
          <a:p>
            <a:pPr lvl="1"/>
            <a:r>
              <a:rPr lang="en-GB" dirty="0" smtClean="0"/>
              <a:t>Sec 135 (1) &amp; (2), Trespass. </a:t>
            </a:r>
            <a:endParaRPr lang="en-GB" dirty="0" smtClean="0"/>
          </a:p>
          <a:p>
            <a:pPr marL="0" indent="0">
              <a:buNone/>
            </a:pPr>
            <a:endParaRPr lang="en-GB" dirty="0" smtClean="0"/>
          </a:p>
          <a:p>
            <a:r>
              <a:rPr lang="en-GB" dirty="0"/>
              <a:t>Risk to own health &amp; </a:t>
            </a:r>
            <a:r>
              <a:rPr lang="en-GB" dirty="0" smtClean="0"/>
              <a:t>safety</a:t>
            </a:r>
          </a:p>
          <a:p>
            <a:pPr lvl="1"/>
            <a:r>
              <a:rPr lang="en-GB" dirty="0" smtClean="0"/>
              <a:t>Similar between groups </a:t>
            </a:r>
            <a:endParaRPr lang="en-GB" dirty="0"/>
          </a:p>
          <a:p>
            <a:r>
              <a:rPr lang="en-GB" dirty="0"/>
              <a:t>Risk to </a:t>
            </a:r>
            <a:r>
              <a:rPr lang="en-GB" dirty="0" smtClean="0"/>
              <a:t>others</a:t>
            </a:r>
          </a:p>
          <a:p>
            <a:pPr lvl="1"/>
            <a:r>
              <a:rPr lang="en-GB" dirty="0" smtClean="0"/>
              <a:t>Greater focus by social work</a:t>
            </a:r>
          </a:p>
          <a:p>
            <a:pPr lvl="1"/>
            <a:endParaRPr lang="en-GB" dirty="0"/>
          </a:p>
          <a:p>
            <a:pPr marL="0" indent="0">
              <a:buNone/>
            </a:pPr>
            <a:endParaRPr lang="en-GB" dirty="0"/>
          </a:p>
        </p:txBody>
      </p:sp>
      <p:pic>
        <p:nvPicPr>
          <p:cNvPr id="5" name="Picture 4"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3627578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Discussion Points</a:t>
            </a:r>
            <a:endParaRPr lang="en-GB" b="1" dirty="0"/>
          </a:p>
        </p:txBody>
      </p:sp>
      <p:sp>
        <p:nvSpPr>
          <p:cNvPr id="3" name="Content Placeholder 2"/>
          <p:cNvSpPr>
            <a:spLocks noGrp="1"/>
          </p:cNvSpPr>
          <p:nvPr>
            <p:ph idx="1"/>
          </p:nvPr>
        </p:nvSpPr>
        <p:spPr/>
        <p:txBody>
          <a:bodyPr>
            <a:normAutofit fontScale="92500" lnSpcReduction="20000"/>
          </a:bodyPr>
          <a:lstStyle/>
          <a:p>
            <a:pPr algn="just"/>
            <a:r>
              <a:rPr lang="en-GB" dirty="0" smtClean="0"/>
              <a:t>Variation in outcomes and approaches to MHA assessment.</a:t>
            </a:r>
          </a:p>
          <a:p>
            <a:pPr algn="just"/>
            <a:r>
              <a:rPr lang="en-GB" dirty="0" smtClean="0"/>
              <a:t>Variation in views of risk and their impact on decision making. </a:t>
            </a:r>
          </a:p>
          <a:p>
            <a:pPr algn="just"/>
            <a:r>
              <a:rPr lang="en-GB" dirty="0" smtClean="0"/>
              <a:t>Greater focus on current presentation than historical narrative. ‘nature or degree’ </a:t>
            </a:r>
          </a:p>
          <a:p>
            <a:endParaRPr lang="en-GB" dirty="0"/>
          </a:p>
          <a:p>
            <a:pPr algn="just"/>
            <a:r>
              <a:rPr lang="en-GB" dirty="0" smtClean="0"/>
              <a:t>Stereotypical views have existed for some </a:t>
            </a:r>
            <a:r>
              <a:rPr lang="en-GB" dirty="0" smtClean="0"/>
              <a:t>time.</a:t>
            </a:r>
            <a:endParaRPr lang="en-GB" dirty="0"/>
          </a:p>
          <a:p>
            <a:pPr algn="just"/>
            <a:r>
              <a:rPr lang="en-GB" dirty="0" smtClean="0"/>
              <a:t>AMHPs although work in consultation need to avoid collusion. </a:t>
            </a:r>
            <a:endParaRPr lang="en-GB" dirty="0"/>
          </a:p>
        </p:txBody>
      </p:sp>
      <p:pic>
        <p:nvPicPr>
          <p:cNvPr id="5" name="Picture 4"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2427124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Theoretical underpinning of </a:t>
            </a:r>
            <a:r>
              <a:rPr lang="en-GB" b="1" dirty="0" smtClean="0"/>
              <a:t>the study</a:t>
            </a:r>
            <a:endParaRPr lang="en-GB" b="1" dirty="0"/>
          </a:p>
        </p:txBody>
      </p:sp>
      <p:sp>
        <p:nvSpPr>
          <p:cNvPr id="3" name="Content Placeholder 2"/>
          <p:cNvSpPr>
            <a:spLocks noGrp="1"/>
          </p:cNvSpPr>
          <p:nvPr>
            <p:ph idx="1"/>
          </p:nvPr>
        </p:nvSpPr>
        <p:spPr/>
        <p:txBody>
          <a:bodyPr/>
          <a:lstStyle/>
          <a:p>
            <a:pPr marL="0" indent="0">
              <a:buNone/>
            </a:pPr>
            <a:r>
              <a:rPr lang="en-GB" dirty="0" smtClean="0"/>
              <a:t>Social constructionist perspective</a:t>
            </a:r>
          </a:p>
          <a:p>
            <a:pPr lvl="1"/>
            <a:r>
              <a:rPr lang="en-GB" dirty="0" smtClean="0"/>
              <a:t>Generation of meaning </a:t>
            </a:r>
          </a:p>
          <a:p>
            <a:pPr lvl="1"/>
            <a:r>
              <a:rPr lang="en-GB" dirty="0" smtClean="0"/>
              <a:t>Build reality</a:t>
            </a:r>
          </a:p>
          <a:p>
            <a:pPr lvl="1"/>
            <a:r>
              <a:rPr lang="en-GB" dirty="0" smtClean="0"/>
              <a:t>World view</a:t>
            </a:r>
          </a:p>
          <a:p>
            <a:pPr lvl="1"/>
            <a:r>
              <a:rPr lang="en-GB" dirty="0" smtClean="0"/>
              <a:t>Conventions &amp; traditions</a:t>
            </a:r>
          </a:p>
          <a:p>
            <a:pPr lvl="1"/>
            <a:r>
              <a:rPr lang="en-GB" dirty="0" smtClean="0"/>
              <a:t>Interpretations</a:t>
            </a:r>
          </a:p>
          <a:p>
            <a:pPr marL="0" indent="0">
              <a:buNone/>
            </a:pPr>
            <a:r>
              <a:rPr lang="en-GB" dirty="0"/>
              <a:t>	</a:t>
            </a:r>
          </a:p>
        </p:txBody>
      </p:sp>
      <p:pic>
        <p:nvPicPr>
          <p:cNvPr id="4" name="Picture 3"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7815878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Limitations</a:t>
            </a:r>
            <a:endParaRPr lang="en-GB" b="1" dirty="0"/>
          </a:p>
        </p:txBody>
      </p:sp>
      <p:sp>
        <p:nvSpPr>
          <p:cNvPr id="3" name="Content Placeholder 2"/>
          <p:cNvSpPr>
            <a:spLocks noGrp="1"/>
          </p:cNvSpPr>
          <p:nvPr>
            <p:ph idx="1"/>
          </p:nvPr>
        </p:nvSpPr>
        <p:spPr/>
        <p:txBody>
          <a:bodyPr/>
          <a:lstStyle/>
          <a:p>
            <a:r>
              <a:rPr lang="en-GB" dirty="0" smtClean="0"/>
              <a:t>Lack of Occupational Therapy &amp; Psychology AMHPs in this study.</a:t>
            </a:r>
          </a:p>
          <a:p>
            <a:pPr marL="0" indent="0">
              <a:buNone/>
            </a:pPr>
            <a:endParaRPr lang="en-GB" dirty="0" smtClean="0"/>
          </a:p>
          <a:p>
            <a:r>
              <a:rPr lang="en-GB" dirty="0" smtClean="0"/>
              <a:t>Reflexivity of the researcher. </a:t>
            </a:r>
          </a:p>
        </p:txBody>
      </p:sp>
      <p:pic>
        <p:nvPicPr>
          <p:cNvPr id="4" name="Picture 3"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3101458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Research Question</a:t>
            </a:r>
            <a:endParaRPr lang="en-GB" b="1" dirty="0"/>
          </a:p>
        </p:txBody>
      </p:sp>
      <p:sp>
        <p:nvSpPr>
          <p:cNvPr id="3" name="Content Placeholder 2"/>
          <p:cNvSpPr>
            <a:spLocks noGrp="1"/>
          </p:cNvSpPr>
          <p:nvPr>
            <p:ph idx="1"/>
          </p:nvPr>
        </p:nvSpPr>
        <p:spPr/>
        <p:txBody>
          <a:bodyPr/>
          <a:lstStyle/>
          <a:p>
            <a:pPr marL="0" indent="0" algn="ctr">
              <a:buNone/>
            </a:pPr>
            <a:r>
              <a:rPr lang="en-GB" i="1" dirty="0"/>
              <a:t>Do decisions relating to management and assessment of risk vary according to the professional background of the Approved Mental Health Professional?</a:t>
            </a:r>
            <a:endParaRPr lang="en-GB" dirty="0"/>
          </a:p>
          <a:p>
            <a:pPr marL="0" indent="0">
              <a:buNone/>
            </a:pPr>
            <a:endParaRPr lang="en-GB" dirty="0"/>
          </a:p>
        </p:txBody>
      </p:sp>
      <p:pic>
        <p:nvPicPr>
          <p:cNvPr id="5" name="Picture 4"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pic>
        <p:nvPicPr>
          <p:cNvPr id="1026" name="Picture 2" descr="http://www.examiner.com/images/blog/EXID19273/images/ChoosingQuestion_alexsl.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4201243"/>
            <a:ext cx="3095625" cy="2324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943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Conclusion</a:t>
            </a:r>
            <a:endParaRPr lang="en-GB" b="1" dirty="0"/>
          </a:p>
        </p:txBody>
      </p:sp>
      <p:sp>
        <p:nvSpPr>
          <p:cNvPr id="3" name="Content Placeholder 2"/>
          <p:cNvSpPr>
            <a:spLocks noGrp="1"/>
          </p:cNvSpPr>
          <p:nvPr>
            <p:ph idx="1"/>
          </p:nvPr>
        </p:nvSpPr>
        <p:spPr/>
        <p:txBody>
          <a:bodyPr>
            <a:normAutofit/>
          </a:bodyPr>
          <a:lstStyle/>
          <a:p>
            <a:pPr marL="0" indent="0" algn="just">
              <a:buNone/>
            </a:pPr>
            <a:r>
              <a:rPr lang="en-GB" sz="2400" i="1" dirty="0"/>
              <a:t>Do decisions relating to management and assessment of risk vary according to the professional background of the Approved Mental Health Professional</a:t>
            </a:r>
            <a:r>
              <a:rPr lang="en-GB" sz="2400" i="1" dirty="0" smtClean="0"/>
              <a:t>?</a:t>
            </a:r>
          </a:p>
          <a:p>
            <a:pPr marL="0" indent="0" algn="just">
              <a:buNone/>
            </a:pPr>
            <a:endParaRPr lang="en-GB" sz="1200" i="1" dirty="0"/>
          </a:p>
          <a:p>
            <a:pPr marL="0" indent="0" algn="just">
              <a:buNone/>
            </a:pPr>
            <a:r>
              <a:rPr lang="en-GB" sz="2400" dirty="0" smtClean="0"/>
              <a:t>Similar number of detention decisions. </a:t>
            </a:r>
          </a:p>
          <a:p>
            <a:pPr marL="0" indent="0" algn="just">
              <a:buNone/>
            </a:pPr>
            <a:endParaRPr lang="en-GB" sz="1200" dirty="0"/>
          </a:p>
          <a:p>
            <a:pPr marL="0" indent="0" algn="just">
              <a:buNone/>
            </a:pPr>
            <a:r>
              <a:rPr lang="en-GB" sz="2400" dirty="0" smtClean="0"/>
              <a:t>Overall there </a:t>
            </a:r>
            <a:r>
              <a:rPr lang="en-GB" sz="2400" dirty="0" smtClean="0"/>
              <a:t>were some differences between professional groups, </a:t>
            </a:r>
            <a:r>
              <a:rPr lang="en-GB" sz="2400" dirty="0" smtClean="0"/>
              <a:t>and there were also similarities</a:t>
            </a:r>
            <a:r>
              <a:rPr lang="en-GB" sz="2400" dirty="0" smtClean="0"/>
              <a:t>. </a:t>
            </a:r>
          </a:p>
          <a:p>
            <a:pPr marL="0" indent="0" algn="just">
              <a:buNone/>
            </a:pPr>
            <a:endParaRPr lang="en-GB" sz="1200" dirty="0"/>
          </a:p>
          <a:p>
            <a:pPr marL="0" indent="0" algn="just">
              <a:buNone/>
            </a:pPr>
            <a:r>
              <a:rPr lang="en-GB" sz="2400" dirty="0" smtClean="0"/>
              <a:t>How AMHPS across professionals groups </a:t>
            </a:r>
            <a:r>
              <a:rPr lang="en-GB" sz="2400" dirty="0" smtClean="0"/>
              <a:t>individually construct </a:t>
            </a:r>
            <a:r>
              <a:rPr lang="en-GB" sz="2400" dirty="0" smtClean="0"/>
              <a:t>&amp; interpret risk </a:t>
            </a:r>
            <a:r>
              <a:rPr lang="en-GB" sz="2400" dirty="0" smtClean="0"/>
              <a:t>information / indicators </a:t>
            </a:r>
            <a:r>
              <a:rPr lang="en-GB" sz="2400" dirty="0" smtClean="0"/>
              <a:t>does seem to be of greater </a:t>
            </a:r>
            <a:r>
              <a:rPr lang="en-GB" sz="2400" dirty="0" smtClean="0"/>
              <a:t>importance in relation to how they reach decisions.  </a:t>
            </a:r>
            <a:endParaRPr lang="en-GB" sz="2400" dirty="0"/>
          </a:p>
          <a:p>
            <a:pPr marL="0" indent="0">
              <a:buNone/>
            </a:pPr>
            <a:endParaRPr lang="en-GB" dirty="0" smtClean="0"/>
          </a:p>
          <a:p>
            <a:pPr marL="0" indent="0">
              <a:buNone/>
            </a:pPr>
            <a:endParaRPr lang="en-GB" dirty="0"/>
          </a:p>
        </p:txBody>
      </p:sp>
      <p:pic>
        <p:nvPicPr>
          <p:cNvPr id="5" name="Picture 4"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805264"/>
            <a:ext cx="2610093" cy="864096"/>
          </a:xfrm>
          <a:prstGeom prst="rect">
            <a:avLst/>
          </a:prstGeom>
          <a:noFill/>
          <a:ln>
            <a:noFill/>
          </a:ln>
        </p:spPr>
      </p:pic>
    </p:spTree>
    <p:extLst>
      <p:ext uri="{BB962C8B-B14F-4D97-AF65-F5344CB8AC3E}">
        <p14:creationId xmlns:p14="http://schemas.microsoft.com/office/powerpoint/2010/main" val="6918580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https://encrypted-tbn0.gstatic.com/images?q=tbn:ANd9GcQPAFcyAmORA4hI6fLOhsanR57HCN546nIHV1BwfJz7ZEsYa5Eq">
            <a:hlinkClick r:id="rId2"/>
          </p:cNvPr>
          <p:cNvSpPr>
            <a:spLocks noChangeAspect="1" noChangeArrowheads="1"/>
          </p:cNvSpPr>
          <p:nvPr/>
        </p:nvSpPr>
        <p:spPr bwMode="auto">
          <a:xfrm>
            <a:off x="117475" y="-1287463"/>
            <a:ext cx="4048125" cy="2686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http://saphanatutorial.com/wp-content/uploads/2013/12/SAP-HANA-Questions.jpg"/>
          <p:cNvSpPr>
            <a:spLocks noChangeAspect="1" noChangeArrowheads="1"/>
          </p:cNvSpPr>
          <p:nvPr/>
        </p:nvSpPr>
        <p:spPr bwMode="auto">
          <a:xfrm>
            <a:off x="63500" y="-136525"/>
            <a:ext cx="4048125" cy="26860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074" name="Picture 2" descr="http://cdn.makeuseof.com/wp-content/uploads/2012/07/Question.png?6ca803">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1556792"/>
            <a:ext cx="6809493" cy="2966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7113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References</a:t>
            </a:r>
            <a:endParaRPr lang="en-GB" b="1"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76175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ABSTRACT</a:t>
            </a:r>
            <a:endParaRPr lang="en-GB" dirty="0"/>
          </a:p>
        </p:txBody>
      </p:sp>
      <p:sp>
        <p:nvSpPr>
          <p:cNvPr id="3" name="Content Placeholder 2"/>
          <p:cNvSpPr>
            <a:spLocks noGrp="1"/>
          </p:cNvSpPr>
          <p:nvPr>
            <p:ph idx="1"/>
          </p:nvPr>
        </p:nvSpPr>
        <p:spPr/>
        <p:txBody>
          <a:bodyPr>
            <a:normAutofit fontScale="55000" lnSpcReduction="20000"/>
          </a:bodyPr>
          <a:lstStyle/>
          <a:p>
            <a:pPr marL="0" indent="0" algn="just">
              <a:buNone/>
            </a:pPr>
            <a:r>
              <a:rPr lang="en-US" dirty="0"/>
              <a:t>UK/England’s legal context for social work has, for some decades, mandated specially trained social workers to play a significant role in assessing people with mental health problems for compulsory detention. This role changed significantly in 2007, among other things allowing other professions, </a:t>
            </a:r>
            <a:r>
              <a:rPr lang="en-US" dirty="0" err="1"/>
              <a:t>e.g</a:t>
            </a:r>
            <a:r>
              <a:rPr lang="en-US" dirty="0"/>
              <a:t> Nurses, Occupational Therapists and Psychologists to similarly train for this role. Understanding how this role is currently being undertaken by ‘AMHPs’ (Approved Mental Health Professionals) is of interest to not just in the UK but the International mental health community. This paper will look at a primary research project examining this issue. Building on a framework created by </a:t>
            </a:r>
            <a:r>
              <a:rPr lang="en-US" dirty="0" err="1"/>
              <a:t>Peay</a:t>
            </a:r>
            <a:r>
              <a:rPr lang="en-US" dirty="0"/>
              <a:t> (2003) for interviewing mental health professionals, 20 AMHPs were interviewed about their decision making. A case study vignette methodology was deployed, using written and visual material, with ten nurse and social work AMHPs (n=20) recruited from differing locations in England between October 2013 and September 2014. The method used an identical vignette of a fictitious work scenario, after reading which participants were asked to report ‘what would you do next?’. The paper briefly reports on the research design and process, and then discusses the provisional findings, which elucidate the considerations and perspectives the different professionals bring to their AMHP decision- making, e.g. as to whether they would wish to make an application for detention, and the factors which contribute towards that </a:t>
            </a:r>
            <a:r>
              <a:rPr lang="en-US" dirty="0" smtClean="0"/>
              <a:t>decision</a:t>
            </a:r>
            <a:r>
              <a:rPr lang="en-US" dirty="0"/>
              <a:t>. The paper draws tentative conclusions as to differences in decision making within these contrasting professions. </a:t>
            </a:r>
            <a:endParaRPr lang="en-GB" dirty="0"/>
          </a:p>
        </p:txBody>
      </p:sp>
    </p:spTree>
    <p:extLst>
      <p:ext uri="{BB962C8B-B14F-4D97-AF65-F5344CB8AC3E}">
        <p14:creationId xmlns:p14="http://schemas.microsoft.com/office/powerpoint/2010/main" val="3801764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Policy Context</a:t>
            </a:r>
            <a:endParaRPr lang="en-GB" b="1" dirty="0"/>
          </a:p>
        </p:txBody>
      </p:sp>
      <p:sp>
        <p:nvSpPr>
          <p:cNvPr id="3" name="Content Placeholder 2"/>
          <p:cNvSpPr>
            <a:spLocks noGrp="1"/>
          </p:cNvSpPr>
          <p:nvPr>
            <p:ph idx="1"/>
          </p:nvPr>
        </p:nvSpPr>
        <p:spPr/>
        <p:txBody>
          <a:bodyPr/>
          <a:lstStyle/>
          <a:p>
            <a:pPr marL="0" indent="0" algn="just">
              <a:buNone/>
            </a:pPr>
            <a:r>
              <a:rPr lang="en-GB" dirty="0" smtClean="0"/>
              <a:t>This is important as in England in </a:t>
            </a:r>
            <a:r>
              <a:rPr lang="en-GB" b="1" dirty="0" smtClean="0"/>
              <a:t>2007</a:t>
            </a:r>
            <a:r>
              <a:rPr lang="en-GB" dirty="0" smtClean="0"/>
              <a:t> the Mental Health Act was amended to widen the ‘approved’ role to a wider professional group than just social work. To include occupational therapy, nurses and psychology. Prior to this it had been the sole domain of social work. </a:t>
            </a:r>
            <a:r>
              <a:rPr lang="en-GB" dirty="0" smtClean="0"/>
              <a:t>Social work saw this undoubtedly as a challenge to their profession. </a:t>
            </a:r>
            <a:endParaRPr lang="en-GB" dirty="0"/>
          </a:p>
        </p:txBody>
      </p:sp>
      <p:pic>
        <p:nvPicPr>
          <p:cNvPr id="4" name="Picture 3"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9760" y="5739179"/>
            <a:ext cx="2610093" cy="864096"/>
          </a:xfrm>
          <a:prstGeom prst="rect">
            <a:avLst/>
          </a:prstGeom>
          <a:noFill/>
          <a:ln>
            <a:noFill/>
          </a:ln>
        </p:spPr>
      </p:pic>
    </p:spTree>
    <p:extLst>
      <p:ext uri="{BB962C8B-B14F-4D97-AF65-F5344CB8AC3E}">
        <p14:creationId xmlns:p14="http://schemas.microsoft.com/office/powerpoint/2010/main" val="237269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Literature Review (1)</a:t>
            </a:r>
            <a:endParaRPr lang="en-GB" b="1" dirty="0"/>
          </a:p>
        </p:txBody>
      </p:sp>
      <p:sp>
        <p:nvSpPr>
          <p:cNvPr id="3" name="Content Placeholder 2"/>
          <p:cNvSpPr>
            <a:spLocks noGrp="1"/>
          </p:cNvSpPr>
          <p:nvPr>
            <p:ph idx="1"/>
          </p:nvPr>
        </p:nvSpPr>
        <p:spPr/>
        <p:txBody>
          <a:bodyPr>
            <a:normAutofit fontScale="92500" lnSpcReduction="20000"/>
          </a:bodyPr>
          <a:lstStyle/>
          <a:p>
            <a:pPr lvl="0"/>
            <a:r>
              <a:rPr lang="en-GB" dirty="0">
                <a:solidFill>
                  <a:srgbClr val="C00000"/>
                </a:solidFill>
              </a:rPr>
              <a:t>Outcomes of MHA assessments</a:t>
            </a:r>
            <a:r>
              <a:rPr lang="en-GB" dirty="0"/>
              <a:t>, which focused on numbers detained and the use of the MHA over an established time scale. Ultimately capturing the outcomes of assessment decisions. </a:t>
            </a:r>
          </a:p>
          <a:p>
            <a:pPr lvl="0"/>
            <a:r>
              <a:rPr lang="en-GB" dirty="0">
                <a:solidFill>
                  <a:srgbClr val="C00000"/>
                </a:solidFill>
              </a:rPr>
              <a:t>Therapeutic Relationship </a:t>
            </a:r>
            <a:r>
              <a:rPr lang="en-GB" dirty="0"/>
              <a:t>– which </a:t>
            </a:r>
            <a:r>
              <a:rPr lang="en-GB" dirty="0" smtClean="0"/>
              <a:t>related </a:t>
            </a:r>
            <a:r>
              <a:rPr lang="en-GB" dirty="0"/>
              <a:t>to whether making a decision to detain a person on </a:t>
            </a:r>
            <a:r>
              <a:rPr lang="en-GB" dirty="0" smtClean="0"/>
              <a:t>their </a:t>
            </a:r>
            <a:r>
              <a:rPr lang="en-GB" dirty="0"/>
              <a:t>own caseload </a:t>
            </a:r>
            <a:r>
              <a:rPr lang="en-GB" dirty="0" smtClean="0"/>
              <a:t>damaged the therapeutic relationship. </a:t>
            </a:r>
            <a:endParaRPr lang="en-GB" dirty="0"/>
          </a:p>
          <a:p>
            <a:pPr lvl="0"/>
            <a:r>
              <a:rPr lang="en-GB" dirty="0" smtClean="0">
                <a:solidFill>
                  <a:srgbClr val="C00000"/>
                </a:solidFill>
              </a:rPr>
              <a:t>Alternatives </a:t>
            </a:r>
            <a:r>
              <a:rPr lang="en-GB" dirty="0">
                <a:solidFill>
                  <a:srgbClr val="C00000"/>
                </a:solidFill>
              </a:rPr>
              <a:t>to a</a:t>
            </a:r>
            <a:r>
              <a:rPr lang="en-GB" dirty="0" smtClean="0">
                <a:solidFill>
                  <a:srgbClr val="C00000"/>
                </a:solidFill>
              </a:rPr>
              <a:t>dmission</a:t>
            </a:r>
            <a:r>
              <a:rPr lang="en-GB" dirty="0"/>
              <a:t>, </a:t>
            </a:r>
            <a:r>
              <a:rPr lang="en-GB" dirty="0" smtClean="0"/>
              <a:t>which considered </a:t>
            </a:r>
            <a:r>
              <a:rPr lang="en-GB" dirty="0"/>
              <a:t>the alternatives decision outcomes  to inpatient admission.</a:t>
            </a:r>
          </a:p>
          <a:p>
            <a:endParaRPr lang="en-GB" dirty="0"/>
          </a:p>
        </p:txBody>
      </p:sp>
      <p:pic>
        <p:nvPicPr>
          <p:cNvPr id="4" name="Picture 3"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3033466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Literature Review (2)</a:t>
            </a:r>
            <a:endParaRPr lang="en-GB" dirty="0"/>
          </a:p>
        </p:txBody>
      </p:sp>
      <p:sp>
        <p:nvSpPr>
          <p:cNvPr id="3" name="Content Placeholder 2"/>
          <p:cNvSpPr>
            <a:spLocks noGrp="1"/>
          </p:cNvSpPr>
          <p:nvPr>
            <p:ph idx="1"/>
          </p:nvPr>
        </p:nvSpPr>
        <p:spPr/>
        <p:txBody>
          <a:bodyPr>
            <a:normAutofit/>
          </a:bodyPr>
          <a:lstStyle/>
          <a:p>
            <a:pPr lvl="0"/>
            <a:r>
              <a:rPr lang="en-GB" dirty="0" smtClean="0">
                <a:solidFill>
                  <a:srgbClr val="C00000"/>
                </a:solidFill>
              </a:rPr>
              <a:t>Professional attitude</a:t>
            </a:r>
            <a:r>
              <a:rPr lang="en-GB" dirty="0" smtClean="0"/>
              <a:t>, which considered the perspective values and opinion which AMHP’s brings to decision making.</a:t>
            </a:r>
          </a:p>
          <a:p>
            <a:pPr lvl="0"/>
            <a:r>
              <a:rPr lang="en-GB" dirty="0" smtClean="0">
                <a:solidFill>
                  <a:srgbClr val="C00000"/>
                </a:solidFill>
              </a:rPr>
              <a:t>Skills</a:t>
            </a:r>
            <a:r>
              <a:rPr lang="en-GB" dirty="0"/>
              <a:t>, which considered the </a:t>
            </a:r>
            <a:r>
              <a:rPr lang="en-GB" dirty="0" smtClean="0"/>
              <a:t>skills AMHPs bring to their roles as decision makers.</a:t>
            </a:r>
          </a:p>
          <a:p>
            <a:pPr lvl="0"/>
            <a:r>
              <a:rPr lang="en-GB" dirty="0" smtClean="0">
                <a:solidFill>
                  <a:srgbClr val="C00000"/>
                </a:solidFill>
              </a:rPr>
              <a:t>Stress</a:t>
            </a:r>
            <a:r>
              <a:rPr lang="en-GB" dirty="0" smtClean="0"/>
              <a:t>, </a:t>
            </a:r>
            <a:r>
              <a:rPr lang="en-GB" dirty="0"/>
              <a:t>which considered the </a:t>
            </a:r>
            <a:r>
              <a:rPr lang="en-GB" dirty="0" smtClean="0"/>
              <a:t>stress associated with the role and the impact on decision making. </a:t>
            </a:r>
          </a:p>
          <a:p>
            <a:pPr lvl="0"/>
            <a:endParaRPr lang="en-GB" dirty="0" smtClean="0"/>
          </a:p>
        </p:txBody>
      </p:sp>
      <p:pic>
        <p:nvPicPr>
          <p:cNvPr id="4" name="Picture 3"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2488222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Literature Review (3)</a:t>
            </a:r>
            <a:endParaRPr lang="en-GB" dirty="0"/>
          </a:p>
        </p:txBody>
      </p:sp>
      <p:sp>
        <p:nvSpPr>
          <p:cNvPr id="3" name="Content Placeholder 2"/>
          <p:cNvSpPr>
            <a:spLocks noGrp="1"/>
          </p:cNvSpPr>
          <p:nvPr>
            <p:ph idx="1"/>
          </p:nvPr>
        </p:nvSpPr>
        <p:spPr/>
        <p:txBody>
          <a:bodyPr/>
          <a:lstStyle/>
          <a:p>
            <a:pPr lvl="0"/>
            <a:r>
              <a:rPr lang="en-GB" dirty="0" smtClean="0">
                <a:solidFill>
                  <a:srgbClr val="C00000"/>
                </a:solidFill>
              </a:rPr>
              <a:t>Risk Assessment</a:t>
            </a:r>
            <a:r>
              <a:rPr lang="en-GB" dirty="0" smtClean="0"/>
              <a:t>, </a:t>
            </a:r>
            <a:r>
              <a:rPr lang="en-GB" dirty="0"/>
              <a:t>which considered </a:t>
            </a:r>
            <a:r>
              <a:rPr lang="en-GB" dirty="0" smtClean="0"/>
              <a:t>the impact of risk assessment on decisions.</a:t>
            </a:r>
          </a:p>
          <a:p>
            <a:pPr lvl="0"/>
            <a:r>
              <a:rPr lang="en-GB" dirty="0" smtClean="0">
                <a:solidFill>
                  <a:srgbClr val="C00000"/>
                </a:solidFill>
              </a:rPr>
              <a:t>Pro forma</a:t>
            </a:r>
            <a:r>
              <a:rPr lang="en-GB" dirty="0" smtClean="0"/>
              <a:t>, </a:t>
            </a:r>
            <a:r>
              <a:rPr lang="en-GB" dirty="0"/>
              <a:t>which considered </a:t>
            </a:r>
            <a:r>
              <a:rPr lang="en-GB" dirty="0" smtClean="0"/>
              <a:t>the use of a decision making pro forma.</a:t>
            </a:r>
          </a:p>
          <a:p>
            <a:pPr lvl="0"/>
            <a:r>
              <a:rPr lang="en-GB" dirty="0" smtClean="0">
                <a:solidFill>
                  <a:srgbClr val="C00000"/>
                </a:solidFill>
              </a:rPr>
              <a:t>Risk</a:t>
            </a:r>
            <a:r>
              <a:rPr lang="en-GB" dirty="0" smtClean="0"/>
              <a:t>, </a:t>
            </a:r>
            <a:r>
              <a:rPr lang="en-GB" dirty="0"/>
              <a:t>which considered </a:t>
            </a:r>
            <a:r>
              <a:rPr lang="en-GB" dirty="0" smtClean="0"/>
              <a:t>how risk definitions can be manipulated.</a:t>
            </a:r>
            <a:endParaRPr lang="en-GB" dirty="0"/>
          </a:p>
        </p:txBody>
      </p:sp>
      <p:pic>
        <p:nvPicPr>
          <p:cNvPr id="5" name="Picture 4"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spTree>
    <p:extLst>
      <p:ext uri="{BB962C8B-B14F-4D97-AF65-F5344CB8AC3E}">
        <p14:creationId xmlns:p14="http://schemas.microsoft.com/office/powerpoint/2010/main" val="421993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Method</a:t>
            </a:r>
            <a:endParaRPr lang="en-GB" b="1"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GB" dirty="0" smtClean="0"/>
              <a:t>This was a qualitative research </a:t>
            </a:r>
            <a:r>
              <a:rPr lang="en-GB" dirty="0" smtClean="0"/>
              <a:t>study within England </a:t>
            </a:r>
            <a:r>
              <a:rPr lang="en-GB" dirty="0" smtClean="0"/>
              <a:t>which used purposeful sampling. </a:t>
            </a:r>
            <a:r>
              <a:rPr lang="en-GB" dirty="0" smtClean="0"/>
              <a:t>Twenty participants </a:t>
            </a:r>
            <a:r>
              <a:rPr lang="en-GB" dirty="0" smtClean="0"/>
              <a:t>(10 social work &amp; 10 non-social work</a:t>
            </a:r>
            <a:r>
              <a:rPr lang="en-GB" dirty="0" smtClean="0"/>
              <a:t>). </a:t>
            </a:r>
            <a:r>
              <a:rPr lang="en-GB" dirty="0" smtClean="0"/>
              <a:t>I was able to recruit 10 social work and 10 nurse AMHPs.</a:t>
            </a:r>
            <a:endParaRPr lang="en-GB" dirty="0" smtClean="0"/>
          </a:p>
          <a:p>
            <a:endParaRPr lang="en-GB" dirty="0" smtClean="0"/>
          </a:p>
          <a:p>
            <a:pPr marL="0" indent="0">
              <a:buNone/>
            </a:pPr>
            <a:r>
              <a:rPr lang="en-GB" dirty="0"/>
              <a:t>S</a:t>
            </a:r>
            <a:r>
              <a:rPr lang="en-GB" dirty="0" smtClean="0"/>
              <a:t>emi </a:t>
            </a:r>
            <a:r>
              <a:rPr lang="en-GB"/>
              <a:t>s</a:t>
            </a:r>
            <a:r>
              <a:rPr lang="en-GB" smtClean="0"/>
              <a:t>tructured interviews:</a:t>
            </a:r>
            <a:endParaRPr lang="en-GB" dirty="0"/>
          </a:p>
          <a:p>
            <a:r>
              <a:rPr lang="en-GB" dirty="0" smtClean="0"/>
              <a:t>Narrative </a:t>
            </a:r>
            <a:r>
              <a:rPr lang="en-GB" dirty="0" smtClean="0"/>
              <a:t>of their own </a:t>
            </a:r>
            <a:r>
              <a:rPr lang="en-GB" dirty="0" smtClean="0"/>
              <a:t>practice.</a:t>
            </a:r>
          </a:p>
          <a:p>
            <a:r>
              <a:rPr lang="en-GB" dirty="0" smtClean="0"/>
              <a:t>Vignette </a:t>
            </a:r>
            <a:r>
              <a:rPr lang="en-GB" dirty="0" smtClean="0"/>
              <a:t>of written and video recorded data.</a:t>
            </a:r>
            <a:endParaRPr lang="en-GB" dirty="0"/>
          </a:p>
          <a:p>
            <a:r>
              <a:rPr lang="en-GB" dirty="0" smtClean="0"/>
              <a:t>Confidence intervals.</a:t>
            </a:r>
            <a:endParaRPr lang="en-GB" dirty="0"/>
          </a:p>
          <a:p>
            <a:r>
              <a:rPr lang="en-GB" dirty="0" smtClean="0"/>
              <a:t>Follow-up questions</a:t>
            </a:r>
            <a:r>
              <a:rPr lang="en-GB" dirty="0" smtClean="0"/>
              <a:t>.</a:t>
            </a:r>
          </a:p>
          <a:p>
            <a:r>
              <a:rPr lang="en-GB" dirty="0" smtClean="0"/>
              <a:t>Thematic Analysis of data using codes.</a:t>
            </a:r>
          </a:p>
          <a:p>
            <a:r>
              <a:rPr lang="en-GB" dirty="0" smtClean="0"/>
              <a:t>Social constructionist theory </a:t>
            </a:r>
            <a:endParaRPr lang="en-GB" dirty="0"/>
          </a:p>
        </p:txBody>
      </p:sp>
      <p:pic>
        <p:nvPicPr>
          <p:cNvPr id="5" name="Picture 4"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7984" y="5805264"/>
            <a:ext cx="2610093" cy="864096"/>
          </a:xfrm>
          <a:prstGeom prst="rect">
            <a:avLst/>
          </a:prstGeom>
          <a:noFill/>
          <a:ln>
            <a:noFill/>
          </a:ln>
        </p:spPr>
      </p:pic>
    </p:spTree>
    <p:extLst>
      <p:ext uri="{BB962C8B-B14F-4D97-AF65-F5344CB8AC3E}">
        <p14:creationId xmlns:p14="http://schemas.microsoft.com/office/powerpoint/2010/main" val="7864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Emerging Findings</a:t>
            </a:r>
            <a:endParaRPr lang="en-GB" b="1" dirty="0"/>
          </a:p>
        </p:txBody>
      </p:sp>
      <p:pic>
        <p:nvPicPr>
          <p:cNvPr id="5122" name="Picture 2" descr="http://www.professional-cv-writer.co.uk/wp-content/uploads/2013/01/finding-work-man-with-magnifying-glass.jpg">
            <a:hlinkClick r:id="rId2"/>
          </p:cNvPr>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203848" y="1916832"/>
            <a:ext cx="2952328" cy="3921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9456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221" y="404665"/>
            <a:ext cx="8229600" cy="1152128"/>
          </a:xfrm>
        </p:spPr>
        <p:txBody>
          <a:bodyPr>
            <a:normAutofit/>
          </a:bodyPr>
          <a:lstStyle/>
          <a:p>
            <a:pPr marL="0" indent="0" algn="ctr">
              <a:buNone/>
            </a:pPr>
            <a:r>
              <a:rPr lang="en-GB" b="1" dirty="0" smtClean="0"/>
              <a:t>No difference in detention rates between social workers and nurse AMHP’s.</a:t>
            </a:r>
          </a:p>
          <a:p>
            <a:pPr marL="0" indent="0">
              <a:buNone/>
            </a:pPr>
            <a:endParaRPr lang="en-GB" sz="1600" dirty="0" smtClean="0"/>
          </a:p>
          <a:p>
            <a:pPr marL="0" indent="0">
              <a:buNone/>
            </a:pPr>
            <a:endParaRPr lang="en-GB" dirty="0"/>
          </a:p>
        </p:txBody>
      </p:sp>
      <p:pic>
        <p:nvPicPr>
          <p:cNvPr id="5" name="Picture 4" descr="http://www.bristol.ac.uk/Depts/Union/Judo/images/bristol_uni_logo.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5661248"/>
            <a:ext cx="2610093" cy="864096"/>
          </a:xfrm>
          <a:prstGeom prst="rect">
            <a:avLst/>
          </a:prstGeom>
          <a:noFill/>
          <a:ln>
            <a:noFill/>
          </a:ln>
        </p:spPr>
      </p:pic>
      <p:graphicFrame>
        <p:nvGraphicFramePr>
          <p:cNvPr id="6" name="Table 5"/>
          <p:cNvGraphicFramePr>
            <a:graphicFrameLocks noGrp="1"/>
          </p:cNvGraphicFramePr>
          <p:nvPr>
            <p:extLst>
              <p:ext uri="{D42A27DB-BD31-4B8C-83A1-F6EECF244321}">
                <p14:modId xmlns:p14="http://schemas.microsoft.com/office/powerpoint/2010/main" val="2670542872"/>
              </p:ext>
            </p:extLst>
          </p:nvPr>
        </p:nvGraphicFramePr>
        <p:xfrm>
          <a:off x="467544" y="1519972"/>
          <a:ext cx="7848872" cy="3703958"/>
        </p:xfrm>
        <a:graphic>
          <a:graphicData uri="http://schemas.openxmlformats.org/drawingml/2006/table">
            <a:tbl>
              <a:tblPr firstRow="1" firstCol="1" bandRow="1">
                <a:tableStyleId>{5C22544A-7EE6-4342-B048-85BDC9FD1C3A}</a:tableStyleId>
              </a:tblPr>
              <a:tblGrid>
                <a:gridCol w="4079372"/>
                <a:gridCol w="1609832"/>
                <a:gridCol w="2159668"/>
              </a:tblGrid>
              <a:tr h="754783">
                <a:tc gridSpan="3">
                  <a:txBody>
                    <a:bodyPr/>
                    <a:lstStyle/>
                    <a:p>
                      <a:pPr algn="ctr">
                        <a:lnSpc>
                          <a:spcPct val="200000"/>
                        </a:lnSpc>
                        <a:spcAft>
                          <a:spcPts val="600"/>
                        </a:spcAft>
                      </a:pPr>
                      <a:r>
                        <a:rPr lang="en-GB" sz="1600" cap="all" spc="50" dirty="0" smtClean="0">
                          <a:effectLst/>
                        </a:rPr>
                        <a:t>What </a:t>
                      </a:r>
                      <a:r>
                        <a:rPr lang="en-GB" sz="1600" cap="all" spc="50" dirty="0">
                          <a:effectLst/>
                        </a:rPr>
                        <a:t>participants decided to do </a:t>
                      </a:r>
                      <a:r>
                        <a:rPr lang="en-GB" sz="1600" cap="all" spc="50" dirty="0" smtClean="0">
                          <a:effectLst/>
                        </a:rPr>
                        <a:t>next </a:t>
                      </a:r>
                      <a:r>
                        <a:rPr lang="en-GB" sz="1600" cap="all" spc="50" dirty="0" smtClean="0">
                          <a:effectLst/>
                        </a:rPr>
                        <a:t>following </a:t>
                      </a:r>
                      <a:r>
                        <a:rPr lang="en-GB" sz="1600" cap="all" spc="50" dirty="0">
                          <a:effectLst/>
                        </a:rPr>
                        <a:t>the vignette.  </a:t>
                      </a:r>
                      <a:endParaRPr lang="en-GB" sz="1600" cap="all" spc="50" dirty="0">
                        <a:solidFill>
                          <a:srgbClr val="000000"/>
                        </a:solidFill>
                        <a:effectLst/>
                        <a:latin typeface="Cambria"/>
                        <a:ea typeface="Times New Roman"/>
                        <a:cs typeface="Times New Roman"/>
                      </a:endParaRPr>
                    </a:p>
                  </a:txBody>
                  <a:tcPr marL="68580" marR="68580" marT="0" marB="0"/>
                </a:tc>
                <a:tc hMerge="1">
                  <a:txBody>
                    <a:bodyPr/>
                    <a:lstStyle/>
                    <a:p>
                      <a:endParaRPr lang="en-GB"/>
                    </a:p>
                  </a:txBody>
                  <a:tcPr/>
                </a:tc>
                <a:tc hMerge="1">
                  <a:txBody>
                    <a:bodyPr/>
                    <a:lstStyle/>
                    <a:p>
                      <a:endParaRPr lang="en-GB"/>
                    </a:p>
                  </a:txBody>
                  <a:tcPr/>
                </a:tc>
              </a:tr>
              <a:tr h="340599">
                <a:tc>
                  <a:txBody>
                    <a:bodyPr/>
                    <a:lstStyle/>
                    <a:p>
                      <a:pPr algn="just">
                        <a:lnSpc>
                          <a:spcPct val="200000"/>
                        </a:lnSpc>
                        <a:spcAft>
                          <a:spcPts val="0"/>
                        </a:spcAft>
                      </a:pPr>
                      <a:r>
                        <a:rPr lang="en-GB" sz="1200">
                          <a:effectLst/>
                        </a:rPr>
                        <a:t> </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Nurse AMHP</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Social Work AMHP</a:t>
                      </a:r>
                      <a:endParaRPr lang="en-GB" sz="1100">
                        <a:solidFill>
                          <a:srgbClr val="00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dirty="0">
                          <a:effectLst/>
                        </a:rPr>
                        <a:t>Section 4 MHA</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dirty="0">
                          <a:effectLst/>
                        </a:rPr>
                        <a:t>Section 2 MHA</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2</a:t>
                      </a:r>
                      <a:endParaRPr lang="en-GB" sz="1100" b="1" dirty="0">
                        <a:solidFill>
                          <a:srgbClr val="FF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2</a:t>
                      </a:r>
                      <a:endParaRPr lang="en-GB" sz="1100" b="1" dirty="0">
                        <a:solidFill>
                          <a:srgbClr val="FF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dirty="0">
                          <a:effectLst/>
                        </a:rPr>
                        <a:t>Section 3 MHA</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b="1" dirty="0">
                          <a:solidFill>
                            <a:srgbClr val="FF0000"/>
                          </a:solidFill>
                          <a:effectLst/>
                        </a:rPr>
                        <a:t>0</a:t>
                      </a:r>
                      <a:endParaRPr lang="en-GB" sz="1100" b="1" dirty="0">
                        <a:solidFill>
                          <a:srgbClr val="FF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dirty="0">
                          <a:effectLst/>
                        </a:rPr>
                        <a:t>Community </a:t>
                      </a:r>
                      <a:r>
                        <a:rPr lang="en-GB" sz="1200" dirty="0" smtClean="0">
                          <a:effectLst/>
                        </a:rPr>
                        <a:t>Treatment (NOT CTO)</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3</a:t>
                      </a:r>
                      <a:endParaRPr lang="en-GB" sz="1100" dirty="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2</a:t>
                      </a:r>
                      <a:endParaRPr lang="en-GB" sz="1100" dirty="0">
                        <a:solidFill>
                          <a:srgbClr val="00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a:effectLst/>
                        </a:rPr>
                        <a:t>Try to re-engage</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1</a:t>
                      </a:r>
                      <a:endParaRPr lang="en-GB" sz="1100">
                        <a:solidFill>
                          <a:srgbClr val="000000"/>
                        </a:solidFill>
                        <a:effectLst/>
                        <a:latin typeface="Cambria"/>
                        <a:ea typeface="Times New Roman"/>
                        <a:cs typeface="Times New Roman"/>
                      </a:endParaRPr>
                    </a:p>
                  </a:txBody>
                  <a:tcPr marL="68580" marR="68580" marT="0" marB="0"/>
                </a:tc>
              </a:tr>
              <a:tr h="340599">
                <a:tc>
                  <a:txBody>
                    <a:bodyPr/>
                    <a:lstStyle/>
                    <a:p>
                      <a:pPr algn="just">
                        <a:lnSpc>
                          <a:spcPct val="200000"/>
                        </a:lnSpc>
                        <a:spcAft>
                          <a:spcPts val="0"/>
                        </a:spcAft>
                      </a:pPr>
                      <a:r>
                        <a:rPr lang="en-GB" sz="1200">
                          <a:effectLst/>
                        </a:rPr>
                        <a:t>Seek a Sec 135(1) Warrant</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2</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4</a:t>
                      </a:r>
                      <a:endParaRPr lang="en-GB" sz="1100">
                        <a:solidFill>
                          <a:srgbClr val="000000"/>
                        </a:solidFill>
                        <a:effectLst/>
                        <a:latin typeface="Cambria"/>
                        <a:ea typeface="Times New Roman"/>
                        <a:cs typeface="Times New Roman"/>
                      </a:endParaRPr>
                    </a:p>
                  </a:txBody>
                  <a:tcPr marL="68580" marR="68580" marT="0" marB="0"/>
                </a:tc>
              </a:tr>
              <a:tr h="388855">
                <a:tc>
                  <a:txBody>
                    <a:bodyPr/>
                    <a:lstStyle/>
                    <a:p>
                      <a:pPr algn="just">
                        <a:lnSpc>
                          <a:spcPct val="200000"/>
                        </a:lnSpc>
                        <a:spcAft>
                          <a:spcPts val="0"/>
                        </a:spcAft>
                      </a:pPr>
                      <a:r>
                        <a:rPr lang="en-GB" sz="1200">
                          <a:effectLst/>
                        </a:rPr>
                        <a:t>Postpone making a decision</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a:effectLst/>
                        </a:rPr>
                        <a:t>1</a:t>
                      </a:r>
                      <a:endParaRPr lang="en-GB" sz="1100">
                        <a:solidFill>
                          <a:srgbClr val="000000"/>
                        </a:solidFill>
                        <a:effectLst/>
                        <a:latin typeface="Cambria"/>
                        <a:ea typeface="Times New Roman"/>
                        <a:cs typeface="Times New Roman"/>
                      </a:endParaRPr>
                    </a:p>
                  </a:txBody>
                  <a:tcPr marL="68580" marR="68580" marT="0" marB="0"/>
                </a:tc>
                <a:tc>
                  <a:txBody>
                    <a:bodyPr/>
                    <a:lstStyle/>
                    <a:p>
                      <a:pPr algn="just">
                        <a:lnSpc>
                          <a:spcPct val="200000"/>
                        </a:lnSpc>
                        <a:spcAft>
                          <a:spcPts val="0"/>
                        </a:spcAft>
                      </a:pPr>
                      <a:r>
                        <a:rPr lang="en-GB" sz="1200" dirty="0">
                          <a:effectLst/>
                        </a:rPr>
                        <a:t>1</a:t>
                      </a:r>
                      <a:endParaRPr lang="en-GB" sz="1100" dirty="0">
                        <a:solidFill>
                          <a:srgbClr val="000000"/>
                        </a:solidFill>
                        <a:effectLst/>
                        <a:latin typeface="Cambria"/>
                        <a:ea typeface="Times New Roman"/>
                        <a:cs typeface="Times New Roman"/>
                      </a:endParaRPr>
                    </a:p>
                  </a:txBody>
                  <a:tcPr marL="68580" marR="68580" marT="0" marB="0"/>
                </a:tc>
              </a:tr>
            </a:tbl>
          </a:graphicData>
        </a:graphic>
      </p:graphicFrame>
      <p:sp>
        <p:nvSpPr>
          <p:cNvPr id="7" name="TextBox 6"/>
          <p:cNvSpPr txBox="1"/>
          <p:nvPr/>
        </p:nvSpPr>
        <p:spPr>
          <a:xfrm>
            <a:off x="539552" y="5805264"/>
            <a:ext cx="5112568" cy="646331"/>
          </a:xfrm>
          <a:prstGeom prst="rect">
            <a:avLst/>
          </a:prstGeom>
          <a:noFill/>
        </p:spPr>
        <p:txBody>
          <a:bodyPr wrap="square" rtlCol="0">
            <a:spAutoFit/>
          </a:bodyPr>
          <a:lstStyle/>
          <a:p>
            <a:r>
              <a:rPr lang="en-GB" b="1" dirty="0" smtClean="0"/>
              <a:t>All participants demonstrated adherence to the least restrictive principle.</a:t>
            </a:r>
            <a:endParaRPr lang="en-GB" b="1" dirty="0"/>
          </a:p>
        </p:txBody>
      </p:sp>
    </p:spTree>
    <p:extLst>
      <p:ext uri="{BB962C8B-B14F-4D97-AF65-F5344CB8AC3E}">
        <p14:creationId xmlns:p14="http://schemas.microsoft.com/office/powerpoint/2010/main" val="3269924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2832</TotalTime>
  <Words>1347</Words>
  <Application>Microsoft Office PowerPoint</Application>
  <PresentationFormat>On-screen Show (4:3)</PresentationFormat>
  <Paragraphs>199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Decisions on risk and mental health hospital admission by Approved Mental Health Professionals. </vt:lpstr>
      <vt:lpstr>Research Question</vt:lpstr>
      <vt:lpstr>Policy Context</vt:lpstr>
      <vt:lpstr>Literature Review (1)</vt:lpstr>
      <vt:lpstr>Literature Review (2)</vt:lpstr>
      <vt:lpstr>Literature Review (3)</vt:lpstr>
      <vt:lpstr>Method</vt:lpstr>
      <vt:lpstr>Emerging Findings</vt:lpstr>
      <vt:lpstr>PowerPoint Presentation</vt:lpstr>
      <vt:lpstr>PowerPoint Presentation</vt:lpstr>
      <vt:lpstr>Risk Thresholds</vt:lpstr>
      <vt:lpstr>Confidence Findings  Very confident  (1)  (2) (3) (4) (5) (6) (7) Not confident at all </vt:lpstr>
      <vt:lpstr>Some themes</vt:lpstr>
      <vt:lpstr>Fear or unsafe (1)</vt:lpstr>
      <vt:lpstr>Fear or unsafe (2)</vt:lpstr>
      <vt:lpstr>Findings continued</vt:lpstr>
      <vt:lpstr>Discussion Points</vt:lpstr>
      <vt:lpstr>Theoretical underpinning of the study</vt:lpstr>
      <vt:lpstr>Limitations</vt:lpstr>
      <vt:lpstr>Conclusion</vt:lpstr>
      <vt:lpstr>PowerPoint Presentation</vt:lpstr>
      <vt:lpstr>References</vt:lpstr>
      <vt:lpstr>ABSTRACT</vt:lpstr>
    </vt:vector>
  </TitlesOfParts>
  <Company>University of the West of England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Stone</dc:creator>
  <cp:lastModifiedBy>Kevin Stone</cp:lastModifiedBy>
  <cp:revision>52</cp:revision>
  <cp:lastPrinted>2015-07-10T11:13:33Z</cp:lastPrinted>
  <dcterms:created xsi:type="dcterms:W3CDTF">2015-06-29T20:42:44Z</dcterms:created>
  <dcterms:modified xsi:type="dcterms:W3CDTF">2015-07-13T21:12:26Z</dcterms:modified>
</cp:coreProperties>
</file>