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80" r:id="rId4"/>
    <p:sldId id="287" r:id="rId5"/>
    <p:sldId id="274" r:id="rId6"/>
    <p:sldId id="263" r:id="rId7"/>
    <p:sldId id="264" r:id="rId8"/>
    <p:sldId id="283" r:id="rId9"/>
    <p:sldId id="276" r:id="rId10"/>
    <p:sldId id="277" r:id="rId11"/>
    <p:sldId id="285" r:id="rId12"/>
    <p:sldId id="286" r:id="rId13"/>
    <p:sldId id="266" r:id="rId14"/>
    <p:sldId id="269" r:id="rId15"/>
    <p:sldId id="270" r:id="rId16"/>
    <p:sldId id="288" r:id="rId17"/>
    <p:sldId id="289" r:id="rId18"/>
    <p:sldId id="290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1981DE-E8B3-40CE-9CCD-23E6F1A70DDB}">
          <p14:sldIdLst>
            <p14:sldId id="257"/>
            <p14:sldId id="258"/>
            <p14:sldId id="280"/>
            <p14:sldId id="287"/>
            <p14:sldId id="274"/>
            <p14:sldId id="263"/>
            <p14:sldId id="264"/>
            <p14:sldId id="283"/>
            <p14:sldId id="276"/>
            <p14:sldId id="277"/>
            <p14:sldId id="285"/>
            <p14:sldId id="286"/>
            <p14:sldId id="266"/>
            <p14:sldId id="269"/>
            <p14:sldId id="270"/>
            <p14:sldId id="288"/>
            <p14:sldId id="289"/>
            <p14:sldId id="29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.Lomax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FAA3"/>
    <a:srgbClr val="97F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8" autoAdjust="0"/>
    <p:restoredTop sz="93529" autoAdjust="0"/>
  </p:normalViewPr>
  <p:slideViewPr>
    <p:cSldViewPr>
      <p:cViewPr>
        <p:scale>
          <a:sx n="80" d="100"/>
          <a:sy n="80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381217267791346E-2"/>
          <c:y val="5.8911232085323853E-2"/>
          <c:w val="0.60150876422051935"/>
          <c:h val="0.926979224530607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'Tables+Charts of results'!$B$96</c:f>
              <c:strCache>
                <c:ptCount val="1"/>
                <c:pt idx="0">
                  <c:v>Finding out information relevant to my studies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'Tables+Charts of results'!$C$95:$H$95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'Tables+Charts of results'!$C$96:$H$96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'Tables+Charts of results'!$B$97</c:f>
              <c:strCache>
                <c:ptCount val="1"/>
                <c:pt idx="0">
                  <c:v>Contacting my tutor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'Tables+Charts of results'!$C$95:$H$95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'Tables+Charts of results'!$C$97:$H$97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'Tables+Charts of results'!$B$98</c:f>
              <c:strCache>
                <c:ptCount val="1"/>
                <c:pt idx="0">
                  <c:v>Getting help from fellow students to understand module ideas &amp; content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'Tables+Charts of results'!$C$95:$H$95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'Tables+Charts of results'!$C$98:$H$98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'Tables+Charts of results'!$B$99</c:f>
              <c:strCache>
                <c:ptCount val="1"/>
                <c:pt idx="0">
                  <c:v>Staying in touch socially with fellow students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'Tables+Charts of results'!$C$95:$H$95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'Tables+Charts of results'!$C$99:$H$99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'Tables+Charts of results'!$B$100</c:f>
              <c:strCache>
                <c:ptCount val="1"/>
                <c:pt idx="0">
                  <c:v>Working with fellow students on module related tasks</c:v>
                </c:pt>
              </c:strCache>
            </c:strRef>
          </c:tx>
          <c:invertIfNegative val="0"/>
          <c:cat>
            <c:strRef>
              <c:f>'Tables+Charts of results'!$C$95:$H$95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'Tables+Charts of results'!$C$100:$H$100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ser>
          <c:idx val="5"/>
          <c:order val="5"/>
          <c:tx>
            <c:strRef>
              <c:f>'Tables+Charts of results'!$B$101</c:f>
              <c:strCache>
                <c:ptCount val="1"/>
                <c:pt idx="0">
                  <c:v>Sharing resources</c:v>
                </c:pt>
              </c:strCache>
            </c:strRef>
          </c:tx>
          <c:invertIfNegative val="0"/>
          <c:cat>
            <c:strRef>
              <c:f>'Tables+Charts of results'!$C$95:$H$95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'Tables+Charts of results'!$C$101:$H$101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6"/>
          <c:order val="6"/>
          <c:tx>
            <c:strRef>
              <c:f>'Tables+Charts of results'!$B$102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'Tables+Charts of results'!$C$95:$H$95</c:f>
              <c:strCache>
                <c:ptCount val="6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  <c:pt idx="5">
                  <c:v>6th</c:v>
                </c:pt>
              </c:strCache>
            </c:strRef>
          </c:cat>
          <c:val>
            <c:numRef>
              <c:f>'Tables+Charts of results'!$C$102:$H$102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15936"/>
        <c:axId val="119341824"/>
      </c:barChart>
      <c:catAx>
        <c:axId val="114215936"/>
        <c:scaling>
          <c:orientation val="maxMin"/>
        </c:scaling>
        <c:delete val="0"/>
        <c:axPos val="l"/>
        <c:majorTickMark val="out"/>
        <c:minorTickMark val="none"/>
        <c:tickLblPos val="nextTo"/>
        <c:crossAx val="119341824"/>
        <c:crosses val="autoZero"/>
        <c:auto val="1"/>
        <c:lblAlgn val="ctr"/>
        <c:lblOffset val="100"/>
        <c:noMultiLvlLbl val="0"/>
      </c:catAx>
      <c:valAx>
        <c:axId val="11934182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142159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4A259-04A3-47BB-873D-0E98EAB453C9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1867F-FC0E-4835-AB09-0A6721073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5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E4FF2-0C1E-464A-BEC3-A2753F02D053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0537D-46F7-41C1-B6AC-7E5C0A1950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559F-56B3-4ABA-A6E1-7B5C4570E8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0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B6FB7B-0B6A-437F-A62E-E8FC17D7DAC1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E328A0-2C44-413C-B086-75E164A0185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ro.open.ac.uk/37931/" TargetMode="External"/><Relationship Id="rId2" Type="http://schemas.openxmlformats.org/officeDocument/2006/relationships/hyperlink" Target="http://oro.open.ac.uk/3793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userdata\documents5\rl3545\Downloads\HitchcockBattista2013_SocialMediaSWK.pdf" TargetMode="External"/><Relationship Id="rId5" Type="http://schemas.openxmlformats.org/officeDocument/2006/relationships/hyperlink" Target="http://www.tandfonline.com.libezproxy.open.ac.uk/doi/abs/10.1080/0309877X.2012.726973#.VPR2AHysU1I" TargetMode="External"/><Relationship Id="rId4" Type="http://schemas.openxmlformats.org/officeDocument/2006/relationships/hyperlink" Target="http://www.sciencedirect.com/science/article/pii/S036013151300234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fonline.com.libezproxy.open.ac.uk/doi/abs/10.1080/17439880902923606#.VNyTg-asUuc" TargetMode="External"/><Relationship Id="rId7" Type="http://schemas.openxmlformats.org/officeDocument/2006/relationships/hyperlink" Target="http://journals.heacademy.ac.uk/journal/hsce" TargetMode="External"/><Relationship Id="rId2" Type="http://schemas.openxmlformats.org/officeDocument/2006/relationships/hyperlink" Target="http://eleed.campussource.de/archive/4/14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raldinsight.com.libezproxy.open.ac.uk/doi/pdfplus/10.1108/10748120110424816" TargetMode="External"/><Relationship Id="rId5" Type="http://schemas.openxmlformats.org/officeDocument/2006/relationships/hyperlink" Target="https://net.educause.edu/ir/library/pdf/pub7101.pdf" TargetMode="External"/><Relationship Id="rId4" Type="http://schemas.openxmlformats.org/officeDocument/2006/relationships/hyperlink" Target="http://onlinelibrary.wiley.com/doi/10.1111/jcal.12007/abstrac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jsw.oxfordjournals.org.libezproxy.open.ac.uk/content/by/year?cgi/doi/10.1093/bjsw/bcs2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6896" cy="240831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</a:rPr>
              <a:t>Social media and social work students: the boundaries just got more complicated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549676"/>
            <a:ext cx="7364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Robert Lomax</a:t>
            </a:r>
          </a:p>
          <a:p>
            <a:pPr algn="ctr"/>
            <a:r>
              <a:rPr lang="en-GB" dirty="0" smtClean="0"/>
              <a:t>The Faculty of Health &amp; Social Care, The Open University UK</a:t>
            </a:r>
          </a:p>
          <a:p>
            <a:pPr algn="ctr"/>
            <a:r>
              <a:rPr lang="en-GB" dirty="0" smtClean="0"/>
              <a:t>robert.lomax@open.ac.uk	@RDL7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Ingrid Nix</a:t>
            </a:r>
            <a:endParaRPr lang="en-GB" dirty="0"/>
          </a:p>
          <a:p>
            <a:pPr algn="ctr"/>
            <a:r>
              <a:rPr lang="en-GB" dirty="0"/>
              <a:t>The Faculty of Health &amp; Social Care, The Open University UK</a:t>
            </a:r>
          </a:p>
          <a:p>
            <a:pPr algn="ctr"/>
            <a:r>
              <a:rPr lang="en-GB" dirty="0" smtClean="0"/>
              <a:t>Ingrid Nix@open.ac.uk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96231"/>
            <a:ext cx="2520280" cy="167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9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748464" cy="990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Social media and social work practice: students’ views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221088"/>
            <a:ext cx="8424936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Concerns</a:t>
            </a:r>
          </a:p>
          <a:p>
            <a:endParaRPr lang="en-GB" sz="20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Boundary issues/ confidentiality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Not appropriate for communication with service users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Prefer to use an alternative tool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Traditional methods effective, don’t need social media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Hostility online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424936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Positive views</a:t>
            </a:r>
          </a:p>
          <a:p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Useful way to make contact with service users……. Is that okay?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Useful way to find out information about service users…..Is that ethical?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Useful to provide information to service users…….Access issues?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Useful for keeping up to date with developments in practice ….. Yes!</a:t>
            </a:r>
          </a:p>
        </p:txBody>
      </p:sp>
    </p:spTree>
    <p:extLst>
      <p:ext uri="{BB962C8B-B14F-4D97-AF65-F5344CB8AC3E}">
        <p14:creationId xmlns:p14="http://schemas.microsoft.com/office/powerpoint/2010/main" val="16479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themes from research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2390"/>
            <a:ext cx="1813850" cy="144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20563"/>
            <a:ext cx="3421404" cy="227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23" y="3645024"/>
            <a:ext cx="3964441" cy="297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2" y="1573469"/>
            <a:ext cx="2747093" cy="274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436516" cy="22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media: an opportunity for all?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1872208" cy="237626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1816100" cy="23641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6" y="4529589"/>
            <a:ext cx="1701800" cy="2000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50" y="4509120"/>
            <a:ext cx="1804670" cy="18933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30" y="2708920"/>
            <a:ext cx="1804670" cy="23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8351103" cy="990600"/>
          </a:xfrm>
        </p:spPr>
        <p:txBody>
          <a:bodyPr>
            <a:noAutofit/>
          </a:bodyPr>
          <a:lstStyle/>
          <a:p>
            <a:r>
              <a:rPr lang="en-GB" dirty="0" smtClean="0"/>
              <a:t>Suggestions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</p:spPr>
        <p:txBody>
          <a:bodyPr/>
          <a:lstStyle/>
          <a:p>
            <a:r>
              <a:rPr lang="en-US" dirty="0" smtClean="0"/>
              <a:t>Social </a:t>
            </a:r>
            <a:r>
              <a:rPr lang="en-US" dirty="0"/>
              <a:t>media can be used by educators both </a:t>
            </a:r>
            <a:r>
              <a:rPr lang="en-US" dirty="0" smtClean="0"/>
              <a:t>to facilitate </a:t>
            </a:r>
            <a:r>
              <a:rPr lang="en-US" dirty="0"/>
              <a:t>students’ learning of traditional social work curriculum</a:t>
            </a:r>
            <a:r>
              <a:rPr lang="en-US" i="1" dirty="0"/>
              <a:t> </a:t>
            </a:r>
            <a:r>
              <a:rPr lang="en-US" i="1" dirty="0" smtClean="0"/>
              <a:t>and </a:t>
            </a:r>
            <a:r>
              <a:rPr lang="en-US" dirty="0" smtClean="0"/>
              <a:t>to prepare them </a:t>
            </a:r>
            <a:r>
              <a:rPr lang="en-US" dirty="0"/>
              <a:t>for </a:t>
            </a:r>
            <a:r>
              <a:rPr lang="en-US" dirty="0" smtClean="0"/>
              <a:t>using social media in professional </a:t>
            </a:r>
            <a:r>
              <a:rPr lang="en-US" dirty="0"/>
              <a:t>practice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need to make the </a:t>
            </a:r>
            <a:r>
              <a:rPr lang="en-US" dirty="0" smtClean="0"/>
              <a:t>link </a:t>
            </a:r>
            <a:r>
              <a:rPr lang="en-US" dirty="0"/>
              <a:t>between their use of social media in their personal life, during their studies and in their </a:t>
            </a:r>
            <a:r>
              <a:rPr lang="en-US" dirty="0" smtClean="0"/>
              <a:t>professional practice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Service users and social workers need to consider ways </a:t>
            </a:r>
            <a:r>
              <a:rPr lang="en-US" dirty="0" smtClean="0"/>
              <a:t>social </a:t>
            </a:r>
            <a:r>
              <a:rPr lang="en-US" dirty="0"/>
              <a:t>media use can develop and strengthen the relationship between each other and the organisations they work with or for.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6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35280" cy="5472608"/>
          </a:xfrm>
        </p:spPr>
        <p:txBody>
          <a:bodyPr>
            <a:normAutofit/>
          </a:bodyPr>
          <a:lstStyle/>
          <a:p>
            <a:r>
              <a:rPr lang="en-US" dirty="0" smtClean="0"/>
              <a:t>Students in the study used a variety of methods to communicate during their studies including face to face, email, phone, text and social media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most popular social media used was Facebook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Social media was used for a variety of tasks including</a:t>
            </a:r>
          </a:p>
          <a:p>
            <a:pPr lvl="1"/>
            <a:r>
              <a:rPr lang="en-US" sz="1800" dirty="0"/>
              <a:t>finding out information relevant to their </a:t>
            </a:r>
            <a:r>
              <a:rPr lang="en-US" sz="1800" dirty="0" smtClean="0"/>
              <a:t>studies,</a:t>
            </a:r>
            <a:endParaRPr lang="en-US" sz="1800" dirty="0"/>
          </a:p>
          <a:p>
            <a:pPr lvl="1"/>
            <a:r>
              <a:rPr lang="en-US" sz="1800" dirty="0"/>
              <a:t>getting help from fellow students to understand module related concepts, </a:t>
            </a:r>
            <a:endParaRPr lang="en-US" sz="1800" dirty="0" smtClean="0"/>
          </a:p>
          <a:p>
            <a:pPr lvl="1"/>
            <a:r>
              <a:rPr lang="en-US" sz="1800" dirty="0" smtClean="0"/>
              <a:t>staying </a:t>
            </a:r>
            <a:r>
              <a:rPr lang="en-US" sz="1800" dirty="0"/>
              <a:t>in touch socially with fellow students, </a:t>
            </a:r>
          </a:p>
          <a:p>
            <a:pPr marL="274320" lvl="1" indent="0">
              <a:buNone/>
            </a:pPr>
            <a:endParaRPr lang="en-US" sz="1800" dirty="0" smtClean="0"/>
          </a:p>
          <a:p>
            <a:r>
              <a:rPr lang="en-US" dirty="0" smtClean="0"/>
              <a:t>University </a:t>
            </a:r>
            <a:r>
              <a:rPr lang="en-US" dirty="0"/>
              <a:t>provided </a:t>
            </a:r>
            <a:r>
              <a:rPr lang="en-US" dirty="0" smtClean="0"/>
              <a:t>communication &amp; learning </a:t>
            </a:r>
            <a:r>
              <a:rPr lang="en-US" dirty="0"/>
              <a:t>technologies </a:t>
            </a:r>
            <a:r>
              <a:rPr lang="en-US" dirty="0" smtClean="0"/>
              <a:t>remain </a:t>
            </a:r>
            <a:r>
              <a:rPr lang="en-US" dirty="0"/>
              <a:t>very important to students in supporting them during their studies. </a:t>
            </a:r>
            <a:r>
              <a:rPr lang="en-US" dirty="0" smtClean="0"/>
              <a:t>Social </a:t>
            </a:r>
            <a:r>
              <a:rPr lang="en-US" dirty="0"/>
              <a:t>media </a:t>
            </a:r>
            <a:r>
              <a:rPr lang="en-US" dirty="0" smtClean="0"/>
              <a:t>is an </a:t>
            </a:r>
            <a:r>
              <a:rPr lang="en-US" dirty="0"/>
              <a:t>addition </a:t>
            </a:r>
            <a:r>
              <a:rPr lang="en-US" dirty="0" smtClean="0"/>
              <a:t>not a replacement.</a:t>
            </a:r>
          </a:p>
          <a:p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153400" cy="990600"/>
          </a:xfrm>
        </p:spPr>
        <p:txBody>
          <a:bodyPr/>
          <a:lstStyle/>
          <a:p>
            <a:pPr algn="ctr"/>
            <a:r>
              <a:rPr lang="en-GB" dirty="0" smtClean="0"/>
              <a:t>Thank you for listening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52" y="3517347"/>
            <a:ext cx="7559695" cy="104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44522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Thanks to:</a:t>
            </a:r>
          </a:p>
          <a:p>
            <a:endParaRPr lang="en-GB" sz="1600" dirty="0" smtClean="0"/>
          </a:p>
          <a:p>
            <a:r>
              <a:rPr lang="en-GB" sz="1600" dirty="0" smtClean="0"/>
              <a:t>Ingrid Nix 	Lecturer, </a:t>
            </a:r>
            <a:r>
              <a:rPr lang="en-GB" sz="1600" dirty="0"/>
              <a:t>Faculty of Health &amp; Social </a:t>
            </a:r>
            <a:r>
              <a:rPr lang="en-GB" sz="1600" dirty="0" smtClean="0"/>
              <a:t>Care </a:t>
            </a:r>
          </a:p>
          <a:p>
            <a:r>
              <a:rPr lang="en-GB" sz="1600" dirty="0" smtClean="0"/>
              <a:t>Janet </a:t>
            </a:r>
            <a:r>
              <a:rPr lang="en-GB" sz="1600" dirty="0" err="1" smtClean="0"/>
              <a:t>Bardsley</a:t>
            </a:r>
            <a:r>
              <a:rPr lang="en-GB" sz="1600" dirty="0" smtClean="0"/>
              <a:t> 	Lecturer, K113 Foundations for Social Work Practice, Module team chair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99344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/>
          <a:lstStyle/>
          <a:p>
            <a:r>
              <a:rPr lang="en-US" sz="1400" dirty="0"/>
              <a:t>Andrews</a:t>
            </a:r>
            <a:r>
              <a:rPr lang="en-US" sz="1400" dirty="0" smtClean="0"/>
              <a:t>, T.  </a:t>
            </a:r>
            <a:r>
              <a:rPr lang="en-US" sz="1400" dirty="0" err="1" smtClean="0"/>
              <a:t>Tynan</a:t>
            </a:r>
            <a:r>
              <a:rPr lang="en-US" sz="1400" dirty="0" smtClean="0"/>
              <a:t> B </a:t>
            </a:r>
            <a:r>
              <a:rPr lang="en-US" sz="1400" dirty="0"/>
              <a:t>&amp; </a:t>
            </a:r>
            <a:r>
              <a:rPr lang="en-US" sz="1400" dirty="0" err="1" smtClean="0"/>
              <a:t>Backstrom</a:t>
            </a:r>
            <a:r>
              <a:rPr lang="en-US" sz="1400" dirty="0" smtClean="0"/>
              <a:t>, K.(2012</a:t>
            </a:r>
            <a:r>
              <a:rPr lang="en-US" sz="1400" dirty="0"/>
              <a:t>) ‘Distance learners’ use of </a:t>
            </a:r>
            <a:r>
              <a:rPr lang="en-US" sz="1400" dirty="0" smtClean="0"/>
              <a:t>non-institutional </a:t>
            </a:r>
            <a:r>
              <a:rPr lang="en-US" sz="1400" dirty="0"/>
              <a:t>social media to augment and enhance their </a:t>
            </a:r>
            <a:r>
              <a:rPr lang="en-US" sz="1400" dirty="0" smtClean="0"/>
              <a:t>learning </a:t>
            </a:r>
            <a:r>
              <a:rPr lang="en-US" sz="1400" dirty="0"/>
              <a:t>experience’, In: </a:t>
            </a:r>
            <a:r>
              <a:rPr lang="en-US" sz="1400" dirty="0" err="1"/>
              <a:t>Ascilite</a:t>
            </a:r>
            <a:r>
              <a:rPr lang="en-US" sz="1400" dirty="0"/>
              <a:t> 2012: Future Challenges, Sustainable Futures, 25-28 Nov 2012, Wellington, New Zealand</a:t>
            </a:r>
            <a:r>
              <a:rPr lang="en-US" sz="1400" dirty="0" smtClean="0"/>
              <a:t>. </a:t>
            </a:r>
            <a:r>
              <a:rPr lang="en-US" sz="1400" dirty="0"/>
              <a:t>Available at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oro.open.ac.uk/37930/</a:t>
            </a:r>
            <a:endParaRPr lang="en-US" sz="1400" dirty="0"/>
          </a:p>
          <a:p>
            <a:endParaRPr lang="en-GB" sz="1400" dirty="0" smtClean="0"/>
          </a:p>
          <a:p>
            <a:r>
              <a:rPr lang="en-US" sz="1400" dirty="0"/>
              <a:t>Andrews, </a:t>
            </a:r>
            <a:r>
              <a:rPr lang="en-US" sz="1400" dirty="0" smtClean="0"/>
              <a:t>T </a:t>
            </a:r>
            <a:r>
              <a:rPr lang="en-US" sz="1400" dirty="0"/>
              <a:t>and </a:t>
            </a:r>
            <a:r>
              <a:rPr lang="en-US" sz="1400" dirty="0" err="1"/>
              <a:t>Tynan</a:t>
            </a:r>
            <a:r>
              <a:rPr lang="en-US" sz="1400" dirty="0"/>
              <a:t>, </a:t>
            </a:r>
            <a:r>
              <a:rPr lang="en-US" sz="1400" dirty="0" smtClean="0"/>
              <a:t>B(2012</a:t>
            </a:r>
            <a:r>
              <a:rPr lang="en-US" sz="1400" dirty="0"/>
              <a:t>). Distance learners: connected, mobile and resourceful individuals. Australasian Journal of Educational Technology, 28(4) pp. 565–579. </a:t>
            </a:r>
            <a:r>
              <a:rPr lang="en-US" sz="1400" dirty="0" smtClean="0"/>
              <a:t>Available at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://oro.open.ac.uk/37931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/>
          </a:p>
          <a:p>
            <a:r>
              <a:rPr lang="en-US" sz="1400" dirty="0" smtClean="0"/>
              <a:t>Arteaga Sanchez, R., </a:t>
            </a:r>
            <a:r>
              <a:rPr lang="en-US" sz="1400" dirty="0" err="1" smtClean="0"/>
              <a:t>Cortijo</a:t>
            </a:r>
            <a:r>
              <a:rPr lang="en-US" sz="1400" dirty="0" smtClean="0"/>
              <a:t>, G., </a:t>
            </a:r>
            <a:r>
              <a:rPr lang="en-US" sz="1400" dirty="0" err="1" smtClean="0"/>
              <a:t>Javed</a:t>
            </a:r>
            <a:r>
              <a:rPr lang="en-US" sz="1400" dirty="0" smtClean="0"/>
              <a:t> U. (2013) Students’ perception of Facebook for academic purposes. Computers in </a:t>
            </a:r>
            <a:r>
              <a:rPr lang="en-US" sz="1400" dirty="0" err="1" smtClean="0"/>
              <a:t>Eduction</a:t>
            </a:r>
            <a:r>
              <a:rPr lang="en-US" sz="1400" dirty="0" smtClean="0"/>
              <a:t> (70) pp. 138-149. </a:t>
            </a:r>
            <a:r>
              <a:rPr lang="en-US" sz="1400" dirty="0"/>
              <a:t>Available at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www.sciencedirect.com/science/article/pii/S0360131513002340</a:t>
            </a:r>
            <a:endParaRPr lang="en-US" sz="1400" dirty="0" smtClean="0"/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1400" dirty="0" err="1" smtClean="0"/>
              <a:t>Donlan</a:t>
            </a:r>
            <a:r>
              <a:rPr lang="en-GB" sz="1400" dirty="0"/>
              <a:t>, L (2012) ‘Exploring the views of students on the use of Facebook in university teaching and learning’ Journal of Further and Higher Education, 38:4, </a:t>
            </a:r>
            <a:r>
              <a:rPr lang="en-GB" sz="1400" dirty="0" smtClean="0"/>
              <a:t>572-588. Available at </a:t>
            </a:r>
            <a:r>
              <a:rPr lang="en-GB" sz="1400" dirty="0">
                <a:hlinkClick r:id="rId5"/>
              </a:rPr>
              <a:t>http://www.tandfonline.com.libezproxy.open.ac.uk/doi/abs/10.1080/0309877X.2012.726973#.</a:t>
            </a:r>
            <a:r>
              <a:rPr lang="en-GB" sz="1400" dirty="0" smtClean="0">
                <a:hlinkClick r:id="rId5"/>
              </a:rPr>
              <a:t>VPR2AHysU1I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Hitchcock, L.I., Battista, A. (2013) ‘Social Media for Professional Practice: Integrating Twitter with social work pedagogy’, The Journal of Baccalaureate Social Work, Vol. 18 Special Issue, pp </a:t>
            </a:r>
            <a:r>
              <a:rPr lang="en-GB" sz="1400" dirty="0" smtClean="0"/>
              <a:t>33-45. </a:t>
            </a:r>
            <a:r>
              <a:rPr lang="en-GB" sz="1400" dirty="0"/>
              <a:t>Available at </a:t>
            </a:r>
            <a:r>
              <a:rPr lang="en-GB" sz="1400" dirty="0">
                <a:hlinkClick r:id="rId6" action="ppaction://hlinkfile"/>
              </a:rPr>
              <a:t>file://</a:t>
            </a:r>
            <a:r>
              <a:rPr lang="en-GB" sz="1400" dirty="0" smtClean="0">
                <a:hlinkClick r:id="rId6" action="ppaction://hlinkfile"/>
              </a:rPr>
              <a:t>userdata/documents5/rl3545/Downloads/HitchcockBattista2013_SocialMediaSWK.pdf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	</a:t>
            </a:r>
          </a:p>
          <a:p>
            <a:endParaRPr lang="en-GB" sz="1400" dirty="0" smtClean="0"/>
          </a:p>
          <a:p>
            <a:endParaRPr lang="en-US" sz="1400" dirty="0" smtClean="0"/>
          </a:p>
          <a:p>
            <a:endParaRPr lang="en-GB" sz="1400" dirty="0" smtClean="0"/>
          </a:p>
          <a:p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95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References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3002"/>
            <a:ext cx="8229600" cy="5328592"/>
          </a:xfrm>
        </p:spPr>
        <p:txBody>
          <a:bodyPr/>
          <a:lstStyle/>
          <a:p>
            <a:r>
              <a:rPr lang="en-GB" sz="1400" dirty="0"/>
              <a:t>Keegan, D (2008). The impact of new technologies on distance learning students. </a:t>
            </a:r>
            <a:r>
              <a:rPr lang="en-GB" sz="1400" i="1" dirty="0" err="1"/>
              <a:t>eleed</a:t>
            </a:r>
            <a:r>
              <a:rPr lang="en-GB" sz="1400" dirty="0"/>
              <a:t>, </a:t>
            </a:r>
            <a:r>
              <a:rPr lang="en-GB" sz="1400" dirty="0" smtClean="0"/>
              <a:t>4.. Available at </a:t>
            </a:r>
            <a:r>
              <a:rPr lang="en-GB" sz="1400" u="sng" dirty="0" smtClean="0">
                <a:hlinkClick r:id="rId2"/>
              </a:rPr>
              <a:t>http</a:t>
            </a:r>
            <a:r>
              <a:rPr lang="en-GB" sz="1400" u="sng" dirty="0">
                <a:hlinkClick r:id="rId2"/>
              </a:rPr>
              <a:t>://eleed.campussource.de/archive/4/1422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 smtClean="0"/>
              <a:t>Madge </a:t>
            </a:r>
            <a:r>
              <a:rPr lang="en-GB" sz="1400" dirty="0"/>
              <a:t>C, Meek J, </a:t>
            </a:r>
            <a:r>
              <a:rPr lang="en-GB" sz="1400" dirty="0" err="1"/>
              <a:t>Wellens</a:t>
            </a:r>
            <a:r>
              <a:rPr lang="en-GB" sz="1400" dirty="0"/>
              <a:t> J, Hooley T.(2009) ‘Facebook, social integration and informal learning at university: 'It is more for socialising and talking to friends about work than for actually doing work', Learning, Media and Technology, 34:2, 141-155. Available at </a:t>
            </a:r>
            <a:r>
              <a:rPr lang="en-GB" sz="1400" dirty="0">
                <a:hlinkClick r:id="rId3"/>
              </a:rPr>
              <a:t>http://www.tandfonline.com.libezproxy.open.ac.uk/doi/abs/10.1080/17439880902923606#.</a:t>
            </a:r>
            <a:r>
              <a:rPr lang="en-GB" sz="1400" dirty="0" smtClean="0">
                <a:hlinkClick r:id="rId3"/>
              </a:rPr>
              <a:t>VNyTg-asUuc</a:t>
            </a:r>
            <a:endParaRPr lang="en-GB" sz="1400" dirty="0" smtClean="0"/>
          </a:p>
          <a:p>
            <a:r>
              <a:rPr lang="en-US" sz="1400" dirty="0" err="1"/>
              <a:t>Manca</a:t>
            </a:r>
            <a:r>
              <a:rPr lang="en-US" sz="1400" dirty="0"/>
              <a:t>, S. and </a:t>
            </a:r>
            <a:r>
              <a:rPr lang="en-US" sz="1400" dirty="0" err="1"/>
              <a:t>Ranieri</a:t>
            </a:r>
            <a:r>
              <a:rPr lang="en-US" sz="1400" dirty="0"/>
              <a:t>, M. (2013), Is it a tool suitable for learning? A critical review of the literature on Facebook as a technology-enhanced learning environment. Journal of Computer Assisted Learning, 29: </a:t>
            </a:r>
            <a:r>
              <a:rPr lang="en-US" sz="1400" dirty="0" smtClean="0"/>
              <a:t>487–504. </a:t>
            </a:r>
            <a:r>
              <a:rPr lang="en-US" sz="1400" dirty="0"/>
              <a:t>Available at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onlinelibrary.wiley.com/doi/10.1111/jcal.12007/abstract</a:t>
            </a:r>
            <a:endParaRPr lang="en-US" sz="1400" dirty="0" smtClean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 err="1"/>
              <a:t>Oblinger</a:t>
            </a:r>
            <a:r>
              <a:rPr lang="en-GB" sz="1400" dirty="0"/>
              <a:t> D. G., </a:t>
            </a:r>
            <a:r>
              <a:rPr lang="en-GB" sz="1400" dirty="0" err="1"/>
              <a:t>Oblinger</a:t>
            </a:r>
            <a:r>
              <a:rPr lang="en-GB" sz="1400" dirty="0"/>
              <a:t> J. L., (2005) (</a:t>
            </a:r>
            <a:r>
              <a:rPr lang="en-GB" sz="1400" dirty="0" err="1"/>
              <a:t>Eds</a:t>
            </a:r>
            <a:r>
              <a:rPr lang="en-GB" sz="1400" dirty="0"/>
              <a:t>) Educating the Net Generation, Available at: </a:t>
            </a:r>
            <a:r>
              <a:rPr lang="en-GB" sz="1400" dirty="0">
                <a:hlinkClick r:id="rId5"/>
              </a:rPr>
              <a:t>https://net.educause.edu/ir/library/pdf/pub7101.pdf</a:t>
            </a:r>
            <a:endParaRPr lang="en-GB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err="1" smtClean="0"/>
              <a:t>Prensky</a:t>
            </a:r>
            <a:r>
              <a:rPr lang="en-US" sz="1400" dirty="0"/>
              <a:t>, M. (2001) ‘Digital Natives, Digital Immigrants’, On the Horizon, MCB University Press, vol.9, no.5. Available at 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www.emeraldinsight.com.libezproxy.open.ac.uk/doi/pdfplus/10.1108/10748120110424816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Prescott </a:t>
            </a:r>
            <a:r>
              <a:rPr lang="en-US" sz="1400" dirty="0"/>
              <a:t>J, Wilson S E &amp; Becket G (2013) ‘Students’ Attitudes Towards Facebook and Online Professionalism: Subject Discipline, Age and Gender Differences’, Health &amp; Social Care Education, </a:t>
            </a:r>
            <a:r>
              <a:rPr lang="en-US" sz="1400" dirty="0" err="1"/>
              <a:t>Vol</a:t>
            </a:r>
            <a:r>
              <a:rPr lang="en-US" sz="1400" dirty="0"/>
              <a:t> 2, Issue 2. Available at 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journals.heacademy.ac.uk/journal/hsce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76800"/>
          </a:xfrm>
        </p:spPr>
        <p:txBody>
          <a:bodyPr/>
          <a:lstStyle/>
          <a:p>
            <a:r>
              <a:rPr lang="en-US" sz="1400" dirty="0"/>
              <a:t>Singh </a:t>
            </a:r>
            <a:r>
              <a:rPr lang="en-US" sz="1400" dirty="0" err="1"/>
              <a:t>Cooner</a:t>
            </a:r>
            <a:r>
              <a:rPr lang="en-US" sz="1400" dirty="0"/>
              <a:t>, T. (2013) ‘Using Facebook to Explore Boundary Issues for Social Workers in a Networked Society: Students’ Perceptions of Learning’, British Journal of Social Work (2013) 1–18. Available at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bjsw.oxfordjournals.org.libezproxy.open.ac.uk/content/by/year?cgi/doi/10.1093/bjsw/bcs208</a:t>
            </a:r>
            <a:endParaRPr lang="en-US" sz="1400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References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609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about…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60433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Three or four images here</a:t>
            </a:r>
          </a:p>
          <a:p>
            <a:r>
              <a:rPr lang="en-GB" sz="1400" dirty="0" smtClean="0">
                <a:solidFill>
                  <a:schemeClr val="tx2"/>
                </a:solidFill>
              </a:rPr>
              <a:t>~ social media</a:t>
            </a:r>
          </a:p>
          <a:p>
            <a:r>
              <a:rPr lang="en-GB" sz="1400" dirty="0" smtClean="0">
                <a:solidFill>
                  <a:schemeClr val="tx2"/>
                </a:solidFill>
              </a:rPr>
              <a:t>~ open university &amp; distance learning</a:t>
            </a:r>
          </a:p>
          <a:p>
            <a:r>
              <a:rPr lang="en-GB" sz="1400" dirty="0" smtClean="0">
                <a:solidFill>
                  <a:schemeClr val="tx2"/>
                </a:solidFill>
              </a:rPr>
              <a:t>~ areas of professional practice: social work , educators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18" y="911363"/>
            <a:ext cx="438850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9912"/>
            <a:ext cx="3717419" cy="282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16452"/>
            <a:ext cx="2986738" cy="19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52" y="4479198"/>
            <a:ext cx="2703202" cy="202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7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224136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Social media and distance education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484784"/>
            <a:ext cx="8064896" cy="4968552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GB" sz="2800" dirty="0" smtClean="0"/>
              <a:t>“Data …suggests that the wide availability, accessibility and affordances of social media create alternative learning options for some distance learners. </a:t>
            </a:r>
          </a:p>
          <a:p>
            <a:pPr marL="45720" indent="0">
              <a:buNone/>
            </a:pPr>
            <a:r>
              <a:rPr lang="en-GB" sz="2800" dirty="0" smtClean="0"/>
              <a:t>Some distance learners are actively and deliberately using popular, non-institutional social media tools to augment and extend their learning experiences”</a:t>
            </a:r>
          </a:p>
          <a:p>
            <a:pPr marL="45720" indent="0">
              <a:buNone/>
            </a:pPr>
            <a:endParaRPr lang="en-GB" sz="2800" dirty="0" smtClean="0"/>
          </a:p>
          <a:p>
            <a:pPr marL="45720" indent="0">
              <a:buNone/>
            </a:pPr>
            <a:r>
              <a:rPr lang="en-GB" sz="1600" b="1" i="1" dirty="0" smtClean="0"/>
              <a:t>		Andrews</a:t>
            </a:r>
            <a:r>
              <a:rPr lang="en-GB" sz="1600" b="1" i="1" dirty="0"/>
              <a:t>, </a:t>
            </a:r>
            <a:r>
              <a:rPr lang="en-GB" sz="1600" b="1" i="1" dirty="0" err="1"/>
              <a:t>Tynan</a:t>
            </a:r>
            <a:r>
              <a:rPr lang="en-GB" sz="1600" b="1" i="1" dirty="0"/>
              <a:t> &amp; </a:t>
            </a:r>
            <a:r>
              <a:rPr lang="en-GB" sz="1600" b="1" i="1" dirty="0" err="1"/>
              <a:t>Backstrom</a:t>
            </a:r>
            <a:r>
              <a:rPr lang="en-GB" sz="1600" b="1" i="1" dirty="0"/>
              <a:t> (2012</a:t>
            </a:r>
            <a:r>
              <a:rPr lang="en-GB" sz="1600" i="1" dirty="0" smtClean="0"/>
              <a:t>)</a:t>
            </a:r>
            <a:r>
              <a:rPr lang="en-US" sz="1600" i="1" dirty="0"/>
              <a:t> </a:t>
            </a:r>
            <a:r>
              <a:rPr lang="en-US" sz="1600" i="1" dirty="0" smtClean="0"/>
              <a:t>‘Distance </a:t>
            </a:r>
            <a:r>
              <a:rPr lang="en-US" sz="1600" i="1" dirty="0"/>
              <a:t>learners’ use of </a:t>
            </a:r>
            <a:r>
              <a:rPr lang="en-US" sz="1600" i="1" dirty="0" smtClean="0"/>
              <a:t>		non-institutional </a:t>
            </a:r>
            <a:r>
              <a:rPr lang="en-US" sz="1600" i="1" dirty="0"/>
              <a:t>social media </a:t>
            </a:r>
            <a:r>
              <a:rPr lang="en-US" sz="1600" i="1" dirty="0" smtClean="0"/>
              <a:t>to augment </a:t>
            </a:r>
            <a:r>
              <a:rPr lang="en-US" sz="1600" i="1" dirty="0"/>
              <a:t>and enhance their </a:t>
            </a:r>
            <a:r>
              <a:rPr lang="en-US" sz="1600" i="1" dirty="0" smtClean="0"/>
              <a:t>			learning experience’ 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7334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Themes from the literature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Digital natives v. digital immigrants (</a:t>
            </a:r>
            <a:r>
              <a:rPr lang="en-GB" sz="2000" dirty="0" err="1" smtClean="0"/>
              <a:t>Prensky</a:t>
            </a:r>
            <a:r>
              <a:rPr lang="en-GB" sz="2000" dirty="0" smtClean="0"/>
              <a:t>, 2001), Net Generation (</a:t>
            </a:r>
            <a:r>
              <a:rPr lang="en-GB" sz="2000" dirty="0" err="1" smtClean="0"/>
              <a:t>Oblinger</a:t>
            </a:r>
            <a:r>
              <a:rPr lang="en-GB" sz="2000" dirty="0" smtClean="0"/>
              <a:t> &amp; </a:t>
            </a:r>
            <a:r>
              <a:rPr lang="en-GB" sz="2000" dirty="0" err="1" smtClean="0"/>
              <a:t>Oblinger</a:t>
            </a:r>
            <a:r>
              <a:rPr lang="en-GB" sz="2000" dirty="0" smtClean="0"/>
              <a:t>, 2005)</a:t>
            </a:r>
          </a:p>
          <a:p>
            <a:endParaRPr lang="en-GB" sz="2000" dirty="0" smtClean="0"/>
          </a:p>
          <a:p>
            <a:r>
              <a:rPr lang="en-GB" sz="2000" dirty="0" smtClean="0"/>
              <a:t>Social media’s technological affordances: social</a:t>
            </a:r>
            <a:r>
              <a:rPr lang="en-GB" sz="2000" dirty="0"/>
              <a:t>, administrative or learning</a:t>
            </a:r>
            <a:r>
              <a:rPr lang="en-GB" sz="2000" dirty="0" smtClean="0"/>
              <a:t>? (Arteaga Sanchez et al, 2013)</a:t>
            </a:r>
          </a:p>
          <a:p>
            <a:endParaRPr lang="en-GB" sz="2000" dirty="0" smtClean="0"/>
          </a:p>
          <a:p>
            <a:r>
              <a:rPr lang="en-GB" sz="2000" dirty="0"/>
              <a:t>The importance of  understanding the student voice, to influence the institutional response (Andrews &amp; </a:t>
            </a:r>
            <a:r>
              <a:rPr lang="en-GB" sz="2000" dirty="0" err="1"/>
              <a:t>Tynan</a:t>
            </a:r>
            <a:r>
              <a:rPr lang="en-GB" sz="2000" dirty="0"/>
              <a:t>, 2012</a:t>
            </a:r>
            <a:r>
              <a:rPr lang="en-GB" sz="2000" dirty="0" smtClean="0"/>
              <a:t>)</a:t>
            </a:r>
          </a:p>
          <a:p>
            <a:endParaRPr lang="en-GB" sz="2000" dirty="0" smtClean="0"/>
          </a:p>
          <a:p>
            <a:r>
              <a:rPr lang="en-GB" sz="2000" dirty="0" smtClean="0"/>
              <a:t>Distance learning: interaction between  learners, as well as between learners and teachers, mediated by technology but VLE or PLE? (Keegan, 2008)</a:t>
            </a:r>
          </a:p>
          <a:p>
            <a:endParaRPr lang="en-GB" sz="2000" dirty="0" smtClean="0"/>
          </a:p>
          <a:p>
            <a:r>
              <a:rPr lang="en-GB" sz="2000" dirty="0" smtClean="0"/>
              <a:t>Social </a:t>
            </a:r>
            <a:r>
              <a:rPr lang="en-GB" sz="2000" dirty="0"/>
              <a:t>networking </a:t>
            </a:r>
            <a:r>
              <a:rPr lang="en-GB" sz="2000" dirty="0" smtClean="0"/>
              <a:t>tools: ownership of learning, the role of tutors, barriers to integration with pedagogy (</a:t>
            </a:r>
            <a:r>
              <a:rPr lang="en-GB" sz="2000" dirty="0" err="1" smtClean="0"/>
              <a:t>Manca</a:t>
            </a:r>
            <a:r>
              <a:rPr lang="en-GB" sz="2000" dirty="0"/>
              <a:t> </a:t>
            </a:r>
            <a:r>
              <a:rPr lang="en-GB" sz="2000" dirty="0" smtClean="0"/>
              <a:t>&amp; </a:t>
            </a:r>
            <a:r>
              <a:rPr lang="en-GB" sz="2000" dirty="0" err="1" smtClean="0"/>
              <a:t>Ranierit</a:t>
            </a:r>
            <a:r>
              <a:rPr lang="en-GB" sz="2000" dirty="0" smtClean="0"/>
              <a:t>, 2012)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519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990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Research questions</a:t>
            </a:r>
            <a:endParaRPr lang="en-GB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1600200"/>
            <a:ext cx="8928992" cy="463711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indent="-514350">
              <a:buFont typeface="+mj-lt"/>
              <a:buAutoNum type="arabicPeriod"/>
            </a:pPr>
            <a:r>
              <a:rPr lang="en-US" dirty="0" smtClean="0"/>
              <a:t>Using what methods do students find it helpful to communicate with each other and their tutor?</a:t>
            </a:r>
          </a:p>
          <a:p>
            <a:pPr marL="560070" indent="-514350">
              <a:buFont typeface="+mj-lt"/>
              <a:buAutoNum type="arabicPeriod"/>
            </a:pPr>
            <a:endParaRPr lang="en-US" dirty="0" smtClean="0"/>
          </a:p>
          <a:p>
            <a:pPr marL="560070" indent="-514350">
              <a:buFont typeface="+mj-lt"/>
              <a:buAutoNum type="arabicPeriod"/>
            </a:pPr>
            <a:r>
              <a:rPr lang="en-US" dirty="0" smtClean="0"/>
              <a:t>Which social media do students use?</a:t>
            </a:r>
          </a:p>
          <a:p>
            <a:pPr marL="560070" indent="-514350">
              <a:buFont typeface="+mj-lt"/>
              <a:buAutoNum type="arabicPeriod"/>
            </a:pPr>
            <a:endParaRPr lang="en-US" dirty="0" smtClean="0"/>
          </a:p>
          <a:p>
            <a:pPr marL="560070" indent="-514350">
              <a:buFont typeface="+mj-lt"/>
              <a:buAutoNum type="arabicPeriod"/>
            </a:pPr>
            <a:r>
              <a:rPr lang="en-US" dirty="0" smtClean="0"/>
              <a:t>What do students use social media for?</a:t>
            </a:r>
          </a:p>
          <a:p>
            <a:pPr marL="560070" indent="-514350">
              <a:buFont typeface="+mj-lt"/>
              <a:buAutoNum type="arabicPeriod"/>
            </a:pPr>
            <a:endParaRPr lang="en-US" dirty="0" smtClean="0"/>
          </a:p>
          <a:p>
            <a:pPr marL="560070" indent="-514350">
              <a:buFont typeface="+mj-lt"/>
              <a:buAutoNum type="arabicPeriod"/>
            </a:pPr>
            <a:r>
              <a:rPr lang="en-US" dirty="0" smtClean="0"/>
              <a:t>In what ways do students view their use of social media as augmenting or partially replacing the University’s Tutor Group Forum provision?</a:t>
            </a:r>
            <a:endParaRPr lang="en-US" sz="1100" dirty="0" smtClean="0"/>
          </a:p>
          <a:p>
            <a:pPr marL="560070" indent="-514350">
              <a:buFont typeface="+mj-lt"/>
              <a:buAutoNum type="arabicPeriod"/>
            </a:pPr>
            <a:endParaRPr lang="en-US" sz="1050" dirty="0" smtClean="0"/>
          </a:p>
          <a:p>
            <a:pPr marL="45720" indent="0">
              <a:buFont typeface="Arial" pitchFamily="34" charset="0"/>
              <a:buNone/>
            </a:pPr>
            <a:endParaRPr lang="en-US" sz="1050" dirty="0" smtClean="0"/>
          </a:p>
          <a:p>
            <a:pPr marL="45720" indent="0">
              <a:buFont typeface="Arial" pitchFamily="34" charset="0"/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10" y="332656"/>
            <a:ext cx="8425469" cy="132397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US" sz="2400" dirty="0" smtClean="0"/>
              <a:t>Q1</a:t>
            </a:r>
            <a:r>
              <a:rPr lang="en-US" sz="2400" dirty="0"/>
              <a:t>: Using what methods do </a:t>
            </a:r>
            <a:r>
              <a:rPr lang="en-US" sz="2400" dirty="0" smtClean="0"/>
              <a:t>students </a:t>
            </a:r>
            <a:r>
              <a:rPr lang="en-US" sz="2400" dirty="0"/>
              <a:t>find it helpful </a:t>
            </a:r>
            <a:r>
              <a:rPr lang="en-US" sz="2400" dirty="0" smtClean="0"/>
              <a:t>to communicate </a:t>
            </a:r>
            <a:r>
              <a:rPr lang="en-US" sz="2400" dirty="0"/>
              <a:t>with each other and their tutor?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1026" name="Picture 2" descr="72801362 7bf8f484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7376"/>
            <a:ext cx="4015712" cy="30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3" y="1412777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finding </a:t>
            </a:r>
            <a:r>
              <a:rPr lang="en-US" dirty="0">
                <a:solidFill>
                  <a:srgbClr val="0070C0"/>
                </a:solidFill>
              </a:rPr>
              <a:t>out information </a:t>
            </a:r>
            <a:r>
              <a:rPr lang="en-US" dirty="0" smtClean="0">
                <a:solidFill>
                  <a:srgbClr val="0070C0"/>
                </a:solidFill>
              </a:rPr>
              <a:t>relevant </a:t>
            </a:r>
            <a:r>
              <a:rPr lang="en-US" dirty="0">
                <a:solidFill>
                  <a:srgbClr val="0070C0"/>
                </a:solidFill>
              </a:rPr>
              <a:t>to their studies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contacting </a:t>
            </a:r>
            <a:r>
              <a:rPr lang="en-US" dirty="0">
                <a:solidFill>
                  <a:srgbClr val="0070C0"/>
                </a:solidFill>
              </a:rPr>
              <a:t>their tutor, 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getting </a:t>
            </a:r>
            <a:r>
              <a:rPr lang="en-US" dirty="0">
                <a:solidFill>
                  <a:srgbClr val="0070C0"/>
                </a:solidFill>
              </a:rPr>
              <a:t>help from fellow students to understand module related concepts, 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staying </a:t>
            </a:r>
            <a:r>
              <a:rPr lang="en-US" b="1" dirty="0">
                <a:solidFill>
                  <a:srgbClr val="92D050"/>
                </a:solidFill>
              </a:rPr>
              <a:t>in touch socially with fellow students, 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working </a:t>
            </a:r>
            <a:r>
              <a:rPr lang="en-US" dirty="0">
                <a:solidFill>
                  <a:srgbClr val="0070C0"/>
                </a:solidFill>
              </a:rPr>
              <a:t>with fellow students on module related tasks, 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sharing </a:t>
            </a:r>
            <a:r>
              <a:rPr lang="en-US" dirty="0">
                <a:solidFill>
                  <a:srgbClr val="0070C0"/>
                </a:solidFill>
              </a:rPr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42910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193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Q2: Which </a:t>
            </a:r>
            <a:r>
              <a:rPr lang="en-US" sz="2400" dirty="0"/>
              <a:t>social media </a:t>
            </a:r>
            <a:r>
              <a:rPr lang="en-US" sz="2400" dirty="0" smtClean="0"/>
              <a:t>do students </a:t>
            </a:r>
            <a:r>
              <a:rPr lang="en-US" sz="2400" dirty="0"/>
              <a:t>use?</a:t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67827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Image result for Google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4150"/>
            <a:ext cx="1068746" cy="91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76" y="1684150"/>
            <a:ext cx="965752" cy="96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88" y="3284984"/>
            <a:ext cx="584502" cy="5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3" y="4297315"/>
            <a:ext cx="692322" cy="5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51" y="4954410"/>
            <a:ext cx="951776" cy="6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646046" y="4589566"/>
            <a:ext cx="2285713" cy="85085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16795" y="481000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often?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36697" y="429372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Once every few days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47073" y="5588927"/>
            <a:ext cx="18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 a daily basis</a:t>
            </a:r>
            <a:endParaRPr lang="en-GB" sz="2400" dirty="0"/>
          </a:p>
        </p:txBody>
      </p:sp>
      <p:sp>
        <p:nvSpPr>
          <p:cNvPr id="9" name="Oval Callout 8"/>
          <p:cNvSpPr/>
          <p:nvPr/>
        </p:nvSpPr>
        <p:spPr>
          <a:xfrm>
            <a:off x="4211960" y="4077072"/>
            <a:ext cx="3019819" cy="119459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Callout 10"/>
          <p:cNvSpPr/>
          <p:nvPr/>
        </p:nvSpPr>
        <p:spPr>
          <a:xfrm>
            <a:off x="4462863" y="5588926"/>
            <a:ext cx="2615638" cy="83099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9455" y="5982648"/>
            <a:ext cx="127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Never….</a:t>
            </a:r>
            <a:endParaRPr lang="en-GB" dirty="0"/>
          </a:p>
        </p:txBody>
      </p:sp>
      <p:sp>
        <p:nvSpPr>
          <p:cNvPr id="13" name="Rectangular Callout 12"/>
          <p:cNvSpPr/>
          <p:nvPr/>
        </p:nvSpPr>
        <p:spPr>
          <a:xfrm>
            <a:off x="254226" y="5980638"/>
            <a:ext cx="1375321" cy="36933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992220"/>
              </p:ext>
            </p:extLst>
          </p:nvPr>
        </p:nvGraphicFramePr>
        <p:xfrm>
          <a:off x="261500" y="1340768"/>
          <a:ext cx="87749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484" y="620688"/>
            <a:ext cx="8919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Q3: </a:t>
            </a:r>
            <a:r>
              <a:rPr lang="en-US" sz="2800" dirty="0">
                <a:solidFill>
                  <a:srgbClr val="C00000"/>
                </a:solidFill>
              </a:rPr>
              <a:t>What do </a:t>
            </a:r>
            <a:r>
              <a:rPr lang="en-US" sz="2800" dirty="0" smtClean="0">
                <a:solidFill>
                  <a:srgbClr val="C00000"/>
                </a:solidFill>
              </a:rPr>
              <a:t>students </a:t>
            </a:r>
            <a:r>
              <a:rPr lang="en-US" sz="2800" dirty="0">
                <a:solidFill>
                  <a:srgbClr val="C00000"/>
                </a:solidFill>
              </a:rPr>
              <a:t>use social media for?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0527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Students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01008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</a:t>
            </a:r>
          </a:p>
          <a:p>
            <a:r>
              <a:rPr lang="en-GB" b="1" dirty="0"/>
              <a:t>a</a:t>
            </a:r>
            <a:endParaRPr lang="en-GB" b="1" dirty="0" smtClean="0"/>
          </a:p>
          <a:p>
            <a:r>
              <a:rPr lang="en-GB" b="1" dirty="0"/>
              <a:t>n</a:t>
            </a:r>
            <a:endParaRPr lang="en-GB" b="1" dirty="0" smtClean="0"/>
          </a:p>
          <a:p>
            <a:r>
              <a:rPr lang="en-GB" b="1" dirty="0" smtClean="0"/>
              <a:t>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091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786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Q4. In </a:t>
            </a:r>
            <a:r>
              <a:rPr lang="en-US" sz="2400" dirty="0"/>
              <a:t>what ways do students view their use of social media as augmenting or partially replacing the University’s Tutor Group Forum provision?</a:t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9" y="2089727"/>
            <a:ext cx="3240360" cy="2448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283968" y="1556792"/>
            <a:ext cx="4860032" cy="1368152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6016" y="177281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Because I use social media in my daily life, I find it easier to carry on using this in my study rather than the TGF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467544" y="4653136"/>
            <a:ext cx="4464496" cy="1512168"/>
          </a:xfrm>
          <a:prstGeom prst="wedgeEllipseCallout">
            <a:avLst>
              <a:gd name="adj1" fmla="val 33140"/>
              <a:gd name="adj2" fmla="val 625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5576" y="494116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TGF has contributed more to me successfully studying this module than using social media has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5178684" y="3605813"/>
            <a:ext cx="3923928" cy="1355490"/>
          </a:xfrm>
          <a:prstGeom prst="wedgeEllipseCallou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48064" y="3821893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think the University should replace TGFs with social media entirely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0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2473</TotalTime>
  <Words>1214</Words>
  <Application>Microsoft Office PowerPoint</Application>
  <PresentationFormat>On-screen Show (4:3)</PresentationFormat>
  <Paragraphs>134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Social media and social work students: the boundaries just got more complicated</vt:lpstr>
      <vt:lpstr>Thinking about…</vt:lpstr>
      <vt:lpstr>Social media and distance education</vt:lpstr>
      <vt:lpstr>Themes from the literature</vt:lpstr>
      <vt:lpstr>Research questions</vt:lpstr>
      <vt:lpstr> Q1: Using what methods do students find it helpful to communicate with each other and their tutor? </vt:lpstr>
      <vt:lpstr>Q2: Which social media do students use? </vt:lpstr>
      <vt:lpstr>Q3: What do students use social media for?</vt:lpstr>
      <vt:lpstr> Q4. In what ways do students view their use of social media as augmenting or partially replacing the University’s Tutor Group Forum provision? </vt:lpstr>
      <vt:lpstr>Social media and social work practice: students’ views</vt:lpstr>
      <vt:lpstr>Linking themes from research</vt:lpstr>
      <vt:lpstr>Social media: an opportunity for all?</vt:lpstr>
      <vt:lpstr>Suggestions</vt:lpstr>
      <vt:lpstr>Conclusions</vt:lpstr>
      <vt:lpstr>Thank you for listening</vt:lpstr>
      <vt:lpstr>References</vt:lpstr>
      <vt:lpstr>References</vt:lpstr>
      <vt:lpstr>References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Robert.Lomax</dc:creator>
  <cp:lastModifiedBy>Robert.Lomax</cp:lastModifiedBy>
  <cp:revision>116</cp:revision>
  <cp:lastPrinted>2015-07-08T10:07:24Z</cp:lastPrinted>
  <dcterms:created xsi:type="dcterms:W3CDTF">2015-04-22T10:21:09Z</dcterms:created>
  <dcterms:modified xsi:type="dcterms:W3CDTF">2015-07-10T13:37:45Z</dcterms:modified>
</cp:coreProperties>
</file>