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89" r:id="rId3"/>
    <p:sldId id="259" r:id="rId4"/>
    <p:sldId id="272" r:id="rId5"/>
    <p:sldId id="294" r:id="rId6"/>
    <p:sldId id="280" r:id="rId7"/>
    <p:sldId id="284" r:id="rId8"/>
    <p:sldId id="286" r:id="rId9"/>
    <p:sldId id="276" r:id="rId10"/>
    <p:sldId id="269" r:id="rId11"/>
    <p:sldId id="297" r:id="rId12"/>
    <p:sldId id="298" r:id="rId13"/>
    <p:sldId id="278" r:id="rId14"/>
    <p:sldId id="282" r:id="rId15"/>
    <p:sldId id="274" r:id="rId16"/>
    <p:sldId id="279" r:id="rId17"/>
    <p:sldId id="285" r:id="rId18"/>
    <p:sldId id="295" r:id="rId19"/>
    <p:sldId id="271" r:id="rId20"/>
    <p:sldId id="265" r:id="rId21"/>
    <p:sldId id="277" r:id="rId22"/>
    <p:sldId id="261" r:id="rId23"/>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41" autoAdjust="0"/>
  </p:normalViewPr>
  <p:slideViewPr>
    <p:cSldViewPr snapToGrid="0">
      <p:cViewPr varScale="1">
        <p:scale>
          <a:sx n="71" d="100"/>
          <a:sy n="71"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86B54-D3BF-465E-AC17-21943696BBA6}" type="doc">
      <dgm:prSet loTypeId="urn:microsoft.com/office/officeart/2005/8/layout/cycle8" loCatId="cycle" qsTypeId="urn:microsoft.com/office/officeart/2005/8/quickstyle/simple1" qsCatId="simple" csTypeId="urn:microsoft.com/office/officeart/2005/8/colors/accent1_2" csCatId="accent1" phldr="1"/>
      <dgm:spPr/>
    </dgm:pt>
    <dgm:pt modelId="{2CCDF159-F9DB-4742-98F6-3B6894774E2D}">
      <dgm:prSet phldrT="[Text]"/>
      <dgm:spPr/>
      <dgm:t>
        <a:bodyPr/>
        <a:lstStyle/>
        <a:p>
          <a:r>
            <a:rPr lang="en-US" b="1" dirty="0" smtClean="0">
              <a:solidFill>
                <a:srgbClr val="FF0000"/>
              </a:solidFill>
            </a:rPr>
            <a:t>NON PERFORMATIVITY OF DISCOURSES OF DIVERSITY e.g. </a:t>
          </a:r>
          <a:r>
            <a:rPr lang="en-US" b="0" dirty="0" smtClean="0">
              <a:solidFill>
                <a:srgbClr val="FF0000"/>
              </a:solidFill>
            </a:rPr>
            <a:t>failure to implement change  </a:t>
          </a:r>
          <a:endParaRPr lang="en-GB" b="0" dirty="0">
            <a:solidFill>
              <a:srgbClr val="FF0000"/>
            </a:solidFill>
          </a:endParaRPr>
        </a:p>
      </dgm:t>
    </dgm:pt>
    <dgm:pt modelId="{7A780551-FEE7-4E7A-8688-5DFCCC54DD39}" type="parTrans" cxnId="{8BBF15F9-6E08-42C9-A1E7-17C8994B9C66}">
      <dgm:prSet/>
      <dgm:spPr/>
      <dgm:t>
        <a:bodyPr/>
        <a:lstStyle/>
        <a:p>
          <a:endParaRPr lang="en-GB"/>
        </a:p>
      </dgm:t>
    </dgm:pt>
    <dgm:pt modelId="{7ABD5ADA-D396-469E-B8A0-07AD573DB8F3}" type="sibTrans" cxnId="{8BBF15F9-6E08-42C9-A1E7-17C8994B9C66}">
      <dgm:prSet/>
      <dgm:spPr/>
      <dgm:t>
        <a:bodyPr/>
        <a:lstStyle/>
        <a:p>
          <a:endParaRPr lang="en-GB"/>
        </a:p>
      </dgm:t>
    </dgm:pt>
    <dgm:pt modelId="{E18F0EA4-E986-4A2B-8200-286B6F51C717}">
      <dgm:prSet phldrT="[Text]"/>
      <dgm:spPr/>
      <dgm:t>
        <a:bodyPr/>
        <a:lstStyle/>
        <a:p>
          <a:r>
            <a:rPr lang="en-GB" b="1" dirty="0" smtClean="0">
              <a:solidFill>
                <a:srgbClr val="FF0000"/>
              </a:solidFill>
            </a:rPr>
            <a:t>UNDER-PERFORMANCE</a:t>
          </a:r>
          <a:r>
            <a:rPr lang="en-US" b="1" dirty="0" smtClean="0">
              <a:solidFill>
                <a:srgbClr val="FF0000"/>
              </a:solidFill>
            </a:rPr>
            <a:t>. </a:t>
          </a:r>
          <a:r>
            <a:rPr lang="en-US" b="0" dirty="0" smtClean="0">
              <a:solidFill>
                <a:srgbClr val="FF0000"/>
              </a:solidFill>
            </a:rPr>
            <a:t>e.g. . 4% of domicile professors and 2.1% of  non domicile are Black. </a:t>
          </a:r>
          <a:endParaRPr lang="en-GB" b="0" dirty="0" smtClean="0">
            <a:solidFill>
              <a:srgbClr val="FF0000"/>
            </a:solidFill>
          </a:endParaRPr>
        </a:p>
        <a:p>
          <a:endParaRPr lang="en-GB" b="1" dirty="0"/>
        </a:p>
      </dgm:t>
    </dgm:pt>
    <dgm:pt modelId="{6C613ECF-B482-4F94-88F4-310AE6D06746}" type="parTrans" cxnId="{B3BDC7A5-03D3-472D-8AAB-96615088FD2C}">
      <dgm:prSet/>
      <dgm:spPr/>
      <dgm:t>
        <a:bodyPr/>
        <a:lstStyle/>
        <a:p>
          <a:endParaRPr lang="en-GB"/>
        </a:p>
      </dgm:t>
    </dgm:pt>
    <dgm:pt modelId="{6E2BB7E8-08E2-44E7-9944-FDE63ABE69DA}" type="sibTrans" cxnId="{B3BDC7A5-03D3-472D-8AAB-96615088FD2C}">
      <dgm:prSet/>
      <dgm:spPr/>
      <dgm:t>
        <a:bodyPr/>
        <a:lstStyle/>
        <a:p>
          <a:endParaRPr lang="en-GB"/>
        </a:p>
      </dgm:t>
    </dgm:pt>
    <dgm:pt modelId="{39A7C714-A5B5-48A8-8C06-7278A7A4300F}">
      <dgm:prSet phldrT="[Text]"/>
      <dgm:spPr/>
      <dgm:t>
        <a:bodyPr/>
        <a:lstStyle/>
        <a:p>
          <a:r>
            <a:rPr lang="en-GB" b="1" dirty="0" smtClean="0">
              <a:solidFill>
                <a:srgbClr val="FF0000"/>
              </a:solidFill>
            </a:rPr>
            <a:t>ORGANISATIONAL  CULTURE </a:t>
          </a:r>
          <a:r>
            <a:rPr lang="en-GB" dirty="0" smtClean="0">
              <a:solidFill>
                <a:srgbClr val="FF0000"/>
              </a:solidFill>
            </a:rPr>
            <a:t>e.g.</a:t>
          </a:r>
          <a:r>
            <a:rPr lang="en-US" dirty="0" smtClean="0">
              <a:solidFill>
                <a:srgbClr val="FF0000"/>
              </a:solidFill>
            </a:rPr>
            <a:t> negative stereotyping Black people as the disadvantaged other</a:t>
          </a:r>
          <a:r>
            <a:rPr lang="en-GB" dirty="0" smtClean="0">
              <a:solidFill>
                <a:srgbClr val="FF0000"/>
              </a:solidFill>
            </a:rPr>
            <a:t> </a:t>
          </a:r>
          <a:endParaRPr lang="en-GB" dirty="0">
            <a:solidFill>
              <a:srgbClr val="FF0000"/>
            </a:solidFill>
          </a:endParaRPr>
        </a:p>
      </dgm:t>
    </dgm:pt>
    <dgm:pt modelId="{6AAF8D2C-D293-465B-9A18-706B5E802461}" type="parTrans" cxnId="{EE2A09D5-D6FF-4546-A593-4FC910E1D9E0}">
      <dgm:prSet/>
      <dgm:spPr/>
      <dgm:t>
        <a:bodyPr/>
        <a:lstStyle/>
        <a:p>
          <a:endParaRPr lang="en-GB"/>
        </a:p>
      </dgm:t>
    </dgm:pt>
    <dgm:pt modelId="{36618971-5EBE-4822-95C0-F14EBD77E165}" type="sibTrans" cxnId="{EE2A09D5-D6FF-4546-A593-4FC910E1D9E0}">
      <dgm:prSet/>
      <dgm:spPr/>
      <dgm:t>
        <a:bodyPr/>
        <a:lstStyle/>
        <a:p>
          <a:endParaRPr lang="en-GB"/>
        </a:p>
      </dgm:t>
    </dgm:pt>
    <dgm:pt modelId="{653C8BE1-56D7-4A63-BEA8-6BCD9739208E}" type="pres">
      <dgm:prSet presAssocID="{FA386B54-D3BF-465E-AC17-21943696BBA6}" presName="compositeShape" presStyleCnt="0">
        <dgm:presLayoutVars>
          <dgm:chMax val="7"/>
          <dgm:dir/>
          <dgm:resizeHandles val="exact"/>
        </dgm:presLayoutVars>
      </dgm:prSet>
      <dgm:spPr/>
    </dgm:pt>
    <dgm:pt modelId="{C40407AA-F30C-4E59-AB14-E5FF014B902E}" type="pres">
      <dgm:prSet presAssocID="{FA386B54-D3BF-465E-AC17-21943696BBA6}" presName="wedge1" presStyleLbl="node1" presStyleIdx="0" presStyleCnt="3"/>
      <dgm:spPr/>
      <dgm:t>
        <a:bodyPr/>
        <a:lstStyle/>
        <a:p>
          <a:endParaRPr lang="en-GB"/>
        </a:p>
      </dgm:t>
    </dgm:pt>
    <dgm:pt modelId="{7BA1B2DD-46C6-4B2A-BD2A-11F65A72CF86}" type="pres">
      <dgm:prSet presAssocID="{FA386B54-D3BF-465E-AC17-21943696BBA6}" presName="dummy1a" presStyleCnt="0"/>
      <dgm:spPr/>
    </dgm:pt>
    <dgm:pt modelId="{2E6360D3-F8A9-4D71-B302-CA40DD99E8F2}" type="pres">
      <dgm:prSet presAssocID="{FA386B54-D3BF-465E-AC17-21943696BBA6}" presName="dummy1b" presStyleCnt="0"/>
      <dgm:spPr/>
    </dgm:pt>
    <dgm:pt modelId="{20B6195E-4C20-41E3-B3CB-C6B672E45A8F}" type="pres">
      <dgm:prSet presAssocID="{FA386B54-D3BF-465E-AC17-21943696BBA6}" presName="wedge1Tx" presStyleLbl="node1" presStyleIdx="0" presStyleCnt="3">
        <dgm:presLayoutVars>
          <dgm:chMax val="0"/>
          <dgm:chPref val="0"/>
          <dgm:bulletEnabled val="1"/>
        </dgm:presLayoutVars>
      </dgm:prSet>
      <dgm:spPr/>
      <dgm:t>
        <a:bodyPr/>
        <a:lstStyle/>
        <a:p>
          <a:endParaRPr lang="en-GB"/>
        </a:p>
      </dgm:t>
    </dgm:pt>
    <dgm:pt modelId="{12F68147-6AA8-44A2-85E8-F11E2B42FAC5}" type="pres">
      <dgm:prSet presAssocID="{FA386B54-D3BF-465E-AC17-21943696BBA6}" presName="wedge2" presStyleLbl="node1" presStyleIdx="1" presStyleCnt="3"/>
      <dgm:spPr/>
      <dgm:t>
        <a:bodyPr/>
        <a:lstStyle/>
        <a:p>
          <a:endParaRPr lang="en-GB"/>
        </a:p>
      </dgm:t>
    </dgm:pt>
    <dgm:pt modelId="{5D49271E-6FEC-41DC-9CE9-FFBBC72900FC}" type="pres">
      <dgm:prSet presAssocID="{FA386B54-D3BF-465E-AC17-21943696BBA6}" presName="dummy2a" presStyleCnt="0"/>
      <dgm:spPr/>
    </dgm:pt>
    <dgm:pt modelId="{FF1F1D89-712D-4B35-8005-658897E79F2C}" type="pres">
      <dgm:prSet presAssocID="{FA386B54-D3BF-465E-AC17-21943696BBA6}" presName="dummy2b" presStyleCnt="0"/>
      <dgm:spPr/>
    </dgm:pt>
    <dgm:pt modelId="{3590EC1E-B4DF-4E97-A44B-6CD9BD93C43B}" type="pres">
      <dgm:prSet presAssocID="{FA386B54-D3BF-465E-AC17-21943696BBA6}" presName="wedge2Tx" presStyleLbl="node1" presStyleIdx="1" presStyleCnt="3">
        <dgm:presLayoutVars>
          <dgm:chMax val="0"/>
          <dgm:chPref val="0"/>
          <dgm:bulletEnabled val="1"/>
        </dgm:presLayoutVars>
      </dgm:prSet>
      <dgm:spPr/>
      <dgm:t>
        <a:bodyPr/>
        <a:lstStyle/>
        <a:p>
          <a:endParaRPr lang="en-GB"/>
        </a:p>
      </dgm:t>
    </dgm:pt>
    <dgm:pt modelId="{C893A983-89A1-49FB-87D7-6972B23CEE9F}" type="pres">
      <dgm:prSet presAssocID="{FA386B54-D3BF-465E-AC17-21943696BBA6}" presName="wedge3" presStyleLbl="node1" presStyleIdx="2" presStyleCnt="3"/>
      <dgm:spPr/>
      <dgm:t>
        <a:bodyPr/>
        <a:lstStyle/>
        <a:p>
          <a:endParaRPr lang="en-GB"/>
        </a:p>
      </dgm:t>
    </dgm:pt>
    <dgm:pt modelId="{832B96CA-EDF2-4B41-8BCE-83695E9E802C}" type="pres">
      <dgm:prSet presAssocID="{FA386B54-D3BF-465E-AC17-21943696BBA6}" presName="dummy3a" presStyleCnt="0"/>
      <dgm:spPr/>
    </dgm:pt>
    <dgm:pt modelId="{CF764324-5CEA-479C-94C6-2FDF9C28D02C}" type="pres">
      <dgm:prSet presAssocID="{FA386B54-D3BF-465E-AC17-21943696BBA6}" presName="dummy3b" presStyleCnt="0"/>
      <dgm:spPr/>
    </dgm:pt>
    <dgm:pt modelId="{FD1AA777-E622-429A-914A-EB269C824967}" type="pres">
      <dgm:prSet presAssocID="{FA386B54-D3BF-465E-AC17-21943696BBA6}" presName="wedge3Tx" presStyleLbl="node1" presStyleIdx="2" presStyleCnt="3">
        <dgm:presLayoutVars>
          <dgm:chMax val="0"/>
          <dgm:chPref val="0"/>
          <dgm:bulletEnabled val="1"/>
        </dgm:presLayoutVars>
      </dgm:prSet>
      <dgm:spPr/>
      <dgm:t>
        <a:bodyPr/>
        <a:lstStyle/>
        <a:p>
          <a:endParaRPr lang="en-GB"/>
        </a:p>
      </dgm:t>
    </dgm:pt>
    <dgm:pt modelId="{6EEE7A3C-B0E1-4DF1-8895-E4BF3024149D}" type="pres">
      <dgm:prSet presAssocID="{7ABD5ADA-D396-469E-B8A0-07AD573DB8F3}" presName="arrowWedge1" presStyleLbl="fgSibTrans2D1" presStyleIdx="0" presStyleCnt="3"/>
      <dgm:spPr/>
    </dgm:pt>
    <dgm:pt modelId="{0CC0F938-2743-4310-9DB3-CC96BAAFE23E}" type="pres">
      <dgm:prSet presAssocID="{6E2BB7E8-08E2-44E7-9944-FDE63ABE69DA}" presName="arrowWedge2" presStyleLbl="fgSibTrans2D1" presStyleIdx="1" presStyleCnt="3"/>
      <dgm:spPr/>
    </dgm:pt>
    <dgm:pt modelId="{34B7D1A1-3795-4E16-84F4-D2CA4FC8FA20}" type="pres">
      <dgm:prSet presAssocID="{36618971-5EBE-4822-95C0-F14EBD77E165}" presName="arrowWedge3" presStyleLbl="fgSibTrans2D1" presStyleIdx="2" presStyleCnt="3"/>
      <dgm:spPr/>
    </dgm:pt>
  </dgm:ptLst>
  <dgm:cxnLst>
    <dgm:cxn modelId="{383A73BE-7AD2-411A-B853-E3CD2150127F}" type="presOf" srcId="{E18F0EA4-E986-4A2B-8200-286B6F51C717}" destId="{12F68147-6AA8-44A2-85E8-F11E2B42FAC5}" srcOrd="0" destOrd="0" presId="urn:microsoft.com/office/officeart/2005/8/layout/cycle8"/>
    <dgm:cxn modelId="{8E727593-7CF1-4DC5-BFB2-537BB89C4E79}" type="presOf" srcId="{39A7C714-A5B5-48A8-8C06-7278A7A4300F}" destId="{FD1AA777-E622-429A-914A-EB269C824967}" srcOrd="1" destOrd="0" presId="urn:microsoft.com/office/officeart/2005/8/layout/cycle8"/>
    <dgm:cxn modelId="{EE2A09D5-D6FF-4546-A593-4FC910E1D9E0}" srcId="{FA386B54-D3BF-465E-AC17-21943696BBA6}" destId="{39A7C714-A5B5-48A8-8C06-7278A7A4300F}" srcOrd="2" destOrd="0" parTransId="{6AAF8D2C-D293-465B-9A18-706B5E802461}" sibTransId="{36618971-5EBE-4822-95C0-F14EBD77E165}"/>
    <dgm:cxn modelId="{49279C13-0BDC-49E2-A941-35982A23F721}" type="presOf" srcId="{2CCDF159-F9DB-4742-98F6-3B6894774E2D}" destId="{20B6195E-4C20-41E3-B3CB-C6B672E45A8F}" srcOrd="1" destOrd="0" presId="urn:microsoft.com/office/officeart/2005/8/layout/cycle8"/>
    <dgm:cxn modelId="{86D8A0CC-8067-4459-9F76-FB7070A343BB}" type="presOf" srcId="{39A7C714-A5B5-48A8-8C06-7278A7A4300F}" destId="{C893A983-89A1-49FB-87D7-6972B23CEE9F}" srcOrd="0" destOrd="0" presId="urn:microsoft.com/office/officeart/2005/8/layout/cycle8"/>
    <dgm:cxn modelId="{29E6CDB6-7FBE-4826-AEC8-576B5271D081}" type="presOf" srcId="{2CCDF159-F9DB-4742-98F6-3B6894774E2D}" destId="{C40407AA-F30C-4E59-AB14-E5FF014B902E}" srcOrd="0" destOrd="0" presId="urn:microsoft.com/office/officeart/2005/8/layout/cycle8"/>
    <dgm:cxn modelId="{8BBF15F9-6E08-42C9-A1E7-17C8994B9C66}" srcId="{FA386B54-D3BF-465E-AC17-21943696BBA6}" destId="{2CCDF159-F9DB-4742-98F6-3B6894774E2D}" srcOrd="0" destOrd="0" parTransId="{7A780551-FEE7-4E7A-8688-5DFCCC54DD39}" sibTransId="{7ABD5ADA-D396-469E-B8A0-07AD573DB8F3}"/>
    <dgm:cxn modelId="{35DF2571-2424-4020-8BCF-3B4D0103CDEC}" type="presOf" srcId="{E18F0EA4-E986-4A2B-8200-286B6F51C717}" destId="{3590EC1E-B4DF-4E97-A44B-6CD9BD93C43B}" srcOrd="1" destOrd="0" presId="urn:microsoft.com/office/officeart/2005/8/layout/cycle8"/>
    <dgm:cxn modelId="{B3BDC7A5-03D3-472D-8AAB-96615088FD2C}" srcId="{FA386B54-D3BF-465E-AC17-21943696BBA6}" destId="{E18F0EA4-E986-4A2B-8200-286B6F51C717}" srcOrd="1" destOrd="0" parTransId="{6C613ECF-B482-4F94-88F4-310AE6D06746}" sibTransId="{6E2BB7E8-08E2-44E7-9944-FDE63ABE69DA}"/>
    <dgm:cxn modelId="{4665BDB9-A754-4A04-BC3B-F8507668570C}" type="presOf" srcId="{FA386B54-D3BF-465E-AC17-21943696BBA6}" destId="{653C8BE1-56D7-4A63-BEA8-6BCD9739208E}" srcOrd="0" destOrd="0" presId="urn:microsoft.com/office/officeart/2005/8/layout/cycle8"/>
    <dgm:cxn modelId="{AA46C40C-D295-4837-AA76-F29BB7DB0D24}" type="presParOf" srcId="{653C8BE1-56D7-4A63-BEA8-6BCD9739208E}" destId="{C40407AA-F30C-4E59-AB14-E5FF014B902E}" srcOrd="0" destOrd="0" presId="urn:microsoft.com/office/officeart/2005/8/layout/cycle8"/>
    <dgm:cxn modelId="{32F2F5A6-5AFF-456C-977B-AD2F1145021F}" type="presParOf" srcId="{653C8BE1-56D7-4A63-BEA8-6BCD9739208E}" destId="{7BA1B2DD-46C6-4B2A-BD2A-11F65A72CF86}" srcOrd="1" destOrd="0" presId="urn:microsoft.com/office/officeart/2005/8/layout/cycle8"/>
    <dgm:cxn modelId="{1D605D89-67E8-41C4-B96F-C3EBF2DF2735}" type="presParOf" srcId="{653C8BE1-56D7-4A63-BEA8-6BCD9739208E}" destId="{2E6360D3-F8A9-4D71-B302-CA40DD99E8F2}" srcOrd="2" destOrd="0" presId="urn:microsoft.com/office/officeart/2005/8/layout/cycle8"/>
    <dgm:cxn modelId="{8D0C2424-2DC8-4D6D-817D-2E2A17754060}" type="presParOf" srcId="{653C8BE1-56D7-4A63-BEA8-6BCD9739208E}" destId="{20B6195E-4C20-41E3-B3CB-C6B672E45A8F}" srcOrd="3" destOrd="0" presId="urn:microsoft.com/office/officeart/2005/8/layout/cycle8"/>
    <dgm:cxn modelId="{1109CE8F-73CE-46F6-99E3-16631D0B6B5C}" type="presParOf" srcId="{653C8BE1-56D7-4A63-BEA8-6BCD9739208E}" destId="{12F68147-6AA8-44A2-85E8-F11E2B42FAC5}" srcOrd="4" destOrd="0" presId="urn:microsoft.com/office/officeart/2005/8/layout/cycle8"/>
    <dgm:cxn modelId="{607DCF8D-2229-4742-A72A-C90B2F1E5CF7}" type="presParOf" srcId="{653C8BE1-56D7-4A63-BEA8-6BCD9739208E}" destId="{5D49271E-6FEC-41DC-9CE9-FFBBC72900FC}" srcOrd="5" destOrd="0" presId="urn:microsoft.com/office/officeart/2005/8/layout/cycle8"/>
    <dgm:cxn modelId="{4AB261A3-EFE3-4711-92AA-745341536160}" type="presParOf" srcId="{653C8BE1-56D7-4A63-BEA8-6BCD9739208E}" destId="{FF1F1D89-712D-4B35-8005-658897E79F2C}" srcOrd="6" destOrd="0" presId="urn:microsoft.com/office/officeart/2005/8/layout/cycle8"/>
    <dgm:cxn modelId="{F8F29363-ACDE-48BF-9F3B-E79FEF3307B2}" type="presParOf" srcId="{653C8BE1-56D7-4A63-BEA8-6BCD9739208E}" destId="{3590EC1E-B4DF-4E97-A44B-6CD9BD93C43B}" srcOrd="7" destOrd="0" presId="urn:microsoft.com/office/officeart/2005/8/layout/cycle8"/>
    <dgm:cxn modelId="{6CEA19FA-3A9E-4365-BBD6-09D12E6282CC}" type="presParOf" srcId="{653C8BE1-56D7-4A63-BEA8-6BCD9739208E}" destId="{C893A983-89A1-49FB-87D7-6972B23CEE9F}" srcOrd="8" destOrd="0" presId="urn:microsoft.com/office/officeart/2005/8/layout/cycle8"/>
    <dgm:cxn modelId="{D08FC31F-B848-43C4-B220-C86C09649CAA}" type="presParOf" srcId="{653C8BE1-56D7-4A63-BEA8-6BCD9739208E}" destId="{832B96CA-EDF2-4B41-8BCE-83695E9E802C}" srcOrd="9" destOrd="0" presId="urn:microsoft.com/office/officeart/2005/8/layout/cycle8"/>
    <dgm:cxn modelId="{0FBB49DF-5EB8-45CB-AFB6-82DA89521DC1}" type="presParOf" srcId="{653C8BE1-56D7-4A63-BEA8-6BCD9739208E}" destId="{CF764324-5CEA-479C-94C6-2FDF9C28D02C}" srcOrd="10" destOrd="0" presId="urn:microsoft.com/office/officeart/2005/8/layout/cycle8"/>
    <dgm:cxn modelId="{6D715460-2875-408F-8679-67E44C85C0F1}" type="presParOf" srcId="{653C8BE1-56D7-4A63-BEA8-6BCD9739208E}" destId="{FD1AA777-E622-429A-914A-EB269C824967}" srcOrd="11" destOrd="0" presId="urn:microsoft.com/office/officeart/2005/8/layout/cycle8"/>
    <dgm:cxn modelId="{D0275972-969F-42F1-8F2A-B952205497C4}" type="presParOf" srcId="{653C8BE1-56D7-4A63-BEA8-6BCD9739208E}" destId="{6EEE7A3C-B0E1-4DF1-8895-E4BF3024149D}" srcOrd="12" destOrd="0" presId="urn:microsoft.com/office/officeart/2005/8/layout/cycle8"/>
    <dgm:cxn modelId="{A886B95F-1D3E-4E3F-A2E3-73E9D57C6506}" type="presParOf" srcId="{653C8BE1-56D7-4A63-BEA8-6BCD9739208E}" destId="{0CC0F938-2743-4310-9DB3-CC96BAAFE23E}" srcOrd="13" destOrd="0" presId="urn:microsoft.com/office/officeart/2005/8/layout/cycle8"/>
    <dgm:cxn modelId="{8DEE4DC0-B47F-4672-A5DC-72D958A29576}" type="presParOf" srcId="{653C8BE1-56D7-4A63-BEA8-6BCD9739208E}" destId="{34B7D1A1-3795-4E16-84F4-D2CA4FC8FA2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407AA-F30C-4E59-AB14-E5FF014B902E}">
      <dsp:nvSpPr>
        <dsp:cNvPr id="0" name=""/>
        <dsp:cNvSpPr/>
      </dsp:nvSpPr>
      <dsp:spPr>
        <a:xfrm>
          <a:off x="1206855" y="297179"/>
          <a:ext cx="3840480" cy="38404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0000"/>
              </a:solidFill>
            </a:rPr>
            <a:t>NON PERFORMATIVITY OF DISCOURSES OF DIVERSITY e.g. </a:t>
          </a:r>
          <a:r>
            <a:rPr lang="en-US" sz="1200" b="0" kern="1200" dirty="0" smtClean="0">
              <a:solidFill>
                <a:srgbClr val="FF0000"/>
              </a:solidFill>
            </a:rPr>
            <a:t>failure to implement change  </a:t>
          </a:r>
          <a:endParaRPr lang="en-GB" sz="1200" b="0" kern="1200" dirty="0">
            <a:solidFill>
              <a:srgbClr val="FF0000"/>
            </a:solidFill>
          </a:endParaRPr>
        </a:p>
      </dsp:txBody>
      <dsp:txXfrm>
        <a:off x="3230880" y="1110995"/>
        <a:ext cx="1371600" cy="1143000"/>
      </dsp:txXfrm>
    </dsp:sp>
    <dsp:sp modelId="{12F68147-6AA8-44A2-85E8-F11E2B42FAC5}">
      <dsp:nvSpPr>
        <dsp:cNvPr id="0" name=""/>
        <dsp:cNvSpPr/>
      </dsp:nvSpPr>
      <dsp:spPr>
        <a:xfrm>
          <a:off x="1127760" y="434339"/>
          <a:ext cx="3840480" cy="38404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0000"/>
              </a:solidFill>
            </a:rPr>
            <a:t>UNDER-PERFORMANCE</a:t>
          </a:r>
          <a:r>
            <a:rPr lang="en-US" sz="1200" b="1" kern="1200" dirty="0" smtClean="0">
              <a:solidFill>
                <a:srgbClr val="FF0000"/>
              </a:solidFill>
            </a:rPr>
            <a:t>. </a:t>
          </a:r>
          <a:r>
            <a:rPr lang="en-US" sz="1200" b="0" kern="1200" dirty="0" smtClean="0">
              <a:solidFill>
                <a:srgbClr val="FF0000"/>
              </a:solidFill>
            </a:rPr>
            <a:t>e.g. . 4% of domicile professors and 2.1% of  non domicile are Black. </a:t>
          </a:r>
          <a:endParaRPr lang="en-GB" sz="1200" b="0" kern="1200" dirty="0" smtClean="0">
            <a:solidFill>
              <a:srgbClr val="FF0000"/>
            </a:solidFill>
          </a:endParaRPr>
        </a:p>
        <a:p>
          <a:pPr lvl="0" algn="ctr" defTabSz="533400">
            <a:lnSpc>
              <a:spcPct val="90000"/>
            </a:lnSpc>
            <a:spcBef>
              <a:spcPct val="0"/>
            </a:spcBef>
            <a:spcAft>
              <a:spcPct val="35000"/>
            </a:spcAft>
          </a:pPr>
          <a:endParaRPr lang="en-GB" sz="1200" b="1" kern="1200" dirty="0"/>
        </a:p>
      </dsp:txBody>
      <dsp:txXfrm>
        <a:off x="2042160" y="2926080"/>
        <a:ext cx="2057400" cy="1005840"/>
      </dsp:txXfrm>
    </dsp:sp>
    <dsp:sp modelId="{C893A983-89A1-49FB-87D7-6972B23CEE9F}">
      <dsp:nvSpPr>
        <dsp:cNvPr id="0" name=""/>
        <dsp:cNvSpPr/>
      </dsp:nvSpPr>
      <dsp:spPr>
        <a:xfrm>
          <a:off x="1048664" y="297179"/>
          <a:ext cx="3840480" cy="38404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FF0000"/>
              </a:solidFill>
            </a:rPr>
            <a:t>ORGANISATIONAL  CULTURE </a:t>
          </a:r>
          <a:r>
            <a:rPr lang="en-GB" sz="1200" kern="1200" dirty="0" smtClean="0">
              <a:solidFill>
                <a:srgbClr val="FF0000"/>
              </a:solidFill>
            </a:rPr>
            <a:t>e.g.</a:t>
          </a:r>
          <a:r>
            <a:rPr lang="en-US" sz="1200" kern="1200" dirty="0" smtClean="0">
              <a:solidFill>
                <a:srgbClr val="FF0000"/>
              </a:solidFill>
            </a:rPr>
            <a:t> negative stereotyping Black people as the disadvantaged other</a:t>
          </a:r>
          <a:r>
            <a:rPr lang="en-GB" sz="1200" kern="1200" dirty="0" smtClean="0">
              <a:solidFill>
                <a:srgbClr val="FF0000"/>
              </a:solidFill>
            </a:rPr>
            <a:t> </a:t>
          </a:r>
          <a:endParaRPr lang="en-GB" sz="1200" kern="1200" dirty="0">
            <a:solidFill>
              <a:srgbClr val="FF0000"/>
            </a:solidFill>
          </a:endParaRPr>
        </a:p>
      </dsp:txBody>
      <dsp:txXfrm>
        <a:off x="1493520" y="1110995"/>
        <a:ext cx="1371600" cy="1143000"/>
      </dsp:txXfrm>
    </dsp:sp>
    <dsp:sp modelId="{6EEE7A3C-B0E1-4DF1-8895-E4BF3024149D}">
      <dsp:nvSpPr>
        <dsp:cNvPr id="0" name=""/>
        <dsp:cNvSpPr/>
      </dsp:nvSpPr>
      <dsp:spPr>
        <a:xfrm>
          <a:off x="969428" y="59435"/>
          <a:ext cx="4315968" cy="431596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C0F938-2743-4310-9DB3-CC96BAAFE23E}">
      <dsp:nvSpPr>
        <dsp:cNvPr id="0" name=""/>
        <dsp:cNvSpPr/>
      </dsp:nvSpPr>
      <dsp:spPr>
        <a:xfrm>
          <a:off x="890016" y="196353"/>
          <a:ext cx="4315968" cy="431596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B7D1A1-3795-4E16-84F4-D2CA4FC8FA20}">
      <dsp:nvSpPr>
        <dsp:cNvPr id="0" name=""/>
        <dsp:cNvSpPr/>
      </dsp:nvSpPr>
      <dsp:spPr>
        <a:xfrm>
          <a:off x="810603" y="59435"/>
          <a:ext cx="4315968" cy="431596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9/5/2015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9/5/2015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9/5/2015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9/5/2015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9/5/2015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9/5/2015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9/5/2015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9/5/2015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9/5/2015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9/5/2015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9/5/2015</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www.un.org/en/events/africandescentdecade/" TargetMode="External"/><Relationship Id="rId3" Type="http://schemas.openxmlformats.org/officeDocument/2006/relationships/hyperlink" Target="https://www.timeshighereducation.co.uk/news/black-scholars-still-experience-racism-on-campus/2012154.article" TargetMode="External"/><Relationship Id="rId7" Type="http://schemas.openxmlformats.org/officeDocument/2006/relationships/hyperlink" Target="http://www.ohchr.org/EN/Pages/WelcomePage.aspx" TargetMode="External"/><Relationship Id="rId12" Type="http://schemas.openxmlformats.org/officeDocument/2006/relationships/hyperlink" Target="https://www.vitae.ac.uk/researchers-professional-development/engagement-influence-and-impact/working-with-others/equality-and-diversity-in-the-research-environment/equality-and-diversity-in-the-research-environment" TargetMode="External"/><Relationship Id="rId2" Type="http://schemas.openxmlformats.org/officeDocument/2006/relationships/hyperlink" Target="http://ec.europa.eu/euraxess/" TargetMode="External"/><Relationship Id="rId1" Type="http://schemas.openxmlformats.org/officeDocument/2006/relationships/slideLayout" Target="../slideLayouts/slideLayout2.xml"/><Relationship Id="rId6" Type="http://schemas.openxmlformats.org/officeDocument/2006/relationships/hyperlink" Target="https://www.timeshighereducation.co.uk/news/race-discrimination-in-universities-still-a-problem-reports-survey/2012474.article#comment-form" TargetMode="External"/><Relationship Id="rId11" Type="http://schemas.openxmlformats.org/officeDocument/2006/relationships/hyperlink" Target="http://www1.uwe.ac.uk/cahe/research/brille/researchprojects/aims.aspx" TargetMode="External"/><Relationship Id="rId5" Type="http://schemas.openxmlformats.org/officeDocument/2006/relationships/hyperlink" Target="http://www.hefce.ac.uk/media/HEFCE,2014/Content/Pubs/2015/201517/HEFCE2015_17.pdf" TargetMode="External"/><Relationship Id="rId10" Type="http://schemas.openxmlformats.org/officeDocument/2006/relationships/hyperlink" Target="https://sustainabledevelopment.un.org/index.php?page=view&amp;type=111&amp;nr=4523&amp;menu=35" TargetMode="External"/><Relationship Id="rId4" Type="http://schemas.openxmlformats.org/officeDocument/2006/relationships/hyperlink" Target="https://www.timeshighereducation.co.uk/news/russell-group-universities-%E2%80%98unfairly-rejecting-ethnic-minority-students%E2%80%99" TargetMode="External"/><Relationship Id="rId9" Type="http://schemas.openxmlformats.org/officeDocument/2006/relationships/hyperlink" Target="http://www.un.org/sustainabledevelopmen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512" y="4206876"/>
            <a:ext cx="9924288" cy="1645920"/>
          </a:xfrm>
        </p:spPr>
        <p:txBody>
          <a:bodyPr>
            <a:normAutofit fontScale="47500" lnSpcReduction="20000"/>
          </a:bodyPr>
          <a:lstStyle/>
          <a:p>
            <a:endParaRPr lang="es-ES" dirty="0" smtClean="0"/>
          </a:p>
          <a:p>
            <a:pPr algn="r"/>
            <a:r>
              <a:rPr lang="es-ES" sz="3800" dirty="0"/>
              <a:t> </a:t>
            </a:r>
            <a:r>
              <a:rPr lang="es-ES" sz="3800" dirty="0" smtClean="0"/>
              <a:t>                                                                                                                            </a:t>
            </a:r>
            <a:r>
              <a:rPr lang="es-ES" sz="3800" b="1" dirty="0" smtClean="0">
                <a:solidFill>
                  <a:srgbClr val="00B050"/>
                </a:solidFill>
              </a:rPr>
              <a:t>H. B. ADEDIRAN OLAIYA, M.A.</a:t>
            </a:r>
          </a:p>
          <a:p>
            <a:pPr algn="r"/>
            <a:r>
              <a:rPr lang="es-ES" sz="3400" dirty="0" smtClean="0">
                <a:solidFill>
                  <a:srgbClr val="00B050"/>
                </a:solidFill>
              </a:rPr>
              <a:t>                                                                                                                     </a:t>
            </a:r>
            <a:r>
              <a:rPr lang="es-ES" sz="3400" b="1" dirty="0" smtClean="0">
                <a:solidFill>
                  <a:srgbClr val="00B050"/>
                </a:solidFill>
              </a:rPr>
              <a:t>PhD </a:t>
            </a:r>
            <a:r>
              <a:rPr lang="es-ES" sz="3400" b="1" dirty="0" err="1" smtClean="0">
                <a:solidFill>
                  <a:srgbClr val="00B050"/>
                </a:solidFill>
              </a:rPr>
              <a:t>Candidate</a:t>
            </a:r>
            <a:r>
              <a:rPr lang="es-ES" sz="3400" b="1" dirty="0" smtClean="0">
                <a:solidFill>
                  <a:srgbClr val="00B050"/>
                </a:solidFill>
              </a:rPr>
              <a:t> in Universal Human </a:t>
            </a:r>
            <a:r>
              <a:rPr lang="es-ES" sz="3400" b="1" dirty="0" err="1" smtClean="0">
                <a:solidFill>
                  <a:srgbClr val="00B050"/>
                </a:solidFill>
              </a:rPr>
              <a:t>Rights</a:t>
            </a:r>
            <a:r>
              <a:rPr lang="es-ES" sz="3400" b="1" dirty="0" smtClean="0">
                <a:solidFill>
                  <a:srgbClr val="00B050"/>
                </a:solidFill>
              </a:rPr>
              <a:t>, </a:t>
            </a:r>
          </a:p>
          <a:p>
            <a:pPr algn="r"/>
            <a:r>
              <a:rPr lang="es-ES" sz="3400" b="1" dirty="0">
                <a:solidFill>
                  <a:srgbClr val="00B050"/>
                </a:solidFill>
              </a:rPr>
              <a:t> </a:t>
            </a:r>
            <a:r>
              <a:rPr lang="es-ES" sz="3400" b="1" dirty="0" smtClean="0">
                <a:solidFill>
                  <a:srgbClr val="00B050"/>
                </a:solidFill>
              </a:rPr>
              <a:t>                                                                                                                      </a:t>
            </a:r>
            <a:r>
              <a:rPr lang="es-ES" sz="3400" b="1" dirty="0" err="1" smtClean="0">
                <a:solidFill>
                  <a:srgbClr val="00B050"/>
                </a:solidFill>
              </a:rPr>
              <a:t>University</a:t>
            </a:r>
            <a:r>
              <a:rPr lang="es-ES" sz="3400" b="1" dirty="0" smtClean="0">
                <a:solidFill>
                  <a:srgbClr val="00B050"/>
                </a:solidFill>
              </a:rPr>
              <a:t>  of </a:t>
            </a:r>
            <a:r>
              <a:rPr lang="es-ES" sz="3400" b="1" dirty="0" err="1" smtClean="0">
                <a:solidFill>
                  <a:srgbClr val="00B050"/>
                </a:solidFill>
              </a:rPr>
              <a:t>the</a:t>
            </a:r>
            <a:r>
              <a:rPr lang="es-ES" sz="3400" b="1" dirty="0" smtClean="0">
                <a:solidFill>
                  <a:srgbClr val="00B050"/>
                </a:solidFill>
              </a:rPr>
              <a:t> West of </a:t>
            </a:r>
            <a:r>
              <a:rPr lang="es-ES" sz="3400" b="1" dirty="0" err="1" smtClean="0">
                <a:solidFill>
                  <a:srgbClr val="00B050"/>
                </a:solidFill>
              </a:rPr>
              <a:t>England</a:t>
            </a:r>
            <a:r>
              <a:rPr lang="es-ES" sz="3400" b="1" dirty="0" smtClean="0">
                <a:solidFill>
                  <a:srgbClr val="00B050"/>
                </a:solidFill>
              </a:rPr>
              <a:t>, Bristol </a:t>
            </a:r>
          </a:p>
          <a:p>
            <a:pPr algn="r"/>
            <a:r>
              <a:rPr lang="es-ES" sz="3400" b="1" dirty="0" smtClean="0">
                <a:solidFill>
                  <a:srgbClr val="00B050"/>
                </a:solidFill>
              </a:rPr>
              <a:t>                                                                                                                       Email: Ade.Olaiya@uwe.ac.uk   </a:t>
            </a:r>
            <a:endParaRPr lang="en-GB" sz="3400" b="1" dirty="0">
              <a:solidFill>
                <a:srgbClr val="00B050"/>
              </a:solidFill>
            </a:endParaRPr>
          </a:p>
        </p:txBody>
      </p:sp>
      <p:sp>
        <p:nvSpPr>
          <p:cNvPr id="6" name="Title 1"/>
          <p:cNvSpPr>
            <a:spLocks noGrp="1"/>
          </p:cNvSpPr>
          <p:nvPr>
            <p:ph type="ctrTitle"/>
          </p:nvPr>
        </p:nvSpPr>
        <p:spPr/>
        <p:txBody>
          <a:bodyPr/>
          <a:lstStyle/>
          <a:p>
            <a:pPr algn="ct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smtClean="0"/>
              <a:t> </a:t>
            </a:r>
            <a:r>
              <a:rPr lang="en-GB" sz="2800" b="1" dirty="0" smtClean="0">
                <a:solidFill>
                  <a:srgbClr val="FF0000"/>
                </a:solidFill>
              </a:rPr>
              <a:t>VITAE RESEARCHER DEVELOPMENT INTERNATIONAL CONFERENCE 2015</a:t>
            </a:r>
            <a:r>
              <a:rPr lang="en-GB" sz="3200" b="1" dirty="0" smtClean="0">
                <a:solidFill>
                  <a:srgbClr val="FF0000"/>
                </a:solidFill>
              </a:rPr>
              <a:t/>
            </a:r>
            <a:br>
              <a:rPr lang="en-GB" sz="3200" b="1" dirty="0" smtClean="0">
                <a:solidFill>
                  <a:srgbClr val="FF0000"/>
                </a:solidFill>
              </a:rPr>
            </a:br>
            <a:r>
              <a:rPr lang="en-US" sz="3200" b="1" dirty="0" smtClean="0">
                <a:solidFill>
                  <a:srgbClr val="FF0000"/>
                </a:solidFill>
              </a:rPr>
              <a:t>SPECIAL </a:t>
            </a:r>
            <a:r>
              <a:rPr lang="en-US" sz="3200" b="1" dirty="0">
                <a:solidFill>
                  <a:srgbClr val="FF0000"/>
                </a:solidFill>
              </a:rPr>
              <a:t>INTEREST </a:t>
            </a:r>
            <a:r>
              <a:rPr lang="en-US" sz="3200" b="1" dirty="0" smtClean="0">
                <a:solidFill>
                  <a:srgbClr val="FF0000"/>
                </a:solidFill>
              </a:rPr>
              <a:t>SESSION  A8:</a:t>
            </a:r>
            <a:r>
              <a:rPr lang="en-US" sz="3200" dirty="0" smtClean="0"/>
              <a:t/>
            </a:r>
            <a:br>
              <a:rPr lang="en-US" sz="3200" dirty="0" smtClean="0"/>
            </a:br>
            <a:r>
              <a:rPr lang="en-US" sz="3200" dirty="0" smtClean="0"/>
              <a:t> </a:t>
            </a:r>
            <a:r>
              <a:rPr lang="en-GB" sz="4000" dirty="0" smtClean="0"/>
              <a:t/>
            </a:r>
            <a:br>
              <a:rPr lang="en-GB" sz="4000" dirty="0" smtClean="0"/>
            </a:br>
            <a:r>
              <a:rPr lang="en-GB" sz="4000" dirty="0" smtClean="0"/>
              <a:t>       </a:t>
            </a:r>
            <a:r>
              <a:rPr lang="en-US" sz="4000" dirty="0" smtClean="0">
                <a:latin typeface="Arabic Typesetting" panose="03020402040406030203" pitchFamily="66" charset="-78"/>
                <a:cs typeface="Arabic Typesetting" panose="03020402040406030203" pitchFamily="66" charset="-78"/>
              </a:rPr>
              <a:t>A </a:t>
            </a:r>
            <a:r>
              <a:rPr lang="en-US" sz="4000" dirty="0">
                <a:latin typeface="Arabic Typesetting" panose="03020402040406030203" pitchFamily="66" charset="-78"/>
                <a:cs typeface="Arabic Typesetting" panose="03020402040406030203" pitchFamily="66" charset="-78"/>
              </a:rPr>
              <a:t>RIGHTS BASED APPROACH TO DEVELOPMENT </a:t>
            </a:r>
            <a:r>
              <a:rPr lang="en-US" sz="4000" dirty="0" smtClean="0">
                <a:latin typeface="Arabic Typesetting" panose="03020402040406030203" pitchFamily="66" charset="-78"/>
                <a:cs typeface="Arabic Typesetting" panose="03020402040406030203" pitchFamily="66" charset="-78"/>
              </a:rPr>
              <a:t/>
            </a:r>
            <a:br>
              <a:rPr lang="en-US" sz="4000" dirty="0" smtClean="0">
                <a:latin typeface="Arabic Typesetting" panose="03020402040406030203" pitchFamily="66" charset="-78"/>
                <a:cs typeface="Arabic Typesetting" panose="03020402040406030203" pitchFamily="66" charset="-78"/>
              </a:rPr>
            </a:br>
            <a:r>
              <a:rPr lang="en-US" sz="4000" dirty="0" smtClean="0">
                <a:latin typeface="Arabic Typesetting" panose="03020402040406030203" pitchFamily="66" charset="-78"/>
                <a:cs typeface="Arabic Typesetting" panose="03020402040406030203" pitchFamily="66" charset="-78"/>
              </a:rPr>
              <a:t>         AS </a:t>
            </a:r>
            <a:r>
              <a:rPr lang="en-US" sz="4000" dirty="0">
                <a:latin typeface="Arabic Typesetting" panose="03020402040406030203" pitchFamily="66" charset="-78"/>
                <a:cs typeface="Arabic Typesetting" panose="03020402040406030203" pitchFamily="66" charset="-78"/>
              </a:rPr>
              <a:t>A PRIORITY FOR ADDRESSING RACE INEQUALITY </a:t>
            </a:r>
            <a:r>
              <a:rPr lang="en-US" sz="4000" dirty="0" smtClean="0">
                <a:latin typeface="Arabic Typesetting" panose="03020402040406030203" pitchFamily="66" charset="-78"/>
                <a:cs typeface="Arabic Typesetting" panose="03020402040406030203" pitchFamily="66" charset="-78"/>
              </a:rPr>
              <a:t/>
            </a:r>
            <a:br>
              <a:rPr lang="en-US" sz="4000" dirty="0" smtClean="0">
                <a:latin typeface="Arabic Typesetting" panose="03020402040406030203" pitchFamily="66" charset="-78"/>
                <a:cs typeface="Arabic Typesetting" panose="03020402040406030203" pitchFamily="66" charset="-78"/>
              </a:rPr>
            </a:br>
            <a:r>
              <a:rPr lang="en-US" sz="4000" dirty="0" smtClean="0">
                <a:latin typeface="Arabic Typesetting" panose="03020402040406030203" pitchFamily="66" charset="-78"/>
                <a:cs typeface="Arabic Typesetting" panose="03020402040406030203" pitchFamily="66" charset="-78"/>
              </a:rPr>
              <a:t>         IN HIGHER </a:t>
            </a:r>
            <a:r>
              <a:rPr lang="en-US" sz="4000" dirty="0">
                <a:latin typeface="Arabic Typesetting" panose="03020402040406030203" pitchFamily="66" charset="-78"/>
                <a:cs typeface="Arabic Typesetting" panose="03020402040406030203" pitchFamily="66" charset="-78"/>
              </a:rPr>
              <a:t>EDUCATION RESEARCH INSTITUTIONS</a:t>
            </a:r>
            <a:r>
              <a:rPr lang="en-GB" sz="4000" dirty="0" smtClean="0"/>
              <a:t>                                                     </a:t>
            </a:r>
            <a:endParaRPr lang="en-GB" sz="4000" dirty="0"/>
          </a:p>
        </p:txBody>
      </p:sp>
    </p:spTree>
    <p:extLst>
      <p:ext uri="{BB962C8B-B14F-4D97-AF65-F5344CB8AC3E}">
        <p14:creationId xmlns:p14="http://schemas.microsoft.com/office/powerpoint/2010/main" val="270702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65729"/>
          </a:xfrm>
        </p:spPr>
        <p:txBody>
          <a:bodyPr>
            <a:normAutofit/>
          </a:bodyPr>
          <a:lstStyle/>
          <a:p>
            <a:pPr algn="ctr"/>
            <a:r>
              <a:rPr lang="en-GB" sz="3200" b="1" dirty="0" smtClean="0"/>
              <a:t>KEY POLICY OPTIONS WHICH </a:t>
            </a:r>
            <a:r>
              <a:rPr lang="en-GB" sz="3200" b="1" dirty="0"/>
              <a:t> </a:t>
            </a:r>
            <a:r>
              <a:rPr lang="en-GB" sz="3200" b="1" dirty="0" smtClean="0"/>
              <a:t>ADDRESS </a:t>
            </a:r>
            <a:br>
              <a:rPr lang="en-GB" sz="3200" b="1" dirty="0" smtClean="0"/>
            </a:br>
            <a:r>
              <a:rPr lang="en-GB" sz="3200" b="1" dirty="0" smtClean="0"/>
              <a:t>AFROPHOBIA  IN BRITISH  HIGHER EDUCATION RESEARCH INSTITUTIONS</a:t>
            </a:r>
            <a:r>
              <a:rPr lang="en-GB" sz="1100" dirty="0" smtClean="0"/>
              <a:t/>
            </a:r>
            <a:br>
              <a:rPr lang="en-GB" sz="1100" dirty="0" smtClean="0"/>
            </a:br>
            <a:endParaRPr lang="en-GB" sz="2000" dirty="0"/>
          </a:p>
        </p:txBody>
      </p:sp>
      <p:sp>
        <p:nvSpPr>
          <p:cNvPr id="7" name="Content Placeholder 6"/>
          <p:cNvSpPr>
            <a:spLocks noGrp="1"/>
          </p:cNvSpPr>
          <p:nvPr>
            <p:ph sz="half" idx="1"/>
          </p:nvPr>
        </p:nvSpPr>
        <p:spPr>
          <a:xfrm>
            <a:off x="0" y="1890557"/>
            <a:ext cx="5768788" cy="4967443"/>
          </a:xfrm>
        </p:spPr>
        <p:txBody>
          <a:bodyPr>
            <a:normAutofit fontScale="47500" lnSpcReduction="20000"/>
          </a:bodyPr>
          <a:lstStyle/>
          <a:p>
            <a:pPr marL="0" indent="0">
              <a:buNone/>
            </a:pPr>
            <a:r>
              <a:rPr lang="en-GB" sz="4500" b="1" dirty="0" smtClean="0">
                <a:solidFill>
                  <a:srgbClr val="FF0000"/>
                </a:solidFill>
              </a:rPr>
              <a:t>Education For All</a:t>
            </a:r>
          </a:p>
          <a:p>
            <a:pPr marL="0" indent="0">
              <a:buNone/>
            </a:pPr>
            <a:r>
              <a:rPr lang="en-GB" sz="4200" dirty="0" smtClean="0">
                <a:solidFill>
                  <a:schemeClr val="tx1"/>
                </a:solidFill>
              </a:rPr>
              <a:t>EFA3 – </a:t>
            </a:r>
            <a:r>
              <a:rPr lang="en-GB" sz="4200" i="1" dirty="0" smtClean="0">
                <a:solidFill>
                  <a:schemeClr val="tx1"/>
                </a:solidFill>
              </a:rPr>
              <a:t>‘that </a:t>
            </a:r>
            <a:r>
              <a:rPr lang="en-GB" sz="4200" i="1" dirty="0">
                <a:solidFill>
                  <a:schemeClr val="tx1"/>
                </a:solidFill>
              </a:rPr>
              <a:t>the learning needs of all young people and adults are met through equitable access to appropriate learning and life-skills </a:t>
            </a:r>
            <a:r>
              <a:rPr lang="en-GB" sz="4200" i="1" dirty="0" smtClean="0">
                <a:solidFill>
                  <a:schemeClr val="tx1"/>
                </a:solidFill>
              </a:rPr>
              <a:t>programmes’</a:t>
            </a:r>
          </a:p>
          <a:p>
            <a:pPr marL="0" indent="0">
              <a:buNone/>
            </a:pPr>
            <a:r>
              <a:rPr lang="en-GB" sz="4200" i="1" dirty="0" smtClean="0">
                <a:solidFill>
                  <a:schemeClr val="tx1"/>
                </a:solidFill>
              </a:rPr>
              <a:t>EFA6 </a:t>
            </a:r>
            <a:r>
              <a:rPr lang="en-US" sz="4200" i="1" dirty="0" smtClean="0">
                <a:solidFill>
                  <a:schemeClr val="tx1"/>
                </a:solidFill>
              </a:rPr>
              <a:t>- improving </a:t>
            </a:r>
            <a:r>
              <a:rPr lang="en-US" sz="4200" i="1" dirty="0">
                <a:solidFill>
                  <a:schemeClr val="tx1"/>
                </a:solidFill>
              </a:rPr>
              <a:t>all aspects of the quality of education and ensuring excellence of all (…) and essential life skills. </a:t>
            </a:r>
            <a:r>
              <a:rPr lang="en-US" sz="4200" i="1" dirty="0" smtClean="0">
                <a:solidFill>
                  <a:schemeClr val="tx1"/>
                </a:solidFill>
              </a:rPr>
              <a:t>                    </a:t>
            </a:r>
          </a:p>
          <a:p>
            <a:pPr marL="0" indent="0">
              <a:buNone/>
            </a:pPr>
            <a:r>
              <a:rPr lang="en-US" sz="4200" i="1" dirty="0">
                <a:solidFill>
                  <a:srgbClr val="00B050"/>
                </a:solidFill>
              </a:rPr>
              <a:t> </a:t>
            </a:r>
            <a:r>
              <a:rPr lang="en-US" sz="4200" i="1" dirty="0" smtClean="0">
                <a:solidFill>
                  <a:srgbClr val="00B050"/>
                </a:solidFill>
              </a:rPr>
              <a:t>                                                                   </a:t>
            </a:r>
            <a:r>
              <a:rPr lang="en-US" sz="4200" i="1" dirty="0" smtClean="0">
                <a:solidFill>
                  <a:schemeClr val="tx1"/>
                </a:solidFill>
              </a:rPr>
              <a:t>UNESCO </a:t>
            </a:r>
            <a:r>
              <a:rPr lang="en-US" sz="4200" i="1" dirty="0">
                <a:solidFill>
                  <a:schemeClr val="tx1"/>
                </a:solidFill>
              </a:rPr>
              <a:t>(</a:t>
            </a:r>
            <a:r>
              <a:rPr lang="en-US" sz="4200" i="1" dirty="0" smtClean="0">
                <a:solidFill>
                  <a:schemeClr val="tx1"/>
                </a:solidFill>
              </a:rPr>
              <a:t>2013)</a:t>
            </a:r>
          </a:p>
          <a:p>
            <a:pPr marL="0" indent="0">
              <a:buNone/>
            </a:pPr>
            <a:r>
              <a:rPr lang="en-GB" sz="4400" b="1" dirty="0" smtClean="0">
                <a:solidFill>
                  <a:srgbClr val="FF0000"/>
                </a:solidFill>
              </a:rPr>
              <a:t>Principle </a:t>
            </a:r>
            <a:r>
              <a:rPr lang="en-GB" sz="4400" b="1" dirty="0">
                <a:solidFill>
                  <a:srgbClr val="FF0000"/>
                </a:solidFill>
              </a:rPr>
              <a:t>6 of the Concordat to Support the career development of </a:t>
            </a:r>
            <a:r>
              <a:rPr lang="en-GB" sz="4400" b="1" dirty="0" smtClean="0">
                <a:solidFill>
                  <a:srgbClr val="FF0000"/>
                </a:solidFill>
              </a:rPr>
              <a:t>researchers,  </a:t>
            </a:r>
            <a:r>
              <a:rPr lang="en-GB" sz="4400" dirty="0">
                <a:solidFill>
                  <a:schemeClr val="tx1"/>
                </a:solidFill>
              </a:rPr>
              <a:t>promotes </a:t>
            </a:r>
            <a:r>
              <a:rPr lang="en-GB" sz="4400" dirty="0" smtClean="0">
                <a:solidFill>
                  <a:schemeClr val="tx1"/>
                </a:solidFill>
              </a:rPr>
              <a:t>equality &amp; diversity</a:t>
            </a:r>
            <a:r>
              <a:rPr lang="en-US" sz="4400" dirty="0" smtClean="0">
                <a:solidFill>
                  <a:schemeClr val="tx1"/>
                </a:solidFill>
              </a:rPr>
              <a:t> </a:t>
            </a:r>
            <a:r>
              <a:rPr lang="en-US" sz="4400" dirty="0">
                <a:solidFill>
                  <a:schemeClr val="tx1"/>
                </a:solidFill>
              </a:rPr>
              <a:t>to stakeholders for all aspects of the recruitment  &amp; career management of researchers</a:t>
            </a:r>
            <a:endParaRPr lang="en-GB" sz="4400" dirty="0">
              <a:solidFill>
                <a:schemeClr val="tx1"/>
              </a:solidFill>
            </a:endParaRPr>
          </a:p>
          <a:p>
            <a:pPr marL="0" indent="0">
              <a:buNone/>
            </a:pPr>
            <a:r>
              <a:rPr lang="en-US" sz="4400" b="1" dirty="0" smtClean="0">
                <a:solidFill>
                  <a:schemeClr val="tx1"/>
                </a:solidFill>
              </a:rPr>
              <a:t>Widening participation </a:t>
            </a:r>
            <a:r>
              <a:rPr lang="en-US" sz="4400" dirty="0">
                <a:solidFill>
                  <a:schemeClr val="tx1"/>
                </a:solidFill>
              </a:rPr>
              <a:t>of under-represented groups </a:t>
            </a:r>
            <a:r>
              <a:rPr lang="en-US" sz="4400" dirty="0" smtClean="0">
                <a:solidFill>
                  <a:schemeClr val="tx1"/>
                </a:solidFill>
              </a:rPr>
              <a:t>(including </a:t>
            </a:r>
            <a:r>
              <a:rPr lang="en-US" sz="4400" dirty="0">
                <a:solidFill>
                  <a:schemeClr val="tx1"/>
                </a:solidFill>
              </a:rPr>
              <a:t>people of African </a:t>
            </a:r>
            <a:r>
              <a:rPr lang="en-US" sz="4400" dirty="0" smtClean="0">
                <a:solidFill>
                  <a:schemeClr val="tx1"/>
                </a:solidFill>
              </a:rPr>
              <a:t>descent) </a:t>
            </a:r>
            <a:r>
              <a:rPr lang="en-US" sz="4400" dirty="0">
                <a:solidFill>
                  <a:schemeClr val="tx1"/>
                </a:solidFill>
              </a:rPr>
              <a:t>in all aspects of </a:t>
            </a:r>
            <a:r>
              <a:rPr lang="en-US" sz="4400" dirty="0" smtClean="0">
                <a:solidFill>
                  <a:schemeClr val="tx1"/>
                </a:solidFill>
              </a:rPr>
              <a:t>HE, </a:t>
            </a:r>
            <a:r>
              <a:rPr lang="en-US" sz="4400" b="1" dirty="0" smtClean="0">
                <a:solidFill>
                  <a:schemeClr val="tx1"/>
                </a:solidFill>
              </a:rPr>
              <a:t> </a:t>
            </a:r>
            <a:r>
              <a:rPr lang="en-US" sz="4400" dirty="0" smtClean="0">
                <a:solidFill>
                  <a:schemeClr val="tx1"/>
                </a:solidFill>
              </a:rPr>
              <a:t>through </a:t>
            </a:r>
            <a:r>
              <a:rPr lang="en-US" sz="4400" dirty="0">
                <a:solidFill>
                  <a:schemeClr val="tx1"/>
                </a:solidFill>
              </a:rPr>
              <a:t>Access agreement targets </a:t>
            </a:r>
            <a:r>
              <a:rPr lang="en-US" sz="4400" dirty="0" smtClean="0">
                <a:solidFill>
                  <a:schemeClr val="tx1"/>
                </a:solidFill>
              </a:rPr>
              <a:t>for early career researchers initiated </a:t>
            </a:r>
            <a:r>
              <a:rPr lang="en-US" sz="4400" dirty="0">
                <a:solidFill>
                  <a:schemeClr val="tx1"/>
                </a:solidFill>
              </a:rPr>
              <a:t>in </a:t>
            </a:r>
            <a:r>
              <a:rPr lang="en-US" sz="4400" dirty="0" smtClean="0">
                <a:solidFill>
                  <a:schemeClr val="tx1"/>
                </a:solidFill>
              </a:rPr>
              <a:t>2013.</a:t>
            </a:r>
            <a:endParaRPr lang="en-US" sz="4200" i="1" dirty="0" smtClean="0">
              <a:solidFill>
                <a:schemeClr val="tx1"/>
              </a:solidFill>
            </a:endParaRPr>
          </a:p>
          <a:p>
            <a:pPr marL="0" indent="0">
              <a:buNone/>
            </a:pPr>
            <a:endParaRPr lang="en-US" sz="1800" dirty="0" smtClean="0"/>
          </a:p>
          <a:p>
            <a:pPr marL="0" indent="0">
              <a:buNone/>
            </a:pPr>
            <a:r>
              <a:rPr lang="en-US" sz="1800" dirty="0" smtClean="0"/>
              <a:t>  </a:t>
            </a:r>
          </a:p>
        </p:txBody>
      </p:sp>
      <p:sp>
        <p:nvSpPr>
          <p:cNvPr id="6" name="Text Placeholder 5"/>
          <p:cNvSpPr>
            <a:spLocks noGrp="1"/>
          </p:cNvSpPr>
          <p:nvPr>
            <p:ph type="body" idx="4294967295"/>
          </p:nvPr>
        </p:nvSpPr>
        <p:spPr>
          <a:xfrm>
            <a:off x="1549101" y="-358569"/>
            <a:ext cx="4664075" cy="45719"/>
          </a:xfrm>
        </p:spPr>
        <p:txBody>
          <a:bodyPr>
            <a:normAutofit fontScale="25000" lnSpcReduction="20000"/>
          </a:bodyPr>
          <a:lstStyle/>
          <a:p>
            <a:endParaRPr lang="en-GB" dirty="0" smtClean="0"/>
          </a:p>
          <a:p>
            <a:r>
              <a:rPr lang="en-GB" dirty="0"/>
              <a:t> </a:t>
            </a:r>
            <a:r>
              <a:rPr lang="en-GB" dirty="0" smtClean="0"/>
              <a:t>              </a:t>
            </a:r>
            <a:endParaRPr lang="en-GB" dirty="0"/>
          </a:p>
        </p:txBody>
      </p:sp>
      <p:pic>
        <p:nvPicPr>
          <p:cNvPr id="8" name="Content Placeholder 7"/>
          <p:cNvPicPr>
            <a:picLocks noGrp="1" noChangeAspect="1"/>
          </p:cNvPicPr>
          <p:nvPr>
            <p:ph sz="half" idx="2"/>
          </p:nvPr>
        </p:nvPicPr>
        <p:blipFill>
          <a:blip r:embed="rId2"/>
          <a:stretch>
            <a:fillRect/>
          </a:stretch>
        </p:blipFill>
        <p:spPr>
          <a:xfrm>
            <a:off x="6295749" y="1998663"/>
            <a:ext cx="4094714" cy="3767137"/>
          </a:xfrm>
          <a:prstGeom prst="rect">
            <a:avLst/>
          </a:prstGeom>
        </p:spPr>
      </p:pic>
    </p:spTree>
    <p:extLst>
      <p:ext uri="{BB962C8B-B14F-4D97-AF65-F5344CB8AC3E}">
        <p14:creationId xmlns:p14="http://schemas.microsoft.com/office/powerpoint/2010/main" val="213484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61" y="0"/>
            <a:ext cx="4473039" cy="1757548"/>
          </a:xfrm>
        </p:spPr>
        <p:txBody>
          <a:bodyPr/>
          <a:lstStyle/>
          <a:p>
            <a:pPr algn="ctr"/>
            <a:r>
              <a:rPr lang="en-GB" sz="2800" b="1" dirty="0" smtClean="0"/>
              <a:t>WHY  … do we need </a:t>
            </a:r>
            <a:r>
              <a:rPr lang="en-US" sz="2800" b="1" dirty="0"/>
              <a:t>to </a:t>
            </a:r>
            <a:r>
              <a:rPr lang="en-US" sz="2800" b="1" dirty="0" smtClean="0"/>
              <a:t>address race inequality </a:t>
            </a:r>
            <a:r>
              <a:rPr lang="en-US" sz="2800" b="1" dirty="0"/>
              <a:t/>
            </a:r>
            <a:br>
              <a:rPr lang="en-US" sz="2800" b="1" dirty="0"/>
            </a:br>
            <a:r>
              <a:rPr lang="en-US" sz="2800" b="1" dirty="0" smtClean="0"/>
              <a:t>in HE policy </a:t>
            </a:r>
            <a:r>
              <a:rPr lang="en-GB" sz="2800" b="1" dirty="0" smtClean="0"/>
              <a:t>development  ?</a:t>
            </a:r>
            <a:endParaRPr lang="en-GB"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3247780"/>
              </p:ext>
            </p:extLst>
          </p:nvPr>
        </p:nvGraphicFramePr>
        <p:xfrm>
          <a:off x="762000" y="762000"/>
          <a:ext cx="6096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7624482" y="2006930"/>
            <a:ext cx="4567518" cy="4851071"/>
          </a:xfrm>
        </p:spPr>
        <p:txBody>
          <a:bodyPr>
            <a:normAutofit/>
          </a:bodyPr>
          <a:lstStyle/>
          <a:p>
            <a:r>
              <a:rPr lang="en-US" b="1" dirty="0" smtClean="0">
                <a:solidFill>
                  <a:srgbClr val="00B050"/>
                </a:solidFill>
              </a:rPr>
              <a:t>ORGANISATIONAL  CULTURE </a:t>
            </a:r>
            <a:r>
              <a:rPr lang="en-US" dirty="0" smtClean="0">
                <a:solidFill>
                  <a:schemeClr val="tx1"/>
                </a:solidFill>
              </a:rPr>
              <a:t>can reproduce </a:t>
            </a:r>
            <a:r>
              <a:rPr lang="en-US" dirty="0">
                <a:solidFill>
                  <a:schemeClr val="tx1"/>
                </a:solidFill>
              </a:rPr>
              <a:t>social boundaries between different ethnicities, which </a:t>
            </a:r>
            <a:r>
              <a:rPr lang="en-US" dirty="0" smtClean="0">
                <a:solidFill>
                  <a:schemeClr val="tx1"/>
                </a:solidFill>
              </a:rPr>
              <a:t>further contribute to </a:t>
            </a:r>
            <a:r>
              <a:rPr lang="en-US" dirty="0">
                <a:solidFill>
                  <a:schemeClr val="tx1"/>
                </a:solidFill>
              </a:rPr>
              <a:t>structural inequalities. </a:t>
            </a:r>
          </a:p>
          <a:p>
            <a:r>
              <a:rPr lang="en-US" b="1" dirty="0">
                <a:solidFill>
                  <a:srgbClr val="00B050"/>
                </a:solidFill>
              </a:rPr>
              <a:t>NON PERFORMATIVITY OF DISCOURSES OF DIVERSITY </a:t>
            </a:r>
            <a:r>
              <a:rPr lang="en-US" dirty="0" smtClean="0">
                <a:solidFill>
                  <a:schemeClr val="tx1"/>
                </a:solidFill>
              </a:rPr>
              <a:t>e.g. failing </a:t>
            </a:r>
            <a:r>
              <a:rPr lang="en-US" dirty="0">
                <a:solidFill>
                  <a:schemeClr val="tx1"/>
                </a:solidFill>
              </a:rPr>
              <a:t>to acknowledge where </a:t>
            </a:r>
            <a:r>
              <a:rPr lang="en-US" dirty="0" smtClean="0">
                <a:solidFill>
                  <a:schemeClr val="tx1"/>
                </a:solidFill>
              </a:rPr>
              <a:t>systemic </a:t>
            </a:r>
            <a:r>
              <a:rPr lang="en-US" dirty="0">
                <a:solidFill>
                  <a:schemeClr val="tx1"/>
                </a:solidFill>
              </a:rPr>
              <a:t>racism contributes to differences in participation and </a:t>
            </a:r>
            <a:r>
              <a:rPr lang="en-US" dirty="0" smtClean="0">
                <a:solidFill>
                  <a:schemeClr val="tx1"/>
                </a:solidFill>
              </a:rPr>
              <a:t>outcome, </a:t>
            </a:r>
            <a:r>
              <a:rPr lang="en-US" dirty="0">
                <a:solidFill>
                  <a:schemeClr val="tx1"/>
                </a:solidFill>
              </a:rPr>
              <a:t>between </a:t>
            </a:r>
            <a:r>
              <a:rPr lang="en-US" dirty="0" smtClean="0">
                <a:solidFill>
                  <a:schemeClr val="tx1"/>
                </a:solidFill>
              </a:rPr>
              <a:t>peers </a:t>
            </a:r>
            <a:r>
              <a:rPr lang="en-US" dirty="0">
                <a:solidFill>
                  <a:schemeClr val="tx1"/>
                </a:solidFill>
              </a:rPr>
              <a:t>from different </a:t>
            </a:r>
            <a:r>
              <a:rPr lang="en-US" dirty="0" smtClean="0">
                <a:solidFill>
                  <a:schemeClr val="tx1"/>
                </a:solidFill>
              </a:rPr>
              <a:t>ethnicities.</a:t>
            </a:r>
            <a:endParaRPr lang="en-US" dirty="0">
              <a:solidFill>
                <a:schemeClr val="tx1"/>
              </a:solidFill>
            </a:endParaRPr>
          </a:p>
          <a:p>
            <a:r>
              <a:rPr lang="en-US" b="1" dirty="0" smtClean="0">
                <a:solidFill>
                  <a:srgbClr val="00B050"/>
                </a:solidFill>
              </a:rPr>
              <a:t>UNDER-PERFORMANCE</a:t>
            </a:r>
            <a:r>
              <a:rPr lang="en-US" dirty="0" smtClean="0">
                <a:solidFill>
                  <a:srgbClr val="00B050"/>
                </a:solidFill>
              </a:rPr>
              <a:t> </a:t>
            </a:r>
            <a:r>
              <a:rPr lang="en-US" dirty="0">
                <a:solidFill>
                  <a:schemeClr val="tx1"/>
                </a:solidFill>
              </a:rPr>
              <a:t>in achieving Access Agreement </a:t>
            </a:r>
            <a:r>
              <a:rPr lang="en-US" dirty="0" smtClean="0">
                <a:solidFill>
                  <a:schemeClr val="tx1"/>
                </a:solidFill>
              </a:rPr>
              <a:t>targets, </a:t>
            </a:r>
            <a:r>
              <a:rPr lang="en-US" dirty="0">
                <a:solidFill>
                  <a:schemeClr val="tx1"/>
                </a:solidFill>
              </a:rPr>
              <a:t>recruitment &amp;</a:t>
            </a:r>
            <a:r>
              <a:rPr lang="en-US" dirty="0" smtClean="0">
                <a:solidFill>
                  <a:schemeClr val="tx1"/>
                </a:solidFill>
              </a:rPr>
              <a:t> </a:t>
            </a:r>
            <a:r>
              <a:rPr lang="en-US" dirty="0">
                <a:solidFill>
                  <a:schemeClr val="tx1"/>
                </a:solidFill>
              </a:rPr>
              <a:t>progression of  </a:t>
            </a:r>
            <a:r>
              <a:rPr lang="en-US" dirty="0" smtClean="0">
                <a:solidFill>
                  <a:schemeClr val="tx1"/>
                </a:solidFill>
              </a:rPr>
              <a:t>Black </a:t>
            </a:r>
            <a:r>
              <a:rPr lang="en-US" dirty="0">
                <a:solidFill>
                  <a:schemeClr val="tx1"/>
                </a:solidFill>
              </a:rPr>
              <a:t>academic staff</a:t>
            </a:r>
            <a:r>
              <a:rPr lang="en-US" dirty="0" smtClean="0">
                <a:solidFill>
                  <a:schemeClr val="tx1"/>
                </a:solidFill>
              </a:rPr>
              <a:t>.</a:t>
            </a:r>
            <a:r>
              <a:rPr lang="en-GB" dirty="0">
                <a:solidFill>
                  <a:schemeClr val="tx1"/>
                </a:solidFill>
              </a:rPr>
              <a:t> </a:t>
            </a:r>
            <a:r>
              <a:rPr lang="en-GB" dirty="0" smtClean="0">
                <a:solidFill>
                  <a:schemeClr val="tx1"/>
                </a:solidFill>
              </a:rPr>
              <a:t> Staff </a:t>
            </a:r>
            <a:r>
              <a:rPr lang="en-GB" dirty="0">
                <a:solidFill>
                  <a:schemeClr val="tx1"/>
                </a:solidFill>
              </a:rPr>
              <a:t>profiles rarely match those of students even in “culturally diverse” </a:t>
            </a:r>
            <a:r>
              <a:rPr lang="en-GB" dirty="0" smtClean="0">
                <a:solidFill>
                  <a:schemeClr val="tx1"/>
                </a:solidFill>
              </a:rPr>
              <a:t>institutions</a:t>
            </a:r>
            <a:r>
              <a:rPr lang="en-GB" dirty="0">
                <a:solidFill>
                  <a:schemeClr val="tx1"/>
                </a:solidFill>
              </a:rPr>
              <a:t>.</a:t>
            </a:r>
            <a:endParaRPr lang="en-US" dirty="0">
              <a:solidFill>
                <a:schemeClr val="tx1"/>
              </a:solidFill>
            </a:endParaRPr>
          </a:p>
          <a:p>
            <a:endParaRPr lang="en-GB" dirty="0"/>
          </a:p>
        </p:txBody>
      </p:sp>
    </p:spTree>
    <p:extLst>
      <p:ext uri="{BB962C8B-B14F-4D97-AF65-F5344CB8AC3E}">
        <p14:creationId xmlns:p14="http://schemas.microsoft.com/office/powerpoint/2010/main" val="184587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957" y="0"/>
            <a:ext cx="4588043" cy="1082842"/>
          </a:xfrm>
        </p:spPr>
        <p:txBody>
          <a:bodyPr/>
          <a:lstStyle/>
          <a:p>
            <a:r>
              <a:rPr lang="en-US" b="1" dirty="0" smtClean="0"/>
              <a:t>REF 2014</a:t>
            </a:r>
            <a:endParaRPr lang="en-GB" b="1" dirty="0"/>
          </a:p>
        </p:txBody>
      </p:sp>
      <p:sp>
        <p:nvSpPr>
          <p:cNvPr id="3" name="Content Placeholder 2"/>
          <p:cNvSpPr>
            <a:spLocks noGrp="1"/>
          </p:cNvSpPr>
          <p:nvPr>
            <p:ph idx="1"/>
          </p:nvPr>
        </p:nvSpPr>
        <p:spPr>
          <a:xfrm>
            <a:off x="0" y="0"/>
            <a:ext cx="7603957" cy="6858000"/>
          </a:xfrm>
        </p:spPr>
        <p:txBody>
          <a:bodyPr>
            <a:normAutofit/>
          </a:bodyPr>
          <a:lstStyle/>
          <a:p>
            <a:pPr marL="0" indent="0">
              <a:buNone/>
            </a:pPr>
            <a:r>
              <a:rPr lang="en-US" dirty="0" smtClean="0">
                <a:solidFill>
                  <a:srgbClr val="FF0000"/>
                </a:solidFill>
              </a:rPr>
              <a:t>The Research Excellence Framework (REF) </a:t>
            </a:r>
          </a:p>
          <a:p>
            <a:pPr marL="0" indent="0">
              <a:buNone/>
            </a:pPr>
            <a:r>
              <a:rPr lang="en-US" dirty="0" smtClean="0">
                <a:solidFill>
                  <a:srgbClr val="FF0000"/>
                </a:solidFill>
              </a:rPr>
              <a:t>- </a:t>
            </a:r>
            <a:r>
              <a:rPr lang="en-US" b="1" i="1" dirty="0" smtClean="0">
                <a:solidFill>
                  <a:srgbClr val="FF0000"/>
                </a:solidFill>
              </a:rPr>
              <a:t>assesses</a:t>
            </a:r>
            <a:r>
              <a:rPr lang="en-US" dirty="0" smtClean="0">
                <a:solidFill>
                  <a:srgbClr val="FF0000"/>
                </a:solidFill>
              </a:rPr>
              <a:t> </a:t>
            </a:r>
            <a:r>
              <a:rPr lang="en-US" dirty="0">
                <a:solidFill>
                  <a:srgbClr val="FF0000"/>
                </a:solidFill>
              </a:rPr>
              <a:t>the quality of research submitted </a:t>
            </a:r>
            <a:r>
              <a:rPr lang="en-US" dirty="0" smtClean="0">
                <a:solidFill>
                  <a:srgbClr val="FF0000"/>
                </a:solidFill>
              </a:rPr>
              <a:t>by HEIs in the UK </a:t>
            </a:r>
            <a:r>
              <a:rPr lang="en-US" dirty="0">
                <a:solidFill>
                  <a:srgbClr val="FF0000"/>
                </a:solidFill>
              </a:rPr>
              <a:t>through a process of expert </a:t>
            </a:r>
            <a:r>
              <a:rPr lang="en-US" dirty="0" smtClean="0">
                <a:solidFill>
                  <a:srgbClr val="FF0000"/>
                </a:solidFill>
              </a:rPr>
              <a:t>review. </a:t>
            </a:r>
            <a:endParaRPr lang="en-US" dirty="0">
              <a:solidFill>
                <a:srgbClr val="FF0000"/>
              </a:solidFill>
            </a:endParaRPr>
          </a:p>
          <a:p>
            <a:r>
              <a:rPr lang="en-US" dirty="0" smtClean="0">
                <a:solidFill>
                  <a:srgbClr val="FF0000"/>
                </a:solidFill>
              </a:rPr>
              <a:t>- </a:t>
            </a:r>
            <a:r>
              <a:rPr lang="en-US" dirty="0">
                <a:solidFill>
                  <a:srgbClr val="FF0000"/>
                </a:solidFill>
              </a:rPr>
              <a:t>scope of quantitative analysis </a:t>
            </a:r>
            <a:r>
              <a:rPr lang="en-US" b="1" i="1" dirty="0" smtClean="0">
                <a:solidFill>
                  <a:srgbClr val="FF0000"/>
                </a:solidFill>
              </a:rPr>
              <a:t>assesses</a:t>
            </a:r>
            <a:r>
              <a:rPr lang="en-US" dirty="0" smtClean="0">
                <a:solidFill>
                  <a:srgbClr val="FF0000"/>
                </a:solidFill>
              </a:rPr>
              <a:t> </a:t>
            </a:r>
            <a:r>
              <a:rPr lang="en-US" dirty="0">
                <a:solidFill>
                  <a:srgbClr val="FF0000"/>
                </a:solidFill>
              </a:rPr>
              <a:t>whether HEI’s process of selection </a:t>
            </a:r>
            <a:r>
              <a:rPr lang="en-US" dirty="0" smtClean="0">
                <a:solidFill>
                  <a:srgbClr val="FF0000"/>
                </a:solidFill>
              </a:rPr>
              <a:t>of </a:t>
            </a:r>
            <a:r>
              <a:rPr lang="en-US" dirty="0">
                <a:solidFill>
                  <a:srgbClr val="FF0000"/>
                </a:solidFill>
              </a:rPr>
              <a:t>eligible academic staff , </a:t>
            </a:r>
            <a:r>
              <a:rPr lang="en-US" dirty="0" smtClean="0">
                <a:solidFill>
                  <a:srgbClr val="FF0000"/>
                </a:solidFill>
              </a:rPr>
              <a:t>results </a:t>
            </a:r>
            <a:r>
              <a:rPr lang="en-US" dirty="0">
                <a:solidFill>
                  <a:srgbClr val="FF0000"/>
                </a:solidFill>
              </a:rPr>
              <a:t>in unbiased outcomes from an equality and diversity perspective.</a:t>
            </a:r>
          </a:p>
          <a:p>
            <a:r>
              <a:rPr lang="en-US" dirty="0">
                <a:solidFill>
                  <a:srgbClr val="FF0000"/>
                </a:solidFill>
              </a:rPr>
              <a:t>- </a:t>
            </a:r>
            <a:r>
              <a:rPr lang="en-US" b="1" i="1" dirty="0" smtClean="0">
                <a:solidFill>
                  <a:srgbClr val="FF0000"/>
                </a:solidFill>
              </a:rPr>
              <a:t>assesses</a:t>
            </a:r>
            <a:r>
              <a:rPr lang="en-US" dirty="0" smtClean="0">
                <a:solidFill>
                  <a:srgbClr val="FF0000"/>
                </a:solidFill>
              </a:rPr>
              <a:t> </a:t>
            </a:r>
            <a:r>
              <a:rPr lang="en-US" dirty="0">
                <a:solidFill>
                  <a:srgbClr val="FF0000"/>
                </a:solidFill>
              </a:rPr>
              <a:t>staff </a:t>
            </a:r>
            <a:r>
              <a:rPr lang="en-US" dirty="0" smtClean="0">
                <a:solidFill>
                  <a:srgbClr val="FF0000"/>
                </a:solidFill>
              </a:rPr>
              <a:t>selection </a:t>
            </a:r>
            <a:r>
              <a:rPr lang="en-US" dirty="0">
                <a:solidFill>
                  <a:srgbClr val="FF0000"/>
                </a:solidFill>
              </a:rPr>
              <a:t>in terms of disability, age, sex, ethnicity, nationality and early career researcher status. </a:t>
            </a:r>
            <a:endParaRPr lang="en-GB" dirty="0">
              <a:solidFill>
                <a:srgbClr val="FF0000"/>
              </a:solidFill>
            </a:endParaRPr>
          </a:p>
        </p:txBody>
      </p:sp>
      <p:sp>
        <p:nvSpPr>
          <p:cNvPr id="4" name="Text Placeholder 3"/>
          <p:cNvSpPr>
            <a:spLocks noGrp="1"/>
          </p:cNvSpPr>
          <p:nvPr>
            <p:ph type="body" sz="half" idx="2"/>
          </p:nvPr>
        </p:nvSpPr>
        <p:spPr>
          <a:xfrm>
            <a:off x="7603957" y="1215189"/>
            <a:ext cx="4588043" cy="5642811"/>
          </a:xfrm>
        </p:spPr>
        <p:txBody>
          <a:bodyPr>
            <a:normAutofit/>
          </a:bodyPr>
          <a:lstStyle/>
          <a:p>
            <a:r>
              <a:rPr lang="en-US" sz="2000" b="1" dirty="0">
                <a:solidFill>
                  <a:srgbClr val="00B050"/>
                </a:solidFill>
              </a:rPr>
              <a:t>Black </a:t>
            </a:r>
            <a:r>
              <a:rPr lang="en-US" sz="2000" b="1" dirty="0" smtClean="0">
                <a:solidFill>
                  <a:srgbClr val="00B050"/>
                </a:solidFill>
              </a:rPr>
              <a:t>researchers showed </a:t>
            </a:r>
            <a:r>
              <a:rPr lang="en-US" sz="2000" b="1" dirty="0">
                <a:solidFill>
                  <a:srgbClr val="00B050"/>
                </a:solidFill>
              </a:rPr>
              <a:t>statistically significant lower selection rates, </a:t>
            </a:r>
            <a:r>
              <a:rPr lang="en-US" sz="2000" b="1" dirty="0" smtClean="0">
                <a:solidFill>
                  <a:srgbClr val="00B050"/>
                </a:solidFill>
              </a:rPr>
              <a:t> </a:t>
            </a:r>
            <a:endParaRPr lang="en-US" sz="2000" b="1" dirty="0">
              <a:solidFill>
                <a:srgbClr val="00B050"/>
              </a:solidFill>
            </a:endParaRPr>
          </a:p>
          <a:p>
            <a:r>
              <a:rPr lang="en-US" b="1" dirty="0">
                <a:solidFill>
                  <a:schemeClr val="tx1"/>
                </a:solidFill>
              </a:rPr>
              <a:t>&lt; 1% </a:t>
            </a:r>
            <a:r>
              <a:rPr lang="en-US" dirty="0" smtClean="0">
                <a:solidFill>
                  <a:schemeClr val="tx1"/>
                </a:solidFill>
              </a:rPr>
              <a:t>of 52 </a:t>
            </a:r>
            <a:r>
              <a:rPr lang="en-US" dirty="0">
                <a:solidFill>
                  <a:schemeClr val="tx1"/>
                </a:solidFill>
              </a:rPr>
              <a:t>185 </a:t>
            </a:r>
            <a:r>
              <a:rPr lang="en-US" dirty="0" smtClean="0">
                <a:solidFill>
                  <a:schemeClr val="tx1"/>
                </a:solidFill>
              </a:rPr>
              <a:t>eligible </a:t>
            </a:r>
            <a:r>
              <a:rPr lang="en-US" dirty="0">
                <a:solidFill>
                  <a:schemeClr val="tx1"/>
                </a:solidFill>
              </a:rPr>
              <a:t>staff </a:t>
            </a:r>
            <a:r>
              <a:rPr lang="en-US" dirty="0" smtClean="0">
                <a:solidFill>
                  <a:schemeClr val="tx1"/>
                </a:solidFill>
              </a:rPr>
              <a:t>submissions </a:t>
            </a:r>
            <a:r>
              <a:rPr lang="en-US" b="1" dirty="0" smtClean="0">
                <a:solidFill>
                  <a:schemeClr val="tx1"/>
                </a:solidFill>
              </a:rPr>
              <a:t>were </a:t>
            </a:r>
            <a:r>
              <a:rPr lang="en-US" b="1" dirty="0">
                <a:solidFill>
                  <a:schemeClr val="tx1"/>
                </a:solidFill>
              </a:rPr>
              <a:t>Black</a:t>
            </a:r>
            <a:r>
              <a:rPr lang="en-US" dirty="0">
                <a:solidFill>
                  <a:schemeClr val="tx1"/>
                </a:solidFill>
              </a:rPr>
              <a:t>.</a:t>
            </a:r>
          </a:p>
          <a:p>
            <a:r>
              <a:rPr lang="en-US" b="1" dirty="0">
                <a:solidFill>
                  <a:schemeClr val="tx1"/>
                </a:solidFill>
              </a:rPr>
              <a:t>UK nationals </a:t>
            </a:r>
            <a:r>
              <a:rPr lang="en-US" dirty="0">
                <a:solidFill>
                  <a:schemeClr val="tx1"/>
                </a:solidFill>
              </a:rPr>
              <a:t>- </a:t>
            </a:r>
            <a:r>
              <a:rPr lang="en-US" b="1" dirty="0">
                <a:solidFill>
                  <a:schemeClr val="tx1"/>
                </a:solidFill>
              </a:rPr>
              <a:t>35% of Black </a:t>
            </a:r>
            <a:r>
              <a:rPr lang="en-US" b="1" dirty="0" smtClean="0">
                <a:solidFill>
                  <a:schemeClr val="tx1"/>
                </a:solidFill>
              </a:rPr>
              <a:t>, </a:t>
            </a:r>
            <a:r>
              <a:rPr lang="en-US" dirty="0" smtClean="0">
                <a:solidFill>
                  <a:schemeClr val="tx1"/>
                </a:solidFill>
              </a:rPr>
              <a:t>compared to </a:t>
            </a:r>
            <a:r>
              <a:rPr lang="en-US" dirty="0">
                <a:solidFill>
                  <a:schemeClr val="tx1"/>
                </a:solidFill>
              </a:rPr>
              <a:t>56% of </a:t>
            </a:r>
            <a:r>
              <a:rPr lang="en-US" dirty="0" smtClean="0">
                <a:solidFill>
                  <a:schemeClr val="tx1"/>
                </a:solidFill>
              </a:rPr>
              <a:t>White </a:t>
            </a:r>
            <a:r>
              <a:rPr lang="en-US" dirty="0">
                <a:solidFill>
                  <a:schemeClr val="tx1"/>
                </a:solidFill>
              </a:rPr>
              <a:t>&amp; 68% </a:t>
            </a:r>
            <a:r>
              <a:rPr lang="en-US" dirty="0" smtClean="0">
                <a:solidFill>
                  <a:schemeClr val="tx1"/>
                </a:solidFill>
              </a:rPr>
              <a:t>of </a:t>
            </a:r>
            <a:r>
              <a:rPr lang="en-US" dirty="0">
                <a:solidFill>
                  <a:schemeClr val="tx1"/>
                </a:solidFill>
              </a:rPr>
              <a:t>Chinese </a:t>
            </a:r>
            <a:r>
              <a:rPr lang="en-US" dirty="0" smtClean="0">
                <a:solidFill>
                  <a:schemeClr val="tx1"/>
                </a:solidFill>
              </a:rPr>
              <a:t>researchers work was submitted. </a:t>
            </a:r>
            <a:endParaRPr lang="en-US" dirty="0">
              <a:solidFill>
                <a:schemeClr val="tx1"/>
              </a:solidFill>
            </a:endParaRPr>
          </a:p>
          <a:p>
            <a:r>
              <a:rPr lang="en-US" b="1" dirty="0" smtClean="0">
                <a:solidFill>
                  <a:schemeClr val="tx1"/>
                </a:solidFill>
              </a:rPr>
              <a:t>Non domicile EU national staff </a:t>
            </a:r>
            <a:r>
              <a:rPr lang="en-US" dirty="0" smtClean="0">
                <a:solidFill>
                  <a:schemeClr val="tx1"/>
                </a:solidFill>
              </a:rPr>
              <a:t>– </a:t>
            </a:r>
            <a:r>
              <a:rPr lang="en-US" b="1" dirty="0" smtClean="0">
                <a:solidFill>
                  <a:schemeClr val="tx1"/>
                </a:solidFill>
              </a:rPr>
              <a:t>15 out of 30 submissions by Black researchers</a:t>
            </a:r>
            <a:r>
              <a:rPr lang="en-US" dirty="0" smtClean="0">
                <a:solidFill>
                  <a:schemeClr val="tx1"/>
                </a:solidFill>
              </a:rPr>
              <a:t>, compared to 20 of 20 Chinese, 35 of 45 Asian and 8,615 of 11,470 White researchers. </a:t>
            </a:r>
            <a:endParaRPr lang="en-US" dirty="0">
              <a:solidFill>
                <a:schemeClr val="tx1"/>
              </a:solidFill>
            </a:endParaRPr>
          </a:p>
          <a:p>
            <a:r>
              <a:rPr lang="en-US" b="1" dirty="0">
                <a:solidFill>
                  <a:schemeClr val="tx1"/>
                </a:solidFill>
              </a:rPr>
              <a:t>Non-EU staff  </a:t>
            </a:r>
            <a:r>
              <a:rPr lang="en-US" dirty="0">
                <a:solidFill>
                  <a:schemeClr val="tx1"/>
                </a:solidFill>
              </a:rPr>
              <a:t>- Black </a:t>
            </a:r>
            <a:r>
              <a:rPr lang="en-US" dirty="0" smtClean="0">
                <a:solidFill>
                  <a:schemeClr val="tx1"/>
                </a:solidFill>
              </a:rPr>
              <a:t>research active staff </a:t>
            </a:r>
            <a:r>
              <a:rPr lang="en-US" dirty="0">
                <a:solidFill>
                  <a:schemeClr val="tx1"/>
                </a:solidFill>
              </a:rPr>
              <a:t>have the lowest selection rate at </a:t>
            </a:r>
            <a:r>
              <a:rPr lang="en-US" b="1" dirty="0" smtClean="0">
                <a:solidFill>
                  <a:schemeClr val="tx1"/>
                </a:solidFill>
              </a:rPr>
              <a:t>46% compared </a:t>
            </a:r>
            <a:r>
              <a:rPr lang="en-US" b="1" dirty="0">
                <a:solidFill>
                  <a:schemeClr val="tx1"/>
                </a:solidFill>
              </a:rPr>
              <a:t>to  76 </a:t>
            </a:r>
            <a:r>
              <a:rPr lang="en-US" b="1" dirty="0" smtClean="0">
                <a:solidFill>
                  <a:schemeClr val="tx1"/>
                </a:solidFill>
              </a:rPr>
              <a:t>% </a:t>
            </a:r>
            <a:r>
              <a:rPr lang="en-US" dirty="0" smtClean="0">
                <a:solidFill>
                  <a:schemeClr val="tx1"/>
                </a:solidFill>
              </a:rPr>
              <a:t>of their White counterparts. </a:t>
            </a:r>
            <a:endParaRPr lang="en-US" dirty="0">
              <a:solidFill>
                <a:schemeClr val="tx1"/>
              </a:solidFill>
            </a:endParaRPr>
          </a:p>
          <a:p>
            <a:endParaRPr lang="en-GB" dirty="0"/>
          </a:p>
        </p:txBody>
      </p:sp>
    </p:spTree>
    <p:extLst>
      <p:ext uri="{BB962C8B-B14F-4D97-AF65-F5344CB8AC3E}">
        <p14:creationId xmlns:p14="http://schemas.microsoft.com/office/powerpoint/2010/main" val="375107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78271" y="0"/>
            <a:ext cx="4513728" cy="1708484"/>
          </a:xfrm>
        </p:spPr>
        <p:txBody>
          <a:bodyPr>
            <a:normAutofit/>
          </a:bodyPr>
          <a:lstStyle/>
          <a:p>
            <a:pPr algn="ctr"/>
            <a:r>
              <a:rPr lang="en-GB" sz="3100" dirty="0" smtClean="0"/>
              <a:t> </a:t>
            </a:r>
            <a:r>
              <a:rPr lang="en-GB" sz="3100" b="1" dirty="0" smtClean="0"/>
              <a:t>WHERE ?</a:t>
            </a:r>
            <a:r>
              <a:rPr lang="en-GB" dirty="0"/>
              <a:t/>
            </a:r>
            <a:br>
              <a:rPr lang="en-GB" dirty="0"/>
            </a:br>
            <a:endParaRPr lang="en-GB" dirty="0"/>
          </a:p>
        </p:txBody>
      </p:sp>
      <p:sp>
        <p:nvSpPr>
          <p:cNvPr id="8" name="Content Placeholder 7"/>
          <p:cNvSpPr>
            <a:spLocks noGrp="1"/>
          </p:cNvSpPr>
          <p:nvPr>
            <p:ph idx="1"/>
          </p:nvPr>
        </p:nvSpPr>
        <p:spPr>
          <a:xfrm>
            <a:off x="0" y="0"/>
            <a:ext cx="6858000" cy="6858000"/>
          </a:xfrm>
        </p:spPr>
        <p:txBody>
          <a:bodyPr>
            <a:normAutofit fontScale="70000" lnSpcReduction="20000"/>
          </a:bodyPr>
          <a:lstStyle/>
          <a:p>
            <a:endParaRPr lang="en-GB" sz="2800" dirty="0" smtClean="0"/>
          </a:p>
          <a:p>
            <a:endParaRPr lang="en-GB" sz="2800" dirty="0"/>
          </a:p>
          <a:p>
            <a:endParaRPr lang="en-GB" sz="8600" dirty="0" smtClean="0"/>
          </a:p>
          <a:p>
            <a:endParaRPr lang="en-GB" sz="8600" dirty="0" smtClean="0"/>
          </a:p>
          <a:p>
            <a:r>
              <a:rPr lang="en-GB" sz="8600" dirty="0" smtClean="0"/>
              <a:t>                                                </a:t>
            </a:r>
          </a:p>
          <a:p>
            <a:endParaRPr lang="en-GB" sz="8600" dirty="0" smtClean="0"/>
          </a:p>
          <a:p>
            <a:r>
              <a:rPr lang="en-GB" sz="8600" dirty="0" smtClean="0"/>
              <a:t>                                                       </a:t>
            </a:r>
          </a:p>
          <a:p>
            <a:endParaRPr lang="en-GB" sz="8600" dirty="0" smtClean="0"/>
          </a:p>
          <a:p>
            <a:endParaRPr lang="en-GB" sz="8600" dirty="0"/>
          </a:p>
          <a:p>
            <a:r>
              <a:rPr lang="en-GB" sz="8600" dirty="0" smtClean="0"/>
              <a:t>                                                                                                                     </a:t>
            </a:r>
            <a:endParaRPr lang="en-GB" sz="8600" dirty="0"/>
          </a:p>
          <a:p>
            <a:endParaRPr lang="en-GB" dirty="0"/>
          </a:p>
        </p:txBody>
      </p:sp>
      <p:sp>
        <p:nvSpPr>
          <p:cNvPr id="9" name="Content Placeholder 8"/>
          <p:cNvSpPr>
            <a:spLocks noGrp="1"/>
          </p:cNvSpPr>
          <p:nvPr>
            <p:ph type="body" sz="half" idx="2"/>
          </p:nvPr>
        </p:nvSpPr>
        <p:spPr>
          <a:xfrm>
            <a:off x="7678271" y="1515979"/>
            <a:ext cx="4563979" cy="5342021"/>
          </a:xfrm>
        </p:spPr>
        <p:txBody>
          <a:bodyPr>
            <a:normAutofit fontScale="25000" lnSpcReduction="20000"/>
          </a:bodyPr>
          <a:lstStyle/>
          <a:p>
            <a:endParaRPr lang="en-US" sz="9600" i="1" dirty="0" smtClean="0">
              <a:solidFill>
                <a:schemeClr val="tx1"/>
              </a:solidFill>
            </a:endParaRPr>
          </a:p>
          <a:p>
            <a:r>
              <a:rPr lang="en-US" sz="9600" i="1" dirty="0" smtClean="0">
                <a:solidFill>
                  <a:schemeClr val="tx1"/>
                </a:solidFill>
              </a:rPr>
              <a:t>The</a:t>
            </a:r>
            <a:r>
              <a:rPr lang="en-US" sz="9600" i="1" dirty="0" smtClean="0">
                <a:solidFill>
                  <a:srgbClr val="00B050"/>
                </a:solidFill>
              </a:rPr>
              <a:t> </a:t>
            </a:r>
            <a:r>
              <a:rPr lang="en-US" sz="9600" b="1" i="1" dirty="0" smtClean="0">
                <a:solidFill>
                  <a:srgbClr val="FF0000"/>
                </a:solidFill>
              </a:rPr>
              <a:t>European </a:t>
            </a:r>
            <a:r>
              <a:rPr lang="en-US" sz="9600" b="1" i="1" dirty="0">
                <a:solidFill>
                  <a:srgbClr val="FF0000"/>
                </a:solidFill>
              </a:rPr>
              <a:t>Research Area </a:t>
            </a:r>
            <a:r>
              <a:rPr lang="en-US" sz="9600" b="1" i="1" dirty="0" smtClean="0">
                <a:solidFill>
                  <a:srgbClr val="FF0000"/>
                </a:solidFill>
              </a:rPr>
              <a:t> (ERA) </a:t>
            </a:r>
            <a:r>
              <a:rPr lang="en-US" sz="9600" i="1" dirty="0" smtClean="0">
                <a:solidFill>
                  <a:schemeClr val="tx1"/>
                </a:solidFill>
              </a:rPr>
              <a:t>can  lead global consensus in race equality  policy development for  equality of outcome in HEI, </a:t>
            </a:r>
          </a:p>
          <a:p>
            <a:r>
              <a:rPr lang="en-US" sz="9600" i="1" dirty="0" smtClean="0">
                <a:solidFill>
                  <a:schemeClr val="tx1"/>
                </a:solidFill>
              </a:rPr>
              <a:t>E.g. by implementing equality and diversity policies that have an equal impact on different (ethnic) groups, or intend the same outcomes for different (ethnic) groups, in the recruitment and progression of early career researchers …</a:t>
            </a:r>
          </a:p>
          <a:p>
            <a:endParaRPr lang="en-US" sz="11200" i="1" dirty="0" smtClean="0"/>
          </a:p>
          <a:p>
            <a:pPr marL="0" indent="0">
              <a:buNone/>
            </a:pPr>
            <a:r>
              <a:rPr lang="en-US" sz="6400" i="1" dirty="0" smtClean="0"/>
              <a:t>                                                                           </a:t>
            </a:r>
          </a:p>
          <a:p>
            <a:r>
              <a:rPr lang="en-US" sz="6400" i="1" dirty="0"/>
              <a:t> </a:t>
            </a:r>
            <a:r>
              <a:rPr lang="en-US" sz="6400" i="1" dirty="0" smtClean="0"/>
              <a:t>                                                                          </a:t>
            </a:r>
            <a:endParaRPr lang="en-US" dirty="0" smtClean="0"/>
          </a:p>
          <a:p>
            <a:r>
              <a:rPr lang="en-US" sz="6400" dirty="0" smtClean="0"/>
              <a:t>                                                                        </a:t>
            </a:r>
            <a:endParaRPr lang="en-US" dirty="0"/>
          </a:p>
          <a:p>
            <a:endParaRPr lang="en-US" dirty="0" smtClean="0"/>
          </a:p>
          <a:p>
            <a:endParaRPr lang="en-US" dirty="0"/>
          </a:p>
          <a:p>
            <a:endParaRPr lang="en-US" dirty="0" smtClean="0"/>
          </a:p>
          <a:p>
            <a:endParaRPr lang="en-US" dirty="0"/>
          </a:p>
          <a:p>
            <a:r>
              <a:rPr lang="en-US" sz="6400" dirty="0" smtClean="0"/>
              <a:t>                                                                    </a:t>
            </a:r>
            <a:endParaRPr lang="en-US" dirty="0" smtClean="0"/>
          </a:p>
          <a:p>
            <a:endParaRPr lang="en-US" dirty="0"/>
          </a:p>
          <a:p>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782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97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7716" y="1"/>
            <a:ext cx="4564284" cy="1082842"/>
          </a:xfrm>
        </p:spPr>
        <p:txBody>
          <a:bodyPr/>
          <a:lstStyle/>
          <a:p>
            <a:r>
              <a:rPr lang="en-GB" sz="4400" dirty="0" smtClean="0"/>
              <a:t>EURAXESS Rights</a:t>
            </a:r>
            <a:endParaRPr lang="en-GB" sz="4400" dirty="0"/>
          </a:p>
        </p:txBody>
      </p:sp>
      <p:sp>
        <p:nvSpPr>
          <p:cNvPr id="4" name="Content Placeholder 3"/>
          <p:cNvSpPr>
            <a:spLocks noGrp="1"/>
          </p:cNvSpPr>
          <p:nvPr>
            <p:ph idx="1"/>
          </p:nvPr>
        </p:nvSpPr>
        <p:spPr>
          <a:xfrm>
            <a:off x="0" y="0"/>
            <a:ext cx="7627716" cy="6858000"/>
          </a:xfrm>
        </p:spPr>
        <p:txBody>
          <a:bodyPr>
            <a:normAutofit fontScale="25000" lnSpcReduction="20000"/>
          </a:bodyPr>
          <a:lstStyle/>
          <a:p>
            <a:pPr marL="0" indent="0">
              <a:buNone/>
            </a:pPr>
            <a:endParaRPr lang="en-GB" sz="3600" b="1" dirty="0" smtClean="0"/>
          </a:p>
          <a:p>
            <a:pPr marL="0" indent="0">
              <a:buNone/>
            </a:pPr>
            <a:r>
              <a:rPr lang="en-GB" sz="11200" b="1" dirty="0" smtClean="0">
                <a:solidFill>
                  <a:srgbClr val="FF0000"/>
                </a:solidFill>
              </a:rPr>
              <a:t>The Human Resources Strategy for Researchers (HRS4R) </a:t>
            </a:r>
            <a:r>
              <a:rPr lang="en-GB" sz="11200" dirty="0" smtClean="0">
                <a:solidFill>
                  <a:srgbClr val="FF0000"/>
                </a:solidFill>
              </a:rPr>
              <a:t>enables the European Commission to ensure that research institutions implement measures which enhance working conditions for researchers across ERA in accordance with  the European Charter and Code of Conduct for researchers..</a:t>
            </a:r>
          </a:p>
          <a:p>
            <a:pPr marL="0" indent="0">
              <a:buNone/>
            </a:pPr>
            <a:r>
              <a:rPr lang="en-US" sz="11200" dirty="0" smtClean="0">
                <a:solidFill>
                  <a:srgbClr val="FF0000"/>
                </a:solidFill>
              </a:rPr>
              <a:t> </a:t>
            </a:r>
            <a:r>
              <a:rPr lang="en-US" sz="11200" b="1" dirty="0">
                <a:solidFill>
                  <a:srgbClr val="FF0000"/>
                </a:solidFill>
              </a:rPr>
              <a:t>The European Charter for Researchers </a:t>
            </a:r>
            <a:r>
              <a:rPr lang="en-US" sz="11200" dirty="0">
                <a:solidFill>
                  <a:srgbClr val="FF0000"/>
                </a:solidFill>
              </a:rPr>
              <a:t>sets out the rights and duties of researchers, as well as research and funding.</a:t>
            </a:r>
          </a:p>
          <a:p>
            <a:pPr marL="0" indent="0">
              <a:buNone/>
            </a:pPr>
            <a:r>
              <a:rPr lang="en-US" sz="11200" b="1" dirty="0">
                <a:solidFill>
                  <a:srgbClr val="FF0000"/>
                </a:solidFill>
              </a:rPr>
              <a:t>The Code of Conduct for the Recruitment of Researchers </a:t>
            </a:r>
            <a:r>
              <a:rPr lang="en-US" sz="11200" dirty="0">
                <a:solidFill>
                  <a:srgbClr val="FF0000"/>
                </a:solidFill>
              </a:rPr>
              <a:t>aims at ensuring equal treatment of all researchers in Europe and increases transparency in their recruitment. </a:t>
            </a:r>
            <a:endParaRPr lang="en-GB" sz="11200" dirty="0" smtClean="0">
              <a:solidFill>
                <a:srgbClr val="FF0000"/>
              </a:solidFill>
            </a:endParaRPr>
          </a:p>
          <a:p>
            <a:pPr marL="0" indent="0">
              <a:buNone/>
            </a:pPr>
            <a:r>
              <a:rPr lang="en-GB" sz="11200" b="1" dirty="0" smtClean="0">
                <a:solidFill>
                  <a:srgbClr val="FF0000"/>
                </a:solidFill>
              </a:rPr>
              <a:t>EURAXESS</a:t>
            </a:r>
            <a:r>
              <a:rPr lang="en-US" sz="11200" b="1" dirty="0" smtClean="0">
                <a:solidFill>
                  <a:srgbClr val="FF0000"/>
                </a:solidFill>
              </a:rPr>
              <a:t> </a:t>
            </a:r>
            <a:r>
              <a:rPr lang="en-US" sz="11200" dirty="0">
                <a:solidFill>
                  <a:srgbClr val="FF0000"/>
                </a:solidFill>
              </a:rPr>
              <a:t>is a pan-European initiative, which supports research institutions in their search for research talent. It  is a joint initiative of the European Commission and the countries participating in the European Union's  Framework </a:t>
            </a:r>
            <a:r>
              <a:rPr lang="en-US" sz="11200" dirty="0" err="1">
                <a:solidFill>
                  <a:srgbClr val="FF0000"/>
                </a:solidFill>
              </a:rPr>
              <a:t>Programme</a:t>
            </a:r>
            <a:r>
              <a:rPr lang="en-US" sz="11200" dirty="0">
                <a:solidFill>
                  <a:srgbClr val="FF0000"/>
                </a:solidFill>
              </a:rPr>
              <a:t> for Research. </a:t>
            </a:r>
          </a:p>
          <a:p>
            <a:pPr marL="0" indent="0">
              <a:buNone/>
            </a:pPr>
            <a:endParaRPr lang="en-GB" sz="4900" i="1" dirty="0"/>
          </a:p>
          <a:p>
            <a:endParaRPr lang="en-GB" sz="4900" i="1" dirty="0" smtClean="0"/>
          </a:p>
          <a:p>
            <a:pPr marL="0" indent="0">
              <a:buNone/>
            </a:pPr>
            <a:endParaRPr lang="en-GB" sz="4900" i="1" dirty="0" smtClean="0"/>
          </a:p>
          <a:p>
            <a:pPr marL="0" indent="0">
              <a:buNone/>
            </a:pPr>
            <a:endParaRPr lang="en-GB" sz="4900" i="1" dirty="0"/>
          </a:p>
          <a:p>
            <a:pPr marL="0" indent="0">
              <a:buNone/>
            </a:pPr>
            <a:endParaRPr lang="en-GB" sz="4900" i="1" dirty="0" smtClean="0"/>
          </a:p>
          <a:p>
            <a:pPr marL="0" indent="0">
              <a:buNone/>
            </a:pPr>
            <a:endParaRPr lang="en-GB" sz="4900" i="1" dirty="0"/>
          </a:p>
          <a:p>
            <a:pPr marL="0" indent="0">
              <a:buNone/>
            </a:pPr>
            <a:endParaRPr lang="en-GB" sz="4900" i="1" dirty="0" smtClean="0"/>
          </a:p>
          <a:p>
            <a:pPr marL="0" indent="0">
              <a:buNone/>
            </a:pPr>
            <a:endParaRPr lang="en-GB" sz="4900" i="1" dirty="0"/>
          </a:p>
          <a:p>
            <a:r>
              <a:rPr lang="en-GB" sz="4900" i="1" dirty="0" smtClean="0"/>
              <a:t>                                                                       </a:t>
            </a:r>
            <a:endParaRPr lang="en-US" dirty="0"/>
          </a:p>
        </p:txBody>
      </p:sp>
      <p:sp>
        <p:nvSpPr>
          <p:cNvPr id="5" name="Text Placeholder 4"/>
          <p:cNvSpPr>
            <a:spLocks noGrp="1"/>
          </p:cNvSpPr>
          <p:nvPr>
            <p:ph type="body" sz="half" idx="2"/>
          </p:nvPr>
        </p:nvSpPr>
        <p:spPr>
          <a:xfrm>
            <a:off x="7627716" y="1383633"/>
            <a:ext cx="4564284" cy="5474368"/>
          </a:xfrm>
        </p:spPr>
        <p:txBody>
          <a:bodyPr>
            <a:noAutofit/>
          </a:bodyPr>
          <a:lstStyle/>
          <a:p>
            <a:pPr algn="just"/>
            <a:r>
              <a:rPr lang="en-US" sz="2400" dirty="0" smtClean="0">
                <a:solidFill>
                  <a:schemeClr val="tx1"/>
                </a:solidFill>
              </a:rPr>
              <a:t>… provides </a:t>
            </a:r>
            <a:r>
              <a:rPr lang="en-US" sz="2400" dirty="0">
                <a:solidFill>
                  <a:schemeClr val="tx1"/>
                </a:solidFill>
              </a:rPr>
              <a:t>information regarding the  Charter and the Code of Conduct , as well as a range of information and support services, to researchers wishing to pursue </a:t>
            </a:r>
            <a:r>
              <a:rPr lang="en-US" sz="2400" dirty="0" smtClean="0">
                <a:solidFill>
                  <a:schemeClr val="tx1"/>
                </a:solidFill>
              </a:rPr>
              <a:t>their</a:t>
            </a:r>
            <a:r>
              <a:rPr lang="en-US" sz="2400" dirty="0">
                <a:solidFill>
                  <a:schemeClr val="tx1"/>
                </a:solidFill>
              </a:rPr>
              <a:t> </a:t>
            </a:r>
            <a:r>
              <a:rPr lang="en-US" sz="2400" dirty="0" smtClean="0">
                <a:solidFill>
                  <a:schemeClr val="tx1"/>
                </a:solidFill>
              </a:rPr>
              <a:t>careers </a:t>
            </a:r>
            <a:r>
              <a:rPr lang="en-US" sz="2400" dirty="0">
                <a:solidFill>
                  <a:schemeClr val="tx1"/>
                </a:solidFill>
              </a:rPr>
              <a:t>in the (ERA). </a:t>
            </a:r>
            <a:endParaRPr lang="en-US" sz="2400" dirty="0" smtClean="0">
              <a:solidFill>
                <a:schemeClr val="tx1"/>
              </a:solidFill>
            </a:endParaRPr>
          </a:p>
          <a:p>
            <a:pPr algn="just"/>
            <a:r>
              <a:rPr lang="en-US" sz="2400" dirty="0" smtClean="0">
                <a:solidFill>
                  <a:schemeClr val="tx1"/>
                </a:solidFill>
              </a:rPr>
              <a:t>E.g. </a:t>
            </a:r>
            <a:r>
              <a:rPr lang="en-US" sz="2400" dirty="0" err="1" smtClean="0">
                <a:solidFill>
                  <a:schemeClr val="tx1"/>
                </a:solidFill>
              </a:rPr>
              <a:t>Euraxess</a:t>
            </a:r>
            <a:r>
              <a:rPr lang="en-US" sz="2400" dirty="0" smtClean="0">
                <a:solidFill>
                  <a:schemeClr val="tx1"/>
                </a:solidFill>
              </a:rPr>
              <a:t> </a:t>
            </a:r>
            <a:r>
              <a:rPr lang="en-US" sz="2400" dirty="0">
                <a:solidFill>
                  <a:schemeClr val="tx1"/>
                </a:solidFill>
              </a:rPr>
              <a:t>Rights assists </a:t>
            </a:r>
            <a:r>
              <a:rPr lang="en-US" sz="2400" dirty="0" smtClean="0">
                <a:solidFill>
                  <a:schemeClr val="tx1"/>
                </a:solidFill>
              </a:rPr>
              <a:t>European researchers to </a:t>
            </a:r>
            <a:r>
              <a:rPr lang="en-US" sz="2400" dirty="0">
                <a:solidFill>
                  <a:schemeClr val="tx1"/>
                </a:solidFill>
              </a:rPr>
              <a:t>advance their careers in other European countries. </a:t>
            </a:r>
          </a:p>
          <a:p>
            <a:pPr algn="just"/>
            <a:endParaRPr lang="en-US" sz="1400" dirty="0" smtClean="0"/>
          </a:p>
          <a:p>
            <a:pPr algn="just"/>
            <a:endParaRPr lang="en-US" sz="1400" dirty="0"/>
          </a:p>
          <a:p>
            <a:pPr algn="just"/>
            <a:r>
              <a:rPr lang="en-US" sz="1400" b="1" i="1" dirty="0" smtClean="0"/>
              <a:t>NB</a:t>
            </a:r>
            <a:r>
              <a:rPr lang="en-US" sz="1400" b="1" i="1" dirty="0"/>
              <a:t>. 56 % of UK nationals were selected for REF 2014,  compared with 75% of EU staff, &amp; 70% of non-EU staff</a:t>
            </a:r>
          </a:p>
          <a:p>
            <a:pPr algn="just"/>
            <a:endParaRPr lang="en-US" sz="2000" dirty="0"/>
          </a:p>
          <a:p>
            <a:pPr algn="just"/>
            <a:r>
              <a:rPr lang="en-US" sz="2000" dirty="0" smtClean="0"/>
              <a:t> </a:t>
            </a:r>
          </a:p>
          <a:p>
            <a:pPr algn="just"/>
            <a:endParaRPr lang="en-US" sz="2000" b="1" i="1" dirty="0"/>
          </a:p>
          <a:p>
            <a:pPr algn="just"/>
            <a:endParaRPr lang="en-US" sz="2000" b="1" i="1" dirty="0" smtClean="0"/>
          </a:p>
          <a:p>
            <a:pPr algn="just"/>
            <a:endParaRPr lang="en-US" sz="2000" dirty="0"/>
          </a:p>
          <a:p>
            <a:pPr marL="171450" indent="-171450" algn="just">
              <a:buFontTx/>
              <a:buChar char="-"/>
            </a:pPr>
            <a:endParaRPr lang="en-US" sz="1200" dirty="0"/>
          </a:p>
        </p:txBody>
      </p:sp>
      <p:sp>
        <p:nvSpPr>
          <p:cNvPr id="6" name="Rectangle 5"/>
          <p:cNvSpPr/>
          <p:nvPr/>
        </p:nvSpPr>
        <p:spPr>
          <a:xfrm>
            <a:off x="0" y="0"/>
            <a:ext cx="7627716" cy="3416320"/>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r>
              <a:rPr lang="en-US" dirty="0" smtClean="0"/>
              <a:t>    </a:t>
            </a:r>
          </a:p>
        </p:txBody>
      </p:sp>
    </p:spTree>
    <p:extLst>
      <p:ext uri="{BB962C8B-B14F-4D97-AF65-F5344CB8AC3E}">
        <p14:creationId xmlns:p14="http://schemas.microsoft.com/office/powerpoint/2010/main" val="94739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021" y="0"/>
            <a:ext cx="4563979" cy="1335505"/>
          </a:xfrm>
        </p:spPr>
        <p:txBody>
          <a:bodyPr/>
          <a:lstStyle/>
          <a:p>
            <a:r>
              <a:rPr lang="en-US" b="1" dirty="0" smtClean="0"/>
              <a:t>European Network Against Racism</a:t>
            </a:r>
            <a:endParaRPr lang="en-GB"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solidFill>
                  <a:srgbClr val="FF0000"/>
                </a:solidFill>
              </a:rPr>
              <a:t>Advocates for recognition of IDPAD by EU institutions</a:t>
            </a:r>
          </a:p>
          <a:p>
            <a:pPr>
              <a:buFont typeface="Wingdings" panose="05000000000000000000" pitchFamily="2" charset="2"/>
              <a:buChar char="§"/>
            </a:pPr>
            <a:r>
              <a:rPr lang="en-US" sz="2000" dirty="0" smtClean="0">
                <a:solidFill>
                  <a:srgbClr val="FF0000"/>
                </a:solidFill>
              </a:rPr>
              <a:t>Collaborates </a:t>
            </a:r>
            <a:r>
              <a:rPr lang="en-US" sz="2000" dirty="0">
                <a:solidFill>
                  <a:srgbClr val="FF0000"/>
                </a:solidFill>
              </a:rPr>
              <a:t>the Intergroup Against and For </a:t>
            </a:r>
            <a:r>
              <a:rPr lang="en-US" sz="2000" dirty="0" smtClean="0">
                <a:solidFill>
                  <a:srgbClr val="FF0000"/>
                </a:solidFill>
              </a:rPr>
              <a:t>Diversity (ARDI) </a:t>
            </a:r>
            <a:r>
              <a:rPr lang="en-US" sz="2000" dirty="0">
                <a:solidFill>
                  <a:srgbClr val="FF0000"/>
                </a:solidFill>
              </a:rPr>
              <a:t>of the European </a:t>
            </a:r>
            <a:r>
              <a:rPr lang="en-US" sz="2000" dirty="0" smtClean="0">
                <a:solidFill>
                  <a:srgbClr val="FF0000"/>
                </a:solidFill>
              </a:rPr>
              <a:t>Parliament to secure Parliamentary work e.g. on </a:t>
            </a:r>
            <a:r>
              <a:rPr lang="en-US" sz="2000" dirty="0" err="1" smtClean="0">
                <a:solidFill>
                  <a:srgbClr val="FF0000"/>
                </a:solidFill>
              </a:rPr>
              <a:t>Afrophobia</a:t>
            </a:r>
            <a:r>
              <a:rPr lang="en-US" sz="2000" dirty="0" smtClean="0">
                <a:solidFill>
                  <a:srgbClr val="FF0000"/>
                </a:solidFill>
              </a:rPr>
              <a:t> &amp; other forms of racism affecting ethnic minorities and migrants</a:t>
            </a:r>
            <a:r>
              <a:rPr lang="en-US" sz="2000" dirty="0">
                <a:solidFill>
                  <a:srgbClr val="FF0000"/>
                </a:solidFill>
              </a:rPr>
              <a:t>. </a:t>
            </a:r>
            <a:endParaRPr lang="en-US" sz="2000" dirty="0" smtClean="0">
              <a:solidFill>
                <a:srgbClr val="FF0000"/>
              </a:solidFill>
            </a:endParaRPr>
          </a:p>
          <a:p>
            <a:pPr>
              <a:buFont typeface="Wingdings" panose="05000000000000000000" pitchFamily="2" charset="2"/>
              <a:buChar char="§"/>
            </a:pPr>
            <a:r>
              <a:rPr lang="en-US" sz="2000" b="1" dirty="0" smtClean="0">
                <a:solidFill>
                  <a:srgbClr val="FF0000"/>
                </a:solidFill>
              </a:rPr>
              <a:t>Advocates </a:t>
            </a:r>
            <a:r>
              <a:rPr lang="en-US" sz="2000" b="1" dirty="0">
                <a:solidFill>
                  <a:srgbClr val="FF0000"/>
                </a:solidFill>
              </a:rPr>
              <a:t>for and participates in race equality data collection throughout the EU, in order to plan and monitor implementation of inclusive national policies.</a:t>
            </a:r>
            <a:endParaRPr lang="en-US" sz="2000" b="1" dirty="0" smtClean="0">
              <a:solidFill>
                <a:srgbClr val="FF0000"/>
              </a:solidFill>
            </a:endParaRPr>
          </a:p>
          <a:p>
            <a:pPr>
              <a:buFont typeface="Wingdings" panose="05000000000000000000" pitchFamily="2" charset="2"/>
              <a:buChar char="§"/>
            </a:pPr>
            <a:r>
              <a:rPr lang="en-US" sz="2000" dirty="0" smtClean="0">
                <a:solidFill>
                  <a:srgbClr val="FF0000"/>
                </a:solidFill>
              </a:rPr>
              <a:t>Holds </a:t>
            </a:r>
            <a:r>
              <a:rPr lang="en-US" sz="2000" dirty="0">
                <a:solidFill>
                  <a:srgbClr val="FF0000"/>
                </a:solidFill>
              </a:rPr>
              <a:t>meetings with the European </a:t>
            </a:r>
            <a:r>
              <a:rPr lang="en-US" sz="2000" dirty="0" smtClean="0">
                <a:solidFill>
                  <a:srgbClr val="FF0000"/>
                </a:solidFill>
              </a:rPr>
              <a:t>Parliament </a:t>
            </a:r>
            <a:r>
              <a:rPr lang="en-US" sz="2000" dirty="0">
                <a:solidFill>
                  <a:srgbClr val="FF0000"/>
                </a:solidFill>
              </a:rPr>
              <a:t>and Council of Europe to promote human rights in the </a:t>
            </a:r>
            <a:r>
              <a:rPr lang="en-US" sz="2000" dirty="0" smtClean="0">
                <a:solidFill>
                  <a:srgbClr val="FF0000"/>
                </a:solidFill>
              </a:rPr>
              <a:t>workplace</a:t>
            </a:r>
          </a:p>
          <a:p>
            <a:pPr>
              <a:buFont typeface="Wingdings" panose="05000000000000000000" pitchFamily="2" charset="2"/>
              <a:buChar char="§"/>
            </a:pPr>
            <a:r>
              <a:rPr lang="en-US" sz="2000" dirty="0" smtClean="0">
                <a:solidFill>
                  <a:srgbClr val="FF0000"/>
                </a:solidFill>
              </a:rPr>
              <a:t>Long term goals include increasing the recruitment, retention rate and career progression of ethnic minorities and migrants, by employers in ERA countries.</a:t>
            </a:r>
            <a:endParaRPr lang="en-US" sz="2000" dirty="0">
              <a:solidFill>
                <a:srgbClr val="FF0000"/>
              </a:solidFill>
            </a:endParaRPr>
          </a:p>
        </p:txBody>
      </p:sp>
      <p:sp>
        <p:nvSpPr>
          <p:cNvPr id="4" name="Text Placeholder 3"/>
          <p:cNvSpPr>
            <a:spLocks noGrp="1"/>
          </p:cNvSpPr>
          <p:nvPr>
            <p:ph type="body" sz="half" idx="2"/>
          </p:nvPr>
        </p:nvSpPr>
        <p:spPr>
          <a:xfrm>
            <a:off x="7628021" y="1612232"/>
            <a:ext cx="4563979" cy="5245769"/>
          </a:xfrm>
        </p:spPr>
        <p:txBody>
          <a:bodyPr>
            <a:normAutofit/>
          </a:bodyPr>
          <a:lstStyle/>
          <a:p>
            <a:r>
              <a:rPr lang="en-US" b="1" dirty="0" smtClean="0"/>
              <a:t> </a:t>
            </a:r>
            <a:r>
              <a:rPr lang="en-US" b="1" dirty="0" smtClean="0">
                <a:solidFill>
                  <a:srgbClr val="00B050"/>
                </a:solidFill>
              </a:rPr>
              <a:t>ENAR’s Objectives </a:t>
            </a:r>
            <a:r>
              <a:rPr lang="en-US" b="1" dirty="0">
                <a:solidFill>
                  <a:srgbClr val="00B050"/>
                </a:solidFill>
              </a:rPr>
              <a:t>for 2016: </a:t>
            </a:r>
          </a:p>
          <a:p>
            <a:pPr marL="285750" indent="-285750">
              <a:buFont typeface="Arial" panose="020B0604020202020204" pitchFamily="34" charset="0"/>
              <a:buChar char="•"/>
            </a:pPr>
            <a:r>
              <a:rPr lang="en-US" dirty="0">
                <a:solidFill>
                  <a:schemeClr val="tx1"/>
                </a:solidFill>
              </a:rPr>
              <a:t>adopting </a:t>
            </a:r>
            <a:r>
              <a:rPr lang="en-US" dirty="0" smtClean="0">
                <a:solidFill>
                  <a:schemeClr val="tx1"/>
                </a:solidFill>
              </a:rPr>
              <a:t>and </a:t>
            </a:r>
            <a:r>
              <a:rPr lang="en-US" dirty="0">
                <a:solidFill>
                  <a:schemeClr val="tx1"/>
                </a:solidFill>
              </a:rPr>
              <a:t>implementing strategic goals to combat </a:t>
            </a:r>
            <a:r>
              <a:rPr lang="en-US" dirty="0" err="1" smtClean="0">
                <a:solidFill>
                  <a:schemeClr val="tx1"/>
                </a:solidFill>
              </a:rPr>
              <a:t>Afrophobia</a:t>
            </a:r>
            <a:r>
              <a:rPr lang="en-US" dirty="0">
                <a:solidFill>
                  <a:schemeClr val="tx1"/>
                </a:solidFill>
              </a:rPr>
              <a:t> </a:t>
            </a:r>
            <a:r>
              <a:rPr lang="en-US" dirty="0" smtClean="0">
                <a:solidFill>
                  <a:schemeClr val="tx1"/>
                </a:solidFill>
              </a:rPr>
              <a:t>&amp; other forms of xenophobia.</a:t>
            </a:r>
            <a:endParaRPr lang="en-US" dirty="0">
              <a:solidFill>
                <a:schemeClr val="tx1"/>
              </a:solidFill>
            </a:endParaRPr>
          </a:p>
          <a:p>
            <a:pPr marL="285750" indent="-285750">
              <a:buFont typeface="Arial" panose="020B0604020202020204" pitchFamily="34" charset="0"/>
              <a:buChar char="•"/>
            </a:pPr>
            <a:r>
              <a:rPr lang="en-US" b="1" dirty="0" smtClean="0">
                <a:solidFill>
                  <a:srgbClr val="00B050"/>
                </a:solidFill>
              </a:rPr>
              <a:t>Council of Europe’s </a:t>
            </a:r>
            <a:r>
              <a:rPr lang="en-US" b="1" dirty="0">
                <a:solidFill>
                  <a:srgbClr val="00B050"/>
                </a:solidFill>
              </a:rPr>
              <a:t>recommendation on equality data collection.</a:t>
            </a:r>
          </a:p>
          <a:p>
            <a:pPr marL="285750" indent="-285750">
              <a:buFont typeface="Arial" panose="020B0604020202020204" pitchFamily="34" charset="0"/>
              <a:buChar char="•"/>
            </a:pPr>
            <a:r>
              <a:rPr lang="en-US" dirty="0" smtClean="0">
                <a:solidFill>
                  <a:schemeClr val="tx1"/>
                </a:solidFill>
              </a:rPr>
              <a:t>development of </a:t>
            </a:r>
            <a:r>
              <a:rPr lang="en-US" dirty="0" err="1" smtClean="0">
                <a:solidFill>
                  <a:schemeClr val="tx1"/>
                </a:solidFill>
              </a:rPr>
              <a:t>Equal@Work</a:t>
            </a:r>
            <a:r>
              <a:rPr lang="en-US" dirty="0" smtClean="0">
                <a:solidFill>
                  <a:schemeClr val="tx1"/>
                </a:solidFill>
              </a:rPr>
              <a:t> &amp; operational best practices,</a:t>
            </a:r>
          </a:p>
          <a:p>
            <a:pPr marL="285750" indent="-285750">
              <a:buFont typeface="Arial" panose="020B0604020202020204" pitchFamily="34" charset="0"/>
              <a:buChar char="•"/>
            </a:pPr>
            <a:r>
              <a:rPr lang="en-US" dirty="0" smtClean="0">
                <a:solidFill>
                  <a:schemeClr val="tx1"/>
                </a:solidFill>
              </a:rPr>
              <a:t>Mainstreaming of progressive policies in national political debates. </a:t>
            </a:r>
          </a:p>
          <a:p>
            <a:pPr marL="285750" indent="-285750">
              <a:buFont typeface="Arial" panose="020B0604020202020204" pitchFamily="34" charset="0"/>
              <a:buChar char="•"/>
            </a:pPr>
            <a:endParaRPr lang="en-GB" b="1" dirty="0" smtClean="0"/>
          </a:p>
        </p:txBody>
      </p:sp>
    </p:spTree>
    <p:extLst>
      <p:ext uri="{BB962C8B-B14F-4D97-AF65-F5344CB8AC3E}">
        <p14:creationId xmlns:p14="http://schemas.microsoft.com/office/powerpoint/2010/main" val="240550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4482" y="-1"/>
            <a:ext cx="4567518" cy="1710047"/>
          </a:xfrm>
        </p:spPr>
        <p:txBody>
          <a:bodyPr>
            <a:normAutofit fontScale="90000"/>
          </a:bodyPr>
          <a:lstStyle/>
          <a:p>
            <a:pPr algn="ct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t>
            </a:r>
            <a:br>
              <a:rPr lang="en-GB" sz="3200" b="1" dirty="0" smtClean="0"/>
            </a:br>
            <a:r>
              <a:rPr lang="en-GB" sz="3200" b="1" dirty="0" smtClean="0"/>
              <a:t>HOW </a:t>
            </a:r>
            <a:r>
              <a:rPr lang="en-US" sz="3200" b="1" dirty="0" smtClean="0"/>
              <a:t>… </a:t>
            </a:r>
            <a:r>
              <a:rPr lang="en-US" sz="3200" b="1" dirty="0"/>
              <a:t>can progress towards education quality and equity be measured ?</a:t>
            </a:r>
            <a:br>
              <a:rPr lang="en-US" sz="3200" b="1" dirty="0"/>
            </a:br>
            <a:r>
              <a:rPr lang="en-GB" sz="2800" b="1" dirty="0" smtClean="0"/>
              <a:t> </a:t>
            </a:r>
            <a:endParaRPr lang="en-GB" sz="2800" b="1" dirty="0"/>
          </a:p>
        </p:txBody>
      </p:sp>
      <p:pic>
        <p:nvPicPr>
          <p:cNvPr id="4" name="Content Placeholder 3"/>
          <p:cNvPicPr>
            <a:picLocks noGrp="1" noChangeAspect="1"/>
          </p:cNvPicPr>
          <p:nvPr>
            <p:ph idx="1"/>
          </p:nvPr>
        </p:nvPicPr>
        <p:blipFill>
          <a:blip r:embed="rId2"/>
          <a:stretch>
            <a:fillRect/>
          </a:stretch>
        </p:blipFill>
        <p:spPr>
          <a:xfrm>
            <a:off x="0" y="0"/>
            <a:ext cx="7624482" cy="6858000"/>
          </a:xfrm>
          <a:prstGeom prst="rect">
            <a:avLst/>
          </a:prstGeom>
        </p:spPr>
      </p:pic>
      <p:sp>
        <p:nvSpPr>
          <p:cNvPr id="8" name="Content Placeholder 7"/>
          <p:cNvSpPr>
            <a:spLocks noGrp="1"/>
          </p:cNvSpPr>
          <p:nvPr>
            <p:ph type="body" sz="half" idx="2"/>
          </p:nvPr>
        </p:nvSpPr>
        <p:spPr>
          <a:xfrm>
            <a:off x="7624482" y="1840674"/>
            <a:ext cx="4567518" cy="5017325"/>
          </a:xfrm>
        </p:spPr>
        <p:txBody>
          <a:bodyPr>
            <a:normAutofit/>
          </a:bodyPr>
          <a:lstStyle/>
          <a:p>
            <a:r>
              <a:rPr lang="en-US" sz="2000" b="1" dirty="0" smtClean="0">
                <a:solidFill>
                  <a:srgbClr val="FF0000"/>
                </a:solidFill>
              </a:rPr>
              <a:t>Monitoring</a:t>
            </a:r>
            <a:r>
              <a:rPr lang="en-US" sz="2000" dirty="0" smtClean="0">
                <a:solidFill>
                  <a:srgbClr val="00B050"/>
                </a:solidFill>
              </a:rPr>
              <a:t> </a:t>
            </a:r>
            <a:r>
              <a:rPr lang="en-US" sz="2000" dirty="0" smtClean="0">
                <a:solidFill>
                  <a:schemeClr val="tx1"/>
                </a:solidFill>
              </a:rPr>
              <a:t>to ensure</a:t>
            </a:r>
          </a:p>
          <a:p>
            <a:r>
              <a:rPr lang="en-US" sz="2000" dirty="0" smtClean="0">
                <a:solidFill>
                  <a:srgbClr val="00B050"/>
                </a:solidFill>
              </a:rPr>
              <a:t>-    </a:t>
            </a:r>
            <a:r>
              <a:rPr lang="en-US" sz="2000" b="1" dirty="0" smtClean="0">
                <a:solidFill>
                  <a:srgbClr val="FF0000"/>
                </a:solidFill>
              </a:rPr>
              <a:t>Equitable recruitment &amp; selection </a:t>
            </a:r>
            <a:r>
              <a:rPr lang="en-US" sz="2000" dirty="0" smtClean="0">
                <a:solidFill>
                  <a:schemeClr val="tx1"/>
                </a:solidFill>
              </a:rPr>
              <a:t>of     staff from </a:t>
            </a:r>
            <a:r>
              <a:rPr lang="en-US" sz="2000" dirty="0" err="1" smtClean="0">
                <a:solidFill>
                  <a:schemeClr val="tx1"/>
                </a:solidFill>
              </a:rPr>
              <a:t>marginalised</a:t>
            </a:r>
            <a:r>
              <a:rPr lang="en-US" sz="2000" dirty="0" smtClean="0">
                <a:solidFill>
                  <a:schemeClr val="tx1"/>
                </a:solidFill>
              </a:rPr>
              <a:t> ethnicities</a:t>
            </a:r>
          </a:p>
          <a:p>
            <a:pPr marL="342900" indent="-342900">
              <a:buFontTx/>
              <a:buChar char="-"/>
            </a:pPr>
            <a:r>
              <a:rPr lang="en-US" sz="2000" b="1" dirty="0" smtClean="0">
                <a:solidFill>
                  <a:srgbClr val="FF0000"/>
                </a:solidFill>
              </a:rPr>
              <a:t>Accountability</a:t>
            </a:r>
            <a:r>
              <a:rPr lang="en-US" sz="2000" dirty="0" smtClean="0">
                <a:solidFill>
                  <a:srgbClr val="00B050"/>
                </a:solidFill>
              </a:rPr>
              <a:t> </a:t>
            </a:r>
            <a:r>
              <a:rPr lang="en-US" sz="2000" dirty="0" smtClean="0">
                <a:solidFill>
                  <a:schemeClr val="tx1"/>
                </a:solidFill>
              </a:rPr>
              <a:t>in the institutional career management  &amp; progression of Black researchers </a:t>
            </a:r>
            <a:r>
              <a:rPr lang="en-US" sz="2000" dirty="0">
                <a:solidFill>
                  <a:schemeClr val="tx1"/>
                </a:solidFill>
              </a:rPr>
              <a:t> </a:t>
            </a:r>
            <a:r>
              <a:rPr lang="en-US" sz="2000" dirty="0" smtClean="0">
                <a:solidFill>
                  <a:schemeClr val="tx1"/>
                </a:solidFill>
              </a:rPr>
              <a:t>&amp; academic staff .</a:t>
            </a:r>
          </a:p>
          <a:p>
            <a:pPr marL="342900" indent="-342900">
              <a:buFontTx/>
              <a:buChar char="-"/>
            </a:pPr>
            <a:r>
              <a:rPr lang="en-US" sz="2000" dirty="0" smtClean="0">
                <a:solidFill>
                  <a:srgbClr val="00B050"/>
                </a:solidFill>
              </a:rPr>
              <a:t> </a:t>
            </a:r>
            <a:r>
              <a:rPr lang="en-US" sz="2000" b="1" dirty="0" smtClean="0">
                <a:solidFill>
                  <a:srgbClr val="FF0000"/>
                </a:solidFill>
              </a:rPr>
              <a:t>Inclusive</a:t>
            </a:r>
            <a:r>
              <a:rPr lang="en-US" sz="2000" b="1" dirty="0">
                <a:solidFill>
                  <a:srgbClr val="FF0000"/>
                </a:solidFill>
              </a:rPr>
              <a:t>, transparent and fair policy development </a:t>
            </a:r>
            <a:r>
              <a:rPr lang="en-US" sz="2000" dirty="0" smtClean="0">
                <a:solidFill>
                  <a:schemeClr val="tx1"/>
                </a:solidFill>
              </a:rPr>
              <a:t>with action planning to promote race equality and diversity in HE research institutions. </a:t>
            </a:r>
            <a:endParaRPr lang="en-US" sz="2000" dirty="0">
              <a:solidFill>
                <a:schemeClr val="tx1"/>
              </a:solidFill>
            </a:endParaRPr>
          </a:p>
          <a:p>
            <a:pPr marL="342900" indent="-342900">
              <a:buFontTx/>
              <a:buChar char="-"/>
            </a:pPr>
            <a:endParaRPr lang="en-US" sz="2000" dirty="0" smtClean="0"/>
          </a:p>
          <a:p>
            <a:endParaRPr lang="en-GB" dirty="0"/>
          </a:p>
        </p:txBody>
      </p:sp>
    </p:spTree>
    <p:extLst>
      <p:ext uri="{BB962C8B-B14F-4D97-AF65-F5344CB8AC3E}">
        <p14:creationId xmlns:p14="http://schemas.microsoft.com/office/powerpoint/2010/main" val="196633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3958" y="0"/>
            <a:ext cx="4568042" cy="1828800"/>
          </a:xfrm>
        </p:spPr>
        <p:txBody>
          <a:bodyPr/>
          <a:lstStyle/>
          <a:p>
            <a:r>
              <a:rPr lang="en-GB" b="1" dirty="0"/>
              <a:t>Race Equality </a:t>
            </a:r>
            <a:r>
              <a:rPr lang="en-GB" b="1" dirty="0" smtClean="0"/>
              <a:t/>
            </a:r>
            <a:br>
              <a:rPr lang="en-GB" b="1" dirty="0" smtClean="0"/>
            </a:br>
            <a:r>
              <a:rPr lang="en-GB" b="1" dirty="0" smtClean="0"/>
              <a:t>Charter </a:t>
            </a:r>
            <a:r>
              <a:rPr lang="en-GB" b="1" dirty="0"/>
              <a:t>Mark</a:t>
            </a:r>
          </a:p>
        </p:txBody>
      </p:sp>
      <p:sp>
        <p:nvSpPr>
          <p:cNvPr id="6" name="Content Placeholder 5"/>
          <p:cNvSpPr>
            <a:spLocks noGrp="1"/>
          </p:cNvSpPr>
          <p:nvPr>
            <p:ph idx="1"/>
          </p:nvPr>
        </p:nvSpPr>
        <p:spPr>
          <a:xfrm>
            <a:off x="-1" y="0"/>
            <a:ext cx="7611035" cy="6858000"/>
          </a:xfrm>
        </p:spPr>
        <p:txBody>
          <a:bodyPr>
            <a:normAutofit fontScale="92500" lnSpcReduction="10000"/>
          </a:bodyPr>
          <a:lstStyle/>
          <a:p>
            <a:pPr marL="0" indent="0">
              <a:buNone/>
            </a:pPr>
            <a:r>
              <a:rPr lang="en-US" dirty="0" smtClean="0">
                <a:solidFill>
                  <a:srgbClr val="FF0000"/>
                </a:solidFill>
              </a:rPr>
              <a:t>The Equality Challenge Unit’s RECM Goals address race inequality in UK HEIs &amp; include</a:t>
            </a:r>
            <a:endParaRPr lang="en-US" dirty="0">
              <a:solidFill>
                <a:srgbClr val="FF0000"/>
              </a:solidFill>
            </a:endParaRPr>
          </a:p>
          <a:p>
            <a:pPr marL="514350" indent="-514350">
              <a:buFont typeface="+mj-lt"/>
              <a:buAutoNum type="arabicPeriod"/>
            </a:pPr>
            <a:r>
              <a:rPr lang="en-US" dirty="0" smtClean="0">
                <a:solidFill>
                  <a:srgbClr val="FF0000"/>
                </a:solidFill>
              </a:rPr>
              <a:t>Equity of outcomes for </a:t>
            </a:r>
            <a:r>
              <a:rPr lang="en-US" dirty="0">
                <a:solidFill>
                  <a:srgbClr val="FF0000"/>
                </a:solidFill>
              </a:rPr>
              <a:t>all ethnicities </a:t>
            </a:r>
            <a:r>
              <a:rPr lang="en-US" dirty="0" smtClean="0">
                <a:solidFill>
                  <a:srgbClr val="FF0000"/>
                </a:solidFill>
              </a:rPr>
              <a:t>to the opportunities HE </a:t>
            </a:r>
            <a:r>
              <a:rPr lang="en-US" dirty="0">
                <a:solidFill>
                  <a:srgbClr val="FF0000"/>
                </a:solidFill>
              </a:rPr>
              <a:t>affords</a:t>
            </a:r>
            <a:r>
              <a:rPr lang="en-US" dirty="0" smtClean="0">
                <a:solidFill>
                  <a:srgbClr val="FF0000"/>
                </a:solidFill>
              </a:rPr>
              <a:t>.</a:t>
            </a:r>
            <a:r>
              <a:rPr lang="en-GB" dirty="0">
                <a:solidFill>
                  <a:srgbClr val="FF0000"/>
                </a:solidFill>
              </a:rPr>
              <a:t> </a:t>
            </a:r>
            <a:endParaRPr lang="en-GB" dirty="0" smtClean="0">
              <a:solidFill>
                <a:srgbClr val="FF0000"/>
              </a:solidFill>
            </a:endParaRPr>
          </a:p>
          <a:p>
            <a:pPr marL="514350" indent="-514350">
              <a:buFont typeface="+mj-lt"/>
              <a:buAutoNum type="arabicPeriod"/>
            </a:pPr>
            <a:r>
              <a:rPr lang="en-GB" b="1" dirty="0" smtClean="0">
                <a:solidFill>
                  <a:srgbClr val="FF0000"/>
                </a:solidFill>
              </a:rPr>
              <a:t>Policy development to achieve race equality in HE research institutions.</a:t>
            </a:r>
          </a:p>
          <a:p>
            <a:pPr marL="514350" indent="-514350">
              <a:buFont typeface="+mj-lt"/>
              <a:buAutoNum type="arabicPeriod"/>
            </a:pPr>
            <a:r>
              <a:rPr lang="en-US" dirty="0" smtClean="0">
                <a:solidFill>
                  <a:srgbClr val="FF0000"/>
                </a:solidFill>
              </a:rPr>
              <a:t>Long-term </a:t>
            </a:r>
            <a:r>
              <a:rPr lang="en-US" dirty="0">
                <a:solidFill>
                  <a:srgbClr val="FF0000"/>
                </a:solidFill>
              </a:rPr>
              <a:t>institutional culture change NOT </a:t>
            </a:r>
            <a:r>
              <a:rPr lang="en-US" dirty="0" smtClean="0">
                <a:solidFill>
                  <a:srgbClr val="FF0000"/>
                </a:solidFill>
              </a:rPr>
              <a:t>long term solutions </a:t>
            </a:r>
            <a:r>
              <a:rPr lang="en-US" dirty="0">
                <a:solidFill>
                  <a:srgbClr val="FF0000"/>
                </a:solidFill>
              </a:rPr>
              <a:t>aimed at changing </a:t>
            </a:r>
            <a:r>
              <a:rPr lang="en-US" dirty="0" smtClean="0">
                <a:solidFill>
                  <a:srgbClr val="FF0000"/>
                </a:solidFill>
              </a:rPr>
              <a:t>individuals.</a:t>
            </a:r>
            <a:endParaRPr lang="en-US" dirty="0">
              <a:solidFill>
                <a:srgbClr val="FF0000"/>
              </a:solidFill>
            </a:endParaRPr>
          </a:p>
          <a:p>
            <a:pPr marL="514350" indent="-514350">
              <a:buFont typeface="+mj-lt"/>
              <a:buAutoNum type="arabicPeriod"/>
            </a:pPr>
            <a:r>
              <a:rPr lang="en-US" b="1" dirty="0">
                <a:solidFill>
                  <a:srgbClr val="FF0000"/>
                </a:solidFill>
              </a:rPr>
              <a:t>Analysis of data to consider appropriate actions </a:t>
            </a:r>
            <a:r>
              <a:rPr lang="en-US" dirty="0" smtClean="0">
                <a:solidFill>
                  <a:srgbClr val="FF0000"/>
                </a:solidFill>
              </a:rPr>
              <a:t>with </a:t>
            </a:r>
            <a:r>
              <a:rPr lang="en-US" dirty="0">
                <a:solidFill>
                  <a:srgbClr val="FF0000"/>
                </a:solidFill>
              </a:rPr>
              <a:t>sensitivity to the diverse backgrounds and experiences of minority ethnic staff and </a:t>
            </a:r>
            <a:r>
              <a:rPr lang="en-US" dirty="0" smtClean="0">
                <a:solidFill>
                  <a:srgbClr val="FF0000"/>
                </a:solidFill>
              </a:rPr>
              <a:t>students ( e.g. through intersectionality). </a:t>
            </a:r>
          </a:p>
          <a:p>
            <a:pPr marL="514350" indent="-514350">
              <a:buFont typeface="+mj-lt"/>
              <a:buAutoNum type="arabicPeriod"/>
            </a:pPr>
            <a:r>
              <a:rPr lang="en-GB" dirty="0" smtClean="0">
                <a:solidFill>
                  <a:srgbClr val="FF0000"/>
                </a:solidFill>
              </a:rPr>
              <a:t>Impact through successful </a:t>
            </a:r>
            <a:r>
              <a:rPr lang="en-GB" dirty="0">
                <a:solidFill>
                  <a:srgbClr val="FF0000"/>
                </a:solidFill>
              </a:rPr>
              <a:t>outcomes for </a:t>
            </a:r>
            <a:r>
              <a:rPr lang="en-GB" dirty="0" smtClean="0">
                <a:solidFill>
                  <a:srgbClr val="FF0000"/>
                </a:solidFill>
              </a:rPr>
              <a:t>institutions </a:t>
            </a:r>
            <a:r>
              <a:rPr lang="en-GB" dirty="0">
                <a:solidFill>
                  <a:srgbClr val="FF0000"/>
                </a:solidFill>
              </a:rPr>
              <a:t>representative of </a:t>
            </a:r>
            <a:r>
              <a:rPr lang="en-GB" dirty="0" smtClean="0">
                <a:solidFill>
                  <a:srgbClr val="FF0000"/>
                </a:solidFill>
              </a:rPr>
              <a:t>inclusive diversity</a:t>
            </a:r>
            <a:r>
              <a:rPr lang="en-GB" dirty="0">
                <a:solidFill>
                  <a:srgbClr val="FF0000"/>
                </a:solidFill>
              </a:rPr>
              <a:t>. </a:t>
            </a:r>
          </a:p>
          <a:p>
            <a:pPr marL="514350" indent="-514350">
              <a:buFont typeface="+mj-lt"/>
              <a:buAutoNum type="arabicPeriod"/>
            </a:pPr>
            <a:endParaRPr lang="en-US" dirty="0"/>
          </a:p>
          <a:p>
            <a:pPr marL="514350" indent="-514350">
              <a:buFont typeface="+mj-lt"/>
              <a:buAutoNum type="arabicPeriod"/>
            </a:pPr>
            <a:endParaRPr lang="en-US" dirty="0"/>
          </a:p>
        </p:txBody>
      </p:sp>
      <p:sp>
        <p:nvSpPr>
          <p:cNvPr id="5" name="Text Placeholder 4"/>
          <p:cNvSpPr>
            <a:spLocks noGrp="1"/>
          </p:cNvSpPr>
          <p:nvPr>
            <p:ph type="body" sz="half" idx="2"/>
          </p:nvPr>
        </p:nvSpPr>
        <p:spPr>
          <a:xfrm>
            <a:off x="7637929" y="2511813"/>
            <a:ext cx="4554071" cy="4346187"/>
          </a:xfrm>
        </p:spPr>
        <p:txBody>
          <a:bodyPr>
            <a:normAutofit lnSpcReduction="10000"/>
          </a:bodyPr>
          <a:lstStyle/>
          <a:p>
            <a:endParaRPr lang="en-US" sz="2400" b="1" i="1" dirty="0" smtClean="0">
              <a:solidFill>
                <a:srgbClr val="00B050"/>
              </a:solidFill>
            </a:endParaRPr>
          </a:p>
          <a:p>
            <a:r>
              <a:rPr lang="en-US" sz="2400" b="1" i="1" dirty="0" smtClean="0">
                <a:solidFill>
                  <a:srgbClr val="00B050"/>
                </a:solidFill>
              </a:rPr>
              <a:t>“Improving </a:t>
            </a:r>
            <a:r>
              <a:rPr lang="en-US" sz="2400" b="1" i="1" dirty="0">
                <a:solidFill>
                  <a:srgbClr val="00B050"/>
                </a:solidFill>
              </a:rPr>
              <a:t>the representation, progression and success of black and minority ethnic staff and students within </a:t>
            </a:r>
            <a:r>
              <a:rPr lang="en-US" sz="2400" b="1" i="1" dirty="0" smtClean="0">
                <a:solidFill>
                  <a:srgbClr val="00B050"/>
                </a:solidFill>
              </a:rPr>
              <a:t>higher education”. </a:t>
            </a:r>
          </a:p>
          <a:p>
            <a:endParaRPr lang="en-US" sz="2400" b="1" i="1" dirty="0">
              <a:solidFill>
                <a:srgbClr val="00B050"/>
              </a:solidFill>
            </a:endParaRPr>
          </a:p>
          <a:p>
            <a:r>
              <a:rPr lang="en-US" sz="1600" dirty="0" smtClean="0">
                <a:solidFill>
                  <a:srgbClr val="00B050"/>
                </a:solidFill>
              </a:rPr>
              <a:t>                     </a:t>
            </a:r>
          </a:p>
          <a:p>
            <a:endParaRPr lang="en-US" sz="1600" dirty="0">
              <a:solidFill>
                <a:srgbClr val="00B050"/>
              </a:solidFill>
            </a:endParaRPr>
          </a:p>
          <a:p>
            <a:endParaRPr lang="en-US" sz="1600" dirty="0" smtClean="0">
              <a:solidFill>
                <a:srgbClr val="00B050"/>
              </a:solidFill>
            </a:endParaRPr>
          </a:p>
          <a:p>
            <a:endParaRPr lang="en-US" sz="1600" dirty="0">
              <a:solidFill>
                <a:srgbClr val="00B050"/>
              </a:solidFill>
            </a:endParaRPr>
          </a:p>
          <a:p>
            <a:r>
              <a:rPr lang="en-US" sz="1600" dirty="0" smtClean="0">
                <a:solidFill>
                  <a:schemeClr val="tx1"/>
                </a:solidFill>
              </a:rPr>
              <a:t>                           </a:t>
            </a:r>
            <a:r>
              <a:rPr lang="en-US" sz="2000" dirty="0" smtClean="0">
                <a:solidFill>
                  <a:schemeClr val="tx1"/>
                </a:solidFill>
              </a:rPr>
              <a:t>Equality Challenge Unit (2014)</a:t>
            </a:r>
            <a:endParaRPr lang="en-GB" sz="2000" dirty="0">
              <a:solidFill>
                <a:schemeClr val="tx1"/>
              </a:solidFill>
            </a:endParaRPr>
          </a:p>
        </p:txBody>
      </p:sp>
    </p:spTree>
    <p:extLst>
      <p:ext uri="{BB962C8B-B14F-4D97-AF65-F5344CB8AC3E}">
        <p14:creationId xmlns:p14="http://schemas.microsoft.com/office/powerpoint/2010/main" val="277491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376" y="0"/>
            <a:ext cx="4540624" cy="1317812"/>
          </a:xfrm>
        </p:spPr>
        <p:txBody>
          <a:bodyPr/>
          <a:lstStyle/>
          <a:p>
            <a:r>
              <a:rPr lang="en-GB" b="1" dirty="0" smtClean="0"/>
              <a:t>The Role of Trade Unions in the UK</a:t>
            </a:r>
            <a:endParaRPr lang="en-GB"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86697" y="-386697"/>
            <a:ext cx="6858000" cy="7631394"/>
          </a:xfrm>
        </p:spPr>
      </p:pic>
      <p:sp>
        <p:nvSpPr>
          <p:cNvPr id="4" name="Text Placeholder 3"/>
          <p:cNvSpPr>
            <a:spLocks noGrp="1"/>
          </p:cNvSpPr>
          <p:nvPr>
            <p:ph type="body" sz="half" idx="2"/>
          </p:nvPr>
        </p:nvSpPr>
        <p:spPr>
          <a:xfrm>
            <a:off x="7637929" y="1559859"/>
            <a:ext cx="4554071" cy="5298141"/>
          </a:xfrm>
        </p:spPr>
        <p:txBody>
          <a:bodyPr>
            <a:normAutofit fontScale="32500" lnSpcReduction="20000"/>
          </a:bodyPr>
          <a:lstStyle/>
          <a:p>
            <a:r>
              <a:rPr lang="en-GB" sz="6400" b="1" dirty="0" smtClean="0">
                <a:solidFill>
                  <a:srgbClr val="FF0000"/>
                </a:solidFill>
              </a:rPr>
              <a:t>-</a:t>
            </a:r>
            <a:r>
              <a:rPr lang="en-GB" sz="7200" b="1" dirty="0" smtClean="0">
                <a:solidFill>
                  <a:srgbClr val="FF0000"/>
                </a:solidFill>
              </a:rPr>
              <a:t> negotiate </a:t>
            </a:r>
            <a:r>
              <a:rPr lang="en-GB" sz="7200" b="1" dirty="0">
                <a:solidFill>
                  <a:srgbClr val="FF0000"/>
                </a:solidFill>
              </a:rPr>
              <a:t>policies to </a:t>
            </a:r>
            <a:r>
              <a:rPr lang="en-GB" sz="7200" b="1" dirty="0" smtClean="0">
                <a:solidFill>
                  <a:srgbClr val="FF0000"/>
                </a:solidFill>
              </a:rPr>
              <a:t>move </a:t>
            </a:r>
            <a:r>
              <a:rPr lang="en-GB" sz="7200" b="1" dirty="0">
                <a:solidFill>
                  <a:srgbClr val="FF0000"/>
                </a:solidFill>
              </a:rPr>
              <a:t>fixed-term staff onto open-ended contracts</a:t>
            </a:r>
          </a:p>
          <a:p>
            <a:r>
              <a:rPr lang="en-GB" sz="7200" b="1" dirty="0">
                <a:solidFill>
                  <a:srgbClr val="FF0000"/>
                </a:solidFill>
              </a:rPr>
              <a:t>- </a:t>
            </a:r>
            <a:r>
              <a:rPr lang="en-GB" sz="7200" b="1" dirty="0" smtClean="0">
                <a:solidFill>
                  <a:srgbClr val="FF0000"/>
                </a:solidFill>
              </a:rPr>
              <a:t>have won </a:t>
            </a:r>
            <a:r>
              <a:rPr lang="en-GB" sz="7200" b="1" dirty="0">
                <a:solidFill>
                  <a:srgbClr val="FF0000"/>
                </a:solidFill>
              </a:rPr>
              <a:t>significant legal cases that increase researchers’ rights</a:t>
            </a:r>
          </a:p>
          <a:p>
            <a:r>
              <a:rPr lang="en-GB" sz="7200" b="1" dirty="0">
                <a:solidFill>
                  <a:srgbClr val="FF0000"/>
                </a:solidFill>
              </a:rPr>
              <a:t>- </a:t>
            </a:r>
            <a:r>
              <a:rPr lang="en-GB" sz="7200" b="1" dirty="0" smtClean="0">
                <a:solidFill>
                  <a:srgbClr val="FF0000"/>
                </a:solidFill>
              </a:rPr>
              <a:t>lobby </a:t>
            </a:r>
            <a:r>
              <a:rPr lang="en-GB" sz="7200" b="1" dirty="0">
                <a:solidFill>
                  <a:srgbClr val="FF0000"/>
                </a:solidFill>
              </a:rPr>
              <a:t>the government &amp;</a:t>
            </a:r>
            <a:r>
              <a:rPr lang="en-GB" sz="7200" b="1" dirty="0" smtClean="0">
                <a:solidFill>
                  <a:srgbClr val="FF0000"/>
                </a:solidFill>
              </a:rPr>
              <a:t> </a:t>
            </a:r>
            <a:r>
              <a:rPr lang="en-GB" sz="7200" b="1" dirty="0">
                <a:solidFill>
                  <a:srgbClr val="FF0000"/>
                </a:solidFill>
              </a:rPr>
              <a:t>research councils.</a:t>
            </a:r>
          </a:p>
          <a:p>
            <a:r>
              <a:rPr lang="en-GB" sz="7200" b="1" dirty="0">
                <a:solidFill>
                  <a:srgbClr val="FF0000"/>
                </a:solidFill>
              </a:rPr>
              <a:t>- </a:t>
            </a:r>
            <a:r>
              <a:rPr lang="en-GB" sz="7200" b="1" dirty="0" smtClean="0">
                <a:solidFill>
                  <a:srgbClr val="FF0000"/>
                </a:solidFill>
              </a:rPr>
              <a:t>Offer membership of </a:t>
            </a:r>
            <a:r>
              <a:rPr lang="en-GB" sz="7200" b="1" dirty="0">
                <a:solidFill>
                  <a:srgbClr val="FF0000"/>
                </a:solidFill>
              </a:rPr>
              <a:t>Researchers </a:t>
            </a:r>
            <a:r>
              <a:rPr lang="en-GB" sz="7200" b="1" dirty="0" smtClean="0">
                <a:solidFill>
                  <a:srgbClr val="FF0000"/>
                </a:solidFill>
              </a:rPr>
              <a:t>Networks.</a:t>
            </a:r>
            <a:endParaRPr lang="en-GB" sz="7200" b="1" dirty="0">
              <a:solidFill>
                <a:srgbClr val="FF0000"/>
              </a:solidFill>
            </a:endParaRPr>
          </a:p>
          <a:p>
            <a:r>
              <a:rPr lang="en-GB" sz="7200" b="1" dirty="0">
                <a:solidFill>
                  <a:srgbClr val="FF0000"/>
                </a:solidFill>
              </a:rPr>
              <a:t>- </a:t>
            </a:r>
            <a:r>
              <a:rPr lang="en-GB" sz="7200" b="1" dirty="0" smtClean="0">
                <a:solidFill>
                  <a:srgbClr val="FF0000"/>
                </a:solidFill>
              </a:rPr>
              <a:t> </a:t>
            </a:r>
            <a:r>
              <a:rPr lang="en-GB" sz="7200" b="1" dirty="0">
                <a:solidFill>
                  <a:srgbClr val="FF0000"/>
                </a:solidFill>
              </a:rPr>
              <a:t>Black Members self organised </a:t>
            </a:r>
            <a:r>
              <a:rPr lang="en-GB" sz="7200" b="1" dirty="0" smtClean="0">
                <a:solidFill>
                  <a:srgbClr val="FF0000"/>
                </a:solidFill>
              </a:rPr>
              <a:t>groups.</a:t>
            </a:r>
            <a:endParaRPr lang="en-GB" sz="7200" b="1" dirty="0">
              <a:solidFill>
                <a:srgbClr val="FF0000"/>
              </a:solidFill>
            </a:endParaRPr>
          </a:p>
          <a:p>
            <a:endParaRPr lang="en-GB" dirty="0">
              <a:solidFill>
                <a:srgbClr val="00B050"/>
              </a:solidFill>
            </a:endParaRPr>
          </a:p>
          <a:p>
            <a:endParaRPr lang="en-GB" dirty="0">
              <a:solidFill>
                <a:srgbClr val="00B050"/>
              </a:solidFill>
            </a:endParaRPr>
          </a:p>
          <a:p>
            <a:endParaRPr lang="en-GB" sz="5600" dirty="0">
              <a:solidFill>
                <a:srgbClr val="00B050"/>
              </a:solidFill>
            </a:endParaRPr>
          </a:p>
          <a:p>
            <a:r>
              <a:rPr lang="en-GB" sz="4900" dirty="0" smtClean="0">
                <a:solidFill>
                  <a:srgbClr val="00B050"/>
                </a:solidFill>
              </a:rPr>
              <a:t>        </a:t>
            </a:r>
          </a:p>
          <a:p>
            <a:r>
              <a:rPr lang="en-GB" sz="4900" b="1" dirty="0">
                <a:solidFill>
                  <a:srgbClr val="00B050"/>
                </a:solidFill>
              </a:rPr>
              <a:t> </a:t>
            </a:r>
            <a:r>
              <a:rPr lang="en-GB" sz="4900" b="1" dirty="0" smtClean="0">
                <a:solidFill>
                  <a:srgbClr val="00B050"/>
                </a:solidFill>
              </a:rPr>
              <a:t>       </a:t>
            </a:r>
            <a:r>
              <a:rPr lang="en-GB" sz="4900" b="1" dirty="0" smtClean="0">
                <a:solidFill>
                  <a:schemeClr val="tx1"/>
                </a:solidFill>
              </a:rPr>
              <a:t>Contact </a:t>
            </a:r>
            <a:r>
              <a:rPr lang="en-GB" sz="4900" b="1" dirty="0">
                <a:solidFill>
                  <a:schemeClr val="tx1"/>
                </a:solidFill>
              </a:rPr>
              <a:t>campaigns@ucu.org.uk for </a:t>
            </a:r>
            <a:r>
              <a:rPr lang="en-GB" sz="4900" b="1" dirty="0" smtClean="0">
                <a:solidFill>
                  <a:schemeClr val="tx1"/>
                </a:solidFill>
              </a:rPr>
              <a:t>more details</a:t>
            </a:r>
            <a:endParaRPr lang="en-GB" sz="4900" dirty="0">
              <a:solidFill>
                <a:schemeClr val="tx1"/>
              </a:solidFill>
            </a:endParaRPr>
          </a:p>
          <a:p>
            <a:endParaRPr lang="en-GB" dirty="0"/>
          </a:p>
        </p:txBody>
      </p:sp>
    </p:spTree>
    <p:extLst>
      <p:ext uri="{BB962C8B-B14F-4D97-AF65-F5344CB8AC3E}">
        <p14:creationId xmlns:p14="http://schemas.microsoft.com/office/powerpoint/2010/main" val="266034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dirty="0"/>
              <a:t>Assessing Impact and Measuring Success (AIMS) in widening participation </a:t>
            </a:r>
            <a:r>
              <a:rPr lang="en-US" sz="2800" b="1" dirty="0" smtClean="0"/>
              <a:t>research, UWE Bristol</a:t>
            </a:r>
            <a:endParaRPr lang="en-GB" sz="2800" b="1" dirty="0"/>
          </a:p>
        </p:txBody>
      </p:sp>
      <p:sp>
        <p:nvSpPr>
          <p:cNvPr id="4" name="Content Placeholder 3"/>
          <p:cNvSpPr>
            <a:spLocks noGrp="1"/>
          </p:cNvSpPr>
          <p:nvPr>
            <p:ph idx="1"/>
          </p:nvPr>
        </p:nvSpPr>
        <p:spPr/>
        <p:txBody>
          <a:bodyPr>
            <a:normAutofit/>
          </a:bodyPr>
          <a:lstStyle/>
          <a:p>
            <a:pPr marL="0" indent="0">
              <a:buNone/>
            </a:pPr>
            <a:endParaRPr lang="en-US" sz="1800" dirty="0"/>
          </a:p>
          <a:p>
            <a:pPr marL="0" indent="0">
              <a:buNone/>
            </a:pPr>
            <a:r>
              <a:rPr lang="en-US" sz="2000" b="1" dirty="0" smtClean="0"/>
              <a:t>		                </a:t>
            </a:r>
            <a:endParaRPr lang="en-GB" sz="2000" b="1" dirty="0"/>
          </a:p>
        </p:txBody>
      </p:sp>
      <p:sp>
        <p:nvSpPr>
          <p:cNvPr id="5" name="Text Placeholder 4"/>
          <p:cNvSpPr>
            <a:spLocks noGrp="1"/>
          </p:cNvSpPr>
          <p:nvPr>
            <p:ph type="body" sz="half" idx="2"/>
          </p:nvPr>
        </p:nvSpPr>
        <p:spPr>
          <a:xfrm>
            <a:off x="7678271" y="2511813"/>
            <a:ext cx="4513729" cy="4346188"/>
          </a:xfrm>
        </p:spPr>
        <p:txBody>
          <a:bodyPr>
            <a:normAutofit/>
          </a:bodyPr>
          <a:lstStyle/>
          <a:p>
            <a:r>
              <a:rPr lang="en-US" sz="2400" b="1" dirty="0" smtClean="0">
                <a:solidFill>
                  <a:srgbClr val="00B050"/>
                </a:solidFill>
              </a:rPr>
              <a:t>Project </a:t>
            </a:r>
            <a:r>
              <a:rPr lang="en-US" sz="2400" b="1" dirty="0">
                <a:solidFill>
                  <a:srgbClr val="00B050"/>
                </a:solidFill>
              </a:rPr>
              <a:t>S</a:t>
            </a:r>
            <a:r>
              <a:rPr lang="en-US" sz="2400" b="1" dirty="0" smtClean="0">
                <a:solidFill>
                  <a:srgbClr val="00B050"/>
                </a:solidFill>
              </a:rPr>
              <a:t>ummary</a:t>
            </a:r>
            <a:endParaRPr lang="en-US" sz="2400" b="1" dirty="0">
              <a:solidFill>
                <a:srgbClr val="00B050"/>
              </a:solidFill>
            </a:endParaRPr>
          </a:p>
          <a:p>
            <a:r>
              <a:rPr lang="en-US" sz="2400" i="1" dirty="0" smtClean="0">
                <a:solidFill>
                  <a:schemeClr val="tx1"/>
                </a:solidFill>
              </a:rPr>
              <a:t>“ </a:t>
            </a:r>
            <a:r>
              <a:rPr lang="en-US" sz="2400" i="1" dirty="0">
                <a:solidFill>
                  <a:schemeClr val="tx1"/>
                </a:solidFill>
              </a:rPr>
              <a:t>aims to make progress towards a new consensus on research approaches </a:t>
            </a:r>
            <a:r>
              <a:rPr lang="en-US" sz="2400" b="1" i="1" dirty="0">
                <a:solidFill>
                  <a:schemeClr val="tx1"/>
                </a:solidFill>
              </a:rPr>
              <a:t>to assessing the impact </a:t>
            </a:r>
            <a:r>
              <a:rPr lang="en-US" sz="2400" i="1" dirty="0">
                <a:solidFill>
                  <a:schemeClr val="tx1"/>
                </a:solidFill>
              </a:rPr>
              <a:t>(and therefore success) </a:t>
            </a:r>
            <a:r>
              <a:rPr lang="en-US" sz="2400" b="1" i="1" dirty="0">
                <a:solidFill>
                  <a:schemeClr val="tx1"/>
                </a:solidFill>
              </a:rPr>
              <a:t>of initiatives designed to widen participation in higher education </a:t>
            </a:r>
            <a:r>
              <a:rPr lang="en-US" sz="2400" i="1" dirty="0">
                <a:solidFill>
                  <a:schemeClr val="tx1"/>
                </a:solidFill>
              </a:rPr>
              <a:t>to groups that are currently under-represented or who have limited patterns of </a:t>
            </a:r>
            <a:r>
              <a:rPr lang="en-US" sz="2400" i="1" dirty="0" smtClean="0">
                <a:solidFill>
                  <a:schemeClr val="tx1"/>
                </a:solidFill>
              </a:rPr>
              <a:t>participation”</a:t>
            </a:r>
            <a:endParaRPr lang="en-US" sz="2400" i="1" dirty="0">
              <a:solidFill>
                <a:schemeClr val="tx1"/>
              </a:solidFill>
            </a:endParaRPr>
          </a:p>
          <a:p>
            <a:endParaRPr lang="en-GB" dirty="0"/>
          </a:p>
        </p:txBody>
      </p:sp>
      <p:pic>
        <p:nvPicPr>
          <p:cNvPr id="1026" name="Picture 2" descr="D:\Users\Hugh Olaiya\Pictures\BGCP 2015\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1" y="0"/>
            <a:ext cx="768761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8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252" y="3175"/>
            <a:ext cx="4558748" cy="1801874"/>
          </a:xfrm>
        </p:spPr>
        <p:txBody>
          <a:bodyPr>
            <a:normAutofit fontScale="90000"/>
          </a:bodyPr>
          <a:lstStyle/>
          <a:p>
            <a:pPr algn="ct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WHAT </a:t>
            </a:r>
            <a:br>
              <a:rPr lang="en-US" sz="3600" b="1" dirty="0" smtClean="0"/>
            </a:br>
            <a:r>
              <a:rPr lang="en-US" sz="3600" b="1" dirty="0"/>
              <a:t>… is  a rights based approach to development ?</a:t>
            </a:r>
            <a:br>
              <a:rPr lang="en-US" sz="3600" b="1" dirty="0"/>
            </a:br>
            <a:endParaRPr lang="en-GB" sz="3100" b="1" dirty="0"/>
          </a:p>
        </p:txBody>
      </p:sp>
      <p:sp>
        <p:nvSpPr>
          <p:cNvPr id="3" name="Content Placeholder 2"/>
          <p:cNvSpPr>
            <a:spLocks noGrp="1"/>
          </p:cNvSpPr>
          <p:nvPr>
            <p:ph idx="1"/>
          </p:nvPr>
        </p:nvSpPr>
        <p:spPr/>
        <p:txBody>
          <a:bodyPr>
            <a:normAutofit fontScale="62500" lnSpcReduction="20000"/>
          </a:bodyPr>
          <a:lstStyle/>
          <a:p>
            <a:endParaRPr lang="en-GB" sz="9000" dirty="0"/>
          </a:p>
          <a:p>
            <a:endParaRPr lang="en-GB" dirty="0" smtClean="0"/>
          </a:p>
          <a:p>
            <a:r>
              <a:rPr lang="en-GB" sz="1400" dirty="0" smtClean="0"/>
              <a:t>                                                                                                                                                                                                                                                                                                                                                                             </a:t>
            </a:r>
            <a:endParaRPr lang="en-GB" sz="5600" dirty="0"/>
          </a:p>
          <a:p>
            <a:r>
              <a:rPr lang="en-GB" dirty="0" smtClean="0"/>
              <a:t>                                                                                  </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                                                                                                                                                                                                                </a:t>
            </a:r>
          </a:p>
          <a:p>
            <a:r>
              <a:rPr lang="en-GB" dirty="0"/>
              <a:t> </a:t>
            </a:r>
            <a:r>
              <a:rPr lang="en-GB" dirty="0" smtClean="0"/>
              <a:t>                                                                                                                                                                                                                                    </a:t>
            </a:r>
          </a:p>
        </p:txBody>
      </p:sp>
      <p:sp>
        <p:nvSpPr>
          <p:cNvPr id="4" name="Content Placeholder 3"/>
          <p:cNvSpPr>
            <a:spLocks noGrp="1"/>
          </p:cNvSpPr>
          <p:nvPr>
            <p:ph type="body" sz="half" idx="2"/>
          </p:nvPr>
        </p:nvSpPr>
        <p:spPr>
          <a:xfrm>
            <a:off x="7633252" y="1828799"/>
            <a:ext cx="4558748" cy="5032375"/>
          </a:xfrm>
        </p:spPr>
        <p:txBody>
          <a:bodyPr>
            <a:noAutofit/>
          </a:bodyPr>
          <a:lstStyle/>
          <a:p>
            <a:r>
              <a:rPr lang="en-GB" sz="3600" b="1" i="1" dirty="0" smtClean="0">
                <a:solidFill>
                  <a:srgbClr val="00B050"/>
                </a:solidFill>
              </a:rPr>
              <a:t>-    equitable </a:t>
            </a:r>
          </a:p>
          <a:p>
            <a:pPr marL="571500" indent="-571500">
              <a:buFontTx/>
              <a:buChar char="-"/>
            </a:pPr>
            <a:r>
              <a:rPr lang="en-GB" sz="3600" b="1" i="1" dirty="0" smtClean="0">
                <a:solidFill>
                  <a:srgbClr val="00B050"/>
                </a:solidFill>
              </a:rPr>
              <a:t>sustainable </a:t>
            </a:r>
            <a:endParaRPr lang="en-GB" sz="3600" b="1" i="1" dirty="0">
              <a:solidFill>
                <a:srgbClr val="00B050"/>
              </a:solidFill>
            </a:endParaRPr>
          </a:p>
          <a:p>
            <a:pPr marL="571500" indent="-571500">
              <a:buFontTx/>
              <a:buChar char="-"/>
            </a:pPr>
            <a:r>
              <a:rPr lang="en-GB" sz="3600" b="1" i="1" dirty="0">
                <a:solidFill>
                  <a:srgbClr val="00B050"/>
                </a:solidFill>
              </a:rPr>
              <a:t>d</a:t>
            </a:r>
            <a:r>
              <a:rPr lang="en-GB" sz="3600" b="1" i="1" dirty="0" smtClean="0">
                <a:solidFill>
                  <a:srgbClr val="00B050"/>
                </a:solidFill>
              </a:rPr>
              <a:t>evelopment built </a:t>
            </a:r>
            <a:r>
              <a:rPr lang="en-GB" sz="3600" b="1" i="1" dirty="0">
                <a:solidFill>
                  <a:srgbClr val="00B050"/>
                </a:solidFill>
              </a:rPr>
              <a:t>on the foundation of human </a:t>
            </a:r>
            <a:r>
              <a:rPr lang="en-GB" sz="3600" b="1" i="1" dirty="0" smtClean="0">
                <a:solidFill>
                  <a:srgbClr val="00B050"/>
                </a:solidFill>
              </a:rPr>
              <a:t>rights</a:t>
            </a:r>
            <a:endParaRPr lang="en-GB" sz="3600" b="1" i="1" dirty="0">
              <a:solidFill>
                <a:srgbClr val="00B050"/>
              </a:solidFill>
            </a:endParaRPr>
          </a:p>
          <a:p>
            <a:r>
              <a:rPr lang="en-GB" dirty="0"/>
              <a:t>  </a:t>
            </a:r>
            <a:endParaRPr lang="en-GB" dirty="0" smtClean="0"/>
          </a:p>
          <a:p>
            <a:r>
              <a:rPr lang="en-GB" sz="1400" dirty="0" smtClean="0"/>
              <a:t>     </a:t>
            </a:r>
          </a:p>
          <a:p>
            <a:r>
              <a:rPr lang="en-GB" sz="1400" dirty="0" smtClean="0"/>
              <a:t>             </a:t>
            </a:r>
            <a:endParaRPr lang="en-GB" dirty="0" smtClean="0"/>
          </a:p>
          <a:p>
            <a:endParaRPr lang="en-GB" sz="1400" dirty="0"/>
          </a:p>
          <a:p>
            <a:endParaRPr lang="en-GB" sz="1400" dirty="0"/>
          </a:p>
          <a:p>
            <a:endParaRPr lang="en-GB" dirty="0"/>
          </a:p>
          <a:p>
            <a:endParaRPr lang="en-GB" dirty="0"/>
          </a:p>
          <a:p>
            <a:r>
              <a:rPr lang="en-GB" dirty="0"/>
              <a:t>   </a:t>
            </a:r>
            <a:r>
              <a:rPr lang="en-GB" dirty="0" smtClean="0"/>
              <a:t>                                                                                                </a:t>
            </a:r>
          </a:p>
          <a:p>
            <a:r>
              <a:rPr lang="en-GB" dirty="0" smtClean="0"/>
              <a:t>               </a:t>
            </a:r>
          </a:p>
          <a:p>
            <a:endParaRPr lang="en-GB" dirty="0" smtClean="0"/>
          </a:p>
          <a:p>
            <a:endParaRPr lang="en-GB" dirty="0" smtClean="0"/>
          </a:p>
          <a:p>
            <a:endParaRPr lang="en-GB" dirty="0"/>
          </a:p>
          <a:p>
            <a:r>
              <a:rPr lang="en-GB" dirty="0"/>
              <a:t>        </a:t>
            </a:r>
          </a:p>
          <a:p>
            <a:endParaRPr lang="en-GB" sz="1200" dirty="0"/>
          </a:p>
          <a:p>
            <a:endParaRPr lang="en-GB" dirty="0" smtClean="0"/>
          </a:p>
          <a:p>
            <a:r>
              <a:rPr lang="en-GB" dirty="0"/>
              <a:t> </a:t>
            </a:r>
            <a:r>
              <a:rPr lang="en-GB" dirty="0" smtClean="0"/>
              <a:t>                                               </a:t>
            </a:r>
          </a:p>
          <a:p>
            <a:endParaRPr lang="en-GB" dirty="0"/>
          </a:p>
          <a:p>
            <a:r>
              <a:rPr lang="en-GB" dirty="0" smtClean="0"/>
              <a:t>                                                                                                                         </a:t>
            </a:r>
            <a:endParaRPr lang="en-GB"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76332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0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7577" y="0"/>
            <a:ext cx="4584423" cy="1304365"/>
          </a:xfrm>
        </p:spPr>
        <p:txBody>
          <a:bodyPr>
            <a:normAutofit/>
          </a:bodyPr>
          <a:lstStyle/>
          <a:p>
            <a:pPr algn="ctr"/>
            <a:r>
              <a:rPr lang="en-GB" b="1" dirty="0" smtClean="0"/>
              <a:t>RECOMMENDAT</a:t>
            </a:r>
            <a:r>
              <a:rPr lang="en-GB" sz="4000" b="1" dirty="0" smtClean="0"/>
              <a:t>IONS</a:t>
            </a:r>
            <a:endParaRPr lang="en-GB" sz="4000" b="1"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GB" dirty="0"/>
          </a:p>
        </p:txBody>
      </p:sp>
      <p:sp>
        <p:nvSpPr>
          <p:cNvPr id="4" name="Text Placeholder 3"/>
          <p:cNvSpPr>
            <a:spLocks noGrp="1"/>
          </p:cNvSpPr>
          <p:nvPr>
            <p:ph type="body" sz="half" idx="2"/>
          </p:nvPr>
        </p:nvSpPr>
        <p:spPr>
          <a:xfrm>
            <a:off x="7607577" y="1573306"/>
            <a:ext cx="4584423" cy="5284693"/>
          </a:xfrm>
        </p:spPr>
        <p:txBody>
          <a:bodyPr>
            <a:normAutofit fontScale="32500" lnSpcReduction="20000"/>
          </a:bodyPr>
          <a:lstStyle/>
          <a:p>
            <a:pPr marL="342900" indent="-342900">
              <a:buFont typeface="+mj-lt"/>
              <a:buAutoNum type="arabicPeriod"/>
            </a:pPr>
            <a:r>
              <a:rPr lang="en-GB" sz="6200" b="1" dirty="0" smtClean="0">
                <a:solidFill>
                  <a:srgbClr val="00B050"/>
                </a:solidFill>
              </a:rPr>
              <a:t>Inclusive recruitment</a:t>
            </a:r>
            <a:r>
              <a:rPr lang="en-GB" sz="6200" b="1" dirty="0">
                <a:solidFill>
                  <a:srgbClr val="00B050"/>
                </a:solidFill>
              </a:rPr>
              <a:t> </a:t>
            </a:r>
            <a:r>
              <a:rPr lang="en-GB" sz="6200" b="1" dirty="0" smtClean="0">
                <a:solidFill>
                  <a:srgbClr val="00B050"/>
                </a:solidFill>
              </a:rPr>
              <a:t>and career development of </a:t>
            </a:r>
            <a:r>
              <a:rPr lang="en-GB" sz="6200" b="1" dirty="0">
                <a:solidFill>
                  <a:srgbClr val="00B050"/>
                </a:solidFill>
              </a:rPr>
              <a:t>Black </a:t>
            </a:r>
            <a:r>
              <a:rPr lang="en-GB" sz="6200" b="1" dirty="0" smtClean="0">
                <a:solidFill>
                  <a:srgbClr val="00B050"/>
                </a:solidFill>
              </a:rPr>
              <a:t>researchers in ERA</a:t>
            </a:r>
            <a:r>
              <a:rPr lang="en-GB" sz="6200" dirty="0">
                <a:solidFill>
                  <a:srgbClr val="00B050"/>
                </a:solidFill>
              </a:rPr>
              <a:t> </a:t>
            </a:r>
            <a:r>
              <a:rPr lang="en-GB" sz="6200" dirty="0" smtClean="0">
                <a:solidFill>
                  <a:srgbClr val="FF0000"/>
                </a:solidFill>
              </a:rPr>
              <a:t>- should be promoted as a priority in recognition of </a:t>
            </a:r>
            <a:r>
              <a:rPr lang="en-GB" sz="6200" dirty="0">
                <a:solidFill>
                  <a:srgbClr val="FF0000"/>
                </a:solidFill>
              </a:rPr>
              <a:t>IDPAD. </a:t>
            </a:r>
            <a:endParaRPr lang="en-GB" sz="6200" dirty="0" smtClean="0">
              <a:solidFill>
                <a:srgbClr val="FF0000"/>
              </a:solidFill>
            </a:endParaRPr>
          </a:p>
          <a:p>
            <a:pPr marL="342900" indent="-342900">
              <a:buFont typeface="+mj-lt"/>
              <a:buAutoNum type="arabicPeriod"/>
            </a:pPr>
            <a:r>
              <a:rPr lang="en-GB" sz="6200" b="1" dirty="0">
                <a:solidFill>
                  <a:srgbClr val="00B050"/>
                </a:solidFill>
              </a:rPr>
              <a:t>P</a:t>
            </a:r>
            <a:r>
              <a:rPr lang="en-GB" sz="6200" b="1" dirty="0" smtClean="0">
                <a:solidFill>
                  <a:srgbClr val="00B050"/>
                </a:solidFill>
              </a:rPr>
              <a:t>eer </a:t>
            </a:r>
            <a:r>
              <a:rPr lang="en-GB" sz="6200" b="1" dirty="0">
                <a:solidFill>
                  <a:srgbClr val="00B050"/>
                </a:solidFill>
              </a:rPr>
              <a:t>to peer and external mentoring </a:t>
            </a:r>
            <a:r>
              <a:rPr lang="en-GB" sz="6200" b="1" dirty="0" smtClean="0">
                <a:solidFill>
                  <a:srgbClr val="00B050"/>
                </a:solidFill>
              </a:rPr>
              <a:t>     </a:t>
            </a:r>
            <a:r>
              <a:rPr lang="en-GB" sz="6200" b="1" dirty="0" smtClean="0">
                <a:solidFill>
                  <a:srgbClr val="FF0000"/>
                </a:solidFill>
              </a:rPr>
              <a:t>-</a:t>
            </a:r>
            <a:r>
              <a:rPr lang="en-GB" sz="6200" dirty="0" smtClean="0">
                <a:solidFill>
                  <a:srgbClr val="FF0000"/>
                </a:solidFill>
              </a:rPr>
              <a:t>to </a:t>
            </a:r>
            <a:r>
              <a:rPr lang="en-GB" sz="6200" dirty="0">
                <a:solidFill>
                  <a:srgbClr val="FF0000"/>
                </a:solidFill>
              </a:rPr>
              <a:t>support Black </a:t>
            </a:r>
            <a:r>
              <a:rPr lang="en-GB" sz="6200" dirty="0" smtClean="0">
                <a:solidFill>
                  <a:srgbClr val="FF0000"/>
                </a:solidFill>
              </a:rPr>
              <a:t>researchers and other academic staff  in </a:t>
            </a:r>
            <a:r>
              <a:rPr lang="en-GB" sz="6200" dirty="0" smtClean="0">
                <a:solidFill>
                  <a:srgbClr val="FF0000"/>
                </a:solidFill>
              </a:rPr>
              <a:t>HE </a:t>
            </a:r>
            <a:r>
              <a:rPr lang="en-GB" sz="6200" dirty="0" smtClean="0">
                <a:solidFill>
                  <a:srgbClr val="FF0000"/>
                </a:solidFill>
              </a:rPr>
              <a:t>where required.</a:t>
            </a:r>
          </a:p>
          <a:p>
            <a:pPr marL="342900" indent="-342900">
              <a:buFont typeface="+mj-lt"/>
              <a:buAutoNum type="arabicPeriod"/>
            </a:pPr>
            <a:r>
              <a:rPr lang="en-GB" sz="6200" b="1" dirty="0" smtClean="0">
                <a:solidFill>
                  <a:srgbClr val="00B050"/>
                </a:solidFill>
              </a:rPr>
              <a:t>Stakeholders should enable enhanced </a:t>
            </a:r>
            <a:r>
              <a:rPr lang="en-GB" sz="6200" b="1" dirty="0">
                <a:solidFill>
                  <a:srgbClr val="00B050"/>
                </a:solidFill>
              </a:rPr>
              <a:t>&amp; </a:t>
            </a:r>
            <a:r>
              <a:rPr lang="en-GB" sz="6200" b="1" dirty="0" smtClean="0">
                <a:solidFill>
                  <a:srgbClr val="00B050"/>
                </a:solidFill>
              </a:rPr>
              <a:t>visible prospects</a:t>
            </a:r>
            <a:r>
              <a:rPr lang="en-GB" sz="6200" dirty="0">
                <a:solidFill>
                  <a:srgbClr val="00B050"/>
                </a:solidFill>
              </a:rPr>
              <a:t> </a:t>
            </a:r>
            <a:r>
              <a:rPr lang="en-GB" sz="6200" dirty="0" smtClean="0">
                <a:solidFill>
                  <a:srgbClr val="FF0000"/>
                </a:solidFill>
              </a:rPr>
              <a:t>- to encourage more people of African descent in pursuing </a:t>
            </a:r>
            <a:r>
              <a:rPr lang="en-GB" sz="6200" dirty="0">
                <a:solidFill>
                  <a:srgbClr val="FF0000"/>
                </a:solidFill>
              </a:rPr>
              <a:t>research </a:t>
            </a:r>
            <a:r>
              <a:rPr lang="en-GB" sz="6200" dirty="0" smtClean="0">
                <a:solidFill>
                  <a:srgbClr val="FF0000"/>
                </a:solidFill>
              </a:rPr>
              <a:t>careers</a:t>
            </a:r>
            <a:r>
              <a:rPr lang="en-GB" sz="6200" dirty="0">
                <a:solidFill>
                  <a:srgbClr val="FF0000"/>
                </a:solidFill>
              </a:rPr>
              <a:t>. </a:t>
            </a:r>
            <a:endParaRPr lang="en-GB" sz="6200" dirty="0" smtClean="0">
              <a:solidFill>
                <a:srgbClr val="FF0000"/>
              </a:solidFill>
            </a:endParaRPr>
          </a:p>
          <a:p>
            <a:pPr marL="342900" indent="-342900">
              <a:buFont typeface="+mj-lt"/>
              <a:buAutoNum type="arabicPeriod"/>
            </a:pPr>
            <a:r>
              <a:rPr lang="en-GB" sz="6200" b="1" dirty="0" smtClean="0">
                <a:solidFill>
                  <a:srgbClr val="00B050"/>
                </a:solidFill>
              </a:rPr>
              <a:t>Data collection, analysis and action planning  is imperative  </a:t>
            </a:r>
            <a:r>
              <a:rPr lang="en-GB" sz="6200" b="1" dirty="0" smtClean="0">
                <a:solidFill>
                  <a:srgbClr val="FF0000"/>
                </a:solidFill>
              </a:rPr>
              <a:t>- </a:t>
            </a:r>
            <a:r>
              <a:rPr lang="en-GB" sz="6200" dirty="0" smtClean="0">
                <a:solidFill>
                  <a:srgbClr val="FF0000"/>
                </a:solidFill>
              </a:rPr>
              <a:t>to </a:t>
            </a:r>
            <a:r>
              <a:rPr lang="en-GB" sz="6200" dirty="0">
                <a:solidFill>
                  <a:srgbClr val="FF0000"/>
                </a:solidFill>
              </a:rPr>
              <a:t>ensure accountability and impact in policy </a:t>
            </a:r>
            <a:r>
              <a:rPr lang="en-GB" sz="6200" dirty="0" smtClean="0">
                <a:solidFill>
                  <a:srgbClr val="FF0000"/>
                </a:solidFill>
              </a:rPr>
              <a:t>development, e.g. in recruitment and career management of minority ethnic researchers.</a:t>
            </a:r>
            <a:endParaRPr lang="en-GB" sz="6200" dirty="0">
              <a:solidFill>
                <a:srgbClr val="FF0000"/>
              </a:solidFill>
            </a:endParaRPr>
          </a:p>
          <a:p>
            <a:pPr marL="342900" indent="-342900">
              <a:buFont typeface="+mj-lt"/>
              <a:buAutoNum type="arabicPeriod"/>
            </a:pPr>
            <a:endParaRPr lang="en-GB" sz="6200" dirty="0"/>
          </a:p>
          <a:p>
            <a:pPr marL="285750" indent="-285750">
              <a:buFont typeface="Arial" panose="020B0604020202020204" pitchFamily="34" charset="0"/>
              <a:buChar char="•"/>
            </a:pPr>
            <a:endParaRPr lang="en-GB" dirty="0"/>
          </a:p>
          <a:p>
            <a:endParaRPr lang="en-GB" dirty="0"/>
          </a:p>
        </p:txBody>
      </p:sp>
      <p:pic>
        <p:nvPicPr>
          <p:cNvPr id="1026" name="Picture 2" descr="D:\Users\Hugh Olaiya\Pictures\ENAR\ENAR 2013 Gare du Nord, Bruss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075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8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0611"/>
          </a:xfrm>
        </p:spPr>
        <p:txBody>
          <a:bodyPr>
            <a:normAutofit/>
          </a:bodyPr>
          <a:lstStyle/>
          <a:p>
            <a:pPr algn="ctr"/>
            <a:r>
              <a:rPr lang="en-GB" sz="4000" b="1" dirty="0" smtClean="0"/>
              <a:t>BIBLIOGRAPHY</a:t>
            </a:r>
            <a:endParaRPr lang="en-GB" sz="4000" b="1" dirty="0"/>
          </a:p>
        </p:txBody>
      </p:sp>
      <p:sp>
        <p:nvSpPr>
          <p:cNvPr id="3" name="Content Placeholder 2"/>
          <p:cNvSpPr>
            <a:spLocks noGrp="1"/>
          </p:cNvSpPr>
          <p:nvPr>
            <p:ph idx="1"/>
          </p:nvPr>
        </p:nvSpPr>
        <p:spPr>
          <a:xfrm>
            <a:off x="0" y="753035"/>
            <a:ext cx="12192000" cy="6104966"/>
          </a:xfrm>
        </p:spPr>
        <p:txBody>
          <a:bodyPr>
            <a:noAutofit/>
          </a:bodyPr>
          <a:lstStyle/>
          <a:p>
            <a:pPr marL="0" indent="0">
              <a:buNone/>
            </a:pPr>
            <a:r>
              <a:rPr lang="en-GB" sz="1200" dirty="0" smtClean="0"/>
              <a:t>Centre for the Study of Ethnicity &amp; Citizenship (2015) </a:t>
            </a:r>
            <a:r>
              <a:rPr lang="en-GB" sz="1200" i="1" dirty="0" smtClean="0"/>
              <a:t>A one day symposium on : Ethnicity and educational inequality: the Role of Aspirations</a:t>
            </a:r>
            <a:r>
              <a:rPr lang="en-GB" sz="1200" dirty="0" smtClean="0"/>
              <a:t>, University of Bristol , 19/08/2015</a:t>
            </a:r>
          </a:p>
          <a:p>
            <a:pPr marL="0" indent="0">
              <a:buNone/>
            </a:pPr>
            <a:r>
              <a:rPr lang="en-GB" sz="1200" dirty="0" smtClean="0"/>
              <a:t>European Commission (2015) </a:t>
            </a:r>
            <a:r>
              <a:rPr lang="en-GB" sz="1200" i="1" dirty="0" smtClean="0"/>
              <a:t>EURAXESS Researchers in Motion, </a:t>
            </a:r>
            <a:r>
              <a:rPr lang="en-GB" sz="1200" dirty="0" smtClean="0">
                <a:hlinkClick r:id="rId2"/>
              </a:rPr>
              <a:t>http</a:t>
            </a:r>
            <a:r>
              <a:rPr lang="en-GB" sz="1200" dirty="0">
                <a:hlinkClick r:id="rId2"/>
              </a:rPr>
              <a:t>://ec.europa.eu/euraxess</a:t>
            </a:r>
            <a:r>
              <a:rPr lang="en-GB" sz="1200" dirty="0" smtClean="0">
                <a:hlinkClick r:id="rId2"/>
              </a:rPr>
              <a:t>/#</a:t>
            </a:r>
            <a:r>
              <a:rPr lang="en-GB" sz="1200" dirty="0" smtClean="0"/>
              <a:t> : European Commission [19/08/15]</a:t>
            </a:r>
          </a:p>
          <a:p>
            <a:pPr marL="0" indent="0">
              <a:buNone/>
            </a:pPr>
            <a:r>
              <a:rPr lang="en-US" sz="1200" dirty="0" smtClean="0"/>
              <a:t>Equality Challenge Unit (2014) </a:t>
            </a:r>
            <a:r>
              <a:rPr lang="en-US" sz="1200" i="1" dirty="0" smtClean="0"/>
              <a:t>Equality in Education Statistical Report</a:t>
            </a:r>
            <a:r>
              <a:rPr lang="en-US" sz="1200" dirty="0" smtClean="0"/>
              <a:t>, ECU</a:t>
            </a:r>
          </a:p>
          <a:p>
            <a:pPr marL="0" indent="0">
              <a:buNone/>
            </a:pPr>
            <a:r>
              <a:rPr lang="en-US" sz="1200" dirty="0" smtClean="0"/>
              <a:t>Grove</a:t>
            </a:r>
            <a:r>
              <a:rPr lang="en-US" sz="1200" dirty="0"/>
              <a:t>, J (2014) </a:t>
            </a:r>
            <a:r>
              <a:rPr lang="en-US" sz="1200" i="1" dirty="0"/>
              <a:t>Black scholars still experience racism on campus, </a:t>
            </a:r>
            <a:r>
              <a:rPr lang="en-US" sz="1200" dirty="0">
                <a:hlinkClick r:id="rId3"/>
              </a:rPr>
              <a:t>https://</a:t>
            </a:r>
            <a:r>
              <a:rPr lang="en-US" sz="1200" dirty="0" smtClean="0">
                <a:hlinkClick r:id="rId3"/>
              </a:rPr>
              <a:t>www.timeshighereducation.co.uk/news/black-scholars-still-experience-racism-on-campus/2012154.article</a:t>
            </a:r>
            <a:r>
              <a:rPr lang="en-US" sz="1200" dirty="0" smtClean="0"/>
              <a:t> : </a:t>
            </a:r>
            <a:r>
              <a:rPr lang="en-US" sz="1200" dirty="0"/>
              <a:t>Times Higher Education [20 /09/15</a:t>
            </a:r>
            <a:r>
              <a:rPr lang="en-US" sz="1200" dirty="0" smtClean="0"/>
              <a:t>]</a:t>
            </a:r>
          </a:p>
          <a:p>
            <a:pPr marL="0" indent="0">
              <a:buNone/>
            </a:pPr>
            <a:r>
              <a:rPr lang="en-GB" sz="1200" dirty="0" err="1"/>
              <a:t>Havergal</a:t>
            </a:r>
            <a:r>
              <a:rPr lang="en-GB" sz="1200" dirty="0"/>
              <a:t>, C (2015) </a:t>
            </a:r>
            <a:r>
              <a:rPr lang="en-GB" sz="1200" i="1" dirty="0"/>
              <a:t>Russell Group universities ‘unfairly rejecting ethnic minority students’  </a:t>
            </a:r>
            <a:r>
              <a:rPr lang="en-GB" sz="1200" dirty="0">
                <a:hlinkClick r:id="rId4"/>
              </a:rPr>
              <a:t>https://www.timeshighereducation.co.uk/news/russell-group-universities-%</a:t>
            </a:r>
            <a:r>
              <a:rPr lang="en-GB" sz="1200" dirty="0" smtClean="0">
                <a:hlinkClick r:id="rId4"/>
              </a:rPr>
              <a:t>E2%80%98unfairly-rejecting-ethnic-minority-students%E2%80%99</a:t>
            </a:r>
            <a:r>
              <a:rPr lang="en-GB" sz="1200" dirty="0" smtClean="0"/>
              <a:t> : </a:t>
            </a:r>
            <a:r>
              <a:rPr lang="en-GB" sz="1200" dirty="0"/>
              <a:t>Times Higher Education [21/08/15]</a:t>
            </a:r>
          </a:p>
          <a:p>
            <a:pPr marL="0" indent="0">
              <a:buNone/>
            </a:pPr>
            <a:r>
              <a:rPr lang="en-US" sz="1200" dirty="0" smtClean="0"/>
              <a:t>HEFCE </a:t>
            </a:r>
            <a:r>
              <a:rPr lang="en-US" sz="1200" dirty="0"/>
              <a:t>(2015) </a:t>
            </a:r>
            <a:r>
              <a:rPr lang="en-GB" sz="1200" i="1" dirty="0"/>
              <a:t>Selection of staff for inclusion in the REF </a:t>
            </a:r>
            <a:r>
              <a:rPr lang="en-GB" sz="1200" i="1" dirty="0" smtClean="0"/>
              <a:t>2014 </a:t>
            </a:r>
            <a:r>
              <a:rPr lang="en-US" sz="1200" dirty="0" smtClean="0">
                <a:hlinkClick r:id="rId5"/>
              </a:rPr>
              <a:t>http</a:t>
            </a:r>
            <a:r>
              <a:rPr lang="en-US" sz="1200" dirty="0">
                <a:hlinkClick r:id="rId5"/>
              </a:rPr>
              <a:t>://</a:t>
            </a:r>
            <a:r>
              <a:rPr lang="en-US" sz="1200" dirty="0" smtClean="0">
                <a:hlinkClick r:id="rId5"/>
              </a:rPr>
              <a:t>www.hefce.ac.uk/media/HEFCE,2014/Content/Pubs/2015/201517/HEFCE2015_17.pdf</a:t>
            </a:r>
            <a:r>
              <a:rPr lang="en-US" sz="1200" dirty="0" smtClean="0"/>
              <a:t> : HEFCE 2015 [22/08/15]</a:t>
            </a:r>
            <a:endParaRPr lang="en-US" sz="1200" dirty="0"/>
          </a:p>
          <a:p>
            <a:pPr marL="0" indent="0">
              <a:buNone/>
            </a:pPr>
            <a:r>
              <a:rPr lang="en-GB" sz="1200" dirty="0" smtClean="0"/>
              <a:t>Kimura, M. (2014) </a:t>
            </a:r>
            <a:r>
              <a:rPr lang="en-GB" sz="1200" i="1" dirty="0" smtClean="0"/>
              <a:t>Non –performativity of university and </a:t>
            </a:r>
            <a:r>
              <a:rPr lang="en-GB" sz="1200" i="1" dirty="0" err="1" smtClean="0"/>
              <a:t>subjectification</a:t>
            </a:r>
            <a:r>
              <a:rPr lang="en-GB" sz="1200" i="1" dirty="0" smtClean="0"/>
              <a:t> of students: the question of equality and diversity in UK universities</a:t>
            </a:r>
            <a:r>
              <a:rPr lang="en-GB" sz="1200" dirty="0" smtClean="0"/>
              <a:t>, British Journal of Sociology of Education, 35.4,523-540, DOI:</a:t>
            </a:r>
            <a:r>
              <a:rPr lang="en-GB" sz="1200" u="sng" dirty="0" smtClean="0"/>
              <a:t>10.1080/01425692.2013.777207</a:t>
            </a:r>
            <a:endParaRPr lang="en-GB" sz="1200" dirty="0" smtClean="0"/>
          </a:p>
          <a:p>
            <a:pPr marL="0" indent="0">
              <a:buNone/>
            </a:pPr>
            <a:r>
              <a:rPr lang="en-US" sz="1200" dirty="0"/>
              <a:t>Parr, C. (2015) </a:t>
            </a:r>
            <a:r>
              <a:rPr lang="en-US" sz="1200" i="1" dirty="0"/>
              <a:t>Race discrimination in universities still a problem, reports survey,  </a:t>
            </a:r>
            <a:r>
              <a:rPr lang="en-US" sz="1200" dirty="0">
                <a:hlinkClick r:id="rId6"/>
              </a:rPr>
              <a:t>https://</a:t>
            </a:r>
            <a:r>
              <a:rPr lang="en-US" sz="1200" dirty="0" smtClean="0">
                <a:hlinkClick r:id="rId6"/>
              </a:rPr>
              <a:t>www.timeshighereducation.co.uk/news/race-discrimination-in-universities-still-a-problem-reports-survey/2012474.article#comment-form</a:t>
            </a:r>
            <a:r>
              <a:rPr lang="en-US" sz="1200" dirty="0" smtClean="0"/>
              <a:t> : Times Higher Education [ 19/09/15]</a:t>
            </a:r>
            <a:r>
              <a:rPr lang="en-GB" sz="1200" dirty="0"/>
              <a:t> </a:t>
            </a:r>
            <a:endParaRPr lang="en-GB" sz="1200" dirty="0" smtClean="0"/>
          </a:p>
          <a:p>
            <a:pPr marL="0" indent="0">
              <a:buNone/>
            </a:pPr>
            <a:r>
              <a:rPr lang="en-GB" sz="1200" dirty="0" smtClean="0"/>
              <a:t>OCHR (2015) </a:t>
            </a:r>
            <a:r>
              <a:rPr lang="en-GB" sz="1200" i="1" dirty="0" smtClean="0"/>
              <a:t>A Tribute To Those Who Lost Their Lives In The Service of Human Rights </a:t>
            </a:r>
            <a:r>
              <a:rPr lang="en-GB" sz="1200" dirty="0" smtClean="0">
                <a:hlinkClick r:id="rId7"/>
              </a:rPr>
              <a:t>http</a:t>
            </a:r>
            <a:r>
              <a:rPr lang="en-GB" sz="1200" dirty="0">
                <a:hlinkClick r:id="rId7"/>
              </a:rPr>
              <a:t>://www.ohchr.org/EN/Pages/WelcomePage.aspx</a:t>
            </a:r>
            <a:r>
              <a:rPr lang="en-GB" sz="1200" dirty="0" smtClean="0">
                <a:hlinkClick r:id="rId7"/>
              </a:rPr>
              <a:t>#</a:t>
            </a:r>
            <a:r>
              <a:rPr lang="en-GB" sz="1200" dirty="0" smtClean="0"/>
              <a:t> :OCHR 1996-2015 [21/08/15]</a:t>
            </a:r>
            <a:endParaRPr lang="en-GB" sz="1200" i="1" dirty="0" smtClean="0"/>
          </a:p>
          <a:p>
            <a:pPr marL="0" indent="0">
              <a:buNone/>
            </a:pPr>
            <a:r>
              <a:rPr lang="fr-FR" sz="1200" dirty="0" smtClean="0"/>
              <a:t>United Nations </a:t>
            </a:r>
            <a:r>
              <a:rPr lang="fr-FR" sz="1200" i="1" dirty="0" smtClean="0"/>
              <a:t>(2015) 2015 – 2024 International </a:t>
            </a:r>
            <a:r>
              <a:rPr lang="fr-FR" sz="1200" i="1" dirty="0" err="1" smtClean="0"/>
              <a:t>Decade</a:t>
            </a:r>
            <a:r>
              <a:rPr lang="fr-FR" sz="1200" i="1" dirty="0" smtClean="0"/>
              <a:t> for People of </a:t>
            </a:r>
            <a:r>
              <a:rPr lang="fr-FR" sz="1200" i="1" dirty="0" err="1" smtClean="0"/>
              <a:t>African</a:t>
            </a:r>
            <a:r>
              <a:rPr lang="fr-FR" sz="1200" i="1" dirty="0" smtClean="0"/>
              <a:t> </a:t>
            </a:r>
            <a:r>
              <a:rPr lang="fr-FR" sz="1200" i="1" dirty="0" err="1" smtClean="0"/>
              <a:t>Descent</a:t>
            </a:r>
            <a:r>
              <a:rPr lang="fr-FR" sz="1200" i="1" dirty="0" smtClean="0"/>
              <a:t>  </a:t>
            </a:r>
            <a:r>
              <a:rPr lang="fr-FR" sz="1200" i="1" dirty="0">
                <a:hlinkClick r:id="rId8"/>
              </a:rPr>
              <a:t>http://www.un.org/en/events/africandescentdecade</a:t>
            </a:r>
            <a:r>
              <a:rPr lang="fr-FR" sz="1200" i="1" dirty="0" smtClean="0">
                <a:hlinkClick r:id="rId8"/>
              </a:rPr>
              <a:t>/</a:t>
            </a:r>
            <a:r>
              <a:rPr lang="fr-FR" sz="1200" i="1" dirty="0" smtClean="0"/>
              <a:t> : UN Web </a:t>
            </a:r>
            <a:r>
              <a:rPr lang="fr-FR" sz="1200" i="1" dirty="0"/>
              <a:t>Services </a:t>
            </a:r>
            <a:r>
              <a:rPr lang="fr-FR" sz="1200" dirty="0" smtClean="0"/>
              <a:t>[20/08/15]</a:t>
            </a:r>
            <a:r>
              <a:rPr lang="en-GB" sz="1200" dirty="0"/>
              <a:t> </a:t>
            </a:r>
            <a:endParaRPr lang="en-GB" sz="1200" dirty="0" smtClean="0"/>
          </a:p>
          <a:p>
            <a:pPr marL="0" indent="0">
              <a:buNone/>
            </a:pPr>
            <a:r>
              <a:rPr lang="en-GB" sz="1200" dirty="0"/>
              <a:t>United Nations (2015</a:t>
            </a:r>
            <a:r>
              <a:rPr lang="en-GB" sz="1200" dirty="0" smtClean="0"/>
              <a:t>) </a:t>
            </a:r>
            <a:r>
              <a:rPr lang="en-GB" sz="1200" i="1" dirty="0" smtClean="0"/>
              <a:t>2015 Time for Global Action for People and Action</a:t>
            </a:r>
            <a:r>
              <a:rPr lang="en-GB" sz="1200" dirty="0" smtClean="0"/>
              <a:t>,  </a:t>
            </a:r>
            <a:r>
              <a:rPr lang="en-GB" sz="1200" dirty="0">
                <a:hlinkClick r:id="rId9"/>
              </a:rPr>
              <a:t>http://www.un.org/sustainabledevelopment</a:t>
            </a:r>
            <a:r>
              <a:rPr lang="en-GB" sz="1200" dirty="0" smtClean="0">
                <a:hlinkClick r:id="rId9"/>
              </a:rPr>
              <a:t>/</a:t>
            </a:r>
            <a:r>
              <a:rPr lang="en-GB" sz="1200" dirty="0" smtClean="0"/>
              <a:t> : UN Web Services [5/09/15]</a:t>
            </a:r>
          </a:p>
          <a:p>
            <a:pPr marL="0" indent="0">
              <a:buNone/>
            </a:pPr>
            <a:r>
              <a:rPr lang="en-GB" sz="1200" dirty="0" smtClean="0"/>
              <a:t>UNDESA (2014) </a:t>
            </a:r>
            <a:r>
              <a:rPr lang="en-GB" sz="1200" i="1" dirty="0" smtClean="0"/>
              <a:t>Introduction </a:t>
            </a:r>
            <a:r>
              <a:rPr lang="en-GB" sz="1200" i="1" dirty="0"/>
              <a:t>and Proposed Goals and Targets on Sustainable Development for the </a:t>
            </a:r>
            <a:r>
              <a:rPr lang="en-GB" sz="1200" i="1" dirty="0" smtClean="0"/>
              <a:t>Post 2015 </a:t>
            </a:r>
            <a:r>
              <a:rPr lang="en-GB" sz="1200" i="1" dirty="0"/>
              <a:t>Development </a:t>
            </a:r>
            <a:r>
              <a:rPr lang="en-GB" sz="1200" i="1" dirty="0" smtClean="0"/>
              <a:t>Agenda</a:t>
            </a:r>
            <a:r>
              <a:rPr lang="en-GB" sz="1200" dirty="0" smtClean="0"/>
              <a:t>, </a:t>
            </a:r>
            <a:r>
              <a:rPr lang="fr-FR" sz="1200" dirty="0" smtClean="0">
                <a:hlinkClick r:id="rId10"/>
              </a:rPr>
              <a:t>https</a:t>
            </a:r>
            <a:r>
              <a:rPr lang="fr-FR" sz="1200" dirty="0">
                <a:hlinkClick r:id="rId10"/>
              </a:rPr>
              <a:t>://</a:t>
            </a:r>
            <a:r>
              <a:rPr lang="fr-FR" sz="1200" dirty="0" smtClean="0">
                <a:hlinkClick r:id="rId10"/>
              </a:rPr>
              <a:t>sustainabledevelopment.un.org/index.php?page=view&amp;type=111&amp;nr=4523&amp;menu=35</a:t>
            </a:r>
            <a:r>
              <a:rPr lang="fr-FR" sz="1200" dirty="0" smtClean="0"/>
              <a:t> : </a:t>
            </a:r>
            <a:r>
              <a:rPr lang="en-GB" sz="1200" dirty="0"/>
              <a:t> United Nations Department of Economic and Social </a:t>
            </a:r>
            <a:r>
              <a:rPr lang="en-GB" sz="1200" dirty="0" smtClean="0"/>
              <a:t>Affairs [25/08/15]</a:t>
            </a:r>
            <a:endParaRPr lang="fr-FR" sz="1200" dirty="0" smtClean="0"/>
          </a:p>
          <a:p>
            <a:pPr marL="0" indent="0">
              <a:buNone/>
            </a:pPr>
            <a:r>
              <a:rPr lang="fr-FR" sz="1200" dirty="0"/>
              <a:t>UNESCO&amp; </a:t>
            </a:r>
            <a:r>
              <a:rPr lang="fr-FR" sz="1200" dirty="0" smtClean="0"/>
              <a:t>UNICEF  (2013)</a:t>
            </a:r>
            <a:r>
              <a:rPr lang="en-GB" sz="1200" dirty="0"/>
              <a:t> </a:t>
            </a:r>
            <a:r>
              <a:rPr lang="en-GB" sz="1200" i="1" dirty="0"/>
              <a:t>Making Education a Priority in the Post-2015 </a:t>
            </a:r>
            <a:r>
              <a:rPr lang="en-GB" sz="1200" i="1" dirty="0" smtClean="0"/>
              <a:t>Development Agenda</a:t>
            </a:r>
            <a:r>
              <a:rPr lang="en-GB" sz="1200" i="1" dirty="0"/>
              <a:t>: Report of the Global Thematic Consultation </a:t>
            </a:r>
            <a:r>
              <a:rPr lang="en-GB" sz="1200" i="1" dirty="0" smtClean="0"/>
              <a:t>on Education </a:t>
            </a:r>
            <a:r>
              <a:rPr lang="en-GB" sz="1200" i="1" dirty="0"/>
              <a:t>in the Post-2015 Development </a:t>
            </a:r>
            <a:r>
              <a:rPr lang="en-GB" sz="1200" i="1" dirty="0" smtClean="0"/>
              <a:t>Agenda, UNESCO </a:t>
            </a:r>
          </a:p>
          <a:p>
            <a:pPr marL="0" indent="0">
              <a:buNone/>
            </a:pPr>
            <a:r>
              <a:rPr lang="en-US" sz="1200" dirty="0" smtClean="0"/>
              <a:t>UWE</a:t>
            </a:r>
            <a:r>
              <a:rPr lang="en-US" sz="1200" i="1" dirty="0" smtClean="0"/>
              <a:t>  (2014) Assessing </a:t>
            </a:r>
            <a:r>
              <a:rPr lang="en-US" sz="1200" i="1" dirty="0"/>
              <a:t>Impact and Measuring Success (AIMS) in widening participation </a:t>
            </a:r>
            <a:r>
              <a:rPr lang="en-US" sz="1200" i="1" dirty="0" smtClean="0"/>
              <a:t>research</a:t>
            </a:r>
            <a:r>
              <a:rPr lang="en-US" sz="1200" dirty="0" smtClean="0"/>
              <a:t>, </a:t>
            </a:r>
            <a:r>
              <a:rPr lang="en-GB" sz="1200" dirty="0" smtClean="0">
                <a:hlinkClick r:id="rId11"/>
              </a:rPr>
              <a:t>http</a:t>
            </a:r>
            <a:r>
              <a:rPr lang="en-GB" sz="1200" dirty="0">
                <a:hlinkClick r:id="rId11"/>
              </a:rPr>
              <a:t>://</a:t>
            </a:r>
            <a:r>
              <a:rPr lang="en-GB" sz="1200" dirty="0" smtClean="0">
                <a:hlinkClick r:id="rId11"/>
              </a:rPr>
              <a:t>www1.uwe.ac.uk/cahe/research/brille/researchprojects/aims.aspx</a:t>
            </a:r>
            <a:r>
              <a:rPr lang="en-GB" sz="1200" dirty="0" smtClean="0"/>
              <a:t> : UWE [18/09/15]</a:t>
            </a:r>
          </a:p>
          <a:p>
            <a:pPr marL="0" indent="0">
              <a:buNone/>
            </a:pPr>
            <a:r>
              <a:rPr lang="en-GB" sz="1200" dirty="0" smtClean="0"/>
              <a:t>Vitae (2015) </a:t>
            </a:r>
            <a:r>
              <a:rPr lang="en-GB" sz="1200" i="1" dirty="0" smtClean="0"/>
              <a:t>Equality &amp; Diversity in the research environment</a:t>
            </a:r>
            <a:r>
              <a:rPr lang="en-GB" sz="1200" dirty="0" smtClean="0"/>
              <a:t>, </a:t>
            </a:r>
            <a:r>
              <a:rPr lang="en-GB" sz="1200" dirty="0" smtClean="0">
                <a:hlinkClick r:id="rId12"/>
              </a:rPr>
              <a:t>https</a:t>
            </a:r>
            <a:r>
              <a:rPr lang="en-GB" sz="1200" dirty="0">
                <a:hlinkClick r:id="rId12"/>
              </a:rPr>
              <a:t>://</a:t>
            </a:r>
            <a:r>
              <a:rPr lang="en-GB" sz="1200" dirty="0" smtClean="0">
                <a:hlinkClick r:id="rId12"/>
              </a:rPr>
              <a:t>www.vitae.ac.uk/researchers-professional-development/engagement-influence-and-impact/working-with-others/equality-and-diversity-in-the-research-environment/equality-and-diversity-in-the-research-environment</a:t>
            </a:r>
            <a:r>
              <a:rPr lang="en-GB" sz="1200" dirty="0" smtClean="0"/>
              <a:t> : Careers Research and Advisory Centre Ltd [19/09/15]</a:t>
            </a:r>
          </a:p>
        </p:txBody>
      </p:sp>
    </p:spTree>
    <p:extLst>
      <p:ext uri="{BB962C8B-B14F-4D97-AF65-F5344CB8AC3E}">
        <p14:creationId xmlns:p14="http://schemas.microsoft.com/office/powerpoint/2010/main" val="4073006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73" y="5395518"/>
            <a:ext cx="10780776" cy="613283"/>
          </a:xfrm>
        </p:spPr>
        <p:txBody>
          <a:bodyPr/>
          <a:lstStyle/>
          <a:p>
            <a:r>
              <a:rPr lang="en-GB" dirty="0" smtClean="0"/>
              <a:t>.</a:t>
            </a:r>
            <a:endParaRPr lang="en-GB" dirty="0"/>
          </a:p>
        </p:txBody>
      </p:sp>
      <p:sp>
        <p:nvSpPr>
          <p:cNvPr id="4" name="Text Placeholder 3"/>
          <p:cNvSpPr>
            <a:spLocks noGrp="1"/>
          </p:cNvSpPr>
          <p:nvPr>
            <p:ph type="body" sz="half" idx="2"/>
          </p:nvPr>
        </p:nvSpPr>
        <p:spPr/>
        <p:txBody>
          <a:bodyPr>
            <a:normAutofit/>
          </a:bodyPr>
          <a:lstStyle/>
          <a:p>
            <a:r>
              <a:rPr lang="en-GB" dirty="0" smtClean="0"/>
              <a:t>                                                                                                            </a:t>
            </a:r>
            <a:r>
              <a:rPr lang="en-GB" sz="3200" b="1" dirty="0" smtClean="0">
                <a:solidFill>
                  <a:srgbClr val="00B050"/>
                </a:solidFill>
              </a:rPr>
              <a:t>FIN </a:t>
            </a:r>
            <a:r>
              <a:rPr lang="en-GB" sz="3200" b="1" dirty="0" smtClean="0"/>
              <a:t> </a:t>
            </a:r>
            <a:r>
              <a:rPr lang="en-GB" sz="3200" dirty="0" smtClean="0"/>
              <a:t>                     </a:t>
            </a:r>
            <a:endParaRPr lang="en-GB" sz="32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8138" b="28138"/>
          <a:stretch>
            <a:fillRect/>
          </a:stretch>
        </p:blipFill>
        <p:spPr/>
      </p:pic>
    </p:spTree>
    <p:extLst>
      <p:ext uri="{BB962C8B-B14F-4D97-AF65-F5344CB8AC3E}">
        <p14:creationId xmlns:p14="http://schemas.microsoft.com/office/powerpoint/2010/main" val="187751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4482" y="0"/>
            <a:ext cx="4567518" cy="1869141"/>
          </a:xfrm>
        </p:spPr>
        <p:txBody>
          <a:bodyPr/>
          <a:lstStyle/>
          <a:p>
            <a:r>
              <a:rPr lang="en-GB" dirty="0"/>
              <a:t>UN </a:t>
            </a:r>
            <a:r>
              <a:rPr lang="en-GB" dirty="0" smtClean="0"/>
              <a:t>POST </a:t>
            </a:r>
            <a:r>
              <a:rPr lang="en-GB" dirty="0"/>
              <a:t>2015 </a:t>
            </a:r>
            <a:r>
              <a:rPr lang="en-GB" dirty="0" smtClean="0"/>
              <a:t>DEVELOPMENT AGENDA</a:t>
            </a:r>
            <a:endParaRPr lang="en-GB" dirty="0"/>
          </a:p>
        </p:txBody>
      </p:sp>
      <p:sp>
        <p:nvSpPr>
          <p:cNvPr id="4" name="Text Placeholder 3"/>
          <p:cNvSpPr>
            <a:spLocks noGrp="1"/>
          </p:cNvSpPr>
          <p:nvPr>
            <p:ph type="body" sz="half" idx="2"/>
          </p:nvPr>
        </p:nvSpPr>
        <p:spPr>
          <a:xfrm>
            <a:off x="7624482" y="2043953"/>
            <a:ext cx="4567518" cy="4814047"/>
          </a:xfrm>
        </p:spPr>
        <p:txBody>
          <a:bodyPr>
            <a:normAutofit fontScale="25000" lnSpcReduction="20000"/>
          </a:bodyPr>
          <a:lstStyle/>
          <a:p>
            <a:endParaRPr lang="en-GB" sz="9600" i="1" dirty="0" smtClean="0">
              <a:solidFill>
                <a:srgbClr val="00B050"/>
              </a:solidFill>
            </a:endParaRPr>
          </a:p>
          <a:p>
            <a:r>
              <a:rPr lang="en-GB" sz="9600" i="1" dirty="0" smtClean="0">
                <a:solidFill>
                  <a:srgbClr val="00B050"/>
                </a:solidFill>
              </a:rPr>
              <a:t>“ </a:t>
            </a:r>
            <a:r>
              <a:rPr lang="en-GB" sz="9600" i="1" dirty="0">
                <a:solidFill>
                  <a:srgbClr val="00B050"/>
                </a:solidFill>
              </a:rPr>
              <a:t>the </a:t>
            </a:r>
            <a:r>
              <a:rPr lang="en-GB" sz="9600" b="1" i="1" dirty="0">
                <a:solidFill>
                  <a:srgbClr val="00B050"/>
                </a:solidFill>
              </a:rPr>
              <a:t>principle of equality </a:t>
            </a:r>
            <a:r>
              <a:rPr lang="en-GB" sz="9600" i="1" dirty="0">
                <a:solidFill>
                  <a:srgbClr val="00B050"/>
                </a:solidFill>
              </a:rPr>
              <a:t>is applicable to rich and poor </a:t>
            </a:r>
            <a:r>
              <a:rPr lang="en-GB" sz="9600" i="1" dirty="0" smtClean="0">
                <a:solidFill>
                  <a:srgbClr val="00B050"/>
                </a:solidFill>
              </a:rPr>
              <a:t>countries (…) the </a:t>
            </a:r>
            <a:r>
              <a:rPr lang="en-GB" sz="9600" i="1" dirty="0">
                <a:solidFill>
                  <a:srgbClr val="00B050"/>
                </a:solidFill>
              </a:rPr>
              <a:t>post-2015 education agenda should therefore be based on </a:t>
            </a:r>
            <a:r>
              <a:rPr lang="en-GB" sz="9600" b="1" i="1" dirty="0">
                <a:solidFill>
                  <a:srgbClr val="00B050"/>
                </a:solidFill>
              </a:rPr>
              <a:t>the </a:t>
            </a:r>
            <a:r>
              <a:rPr lang="en-GB" sz="9600" b="1" i="1" dirty="0" smtClean="0">
                <a:solidFill>
                  <a:srgbClr val="00B050"/>
                </a:solidFill>
              </a:rPr>
              <a:t>key principle </a:t>
            </a:r>
            <a:r>
              <a:rPr lang="en-GB" sz="9600" b="1" i="1" dirty="0">
                <a:solidFill>
                  <a:srgbClr val="00B050"/>
                </a:solidFill>
              </a:rPr>
              <a:t>of universality</a:t>
            </a:r>
            <a:r>
              <a:rPr lang="en-GB" sz="9600" i="1" dirty="0">
                <a:solidFill>
                  <a:srgbClr val="00B050"/>
                </a:solidFill>
              </a:rPr>
              <a:t>, </a:t>
            </a:r>
            <a:r>
              <a:rPr lang="en-GB" sz="9600" i="1" dirty="0" smtClean="0">
                <a:solidFill>
                  <a:srgbClr val="00B050"/>
                </a:solidFill>
              </a:rPr>
              <a:t>(…) </a:t>
            </a:r>
            <a:r>
              <a:rPr lang="en-GB" sz="9600" i="1" dirty="0">
                <a:solidFill>
                  <a:srgbClr val="00B050"/>
                </a:solidFill>
              </a:rPr>
              <a:t>and underpinned by a strong commitment to </a:t>
            </a:r>
            <a:r>
              <a:rPr lang="en-GB" sz="9600" b="1" i="1" dirty="0">
                <a:solidFill>
                  <a:srgbClr val="00B050"/>
                </a:solidFill>
              </a:rPr>
              <a:t>education as a public good.” </a:t>
            </a:r>
            <a:r>
              <a:rPr lang="en-GB" sz="9600" b="1" i="1" dirty="0" smtClean="0">
                <a:solidFill>
                  <a:srgbClr val="FF0000"/>
                </a:solidFill>
              </a:rPr>
              <a:t>                </a:t>
            </a:r>
            <a:endParaRPr lang="en-GB" sz="9600" b="1" i="1" dirty="0">
              <a:solidFill>
                <a:srgbClr val="FF0000"/>
              </a:solidFill>
            </a:endParaRPr>
          </a:p>
          <a:p>
            <a:endParaRPr lang="en-GB" dirty="0"/>
          </a:p>
          <a:p>
            <a:endParaRPr lang="en-GB" dirty="0"/>
          </a:p>
          <a:p>
            <a:r>
              <a:rPr lang="en-GB" dirty="0"/>
              <a:t>                                  </a:t>
            </a:r>
            <a:r>
              <a:rPr lang="en-GB" dirty="0" smtClean="0"/>
              <a:t>                                                                 </a:t>
            </a:r>
            <a:endParaRPr lang="en-GB" dirty="0" smtClean="0"/>
          </a:p>
          <a:p>
            <a:endParaRPr lang="en-GB" dirty="0"/>
          </a:p>
          <a:p>
            <a:endParaRPr lang="en-GB" dirty="0" smtClean="0"/>
          </a:p>
          <a:p>
            <a:r>
              <a:rPr lang="en-GB" dirty="0" smtClean="0"/>
              <a:t>                                                                                                                                                                                  </a:t>
            </a:r>
            <a:r>
              <a:rPr lang="en-GB" sz="6400" dirty="0"/>
              <a:t>UNESCO (</a:t>
            </a:r>
            <a:r>
              <a:rPr lang="en-GB" sz="6400" dirty="0" smtClean="0"/>
              <a:t>2013:p.7-8)</a:t>
            </a:r>
            <a:endParaRPr lang="en-GB" sz="6400" dirty="0"/>
          </a:p>
          <a:p>
            <a:r>
              <a:rPr lang="en-GB" dirty="0"/>
              <a:t>                                 </a:t>
            </a:r>
            <a:endParaRPr lang="en-GB" dirty="0" smtClean="0"/>
          </a:p>
          <a:p>
            <a:endParaRPr lang="en-GB" sz="6400" dirty="0"/>
          </a:p>
          <a:p>
            <a:r>
              <a:rPr lang="en-GB" sz="6400" dirty="0" smtClean="0"/>
              <a:t>                                                                                                                                              </a:t>
            </a:r>
            <a:endParaRPr lang="en-GB" dirty="0"/>
          </a:p>
          <a:p>
            <a:r>
              <a:rPr lang="en-GB" dirty="0" smtClean="0"/>
              <a:t>                                                                       </a:t>
            </a:r>
          </a:p>
          <a:p>
            <a:endParaRPr lang="en-GB" dirty="0"/>
          </a:p>
          <a:p>
            <a:endParaRPr lang="en-GB" dirty="0" smtClean="0"/>
          </a:p>
          <a:p>
            <a:endParaRPr lang="en-GB" dirty="0"/>
          </a:p>
          <a:p>
            <a:endParaRPr lang="en-GB" dirty="0" smtClean="0"/>
          </a:p>
          <a:p>
            <a:endParaRPr lang="en-GB" dirty="0"/>
          </a:p>
          <a:p>
            <a:r>
              <a:rPr lang="en-GB" dirty="0" smtClean="0"/>
              <a:t>                                                                                                                                                                          </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6067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7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4482" y="1"/>
            <a:ext cx="4567518" cy="2232212"/>
          </a:xfrm>
        </p:spPr>
        <p:txBody>
          <a:bodyPr/>
          <a:lstStyle/>
          <a:p>
            <a:r>
              <a:rPr lang="en-US" sz="3200" b="1" dirty="0" smtClean="0"/>
              <a:t>SUSTAINABLE </a:t>
            </a:r>
            <a:r>
              <a:rPr lang="en-US" sz="3200" b="1" dirty="0"/>
              <a:t>DEVELOPMENT GOAL 4 </a:t>
            </a:r>
            <a:r>
              <a:rPr lang="en-US" sz="3200" b="1" dirty="0" smtClean="0"/>
              <a:t>– </a:t>
            </a:r>
            <a:r>
              <a:rPr lang="en-US" sz="3200" dirty="0" smtClean="0"/>
              <a:t>promoting </a:t>
            </a:r>
            <a:r>
              <a:rPr lang="en-US" sz="3200" dirty="0"/>
              <a:t>lifelong opportunities for inclusive and equitable quality </a:t>
            </a:r>
            <a:r>
              <a:rPr lang="en-US" sz="3200" dirty="0" smtClean="0"/>
              <a:t>education</a:t>
            </a:r>
            <a:endParaRPr lang="en-GB" sz="3200" dirty="0"/>
          </a:p>
        </p:txBody>
      </p:sp>
      <p:sp>
        <p:nvSpPr>
          <p:cNvPr id="4" name="Text Placeholder 3"/>
          <p:cNvSpPr>
            <a:spLocks noGrp="1"/>
          </p:cNvSpPr>
          <p:nvPr>
            <p:ph type="body" sz="half" idx="2"/>
          </p:nvPr>
        </p:nvSpPr>
        <p:spPr>
          <a:xfrm>
            <a:off x="7624482" y="2471472"/>
            <a:ext cx="4567518" cy="4386528"/>
          </a:xfrm>
        </p:spPr>
        <p:txBody>
          <a:bodyPr>
            <a:normAutofit/>
          </a:bodyPr>
          <a:lstStyle/>
          <a:p>
            <a:r>
              <a:rPr lang="en-US" sz="2200" b="1" dirty="0" smtClean="0">
                <a:solidFill>
                  <a:srgbClr val="00B050"/>
                </a:solidFill>
              </a:rPr>
              <a:t>Target 4.3: </a:t>
            </a:r>
            <a:r>
              <a:rPr lang="en-US" sz="2200" b="1" dirty="0">
                <a:solidFill>
                  <a:srgbClr val="00B050"/>
                </a:solidFill>
              </a:rPr>
              <a:t> </a:t>
            </a:r>
            <a:r>
              <a:rPr lang="en-GB" sz="2200" b="1" dirty="0" smtClean="0">
                <a:solidFill>
                  <a:srgbClr val="FF0000"/>
                </a:solidFill>
              </a:rPr>
              <a:t>ensure </a:t>
            </a:r>
            <a:r>
              <a:rPr lang="en-GB" sz="2200" b="1" dirty="0">
                <a:solidFill>
                  <a:srgbClr val="FF0000"/>
                </a:solidFill>
              </a:rPr>
              <a:t>equal access for all to affordable quality tertiary </a:t>
            </a:r>
            <a:r>
              <a:rPr lang="en-GB" sz="2200" b="1" dirty="0" smtClean="0">
                <a:solidFill>
                  <a:srgbClr val="FF0000"/>
                </a:solidFill>
              </a:rPr>
              <a:t>education by </a:t>
            </a:r>
            <a:r>
              <a:rPr lang="en-GB" sz="2200" b="1" dirty="0">
                <a:solidFill>
                  <a:srgbClr val="FF0000"/>
                </a:solidFill>
              </a:rPr>
              <a:t>2030 </a:t>
            </a:r>
            <a:r>
              <a:rPr lang="en-GB" sz="2200" b="1" i="1" dirty="0" smtClean="0">
                <a:solidFill>
                  <a:srgbClr val="FF0000"/>
                </a:solidFill>
              </a:rPr>
              <a:t>.</a:t>
            </a:r>
            <a:endParaRPr lang="en-US" sz="2200" b="1" i="1" dirty="0" smtClean="0">
              <a:solidFill>
                <a:srgbClr val="FF0000"/>
              </a:solidFill>
            </a:endParaRPr>
          </a:p>
          <a:p>
            <a:r>
              <a:rPr lang="en-GB" sz="2200" b="1" dirty="0" smtClean="0">
                <a:solidFill>
                  <a:srgbClr val="00B050"/>
                </a:solidFill>
              </a:rPr>
              <a:t>Target 4.6: </a:t>
            </a:r>
            <a:r>
              <a:rPr lang="en-GB" sz="2200" b="1" dirty="0" smtClean="0">
                <a:solidFill>
                  <a:srgbClr val="FF0000"/>
                </a:solidFill>
              </a:rPr>
              <a:t>integrate </a:t>
            </a:r>
            <a:r>
              <a:rPr lang="en-GB" sz="2200" b="1" dirty="0">
                <a:solidFill>
                  <a:srgbClr val="FF0000"/>
                </a:solidFill>
              </a:rPr>
              <a:t>into education </a:t>
            </a:r>
            <a:r>
              <a:rPr lang="en-GB" sz="2200" b="1" dirty="0" smtClean="0">
                <a:solidFill>
                  <a:srgbClr val="FF0000"/>
                </a:solidFill>
              </a:rPr>
              <a:t>programs, </a:t>
            </a:r>
            <a:r>
              <a:rPr lang="en-GB" sz="2200" b="1" dirty="0">
                <a:solidFill>
                  <a:srgbClr val="FF0000"/>
                </a:solidFill>
              </a:rPr>
              <a:t>knowledge and skills necessary for </a:t>
            </a:r>
            <a:r>
              <a:rPr lang="en-GB" sz="2200" b="1" dirty="0" smtClean="0">
                <a:solidFill>
                  <a:srgbClr val="FF0000"/>
                </a:solidFill>
              </a:rPr>
              <a:t>sustainable development, </a:t>
            </a:r>
            <a:r>
              <a:rPr lang="en-GB" sz="2200" b="1" dirty="0">
                <a:solidFill>
                  <a:srgbClr val="FF0000"/>
                </a:solidFill>
              </a:rPr>
              <a:t>human </a:t>
            </a:r>
            <a:r>
              <a:rPr lang="en-GB" sz="2200" b="1" dirty="0" smtClean="0">
                <a:solidFill>
                  <a:srgbClr val="FF0000"/>
                </a:solidFill>
              </a:rPr>
              <a:t>rights &amp; </a:t>
            </a:r>
            <a:r>
              <a:rPr lang="en-GB" sz="2200" b="1" dirty="0">
                <a:solidFill>
                  <a:srgbClr val="FF0000"/>
                </a:solidFill>
              </a:rPr>
              <a:t>gender </a:t>
            </a:r>
            <a:r>
              <a:rPr lang="en-GB" sz="2200" b="1" dirty="0" smtClean="0">
                <a:solidFill>
                  <a:srgbClr val="FF0000"/>
                </a:solidFill>
              </a:rPr>
              <a:t>equality by </a:t>
            </a:r>
            <a:r>
              <a:rPr lang="en-GB" sz="2200" b="1" dirty="0">
                <a:solidFill>
                  <a:srgbClr val="FF0000"/>
                </a:solidFill>
              </a:rPr>
              <a:t>2030 </a:t>
            </a:r>
            <a:r>
              <a:rPr lang="en-GB" sz="2200" b="1" dirty="0" smtClean="0">
                <a:solidFill>
                  <a:srgbClr val="FF0000"/>
                </a:solidFill>
              </a:rPr>
              <a:t>.</a:t>
            </a:r>
            <a:endParaRPr lang="en-US" sz="2200" b="1" dirty="0">
              <a:solidFill>
                <a:srgbClr val="FF0000"/>
              </a:solidFill>
            </a:endParaRPr>
          </a:p>
          <a:p>
            <a:endParaRPr lang="en-GB" sz="1600" dirty="0" smtClean="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smtClean="0"/>
          </a:p>
          <a:p>
            <a:endParaRPr lang="en-GB" sz="1600" dirty="0"/>
          </a:p>
          <a:p>
            <a:endParaRPr lang="en-GB" sz="1600" dirty="0" smtClean="0"/>
          </a:p>
          <a:p>
            <a:endParaRPr lang="en-GB" sz="1600" dirty="0"/>
          </a:p>
          <a:p>
            <a:endParaRPr lang="en-GB" sz="1600" dirty="0" smtClean="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6067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98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4482" y="1"/>
            <a:ext cx="4567518" cy="1492624"/>
          </a:xfrm>
        </p:spPr>
        <p:txBody>
          <a:bodyPr/>
          <a:lstStyle/>
          <a:p>
            <a:r>
              <a:rPr lang="en-GB" sz="3200" b="1" dirty="0" smtClean="0"/>
              <a:t>SUSTAINABLE </a:t>
            </a:r>
            <a:r>
              <a:rPr lang="en-GB" sz="3200" b="1" dirty="0"/>
              <a:t>DEVELOPMENT GOAL 10 </a:t>
            </a:r>
            <a:r>
              <a:rPr lang="en-GB" sz="3200" b="1" dirty="0" smtClean="0"/>
              <a:t> - reduce </a:t>
            </a:r>
            <a:r>
              <a:rPr lang="en-GB" sz="3200" b="1" dirty="0"/>
              <a:t>inequality within and between </a:t>
            </a:r>
            <a:r>
              <a:rPr lang="en-GB" sz="3200" b="1" dirty="0" smtClean="0"/>
              <a:t>countries</a:t>
            </a:r>
            <a:endParaRPr lang="en-GB" sz="3200" b="1" dirty="0"/>
          </a:p>
        </p:txBody>
      </p:sp>
      <p:sp>
        <p:nvSpPr>
          <p:cNvPr id="4" name="Text Placeholder 3"/>
          <p:cNvSpPr>
            <a:spLocks noGrp="1"/>
          </p:cNvSpPr>
          <p:nvPr>
            <p:ph type="body" sz="half" idx="2"/>
          </p:nvPr>
        </p:nvSpPr>
        <p:spPr>
          <a:xfrm>
            <a:off x="7624482" y="1627094"/>
            <a:ext cx="4567518" cy="5230905"/>
          </a:xfrm>
        </p:spPr>
        <p:txBody>
          <a:bodyPr>
            <a:normAutofit/>
          </a:bodyPr>
          <a:lstStyle/>
          <a:p>
            <a:r>
              <a:rPr lang="en-GB" sz="2000" b="1" dirty="0" smtClean="0">
                <a:solidFill>
                  <a:srgbClr val="00B050"/>
                </a:solidFill>
              </a:rPr>
              <a:t>Target 10.2: </a:t>
            </a:r>
            <a:r>
              <a:rPr lang="en-GB" sz="2000" dirty="0" smtClean="0">
                <a:solidFill>
                  <a:srgbClr val="FF0000"/>
                </a:solidFill>
              </a:rPr>
              <a:t>take </a:t>
            </a:r>
            <a:r>
              <a:rPr lang="en-GB" sz="2000" dirty="0">
                <a:solidFill>
                  <a:srgbClr val="FF0000"/>
                </a:solidFill>
              </a:rPr>
              <a:t>actions </a:t>
            </a:r>
            <a:r>
              <a:rPr lang="en-GB" sz="2000" b="1" dirty="0">
                <a:solidFill>
                  <a:srgbClr val="FF0000"/>
                </a:solidFill>
              </a:rPr>
              <a:t>to empower and </a:t>
            </a:r>
            <a:r>
              <a:rPr lang="en-GB" sz="2000" b="1" dirty="0" smtClean="0">
                <a:solidFill>
                  <a:srgbClr val="FF0000"/>
                </a:solidFill>
              </a:rPr>
              <a:t>promote socioeconomic </a:t>
            </a:r>
            <a:r>
              <a:rPr lang="en-GB" sz="2000" b="1" dirty="0">
                <a:solidFill>
                  <a:srgbClr val="FF0000"/>
                </a:solidFill>
              </a:rPr>
              <a:t>inclusion of </a:t>
            </a:r>
            <a:r>
              <a:rPr lang="en-GB" sz="2000" b="1" dirty="0" smtClean="0">
                <a:solidFill>
                  <a:srgbClr val="FF0000"/>
                </a:solidFill>
              </a:rPr>
              <a:t> </a:t>
            </a:r>
            <a:r>
              <a:rPr lang="en-GB" sz="2000" b="1" dirty="0">
                <a:solidFill>
                  <a:srgbClr val="FF0000"/>
                </a:solidFill>
              </a:rPr>
              <a:t>all irrespective of </a:t>
            </a:r>
            <a:r>
              <a:rPr lang="en-GB" sz="2000" b="1" dirty="0" smtClean="0">
                <a:solidFill>
                  <a:srgbClr val="FF0000"/>
                </a:solidFill>
              </a:rPr>
              <a:t>ethnicity</a:t>
            </a:r>
            <a:r>
              <a:rPr lang="en-GB" sz="2000" dirty="0" smtClean="0">
                <a:solidFill>
                  <a:srgbClr val="FF0000"/>
                </a:solidFill>
              </a:rPr>
              <a:t> </a:t>
            </a:r>
            <a:r>
              <a:rPr lang="en-GB" sz="2000" dirty="0">
                <a:solidFill>
                  <a:srgbClr val="FF0000"/>
                </a:solidFill>
              </a:rPr>
              <a:t>or economic status by 2030 </a:t>
            </a:r>
          </a:p>
          <a:p>
            <a:r>
              <a:rPr lang="en-GB" sz="2000" b="1" dirty="0" smtClean="0">
                <a:solidFill>
                  <a:srgbClr val="00B050"/>
                </a:solidFill>
              </a:rPr>
              <a:t>Target 10.3: </a:t>
            </a:r>
            <a:r>
              <a:rPr lang="en-GB" sz="2000" b="1" dirty="0">
                <a:solidFill>
                  <a:srgbClr val="FF0000"/>
                </a:solidFill>
              </a:rPr>
              <a:t>reduce inequalities of opportunity and outcome </a:t>
            </a:r>
            <a:r>
              <a:rPr lang="en-GB" sz="2000" dirty="0">
                <a:solidFill>
                  <a:srgbClr val="FF0000"/>
                </a:solidFill>
              </a:rPr>
              <a:t>including through eliminating discriminatory laws, policies and practices, &amp;</a:t>
            </a:r>
            <a:r>
              <a:rPr lang="en-GB" sz="2000" dirty="0" smtClean="0">
                <a:solidFill>
                  <a:srgbClr val="FF0000"/>
                </a:solidFill>
              </a:rPr>
              <a:t> </a:t>
            </a:r>
            <a:r>
              <a:rPr lang="en-GB" sz="2000" dirty="0">
                <a:solidFill>
                  <a:srgbClr val="FF0000"/>
                </a:solidFill>
              </a:rPr>
              <a:t>promoting </a:t>
            </a:r>
            <a:r>
              <a:rPr lang="en-GB" sz="2000" dirty="0" smtClean="0">
                <a:solidFill>
                  <a:srgbClr val="FF0000"/>
                </a:solidFill>
              </a:rPr>
              <a:t>appropriate (…) </a:t>
            </a:r>
            <a:r>
              <a:rPr lang="en-GB" sz="2000" dirty="0">
                <a:solidFill>
                  <a:srgbClr val="FF0000"/>
                </a:solidFill>
              </a:rPr>
              <a:t>actions in this regard </a:t>
            </a:r>
          </a:p>
          <a:p>
            <a:r>
              <a:rPr lang="en-GB" sz="2000" b="1" dirty="0" smtClean="0">
                <a:solidFill>
                  <a:srgbClr val="00B050"/>
                </a:solidFill>
              </a:rPr>
              <a:t>Target 10.4: </a:t>
            </a:r>
            <a:r>
              <a:rPr lang="en-GB" sz="2000" b="1" dirty="0" smtClean="0">
                <a:solidFill>
                  <a:srgbClr val="FF0000"/>
                </a:solidFill>
              </a:rPr>
              <a:t>progressively </a:t>
            </a:r>
            <a:r>
              <a:rPr lang="en-GB" sz="2000" b="1" dirty="0">
                <a:solidFill>
                  <a:srgbClr val="FF0000"/>
                </a:solidFill>
              </a:rPr>
              <a:t>adopt policies especially fiscal to promote greater equality </a:t>
            </a:r>
          </a:p>
          <a:p>
            <a:r>
              <a:rPr lang="en-GB" sz="2000" b="1" dirty="0" smtClean="0">
                <a:solidFill>
                  <a:srgbClr val="00B050"/>
                </a:solidFill>
              </a:rPr>
              <a:t>Target 10.6: </a:t>
            </a:r>
            <a:r>
              <a:rPr lang="en-GB" sz="2000" b="1" dirty="0">
                <a:solidFill>
                  <a:srgbClr val="FF0000"/>
                </a:solidFill>
              </a:rPr>
              <a:t>facilitate orderly, safe, and responsible migration </a:t>
            </a:r>
            <a:r>
              <a:rPr lang="en-GB" sz="2000" b="1" dirty="0" smtClean="0">
                <a:solidFill>
                  <a:srgbClr val="FF0000"/>
                </a:solidFill>
              </a:rPr>
              <a:t>and (…) of </a:t>
            </a:r>
            <a:r>
              <a:rPr lang="en-GB" sz="2000" b="1" dirty="0">
                <a:solidFill>
                  <a:srgbClr val="FF0000"/>
                </a:solidFill>
              </a:rPr>
              <a:t>planned and managed migration </a:t>
            </a:r>
            <a:r>
              <a:rPr lang="en-GB" sz="2000" b="1" dirty="0" smtClean="0">
                <a:solidFill>
                  <a:srgbClr val="FF0000"/>
                </a:solidFill>
              </a:rPr>
              <a:t>policies.</a:t>
            </a:r>
            <a:endParaRPr lang="en-GB" sz="2000" b="1" dirty="0">
              <a:solidFill>
                <a:srgbClr val="FF0000"/>
              </a:solidFill>
            </a:endParaRPr>
          </a:p>
          <a:p>
            <a:endParaRPr lang="en-GB" dirty="0"/>
          </a:p>
        </p:txBody>
      </p:sp>
      <p:sp>
        <p:nvSpPr>
          <p:cNvPr id="5" name="Content Placeholder 4"/>
          <p:cNvSpPr>
            <a:spLocks noGrp="1"/>
          </p:cNvSpPr>
          <p:nvPr>
            <p:ph idx="1"/>
          </p:nvPr>
        </p:nvSpPr>
        <p:spPr/>
        <p:txBody>
          <a:bodyPr/>
          <a:lstStyle/>
          <a:p>
            <a:endParaRPr lang="en-GB" dirty="0"/>
          </a:p>
        </p:txBody>
      </p:sp>
      <p:pic>
        <p:nvPicPr>
          <p:cNvPr id="1027" name="Picture 3" descr="C:\Users\Hugh Olaiya\AppData\Local\Microsoft\Windows\Temporary Internet Files\Content.IE5\AMI92PL4\world-inequalit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8" y="766482"/>
            <a:ext cx="6266330" cy="458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332" y="1"/>
            <a:ext cx="4603668" cy="1341911"/>
          </a:xfrm>
        </p:spPr>
        <p:txBody>
          <a:bodyPr/>
          <a:lstStyle/>
          <a:p>
            <a:pPr algn="ctr"/>
            <a:r>
              <a:rPr lang="en-GB" sz="3200" b="1" dirty="0" smtClean="0"/>
              <a:t>“WHEN” ?... NOW !</a:t>
            </a:r>
            <a:br>
              <a:rPr lang="en-GB" sz="3200" b="1" dirty="0" smtClean="0"/>
            </a:br>
            <a:endParaRPr lang="en-GB" sz="2800" b="1" dirty="0"/>
          </a:p>
        </p:txBody>
      </p:sp>
      <p:sp>
        <p:nvSpPr>
          <p:cNvPr id="4" name="Text Placeholder 3"/>
          <p:cNvSpPr>
            <a:spLocks noGrp="1"/>
          </p:cNvSpPr>
          <p:nvPr>
            <p:ph type="body" sz="half" idx="2"/>
          </p:nvPr>
        </p:nvSpPr>
        <p:spPr>
          <a:xfrm>
            <a:off x="7633855" y="1864894"/>
            <a:ext cx="4558145" cy="4993105"/>
          </a:xfrm>
        </p:spPr>
        <p:txBody>
          <a:bodyPr>
            <a:normAutofit fontScale="77500" lnSpcReduction="20000"/>
          </a:bodyPr>
          <a:lstStyle/>
          <a:p>
            <a:r>
              <a:rPr lang="en-GB" sz="2800" b="1" i="1" dirty="0">
                <a:solidFill>
                  <a:srgbClr val="FF0000"/>
                </a:solidFill>
              </a:rPr>
              <a:t>THE INTERNATIONAL DECADE FOR PEOPLE OF AFRICAN DESCENT  </a:t>
            </a:r>
          </a:p>
          <a:p>
            <a:r>
              <a:rPr lang="en-GB" sz="2800" b="1" i="1" dirty="0">
                <a:solidFill>
                  <a:srgbClr val="00B050"/>
                </a:solidFill>
              </a:rPr>
              <a:t>… was </a:t>
            </a:r>
            <a:r>
              <a:rPr lang="en-GB" sz="2800" b="1" i="1" dirty="0" smtClean="0">
                <a:solidFill>
                  <a:srgbClr val="00B050"/>
                </a:solidFill>
              </a:rPr>
              <a:t>proclaimed </a:t>
            </a:r>
            <a:r>
              <a:rPr lang="en-GB" sz="2800" b="1" i="1" dirty="0">
                <a:solidFill>
                  <a:srgbClr val="00B050"/>
                </a:solidFill>
              </a:rPr>
              <a:t>by the United Nations General Assembly as commencing on 1 January 2015 and ending on 31 December 2024, with the theme “People of African descent: recognition, justice and development”.</a:t>
            </a:r>
          </a:p>
          <a:p>
            <a:r>
              <a:rPr lang="en-GB" sz="2800" b="1" i="1" dirty="0">
                <a:solidFill>
                  <a:srgbClr val="00B050"/>
                </a:solidFill>
              </a:rPr>
              <a:t>                                        A/Res/68/237 </a:t>
            </a:r>
          </a:p>
          <a:p>
            <a:r>
              <a:rPr lang="en-GB" sz="2800" b="1" i="1" dirty="0">
                <a:solidFill>
                  <a:srgbClr val="00B050"/>
                </a:solidFill>
              </a:rPr>
              <a:t>                                        </a:t>
            </a:r>
          </a:p>
          <a:p>
            <a:r>
              <a:rPr lang="en-US" sz="2800" i="1" dirty="0" smtClean="0">
                <a:solidFill>
                  <a:srgbClr val="FF0000"/>
                </a:solidFill>
              </a:rPr>
              <a:t>The formal adoption of </a:t>
            </a:r>
            <a:r>
              <a:rPr lang="en-US" sz="2800" b="1" i="1" dirty="0" smtClean="0">
                <a:solidFill>
                  <a:srgbClr val="FF0000"/>
                </a:solidFill>
              </a:rPr>
              <a:t>the Post 2015 Development Agenda and SDGS </a:t>
            </a:r>
            <a:r>
              <a:rPr lang="en-US" sz="2800" i="1" dirty="0" smtClean="0">
                <a:solidFill>
                  <a:srgbClr val="FF0000"/>
                </a:solidFill>
              </a:rPr>
              <a:t>will take place at a  UN summit held in  New York, between 25-27 Sept. 2015 .</a:t>
            </a:r>
          </a:p>
          <a:p>
            <a:endParaRPr lang="en-US" sz="2100" b="1" dirty="0">
              <a:solidFill>
                <a:srgbClr val="00B050"/>
              </a:solidFill>
            </a:endParaRPr>
          </a:p>
        </p:txBody>
      </p:sp>
      <p:pic>
        <p:nvPicPr>
          <p:cNvPr id="1026" name="Picture 2" descr="C:\Users\Hugh Olaiya\AppData\Local\Microsoft\Windows\Temporary Internet Files\Content.IE5\CEHCQGTV\united%20na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622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5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err="1"/>
              <a:t>Programme</a:t>
            </a:r>
            <a:r>
              <a:rPr lang="en-US" sz="3600" b="1" dirty="0"/>
              <a:t> of activities for the implementation of </a:t>
            </a:r>
            <a:r>
              <a:rPr lang="en-US" sz="3600" b="1" dirty="0" smtClean="0"/>
              <a:t>the</a:t>
            </a:r>
            <a:r>
              <a:rPr lang="en-US" sz="3600" b="1" dirty="0"/>
              <a:t/>
            </a:r>
            <a:br>
              <a:rPr lang="en-US" sz="3600" b="1" dirty="0"/>
            </a:br>
            <a:r>
              <a:rPr lang="en-GB" sz="3600" b="1" dirty="0" smtClean="0"/>
              <a:t>International Decade for People of African Descent</a:t>
            </a:r>
            <a:r>
              <a:rPr lang="en-GB" sz="3600" dirty="0" smtClean="0"/>
              <a:t/>
            </a:r>
            <a:br>
              <a:rPr lang="en-GB" sz="3600" dirty="0" smtClean="0"/>
            </a:br>
            <a:endParaRPr lang="en-GB" sz="3600" dirty="0"/>
          </a:p>
        </p:txBody>
      </p:sp>
      <p:sp>
        <p:nvSpPr>
          <p:cNvPr id="5" name="Text Placeholder 4"/>
          <p:cNvSpPr>
            <a:spLocks noGrp="1"/>
          </p:cNvSpPr>
          <p:nvPr>
            <p:ph type="body" idx="1"/>
          </p:nvPr>
        </p:nvSpPr>
        <p:spPr/>
        <p:txBody>
          <a:bodyPr/>
          <a:lstStyle/>
          <a:p>
            <a:r>
              <a:rPr lang="en-GB" dirty="0" smtClean="0"/>
              <a:t>                </a:t>
            </a:r>
            <a:r>
              <a:rPr lang="en-GB" sz="3200" b="1" dirty="0" smtClean="0">
                <a:solidFill>
                  <a:srgbClr val="FF0000"/>
                </a:solidFill>
              </a:rPr>
              <a:t>Development</a:t>
            </a:r>
            <a:endParaRPr lang="en-GB" sz="3200" b="1" dirty="0">
              <a:solidFill>
                <a:srgbClr val="FF0000"/>
              </a:solidFill>
            </a:endParaRPr>
          </a:p>
        </p:txBody>
      </p:sp>
      <p:sp>
        <p:nvSpPr>
          <p:cNvPr id="4" name="Text Placeholder 3"/>
          <p:cNvSpPr>
            <a:spLocks noGrp="1"/>
          </p:cNvSpPr>
          <p:nvPr>
            <p:ph sz="half" idx="2"/>
          </p:nvPr>
        </p:nvSpPr>
        <p:spPr>
          <a:xfrm>
            <a:off x="676656" y="2753084"/>
            <a:ext cx="4663440" cy="4104916"/>
          </a:xfrm>
        </p:spPr>
        <p:txBody>
          <a:bodyPr>
            <a:normAutofit fontScale="70000" lnSpcReduction="20000"/>
          </a:bodyPr>
          <a:lstStyle/>
          <a:p>
            <a:endParaRPr lang="en-US" sz="2800" dirty="0" smtClean="0"/>
          </a:p>
          <a:p>
            <a:r>
              <a:rPr lang="en-US" sz="3800" i="1" dirty="0">
                <a:solidFill>
                  <a:srgbClr val="00B050"/>
                </a:solidFill>
              </a:rPr>
              <a:t>“</a:t>
            </a:r>
            <a:r>
              <a:rPr lang="en-US" sz="3800" i="1" dirty="0">
                <a:solidFill>
                  <a:schemeClr val="tx1"/>
                </a:solidFill>
              </a:rPr>
              <a:t>Consistent with the Declaration on the Right to Development</a:t>
            </a:r>
            <a:r>
              <a:rPr lang="en-US" sz="3800" i="1" dirty="0" smtClean="0">
                <a:solidFill>
                  <a:schemeClr val="tx1"/>
                </a:solidFill>
              </a:rPr>
              <a:t>, </a:t>
            </a:r>
            <a:r>
              <a:rPr lang="en-US" sz="3800" i="1" dirty="0">
                <a:solidFill>
                  <a:schemeClr val="tx1"/>
                </a:solidFill>
              </a:rPr>
              <a:t>States </a:t>
            </a:r>
            <a:r>
              <a:rPr lang="en-US" sz="3800" i="1" dirty="0" smtClean="0">
                <a:solidFill>
                  <a:schemeClr val="tx1"/>
                </a:solidFill>
              </a:rPr>
              <a:t>should adopt measures (…) </a:t>
            </a:r>
            <a:r>
              <a:rPr lang="en-US" sz="3800" b="1" i="1" dirty="0">
                <a:solidFill>
                  <a:srgbClr val="00B050"/>
                </a:solidFill>
              </a:rPr>
              <a:t>including people of African descent, in development </a:t>
            </a:r>
            <a:r>
              <a:rPr lang="en-US" sz="3800" b="1" i="1" dirty="0" smtClean="0">
                <a:solidFill>
                  <a:srgbClr val="00B050"/>
                </a:solidFill>
              </a:rPr>
              <a:t>and decision making </a:t>
            </a:r>
            <a:r>
              <a:rPr lang="en-US" sz="3800" i="1" dirty="0" smtClean="0">
                <a:solidFill>
                  <a:srgbClr val="00B050"/>
                </a:solidFill>
              </a:rPr>
              <a:t>(…) </a:t>
            </a:r>
            <a:r>
              <a:rPr lang="en-US" sz="3800" b="1" i="1" dirty="0" smtClean="0">
                <a:solidFill>
                  <a:srgbClr val="00B050"/>
                </a:solidFill>
              </a:rPr>
              <a:t>and </a:t>
            </a:r>
            <a:r>
              <a:rPr lang="en-US" sz="3800" b="1" i="1" dirty="0">
                <a:solidFill>
                  <a:srgbClr val="00B050"/>
                </a:solidFill>
              </a:rPr>
              <a:t>in the fair distribution of benefits resulting </a:t>
            </a:r>
            <a:r>
              <a:rPr lang="en-US" sz="3800" b="1" i="1" dirty="0" smtClean="0">
                <a:solidFill>
                  <a:srgbClr val="00B050"/>
                </a:solidFill>
              </a:rPr>
              <a:t>therefrom</a:t>
            </a:r>
            <a:r>
              <a:rPr lang="en-US" sz="3800" i="1" dirty="0" smtClean="0">
                <a:solidFill>
                  <a:srgbClr val="00B050"/>
                </a:solidFill>
              </a:rPr>
              <a:t>”</a:t>
            </a:r>
            <a:endParaRPr lang="en-US" sz="3800" i="1" dirty="0">
              <a:solidFill>
                <a:srgbClr val="00B050"/>
              </a:solidFill>
            </a:endParaRPr>
          </a:p>
          <a:p>
            <a:endParaRPr lang="en-GB" dirty="0" smtClean="0">
              <a:solidFill>
                <a:srgbClr val="00B050"/>
              </a:solidFill>
            </a:endParaRPr>
          </a:p>
          <a:p>
            <a:pPr marL="0" indent="0">
              <a:buNone/>
            </a:pPr>
            <a:r>
              <a:rPr lang="en-GB" dirty="0" smtClean="0">
                <a:solidFill>
                  <a:srgbClr val="00B050"/>
                </a:solidFill>
              </a:rPr>
              <a:t>                                                           </a:t>
            </a:r>
            <a:r>
              <a:rPr lang="en-GB" dirty="0">
                <a:solidFill>
                  <a:schemeClr val="tx1"/>
                </a:solidFill>
              </a:rPr>
              <a:t>A/Res/69/16(22)             </a:t>
            </a:r>
            <a:r>
              <a:rPr lang="en-GB" dirty="0"/>
              <a:t/>
            </a:r>
            <a:br>
              <a:rPr lang="en-GB" dirty="0"/>
            </a:br>
            <a:endParaRPr lang="en-GB" dirty="0"/>
          </a:p>
        </p:txBody>
      </p:sp>
      <p:sp>
        <p:nvSpPr>
          <p:cNvPr id="6" name="Text Placeholder 5"/>
          <p:cNvSpPr>
            <a:spLocks noGrp="1"/>
          </p:cNvSpPr>
          <p:nvPr>
            <p:ph type="body" sz="quarter" idx="3"/>
          </p:nvPr>
        </p:nvSpPr>
        <p:spPr/>
        <p:txBody>
          <a:bodyPr>
            <a:normAutofit/>
          </a:bodyPr>
          <a:lstStyle/>
          <a:p>
            <a:pPr algn="just"/>
            <a:r>
              <a:rPr lang="en-GB" sz="3200" dirty="0" smtClean="0"/>
              <a:t>            </a:t>
            </a:r>
            <a:r>
              <a:rPr lang="en-GB" sz="3200" b="1" dirty="0" smtClean="0">
                <a:solidFill>
                  <a:srgbClr val="FF0000"/>
                </a:solidFill>
              </a:rPr>
              <a:t>EMPLOYMENT</a:t>
            </a:r>
            <a:endParaRPr lang="en-GB" sz="3200" b="1" dirty="0">
              <a:solidFill>
                <a:srgbClr val="FF0000"/>
              </a:solidFill>
            </a:endParaRPr>
          </a:p>
        </p:txBody>
      </p:sp>
      <p:sp>
        <p:nvSpPr>
          <p:cNvPr id="3" name="Content Placeholder 2"/>
          <p:cNvSpPr>
            <a:spLocks noGrp="1"/>
          </p:cNvSpPr>
          <p:nvPr>
            <p:ph sz="quarter" idx="4"/>
          </p:nvPr>
        </p:nvSpPr>
        <p:spPr>
          <a:xfrm>
            <a:off x="6007608" y="2750990"/>
            <a:ext cx="4663440" cy="4107010"/>
          </a:xfrm>
        </p:spPr>
        <p:txBody>
          <a:bodyPr>
            <a:normAutofit fontScale="25000" lnSpcReduction="20000"/>
          </a:bodyPr>
          <a:lstStyle/>
          <a:p>
            <a:pPr marL="0" indent="0">
              <a:buNone/>
            </a:pPr>
            <a:endParaRPr lang="en-US" sz="3400" dirty="0" smtClean="0"/>
          </a:p>
          <a:p>
            <a:pPr marL="0" indent="0">
              <a:buNone/>
            </a:pPr>
            <a:r>
              <a:rPr lang="en-US" sz="11200" i="1" dirty="0" smtClean="0">
                <a:solidFill>
                  <a:schemeClr val="tx1"/>
                </a:solidFill>
              </a:rPr>
              <a:t>“</a:t>
            </a:r>
            <a:r>
              <a:rPr lang="en-US" sz="11200" i="1" dirty="0">
                <a:solidFill>
                  <a:schemeClr val="tx1"/>
                </a:solidFill>
              </a:rPr>
              <a:t>take concrete measures to </a:t>
            </a:r>
            <a:r>
              <a:rPr lang="en-US" sz="11200" b="1" i="1" dirty="0">
                <a:solidFill>
                  <a:srgbClr val="00B050"/>
                </a:solidFill>
              </a:rPr>
              <a:t>eliminate racism, racial discrimination, xenophobia and related intolerance in the workplace against all workers, in particular people of African descent</a:t>
            </a:r>
            <a:r>
              <a:rPr lang="en-US" sz="11200" i="1" dirty="0">
                <a:solidFill>
                  <a:srgbClr val="00B050"/>
                </a:solidFill>
              </a:rPr>
              <a:t>, </a:t>
            </a:r>
            <a:r>
              <a:rPr lang="en-US" sz="11200" i="1" dirty="0">
                <a:solidFill>
                  <a:schemeClr val="tx1"/>
                </a:solidFill>
              </a:rPr>
              <a:t>including migrants, and ensure the full equality of all before the </a:t>
            </a:r>
            <a:r>
              <a:rPr lang="en-US" sz="11200" i="1" dirty="0" smtClean="0">
                <a:solidFill>
                  <a:schemeClr val="tx1"/>
                </a:solidFill>
              </a:rPr>
              <a:t>law ... ” </a:t>
            </a:r>
          </a:p>
          <a:p>
            <a:pPr marL="0" indent="0">
              <a:buNone/>
            </a:pPr>
            <a:endParaRPr lang="en-US" sz="9600" dirty="0">
              <a:solidFill>
                <a:schemeClr val="tx1"/>
              </a:solidFill>
            </a:endParaRPr>
          </a:p>
          <a:p>
            <a:pPr marL="0" indent="0">
              <a:buNone/>
            </a:pPr>
            <a:r>
              <a:rPr lang="en-US" sz="9600" dirty="0" smtClean="0">
                <a:solidFill>
                  <a:schemeClr val="tx1"/>
                </a:solidFill>
              </a:rPr>
              <a:t>                                       </a:t>
            </a:r>
            <a:r>
              <a:rPr lang="en-US" sz="7200" dirty="0" smtClean="0">
                <a:solidFill>
                  <a:schemeClr val="tx1"/>
                </a:solidFill>
              </a:rPr>
              <a:t>A/Res/69/16(22</a:t>
            </a:r>
            <a:r>
              <a:rPr lang="en-US" sz="7200" dirty="0">
                <a:solidFill>
                  <a:schemeClr val="tx1"/>
                </a:solidFill>
              </a:rPr>
              <a:t>)</a:t>
            </a:r>
            <a:endParaRPr lang="en-US" sz="7200" dirty="0" smtClean="0">
              <a:solidFill>
                <a:schemeClr val="tx1"/>
              </a:solidFill>
            </a:endParaRPr>
          </a:p>
          <a:p>
            <a:pPr marL="0" indent="0">
              <a:buNone/>
            </a:pPr>
            <a:r>
              <a:rPr lang="en-US" sz="9600" dirty="0" smtClean="0"/>
              <a:t> </a:t>
            </a:r>
            <a:r>
              <a:rPr lang="en-US" sz="9600" dirty="0"/>
              <a:t/>
            </a:r>
            <a:br>
              <a:rPr lang="en-US" sz="9600" dirty="0"/>
            </a:br>
            <a:endParaRPr lang="en-US" sz="9600" dirty="0" smtClean="0"/>
          </a:p>
          <a:p>
            <a:r>
              <a:rPr lang="en-US" dirty="0" smtClean="0"/>
              <a:t>                                               </a:t>
            </a:r>
          </a:p>
          <a:p>
            <a:endParaRPr lang="en-US" dirty="0" smtClean="0"/>
          </a:p>
          <a:p>
            <a:r>
              <a:rPr lang="en-US" dirty="0"/>
              <a:t> </a:t>
            </a:r>
            <a:r>
              <a:rPr lang="en-US" dirty="0" smtClean="0"/>
              <a:t>  </a:t>
            </a:r>
          </a:p>
          <a:p>
            <a:endParaRPr lang="en-US" dirty="0"/>
          </a:p>
          <a:p>
            <a:endParaRPr lang="en-US" dirty="0" smtClean="0"/>
          </a:p>
          <a:p>
            <a:r>
              <a:rPr lang="en-US" dirty="0"/>
              <a:t> </a:t>
            </a:r>
            <a:r>
              <a:rPr lang="en-US" dirty="0" smtClean="0"/>
              <a:t>                                                                     </a:t>
            </a:r>
          </a:p>
          <a:p>
            <a:r>
              <a:rPr lang="en-US" dirty="0"/>
              <a:t> </a:t>
            </a:r>
            <a:r>
              <a:rPr lang="en-US" dirty="0" smtClean="0"/>
              <a:t>                                                                                                   </a:t>
            </a:r>
            <a:endParaRPr lang="en-GB" dirty="0"/>
          </a:p>
        </p:txBody>
      </p:sp>
    </p:spTree>
    <p:extLst>
      <p:ext uri="{BB962C8B-B14F-4D97-AF65-F5344CB8AC3E}">
        <p14:creationId xmlns:p14="http://schemas.microsoft.com/office/powerpoint/2010/main" val="51408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376" y="0"/>
            <a:ext cx="4540624" cy="1347537"/>
          </a:xfrm>
        </p:spPr>
        <p:txBody>
          <a:bodyPr/>
          <a:lstStyle/>
          <a:p>
            <a:pPr algn="ct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3200" b="1" dirty="0" smtClean="0"/>
              <a:t>WHO  are the intended beneficiaries ?</a:t>
            </a:r>
            <a:r>
              <a:rPr lang="en-US" sz="2400" dirty="0" smtClean="0"/>
              <a:t/>
            </a:r>
            <a:br>
              <a:rPr lang="en-US" sz="2400" dirty="0" smtClean="0"/>
            </a:br>
            <a:r>
              <a:rPr lang="en-GB" sz="2000" dirty="0"/>
              <a:t/>
            </a:r>
            <a:br>
              <a:rPr lang="en-GB" sz="2000" dirty="0"/>
            </a:br>
            <a:endParaRPr lang="en-GB" sz="2000" dirty="0"/>
          </a:p>
        </p:txBody>
      </p:sp>
      <p:sp>
        <p:nvSpPr>
          <p:cNvPr id="4" name="Text Placeholder 3"/>
          <p:cNvSpPr>
            <a:spLocks noGrp="1"/>
          </p:cNvSpPr>
          <p:nvPr>
            <p:ph type="body" sz="half" idx="2"/>
          </p:nvPr>
        </p:nvSpPr>
        <p:spPr>
          <a:xfrm>
            <a:off x="7651376" y="1283369"/>
            <a:ext cx="4540624" cy="5574631"/>
          </a:xfrm>
        </p:spPr>
        <p:txBody>
          <a:bodyPr>
            <a:normAutofit fontScale="25000" lnSpcReduction="20000"/>
          </a:bodyPr>
          <a:lstStyle/>
          <a:p>
            <a:pPr algn="just"/>
            <a:r>
              <a:rPr lang="en-US" sz="9600" dirty="0" smtClean="0">
                <a:solidFill>
                  <a:srgbClr val="FF0000"/>
                </a:solidFill>
              </a:rPr>
              <a:t>The </a:t>
            </a:r>
            <a:r>
              <a:rPr lang="en-US" sz="9600" dirty="0">
                <a:solidFill>
                  <a:srgbClr val="FF0000"/>
                </a:solidFill>
              </a:rPr>
              <a:t>post-2015 agenda  goes beyond the MDGs </a:t>
            </a:r>
            <a:r>
              <a:rPr lang="en-US" sz="9600" dirty="0" smtClean="0">
                <a:solidFill>
                  <a:srgbClr val="FF0000"/>
                </a:solidFill>
              </a:rPr>
              <a:t>2 </a:t>
            </a:r>
            <a:r>
              <a:rPr lang="en-US" sz="9600" dirty="0">
                <a:solidFill>
                  <a:srgbClr val="FF0000"/>
                </a:solidFill>
              </a:rPr>
              <a:t>&amp; 3  </a:t>
            </a:r>
            <a:r>
              <a:rPr lang="en-US" sz="9600" dirty="0" smtClean="0">
                <a:solidFill>
                  <a:srgbClr val="FF0000"/>
                </a:solidFill>
              </a:rPr>
              <a:t>narrow focus on primary education &amp; </a:t>
            </a:r>
            <a:r>
              <a:rPr lang="en-US" sz="9600" dirty="0">
                <a:solidFill>
                  <a:srgbClr val="FF0000"/>
                </a:solidFill>
              </a:rPr>
              <a:t>gender equality </a:t>
            </a:r>
            <a:r>
              <a:rPr lang="en-US" sz="9600" dirty="0" smtClean="0">
                <a:solidFill>
                  <a:srgbClr val="FF0000"/>
                </a:solidFill>
              </a:rPr>
              <a:t>by</a:t>
            </a:r>
          </a:p>
          <a:p>
            <a:pPr algn="just"/>
            <a:r>
              <a:rPr lang="en-GB" sz="9600" b="1" dirty="0">
                <a:solidFill>
                  <a:srgbClr val="FF0000"/>
                </a:solidFill>
              </a:rPr>
              <a:t>-</a:t>
            </a:r>
            <a:r>
              <a:rPr lang="en-GB" sz="9600" b="1" dirty="0" smtClean="0">
                <a:solidFill>
                  <a:srgbClr val="FF0000"/>
                </a:solidFill>
              </a:rPr>
              <a:t> </a:t>
            </a:r>
            <a:r>
              <a:rPr lang="en-GB" sz="9600" dirty="0" smtClean="0">
                <a:solidFill>
                  <a:srgbClr val="FF0000"/>
                </a:solidFill>
              </a:rPr>
              <a:t>identifying</a:t>
            </a:r>
            <a:r>
              <a:rPr lang="en-GB" sz="9600" b="1" dirty="0" smtClean="0">
                <a:solidFill>
                  <a:srgbClr val="FF0000"/>
                </a:solidFill>
              </a:rPr>
              <a:t> </a:t>
            </a:r>
            <a:r>
              <a:rPr lang="en-GB" sz="9600" b="1" dirty="0">
                <a:solidFill>
                  <a:srgbClr val="FF0000"/>
                </a:solidFill>
              </a:rPr>
              <a:t>migrants and minorities (including people of African descent), </a:t>
            </a:r>
            <a:r>
              <a:rPr lang="en-GB" sz="9600" dirty="0">
                <a:solidFill>
                  <a:srgbClr val="FF0000"/>
                </a:solidFill>
              </a:rPr>
              <a:t>as</a:t>
            </a:r>
            <a:r>
              <a:rPr lang="en-GB" sz="9600" b="1" dirty="0">
                <a:solidFill>
                  <a:srgbClr val="FF0000"/>
                </a:solidFill>
              </a:rPr>
              <a:t> marginalized  groups who require better access to quality education</a:t>
            </a:r>
          </a:p>
          <a:p>
            <a:pPr algn="just"/>
            <a:r>
              <a:rPr lang="en-GB" sz="9600" dirty="0">
                <a:solidFill>
                  <a:srgbClr val="FF0000"/>
                </a:solidFill>
              </a:rPr>
              <a:t>-</a:t>
            </a:r>
            <a:r>
              <a:rPr lang="en-GB" sz="9600" dirty="0" smtClean="0">
                <a:solidFill>
                  <a:srgbClr val="FF0000"/>
                </a:solidFill>
              </a:rPr>
              <a:t> targeting </a:t>
            </a:r>
            <a:r>
              <a:rPr lang="en-GB" sz="9600" b="1" dirty="0" smtClean="0">
                <a:solidFill>
                  <a:srgbClr val="FF0000"/>
                </a:solidFill>
              </a:rPr>
              <a:t>investment </a:t>
            </a:r>
            <a:r>
              <a:rPr lang="en-GB" sz="9600" b="1" dirty="0">
                <a:solidFill>
                  <a:srgbClr val="FF0000"/>
                </a:solidFill>
              </a:rPr>
              <a:t>in tertiary and vocational </a:t>
            </a:r>
            <a:r>
              <a:rPr lang="en-GB" sz="9600" b="1" dirty="0" smtClean="0">
                <a:solidFill>
                  <a:srgbClr val="FF0000"/>
                </a:solidFill>
              </a:rPr>
              <a:t>education</a:t>
            </a:r>
            <a:endParaRPr lang="en-GB" sz="9600" dirty="0">
              <a:solidFill>
                <a:srgbClr val="FF0000"/>
              </a:solidFill>
            </a:endParaRPr>
          </a:p>
          <a:p>
            <a:pPr algn="just"/>
            <a:r>
              <a:rPr lang="en-GB" sz="9600" dirty="0" smtClean="0">
                <a:solidFill>
                  <a:srgbClr val="FF0000"/>
                </a:solidFill>
              </a:rPr>
              <a:t>- </a:t>
            </a:r>
            <a:r>
              <a:rPr lang="en-GB" sz="9600" b="1" dirty="0" smtClean="0">
                <a:solidFill>
                  <a:srgbClr val="FF0000"/>
                </a:solidFill>
              </a:rPr>
              <a:t>aspiring </a:t>
            </a:r>
            <a:r>
              <a:rPr lang="en-GB" sz="9600" b="1" dirty="0">
                <a:solidFill>
                  <a:srgbClr val="FF0000"/>
                </a:solidFill>
              </a:rPr>
              <a:t>to be a global, holistic and </a:t>
            </a:r>
            <a:r>
              <a:rPr lang="en-GB" sz="9600" b="1" dirty="0" smtClean="0">
                <a:solidFill>
                  <a:srgbClr val="FF0000"/>
                </a:solidFill>
              </a:rPr>
              <a:t>an integrated approach</a:t>
            </a:r>
            <a:r>
              <a:rPr lang="en-GB" sz="9600" dirty="0" smtClean="0">
                <a:solidFill>
                  <a:srgbClr val="FF0000"/>
                </a:solidFill>
              </a:rPr>
              <a:t> which </a:t>
            </a:r>
            <a:r>
              <a:rPr lang="en-US" sz="9600" dirty="0" smtClean="0">
                <a:solidFill>
                  <a:srgbClr val="FF0000"/>
                </a:solidFill>
              </a:rPr>
              <a:t>fills gaps in the </a:t>
            </a:r>
            <a:r>
              <a:rPr lang="en-US" sz="9600" dirty="0">
                <a:solidFill>
                  <a:srgbClr val="FF0000"/>
                </a:solidFill>
              </a:rPr>
              <a:t>existing education </a:t>
            </a:r>
            <a:r>
              <a:rPr lang="en-US" sz="9600" dirty="0" smtClean="0">
                <a:solidFill>
                  <a:srgbClr val="FF0000"/>
                </a:solidFill>
              </a:rPr>
              <a:t>framework</a:t>
            </a:r>
            <a:r>
              <a:rPr lang="en-US" sz="9600" dirty="0">
                <a:solidFill>
                  <a:srgbClr val="FF0000"/>
                </a:solidFill>
              </a:rPr>
              <a:t>.</a:t>
            </a:r>
            <a:r>
              <a:rPr lang="en-US" sz="9600" dirty="0" smtClean="0">
                <a:solidFill>
                  <a:srgbClr val="FF0000"/>
                </a:solidFill>
              </a:rPr>
              <a:t> </a:t>
            </a:r>
            <a:endParaRPr lang="en-GB" sz="9600" dirty="0" smtClean="0">
              <a:solidFill>
                <a:srgbClr val="FF0000"/>
              </a:solidFill>
            </a:endParaRPr>
          </a:p>
          <a:p>
            <a:pPr algn="just"/>
            <a:r>
              <a:rPr lang="en-GB" sz="7200" dirty="0"/>
              <a:t>					</a:t>
            </a:r>
          </a:p>
          <a:p>
            <a:pPr algn="just"/>
            <a:r>
              <a:rPr lang="en-GB" sz="7200" dirty="0"/>
              <a:t>									         </a:t>
            </a:r>
          </a:p>
          <a:p>
            <a:pPr algn="just"/>
            <a:endParaRPr lang="en-GB" sz="7200" dirty="0"/>
          </a:p>
          <a:p>
            <a:pPr algn="just"/>
            <a:r>
              <a:rPr lang="en-GB" sz="7200" dirty="0"/>
              <a:t>                                                                                                                             </a:t>
            </a:r>
          </a:p>
          <a:p>
            <a:pPr algn="just"/>
            <a:endParaRPr lang="en-GB" sz="7200" dirty="0"/>
          </a:p>
          <a:p>
            <a:pPr algn="just"/>
            <a:r>
              <a:rPr lang="en-GB" sz="7200" dirty="0"/>
              <a:t>                                                                            </a:t>
            </a:r>
          </a:p>
          <a:p>
            <a:pPr algn="just"/>
            <a:r>
              <a:rPr lang="en-GB" sz="7200" dirty="0"/>
              <a:t>                                                                                                                               </a:t>
            </a:r>
            <a:r>
              <a:rPr lang="en-US" sz="6400" dirty="0" smtClean="0"/>
              <a:t> </a:t>
            </a:r>
            <a:endParaRPr lang="en-US" sz="4000" dirty="0" smtClean="0"/>
          </a:p>
          <a:p>
            <a:r>
              <a:rPr lang="en-US" sz="6400" dirty="0" smtClean="0"/>
              <a:t>                                                                                                                            </a:t>
            </a:r>
            <a:endParaRPr lang="en-US" sz="6400" dirty="0"/>
          </a:p>
          <a:p>
            <a:endParaRPr lang="en-US" dirty="0" smtClean="0"/>
          </a:p>
          <a:p>
            <a:r>
              <a:rPr lang="en-US" dirty="0"/>
              <a:t> </a:t>
            </a:r>
            <a:r>
              <a:rPr lang="en-US" dirty="0" smtClean="0"/>
              <a:t>                                                                     </a:t>
            </a:r>
          </a:p>
          <a:p>
            <a:endParaRPr lang="en-US" dirty="0"/>
          </a:p>
          <a:p>
            <a:r>
              <a:rPr lang="en-US" dirty="0" smtClean="0"/>
              <a:t>                                                                              </a:t>
            </a:r>
            <a:endParaRPr lang="en-GB" dirty="0"/>
          </a:p>
        </p:txBody>
      </p:sp>
      <p:sp>
        <p:nvSpPr>
          <p:cNvPr id="3" name="Content Placeholder 2"/>
          <p:cNvSpPr>
            <a:spLocks noGrp="1"/>
          </p:cNvSpPr>
          <p:nvPr>
            <p:ph idx="1"/>
          </p:nvPr>
        </p:nvSpPr>
        <p:spPr/>
        <p:txBody>
          <a:bodyPr>
            <a:normAutofit/>
          </a:bodyPr>
          <a:lstStyle/>
          <a:p>
            <a:r>
              <a:rPr lang="en-US" sz="5000" dirty="0" smtClean="0"/>
              <a:t>                                                                                                                   </a:t>
            </a:r>
            <a:endParaRPr lang="en-US" sz="5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7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19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265"/>
            <a:ext cx="12192000" cy="831273"/>
          </a:xfrm>
        </p:spPr>
        <p:txBody>
          <a:bodyPr>
            <a:normAutofit fontScale="90000"/>
          </a:bodyPr>
          <a:lstStyle/>
          <a:p>
            <a:pPr algn="ctr"/>
            <a:r>
              <a:rPr lang="en-GB" sz="4000" b="1" dirty="0" smtClean="0">
                <a:solidFill>
                  <a:srgbClr val="FF0000"/>
                </a:solidFill>
              </a:rPr>
              <a:t>Examples of Race </a:t>
            </a:r>
            <a:r>
              <a:rPr lang="en-GB" sz="4000" b="1" dirty="0">
                <a:solidFill>
                  <a:srgbClr val="FF0000"/>
                </a:solidFill>
              </a:rPr>
              <a:t>I</a:t>
            </a:r>
            <a:r>
              <a:rPr lang="en-GB" sz="4000" b="1" dirty="0" smtClean="0">
                <a:solidFill>
                  <a:srgbClr val="FF0000"/>
                </a:solidFill>
              </a:rPr>
              <a:t>nequality in Higher Education Institutions (HEI)</a:t>
            </a:r>
            <a:br>
              <a:rPr lang="en-GB" sz="4000" b="1" dirty="0" smtClean="0">
                <a:solidFill>
                  <a:srgbClr val="FF0000"/>
                </a:solidFill>
              </a:rPr>
            </a:br>
            <a:endParaRPr lang="en-GB" sz="4000" b="1" dirty="0">
              <a:solidFill>
                <a:srgbClr val="FF0000"/>
              </a:solidFill>
            </a:endParaRPr>
          </a:p>
        </p:txBody>
      </p:sp>
      <p:sp>
        <p:nvSpPr>
          <p:cNvPr id="3" name="Text Placeholder 2"/>
          <p:cNvSpPr>
            <a:spLocks noGrp="1"/>
          </p:cNvSpPr>
          <p:nvPr>
            <p:ph type="body" idx="1"/>
          </p:nvPr>
        </p:nvSpPr>
        <p:spPr>
          <a:xfrm>
            <a:off x="0" y="1686297"/>
            <a:ext cx="5486400" cy="629391"/>
          </a:xfrm>
        </p:spPr>
        <p:txBody>
          <a:bodyPr>
            <a:normAutofit/>
          </a:bodyPr>
          <a:lstStyle/>
          <a:p>
            <a:r>
              <a:rPr lang="en-GB" sz="2400" b="1" dirty="0">
                <a:solidFill>
                  <a:srgbClr val="00B050"/>
                </a:solidFill>
              </a:rPr>
              <a:t>Quotes </a:t>
            </a:r>
            <a:r>
              <a:rPr lang="en-GB" sz="2400" b="1" dirty="0" smtClean="0">
                <a:solidFill>
                  <a:srgbClr val="00B050"/>
                </a:solidFill>
              </a:rPr>
              <a:t>By  UK Black </a:t>
            </a:r>
            <a:r>
              <a:rPr lang="en-GB" sz="2400" b="1" dirty="0">
                <a:solidFill>
                  <a:srgbClr val="00B050"/>
                </a:solidFill>
              </a:rPr>
              <a:t>Academics </a:t>
            </a:r>
          </a:p>
        </p:txBody>
      </p:sp>
      <p:sp>
        <p:nvSpPr>
          <p:cNvPr id="6" name="Text Placeholder 5"/>
          <p:cNvSpPr>
            <a:spLocks noGrp="1"/>
          </p:cNvSpPr>
          <p:nvPr>
            <p:ph sz="half" idx="2"/>
          </p:nvPr>
        </p:nvSpPr>
        <p:spPr>
          <a:xfrm>
            <a:off x="0" y="2410691"/>
            <a:ext cx="5751576" cy="4457130"/>
          </a:xfrm>
        </p:spPr>
        <p:txBody>
          <a:bodyPr>
            <a:normAutofit/>
          </a:bodyPr>
          <a:lstStyle/>
          <a:p>
            <a:pPr marL="0" indent="0">
              <a:buNone/>
            </a:pPr>
            <a:r>
              <a:rPr lang="en-US" dirty="0" smtClean="0">
                <a:solidFill>
                  <a:schemeClr val="tx1"/>
                </a:solidFill>
              </a:rPr>
              <a:t>“</a:t>
            </a:r>
            <a:r>
              <a:rPr lang="en-US" dirty="0">
                <a:solidFill>
                  <a:schemeClr val="tx1"/>
                </a:solidFill>
              </a:rPr>
              <a:t>Black staff are </a:t>
            </a:r>
            <a:r>
              <a:rPr lang="en-US" b="1" dirty="0">
                <a:solidFill>
                  <a:schemeClr val="tx1"/>
                </a:solidFill>
              </a:rPr>
              <a:t>treated with contempt and disgust and career progression is almost non-existent </a:t>
            </a:r>
            <a:r>
              <a:rPr lang="en-US" dirty="0">
                <a:solidFill>
                  <a:schemeClr val="tx1"/>
                </a:solidFill>
              </a:rPr>
              <a:t>among our demographic,” </a:t>
            </a:r>
          </a:p>
          <a:p>
            <a:pPr marL="0" indent="0">
              <a:buNone/>
            </a:pPr>
            <a:r>
              <a:rPr lang="en-GB" dirty="0" smtClean="0">
                <a:solidFill>
                  <a:schemeClr val="tx1"/>
                </a:solidFill>
              </a:rPr>
              <a:t>“</a:t>
            </a:r>
            <a:r>
              <a:rPr lang="en-GB" dirty="0">
                <a:solidFill>
                  <a:schemeClr val="tx1"/>
                </a:solidFill>
              </a:rPr>
              <a:t>You are not taken as seriously and it is as if you have to do more/owe more in order to receive the same as a white British individual,”</a:t>
            </a:r>
            <a:endParaRPr lang="en-US" dirty="0" smtClean="0">
              <a:solidFill>
                <a:schemeClr val="tx1"/>
              </a:solidFill>
            </a:endParaRPr>
          </a:p>
          <a:p>
            <a:pPr marL="0" indent="0">
              <a:buNone/>
            </a:pPr>
            <a:r>
              <a:rPr lang="en-US" dirty="0" smtClean="0">
                <a:solidFill>
                  <a:schemeClr val="tx1"/>
                </a:solidFill>
              </a:rPr>
              <a:t>“</a:t>
            </a:r>
            <a:r>
              <a:rPr lang="en-US" dirty="0">
                <a:solidFill>
                  <a:schemeClr val="tx1"/>
                </a:solidFill>
              </a:rPr>
              <a:t>constantly being challenged by students and staff who have </a:t>
            </a:r>
            <a:r>
              <a:rPr lang="en-US" b="1" dirty="0">
                <a:solidFill>
                  <a:schemeClr val="tx1"/>
                </a:solidFill>
              </a:rPr>
              <a:t>low expectations with regards to receiving a high level of education from a black female</a:t>
            </a:r>
            <a:r>
              <a:rPr lang="en-US" dirty="0">
                <a:solidFill>
                  <a:schemeClr val="tx1"/>
                </a:solidFill>
              </a:rPr>
              <a:t>”.</a:t>
            </a:r>
          </a:p>
          <a:p>
            <a:pPr marL="0" indent="0">
              <a:buNone/>
            </a:pPr>
            <a:endParaRPr lang="en-US" dirty="0"/>
          </a:p>
          <a:p>
            <a:endParaRPr lang="en-US" dirty="0" smtClean="0"/>
          </a:p>
          <a:p>
            <a:endParaRPr lang="en-US" dirty="0" smtClean="0"/>
          </a:p>
        </p:txBody>
      </p:sp>
      <p:sp>
        <p:nvSpPr>
          <p:cNvPr id="4" name="Text Placeholder 3"/>
          <p:cNvSpPr>
            <a:spLocks noGrp="1"/>
          </p:cNvSpPr>
          <p:nvPr>
            <p:ph type="body" sz="quarter" idx="3"/>
          </p:nvPr>
        </p:nvSpPr>
        <p:spPr>
          <a:xfrm>
            <a:off x="6007608" y="1698172"/>
            <a:ext cx="4663440" cy="605642"/>
          </a:xfrm>
        </p:spPr>
        <p:txBody>
          <a:bodyPr>
            <a:normAutofit fontScale="47500" lnSpcReduction="20000"/>
          </a:bodyPr>
          <a:lstStyle/>
          <a:p>
            <a:pPr algn="ctr"/>
            <a:endParaRPr lang="en-GB" dirty="0" smtClean="0"/>
          </a:p>
          <a:p>
            <a:pPr algn="ctr"/>
            <a:r>
              <a:rPr lang="en-GB" sz="5100" b="1" dirty="0" smtClean="0">
                <a:solidFill>
                  <a:srgbClr val="00B050"/>
                </a:solidFill>
              </a:rPr>
              <a:t>Quantitative Data </a:t>
            </a:r>
            <a:endParaRPr lang="en-GB" sz="5100" b="1" dirty="0">
              <a:solidFill>
                <a:srgbClr val="00B050"/>
              </a:solidFill>
            </a:endParaRPr>
          </a:p>
          <a:p>
            <a:endParaRPr lang="en-GB" dirty="0"/>
          </a:p>
        </p:txBody>
      </p:sp>
      <p:sp>
        <p:nvSpPr>
          <p:cNvPr id="5" name="Content Placeholder 4"/>
          <p:cNvSpPr>
            <a:spLocks noGrp="1"/>
          </p:cNvSpPr>
          <p:nvPr>
            <p:ph sz="quarter" idx="4"/>
          </p:nvPr>
        </p:nvSpPr>
        <p:spPr>
          <a:xfrm>
            <a:off x="6007608" y="2303813"/>
            <a:ext cx="6184392" cy="4554187"/>
          </a:xfrm>
        </p:spPr>
        <p:txBody>
          <a:bodyPr>
            <a:normAutofit fontScale="92500"/>
          </a:bodyPr>
          <a:lstStyle/>
          <a:p>
            <a:pPr marL="0" indent="0">
              <a:buNone/>
            </a:pPr>
            <a:r>
              <a:rPr lang="en-US" b="1" dirty="0" smtClean="0">
                <a:solidFill>
                  <a:schemeClr val="tx1"/>
                </a:solidFill>
              </a:rPr>
              <a:t>54.7 </a:t>
            </a:r>
            <a:r>
              <a:rPr lang="en-US" b="1" dirty="0">
                <a:solidFill>
                  <a:schemeClr val="tx1"/>
                </a:solidFill>
              </a:rPr>
              <a:t>% of white applicants received offers from </a:t>
            </a:r>
            <a:r>
              <a:rPr lang="en-US" b="1" dirty="0" smtClean="0">
                <a:solidFill>
                  <a:schemeClr val="tx1"/>
                </a:solidFill>
              </a:rPr>
              <a:t>  Russell </a:t>
            </a:r>
            <a:r>
              <a:rPr lang="en-US" b="1" dirty="0">
                <a:solidFill>
                  <a:schemeClr val="tx1"/>
                </a:solidFill>
              </a:rPr>
              <a:t>Group Universities, compared to 21.9 % of their </a:t>
            </a:r>
            <a:r>
              <a:rPr lang="en-US" b="1" dirty="0" smtClean="0">
                <a:solidFill>
                  <a:schemeClr val="tx1"/>
                </a:solidFill>
              </a:rPr>
              <a:t> Black peers.</a:t>
            </a:r>
            <a:endParaRPr lang="en-US" b="1" dirty="0">
              <a:solidFill>
                <a:schemeClr val="tx1"/>
              </a:solidFill>
            </a:endParaRPr>
          </a:p>
          <a:p>
            <a:pPr marL="0" indent="0">
              <a:buNone/>
            </a:pPr>
            <a:r>
              <a:rPr lang="en-US" dirty="0" smtClean="0">
                <a:solidFill>
                  <a:schemeClr val="tx1"/>
                </a:solidFill>
              </a:rPr>
              <a:t>Although 30 </a:t>
            </a:r>
            <a:r>
              <a:rPr lang="en-US" dirty="0">
                <a:solidFill>
                  <a:schemeClr val="tx1"/>
                </a:solidFill>
              </a:rPr>
              <a:t>% of university students are of BME background; </a:t>
            </a:r>
            <a:r>
              <a:rPr lang="en-US" dirty="0" smtClean="0">
                <a:solidFill>
                  <a:schemeClr val="tx1"/>
                </a:solidFill>
              </a:rPr>
              <a:t> </a:t>
            </a:r>
            <a:r>
              <a:rPr lang="en-US" dirty="0">
                <a:solidFill>
                  <a:schemeClr val="tx1"/>
                </a:solidFill>
              </a:rPr>
              <a:t>only 1.79% self identified as Black or Black British. </a:t>
            </a:r>
          </a:p>
          <a:p>
            <a:pPr marL="0" indent="0">
              <a:buNone/>
            </a:pPr>
            <a:r>
              <a:rPr lang="en-GB" b="1" dirty="0" smtClean="0">
                <a:solidFill>
                  <a:schemeClr val="tx1"/>
                </a:solidFill>
              </a:rPr>
              <a:t>4</a:t>
            </a:r>
            <a:r>
              <a:rPr lang="en-GB" b="1" dirty="0">
                <a:solidFill>
                  <a:schemeClr val="tx1"/>
                </a:solidFill>
              </a:rPr>
              <a:t>% of domicile Black academic staff are professors in contrast with  </a:t>
            </a:r>
            <a:r>
              <a:rPr lang="en-GB" b="1" dirty="0" smtClean="0">
                <a:solidFill>
                  <a:schemeClr val="tx1"/>
                </a:solidFill>
              </a:rPr>
              <a:t>an average of 13</a:t>
            </a:r>
            <a:r>
              <a:rPr lang="en-GB" b="1" dirty="0">
                <a:solidFill>
                  <a:schemeClr val="tx1"/>
                </a:solidFill>
              </a:rPr>
              <a:t>% </a:t>
            </a:r>
            <a:r>
              <a:rPr lang="en-GB" b="1" dirty="0" smtClean="0">
                <a:solidFill>
                  <a:schemeClr val="tx1"/>
                </a:solidFill>
              </a:rPr>
              <a:t>for other ethnicities </a:t>
            </a:r>
            <a:endParaRPr lang="en-GB" b="1" dirty="0">
              <a:solidFill>
                <a:schemeClr val="tx1"/>
              </a:solidFill>
            </a:endParaRPr>
          </a:p>
          <a:p>
            <a:pPr marL="0" indent="0">
              <a:buNone/>
            </a:pPr>
            <a:r>
              <a:rPr lang="en-US" dirty="0" smtClean="0">
                <a:solidFill>
                  <a:schemeClr val="tx1"/>
                </a:solidFill>
              </a:rPr>
              <a:t>85 </a:t>
            </a:r>
            <a:r>
              <a:rPr lang="en-US" dirty="0">
                <a:solidFill>
                  <a:schemeClr val="tx1"/>
                </a:solidFill>
              </a:rPr>
              <a:t>of the UK’s 18,500 professors are black, and only 17 are black </a:t>
            </a:r>
            <a:r>
              <a:rPr lang="en-US" dirty="0" smtClean="0">
                <a:solidFill>
                  <a:schemeClr val="tx1"/>
                </a:solidFill>
              </a:rPr>
              <a:t>women.</a:t>
            </a:r>
            <a:r>
              <a:rPr lang="en-GB" dirty="0">
                <a:solidFill>
                  <a:schemeClr val="tx1"/>
                </a:solidFill>
              </a:rPr>
              <a:t> </a:t>
            </a:r>
            <a:endParaRPr lang="en-GB" dirty="0" smtClean="0">
              <a:solidFill>
                <a:schemeClr val="tx1"/>
              </a:solidFill>
            </a:endParaRPr>
          </a:p>
          <a:p>
            <a:pPr marL="0" indent="0">
              <a:buNone/>
            </a:pPr>
            <a:r>
              <a:rPr lang="en-GB" b="1" dirty="0" smtClean="0">
                <a:solidFill>
                  <a:schemeClr val="tx1"/>
                </a:solidFill>
              </a:rPr>
              <a:t>73 </a:t>
            </a:r>
            <a:r>
              <a:rPr lang="en-GB" b="1" dirty="0">
                <a:solidFill>
                  <a:schemeClr val="tx1"/>
                </a:solidFill>
              </a:rPr>
              <a:t>% of  a sample of 100 Black British Academics stated they would rate their institutions’ performance as “poor” or “very poor”,  in a Race Equality Survey</a:t>
            </a:r>
            <a:endParaRPr lang="en-US" b="1" dirty="0" smtClean="0">
              <a:solidFill>
                <a:schemeClr val="tx1"/>
              </a:solidFill>
            </a:endParaRPr>
          </a:p>
        </p:txBody>
      </p:sp>
    </p:spTree>
    <p:extLst>
      <p:ext uri="{BB962C8B-B14F-4D97-AF65-F5344CB8AC3E}">
        <p14:creationId xmlns:p14="http://schemas.microsoft.com/office/powerpoint/2010/main" val="311218751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0941A018-FB9B-4401-A32C-7E04526866E0}"/>
    </a:ext>
  </a:extLst>
</a:theme>
</file>

<file path=docProps/app.xml><?xml version="1.0" encoding="utf-8"?>
<Properties xmlns="http://schemas.openxmlformats.org/officeDocument/2006/extended-properties" xmlns:vt="http://schemas.openxmlformats.org/officeDocument/2006/docPropsVTypes">
  <Template>TM03457491[[fn=Metropolitan]]</Template>
  <TotalTime>3489</TotalTime>
  <Words>2373</Words>
  <Application>Microsoft Office PowerPoint</Application>
  <PresentationFormat>Custom</PresentationFormat>
  <Paragraphs>294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Metropolitan</vt:lpstr>
      <vt:lpstr>                            VITAE RESEARCHER DEVELOPMENT INTERNATIONAL CONFERENCE 2015 SPECIAL INTEREST SESSION  A8:          A RIGHTS BASED APPROACH TO DEVELOPMENT           AS A PRIORITY FOR ADDRESSING RACE INEQUALITY           IN HIGHER EDUCATION RESEARCH INSTITUTIONS                                                     </vt:lpstr>
      <vt:lpstr>   WHAT  … is  a rights based approach to development ? </vt:lpstr>
      <vt:lpstr>UN POST 2015 DEVELOPMENT AGENDA</vt:lpstr>
      <vt:lpstr>SUSTAINABLE DEVELOPMENT GOAL 4 – promoting lifelong opportunities for inclusive and equitable quality education</vt:lpstr>
      <vt:lpstr>SUSTAINABLE DEVELOPMENT GOAL 10  - reduce inequality within and between countries</vt:lpstr>
      <vt:lpstr>“WHEN” ?... NOW ! </vt:lpstr>
      <vt:lpstr>Programme of activities for the implementation of the International Decade for People of African Descent </vt:lpstr>
      <vt:lpstr>        WHO  are the intended beneficiaries ?  </vt:lpstr>
      <vt:lpstr>Examples of Race Inequality in Higher Education Institutions (HEI) </vt:lpstr>
      <vt:lpstr>KEY POLICY OPTIONS WHICH  ADDRESS  AFROPHOBIA  IN BRITISH  HIGHER EDUCATION RESEARCH INSTITUTIONS </vt:lpstr>
      <vt:lpstr>WHY  … do we need to address race inequality  in HE policy development  ?</vt:lpstr>
      <vt:lpstr>REF 2014</vt:lpstr>
      <vt:lpstr> WHERE ? </vt:lpstr>
      <vt:lpstr>EURAXESS Rights</vt:lpstr>
      <vt:lpstr>European Network Against Racism</vt:lpstr>
      <vt:lpstr>     HOW … can progress towards education quality and equity be measured ?  </vt:lpstr>
      <vt:lpstr>Race Equality  Charter Mark</vt:lpstr>
      <vt:lpstr>The Role of Trade Unions in the UK</vt:lpstr>
      <vt:lpstr>Assessing Impact and Measuring Success (AIMS) in widening participation research, UWE Bristol</vt:lpstr>
      <vt:lpstr>RECOMMENDATIONS</vt:lpstr>
      <vt:lpstr>BIBLIOGRAPHY</vt:lpstr>
      <vt:lpstr>.</vt:lpstr>
    </vt:vector>
  </TitlesOfParts>
  <Company>University of the West of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Adediran Olaiya</dc:creator>
  <cp:lastModifiedBy>Hugh Olaiya</cp:lastModifiedBy>
  <cp:revision>308</cp:revision>
  <cp:lastPrinted>2015-09-03T15:29:45Z</cp:lastPrinted>
  <dcterms:created xsi:type="dcterms:W3CDTF">2015-08-13T12:20:15Z</dcterms:created>
  <dcterms:modified xsi:type="dcterms:W3CDTF">2015-09-05T14:45:08Z</dcterms:modified>
</cp:coreProperties>
</file>