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0" r:id="rId3"/>
    <p:sldId id="270" r:id="rId4"/>
    <p:sldId id="271" r:id="rId5"/>
    <p:sldId id="274" r:id="rId6"/>
    <p:sldId id="269" r:id="rId7"/>
    <p:sldId id="265" r:id="rId8"/>
    <p:sldId id="273" r:id="rId9"/>
    <p:sldId id="261" r:id="rId10"/>
    <p:sldId id="266" r:id="rId11"/>
    <p:sldId id="256" r:id="rId12"/>
    <p:sldId id="262" r:id="rId13"/>
    <p:sldId id="263" r:id="rId14"/>
    <p:sldId id="277" r:id="rId15"/>
    <p:sldId id="275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85" autoAdjust="0"/>
    <p:restoredTop sz="94628" autoAdjust="0"/>
  </p:normalViewPr>
  <p:slideViewPr>
    <p:cSldViewPr>
      <p:cViewPr varScale="1">
        <p:scale>
          <a:sx n="109" d="100"/>
          <a:sy n="109" d="100"/>
        </p:scale>
        <p:origin x="144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AAE4C-2430-4757-A08A-AC70DD82039C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61891-04A6-4820-864D-0DF9676D4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727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EB3CC-3CEC-46EA-8274-7DA61EDEAB5E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D559F-56B3-4ABA-A6E1-7B5C4570E8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471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D559F-56B3-4ABA-A6E1-7B5C4570E85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966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D559F-56B3-4ABA-A6E1-7B5C4570E85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607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D559F-56B3-4ABA-A6E1-7B5C4570E85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917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D559F-56B3-4ABA-A6E1-7B5C4570E85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228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D559F-56B3-4ABA-A6E1-7B5C4570E85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976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D559F-56B3-4ABA-A6E1-7B5C4570E85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710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D559F-56B3-4ABA-A6E1-7B5C4570E85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4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D559F-56B3-4ABA-A6E1-7B5C4570E85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014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D559F-56B3-4ABA-A6E1-7B5C4570E85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634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D559F-56B3-4ABA-A6E1-7B5C4570E85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85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D559F-56B3-4ABA-A6E1-7B5C4570E85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806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D559F-56B3-4ABA-A6E1-7B5C4570E85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814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D559F-56B3-4ABA-A6E1-7B5C4570E85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52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D559F-56B3-4ABA-A6E1-7B5C4570E85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069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D559F-56B3-4ABA-A6E1-7B5C4570E85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31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BE73-5296-4027-B27E-4C45B979A2B9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D2FF-7612-41DA-966E-5753B4DAA92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BE73-5296-4027-B27E-4C45B979A2B9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D2FF-7612-41DA-966E-5753B4DAA9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BE73-5296-4027-B27E-4C45B979A2B9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D2FF-7612-41DA-966E-5753B4DAA9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BE73-5296-4027-B27E-4C45B979A2B9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D2FF-7612-41DA-966E-5753B4DAA92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BE73-5296-4027-B27E-4C45B979A2B9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D2FF-7612-41DA-966E-5753B4DAA9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BE73-5296-4027-B27E-4C45B979A2B9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D2FF-7612-41DA-966E-5753B4DAA92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BE73-5296-4027-B27E-4C45B979A2B9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D2FF-7612-41DA-966E-5753B4DAA92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BE73-5296-4027-B27E-4C45B979A2B9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D2FF-7612-41DA-966E-5753B4DAA9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BE73-5296-4027-B27E-4C45B979A2B9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D2FF-7612-41DA-966E-5753B4DAA9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BE73-5296-4027-B27E-4C45B979A2B9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D2FF-7612-41DA-966E-5753B4DAA9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BE73-5296-4027-B27E-4C45B979A2B9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D2FF-7612-41DA-966E-5753B4DAA92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3ABE73-5296-4027-B27E-4C45B979A2B9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08FD2FF-7612-41DA-966E-5753B4DAA92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www.google.co.uk/url?q=http://guidesecure.com/2014/01/top-whatsapp-tips-tricks-and-hacks-top-whatsapp-tweaks/&amp;sa=U&amp;ei=XLlCU9i9GorB7Aal_YCYBQ&amp;ved=0CDIQ9QEwAg&amp;usg=AFQjCNH8eQZyHobzlOziBTKXInpQKbSCHA" TargetMode="External"/><Relationship Id="rId7" Type="http://schemas.openxmlformats.org/officeDocument/2006/relationships/hyperlink" Target="https://www.google.co.uk/url?q=https://twitter.com/twitter&amp;sa=U&amp;ei=KblCU-GkDs-GhQfx2YHwDg&amp;ved=0CC4Q9QEwAA&amp;usg=AFQjCNELWI2chTcW6ZOYMKT9_A_07XQuK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www.google.co.uk/url?q=https://en-gb.facebook.com/&amp;sa=U&amp;ei=PLlCU6DbPNCThQfUp4DwDw&amp;ved=0CC4Q9QEwAA&amp;usg=AFQjCNGYQs7MK_GCfogAw3wF4BlghMC7UA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3/32/New_Zealand_Permanent_Warning_-_Merging_Traffic_Left_and_Right.sv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www.freevector.com/site_media/preview_images/FreeVector-Jigsaw-Puzzle.jpg" TargetMode="Externa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ecruitloop.com/blog/wp-content/uploads/2014/01/woman-on-phone-old-fashion.jpg" TargetMode="Externa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4.bp.blogspot.com/-BYKK-NX8TzQ/UX3e3cTfw6I/AAAAAAAAAG8/Zf_VrWY9uIY/s1600/people-texting.jpg" TargetMode="Externa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q=https://www.ukcge.ac.uk/main.php?main%3Dnews%26news%3Dhigh-percentage-of-taught-postgraduate-students-positive-about-learning-and-teaching--hea-survey-shows&amp;sa=U&amp;ei=nqljU8O4NMbgOPe7gagO&amp;ved=0CC4Q9QEwAA&amp;sig2=PHTEZ9ogQa1vlOjHG3pSZw&amp;usg=AFQjCNHFpbmY-2Rh3IGyos4Jd7Kvn7M_hQ" TargetMode="External"/><Relationship Id="rId3" Type="http://schemas.openxmlformats.org/officeDocument/2006/relationships/image" Target="../media/image4.tmp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3.bp.blogspot.com/-UcQBJMGSQ3Q/Tud3_q0q5HI/AAAAAAAAByw/G1kDzyFctKI/s1600/Mentor-thumb.jpg" TargetMode="External"/><Relationship Id="rId5" Type="http://schemas.openxmlformats.org/officeDocument/2006/relationships/image" Target="../media/image6.tmp"/><Relationship Id="rId4" Type="http://schemas.openxmlformats.org/officeDocument/2006/relationships/image" Target="../media/image5.tmp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9.png"/><Relationship Id="rId7" Type="http://schemas.openxmlformats.org/officeDocument/2006/relationships/hyperlink" Target="http://img3.wikia.nocookie.net/__cb20120521171707/peel/images/e/e2/Wham.gi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mp"/><Relationship Id="rId4" Type="http://schemas.openxmlformats.org/officeDocument/2006/relationships/image" Target="../media/image18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86" y="2636912"/>
            <a:ext cx="7725544" cy="1503040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latin typeface="Calibri" panose="020F0502020204030204" pitchFamily="34" charset="0"/>
              </a:rPr>
              <a:t>“We’re over here, on Facebook</a:t>
            </a:r>
            <a:r>
              <a:rPr lang="en-GB" sz="2800" i="1" dirty="0" smtClean="0">
                <a:latin typeface="Calibri" panose="020F0502020204030204" pitchFamily="34" charset="0"/>
              </a:rPr>
              <a:t>": </a:t>
            </a:r>
            <a:br>
              <a:rPr lang="en-GB" sz="2800" i="1" dirty="0" smtClean="0">
                <a:latin typeface="Calibri" panose="020F0502020204030204" pitchFamily="34" charset="0"/>
              </a:rPr>
            </a:br>
            <a:r>
              <a:rPr lang="en-GB" sz="2800" i="1" dirty="0" smtClean="0">
                <a:latin typeface="Calibri" panose="020F0502020204030204" pitchFamily="34" charset="0"/>
              </a:rPr>
              <a:t>social work students' use of social media during a Level 1 module.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 </a:t>
            </a:r>
            <a:endParaRPr lang="en-GB" sz="2800" dirty="0"/>
          </a:p>
        </p:txBody>
      </p:sp>
      <p:pic>
        <p:nvPicPr>
          <p:cNvPr id="4" name="Content Placeholder 3" descr="https://encrypted-tbn0.gstatic.com/images?q=tbn:ANd9GcQocKi8-mfaACwp22IZxSN3rFJ0mDbaHRIRGkQg18JwCbHAlZUEehHwdAIT">
            <a:hlinkClick r:id="rId3"/>
          </p:cNvPr>
          <p:cNvPicPr>
            <a:picLocks noGrp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13" y="764704"/>
            <a:ext cx="14097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encrypted-tbn2.gstatic.com/images?q=tbn:ANd9GcQ3UGrD1jVMVuhElurVL4rgLvMW77L7szNdJ6-kDHjVXAt1ioR6haXOHQ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08720"/>
            <a:ext cx="112395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encrypted-tbn3.gstatic.com/images?q=tbn:ANd9GcTkvtJJsHGU0OnrRPXEJMEjAa7Oy4WjbiUq6C6bJJsjB7eTliDgcouQ-PP_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93493"/>
            <a:ext cx="1152525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3568" y="6021288"/>
            <a:ext cx="4220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Robert Lomax   May 8</a:t>
            </a:r>
            <a:r>
              <a:rPr lang="en-GB" b="1" baseline="30000" dirty="0" smtClean="0"/>
              <a:t>th</a:t>
            </a:r>
            <a:r>
              <a:rPr lang="en-GB" b="1" dirty="0" smtClean="0"/>
              <a:t>   Camden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5635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512511" cy="1143000"/>
          </a:xfrm>
        </p:spPr>
        <p:txBody>
          <a:bodyPr/>
          <a:lstStyle/>
          <a:p>
            <a:r>
              <a:rPr lang="en-GB" dirty="0" smtClean="0"/>
              <a:t>The plan…..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1124744"/>
            <a:ext cx="8136904" cy="4896544"/>
          </a:xfrm>
        </p:spPr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GB" sz="2800" dirty="0" smtClean="0"/>
              <a:t>  June 14:</a:t>
            </a:r>
            <a:r>
              <a:rPr lang="en-GB" sz="2800" dirty="0"/>
              <a:t>	</a:t>
            </a:r>
            <a:r>
              <a:rPr lang="en-GB" sz="2800" dirty="0" smtClean="0"/>
              <a:t>	quiz question preparation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GB" sz="28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800" dirty="0" smtClean="0"/>
              <a:t>  August 14:		students complete K113 quiz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GB" sz="28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800" dirty="0" smtClean="0"/>
              <a:t>  September 14:	data collection &amp; analysis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GB" sz="28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800" dirty="0" smtClean="0"/>
              <a:t>  Autumn 14:		write up for publication?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GB" sz="28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800" dirty="0" smtClean="0"/>
              <a:t>  Spring 2015:		extend to K216 &amp; K315? </a:t>
            </a:r>
            <a:r>
              <a:rPr lang="en-GB" sz="2800" dirty="0"/>
              <a:t>	</a:t>
            </a:r>
          </a:p>
          <a:p>
            <a:pPr marL="365760" lvl="1" indent="0">
              <a:buNone/>
            </a:pPr>
            <a:endParaRPr lang="en-GB" dirty="0" smtClean="0"/>
          </a:p>
          <a:p>
            <a:pPr marL="365760" lvl="1" indent="0">
              <a:buNone/>
            </a:pPr>
            <a:endParaRPr lang="en-GB" dirty="0"/>
          </a:p>
          <a:p>
            <a:pPr marL="36576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092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95" y="551227"/>
            <a:ext cx="8777799" cy="5616624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791326" y="2574709"/>
            <a:ext cx="2116072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>
                <a:effectLst/>
                <a:ea typeface="Times New Roman"/>
              </a:rPr>
              <a:t>Question options:</a:t>
            </a:r>
            <a:endParaRPr lang="en-GB" sz="120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1200">
                <a:effectLst/>
                <a:ea typeface="Times New Roman"/>
              </a:rPr>
              <a:t>TGF </a:t>
            </a:r>
            <a:endParaRPr lang="en-GB" sz="120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1200">
                <a:effectLst/>
                <a:ea typeface="Times New Roman"/>
              </a:rPr>
              <a:t>Face to face</a:t>
            </a:r>
            <a:endParaRPr lang="en-GB" sz="120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1200">
                <a:effectLst/>
                <a:ea typeface="Times New Roman"/>
              </a:rPr>
              <a:t>Email</a:t>
            </a:r>
            <a:endParaRPr lang="en-GB" sz="120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1200">
                <a:effectLst/>
                <a:ea typeface="Times New Roman"/>
              </a:rPr>
              <a:t>Phone/mobile</a:t>
            </a:r>
            <a:endParaRPr lang="en-GB" sz="120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1200">
                <a:effectLst/>
                <a:ea typeface="Times New Roman"/>
              </a:rPr>
              <a:t>Social media e.g. Facebook</a:t>
            </a:r>
            <a:endParaRPr lang="en-GB" sz="120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1200">
                <a:effectLst/>
                <a:ea typeface="Times New Roman"/>
              </a:rPr>
              <a:t>Wiki</a:t>
            </a:r>
            <a:endParaRPr lang="en-GB" sz="12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898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9" y="476672"/>
            <a:ext cx="8863330" cy="5338023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132744" y="2420888"/>
            <a:ext cx="1895475" cy="23387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>
                <a:effectLst/>
                <a:ea typeface="Times New Roman"/>
              </a:rPr>
              <a:t>Question options:</a:t>
            </a:r>
            <a:endParaRPr lang="en-GB" sz="120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sz="1200">
                <a:effectLst/>
                <a:ea typeface="Times New Roman"/>
              </a:rPr>
              <a:t> Every three months</a:t>
            </a:r>
            <a:endParaRPr lang="en-GB" sz="120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en-GB" sz="1200">
                <a:effectLst/>
                <a:ea typeface="Times New Roman"/>
              </a:rPr>
              <a:t>Once a week</a:t>
            </a:r>
            <a:endParaRPr lang="en-GB" sz="120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en-GB" sz="1200">
                <a:effectLst/>
                <a:ea typeface="Times New Roman"/>
              </a:rPr>
              <a:t>Never used</a:t>
            </a:r>
            <a:endParaRPr lang="en-GB" sz="120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en-GB" sz="1200">
                <a:effectLst/>
                <a:ea typeface="Times New Roman"/>
              </a:rPr>
              <a:t>Once a fortnight</a:t>
            </a:r>
            <a:endParaRPr lang="en-GB" sz="120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en-GB" sz="1200">
                <a:effectLst/>
                <a:ea typeface="Times New Roman"/>
              </a:rPr>
              <a:t>Several times a day</a:t>
            </a:r>
            <a:endParaRPr lang="en-GB" sz="120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en-GB" sz="1200">
                <a:effectLst/>
                <a:ea typeface="Times New Roman"/>
              </a:rPr>
              <a:t>Daily</a:t>
            </a:r>
            <a:endParaRPr lang="en-GB" sz="120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en-GB" sz="1200">
                <a:effectLst/>
                <a:ea typeface="Times New Roman"/>
              </a:rPr>
              <a:t>Never heard of</a:t>
            </a:r>
            <a:endParaRPr lang="en-GB" sz="120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en-GB" sz="1200">
                <a:effectLst/>
                <a:ea typeface="Times New Roman"/>
              </a:rPr>
              <a:t>Once a month</a:t>
            </a:r>
            <a:endParaRPr lang="en-GB" sz="120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en-GB" sz="1200">
                <a:effectLst/>
                <a:ea typeface="Times New Roman"/>
              </a:rPr>
              <a:t>Once every few days</a:t>
            </a:r>
            <a:endParaRPr lang="en-GB" sz="120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en-GB" sz="1200">
                <a:effectLst/>
                <a:ea typeface="Times New Roman"/>
              </a:rPr>
              <a:t>Every six months</a:t>
            </a:r>
            <a:endParaRPr lang="en-GB" sz="120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sz="1200">
                <a:effectLst/>
                <a:latin typeface="Times New Roman"/>
                <a:ea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7636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6" y="476672"/>
            <a:ext cx="8863965" cy="52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4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6512511" cy="1143000"/>
          </a:xfrm>
        </p:spPr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pic>
        <p:nvPicPr>
          <p:cNvPr id="4" name="Picture 8" descr="File:New Zealand Permanent Warning - Merging Traffic Left and Right.svg">
            <a:hlinkClick r:id="rId3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9"/>
            <a:ext cx="1512167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1560" y="2888940"/>
            <a:ext cx="770485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Step by step process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2327" y="4221088"/>
            <a:ext cx="770485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Creating a neat fit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4535" y="4922905"/>
            <a:ext cx="770485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  <a:r>
              <a:rPr lang="en-GB" dirty="0" smtClean="0"/>
              <a:t>Developing </a:t>
            </a:r>
            <a:r>
              <a:rPr lang="en-GB" dirty="0"/>
              <a:t>professional </a:t>
            </a:r>
            <a:r>
              <a:rPr lang="en-GB" dirty="0" smtClean="0"/>
              <a:t>identity… online and offline</a:t>
            </a:r>
          </a:p>
        </p:txBody>
      </p:sp>
      <p:pic>
        <p:nvPicPr>
          <p:cNvPr id="9" name="Picture 2" descr="Jigsaw Puzzl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909" y="5406966"/>
            <a:ext cx="1522809" cy="114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32327" y="5159556"/>
            <a:ext cx="770485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32327" y="3573016"/>
            <a:ext cx="770485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Expanding my knowledge base, merging with the existing areas </a:t>
            </a:r>
          </a:p>
        </p:txBody>
      </p:sp>
    </p:spTree>
    <p:extLst>
      <p:ext uri="{BB962C8B-B14F-4D97-AF65-F5344CB8AC3E}">
        <p14:creationId xmlns:p14="http://schemas.microsoft.com/office/powerpoint/2010/main" val="1858638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4372168"/>
            <a:ext cx="3517776" cy="1143000"/>
          </a:xfrm>
        </p:spPr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pic>
        <p:nvPicPr>
          <p:cNvPr id="2050" name="Picture 2" descr="phone screen, telephone scree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12856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.bp.blogspot.com/-BYKK-NX8TzQ/UX3e3cTfw6I/AAAAAAAAAG8/Zf_VrWY9uIY/s320/people-texting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96" y="712856"/>
            <a:ext cx="3647868" cy="242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ostandcourier.media.clients.ellingtoncms.com/img/photos/2011/04/05/leadipadschool_t600.jpg?4326734cdb8e39baa3579048ef63ad7b451e7676%3c/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1" y="4069416"/>
            <a:ext cx="3624051" cy="228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073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8297"/>
            <a:ext cx="2664296" cy="172819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800" y="2204864"/>
            <a:ext cx="5633188" cy="448066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36" y="2964582"/>
            <a:ext cx="5676853" cy="3685854"/>
          </a:xfrm>
          <a:prstGeom prst="rect">
            <a:avLst/>
          </a:prstGeom>
        </p:spPr>
      </p:pic>
      <p:pic>
        <p:nvPicPr>
          <p:cNvPr id="1027" name="Picture 3" descr="http://3.bp.blogspot.com/-UcQBJMGSQ3Q/Tud3_q0q5HI/AAAAAAAAByw/G1kDzyFctKI/s1600/Mentor-thumb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666" y="4554936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encrypted-tbn1.gstatic.com/images?q=tbn:ANd9GcTZU6cJs0_MLAkLaCs6ETl0p73EyP10r7SKQRyxXhXkM5Jv8q1GjC8igksO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687" y="1456010"/>
            <a:ext cx="122872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39752" y="313010"/>
            <a:ext cx="6512511" cy="1143000"/>
          </a:xfrm>
        </p:spPr>
        <p:txBody>
          <a:bodyPr/>
          <a:lstStyle/>
          <a:p>
            <a:r>
              <a:rPr lang="en-GB" dirty="0" smtClean="0"/>
              <a:t>Research &amp; scholarship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51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512511" cy="1143000"/>
          </a:xfrm>
        </p:spPr>
        <p:txBody>
          <a:bodyPr/>
          <a:lstStyle/>
          <a:p>
            <a:pPr algn="ctr"/>
            <a:r>
              <a:rPr lang="en-GB" dirty="0" smtClean="0"/>
              <a:t>The 1980s</a:t>
            </a:r>
            <a:endParaRPr lang="en-GB" dirty="0"/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88125"/>
            <a:ext cx="2880816" cy="208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F:\walkm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1688125"/>
            <a:ext cx="23209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170" y="1657868"/>
            <a:ext cx="2089150" cy="2089150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</p:pic>
      <p:pic>
        <p:nvPicPr>
          <p:cNvPr id="2050" name="Picture 2" descr="http://1.bp.blogspot.com/_RtMJ-VAHcnQ/THnqaujTNKI/AAAAAAAAA_A/nPjuCqfsgAs/s320/Bananaram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05064"/>
            <a:ext cx="2543944" cy="25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am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05064"/>
            <a:ext cx="2190750" cy="251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65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512511" cy="1143000"/>
          </a:xfrm>
        </p:spPr>
        <p:txBody>
          <a:bodyPr/>
          <a:lstStyle/>
          <a:p>
            <a:r>
              <a:rPr lang="en-GB" dirty="0" smtClean="0"/>
              <a:t>2014</a:t>
            </a:r>
            <a:endParaRPr lang="en-GB" dirty="0"/>
          </a:p>
        </p:txBody>
      </p:sp>
      <p:pic>
        <p:nvPicPr>
          <p:cNvPr id="3" name="Picture 9" descr="screen480x4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51" y="692696"/>
            <a:ext cx="3456384" cy="259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ipad_vs_ipad_mini_vs_iphone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404336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Ax6L-ArVxcm_dJYDXb6Qly_cqz-AI7nPAlol9D8TQoYV-f2kHnfvbYCCE-WoYADsOw=h9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51" y="3717032"/>
            <a:ext cx="383092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97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6512511" cy="1224136"/>
          </a:xfrm>
        </p:spPr>
        <p:txBody>
          <a:bodyPr/>
          <a:lstStyle/>
          <a:p>
            <a:r>
              <a:rPr lang="en-GB" sz="3200" dirty="0" smtClean="0"/>
              <a:t>Andrews, </a:t>
            </a:r>
            <a:r>
              <a:rPr lang="en-GB" sz="3200" dirty="0" err="1" smtClean="0"/>
              <a:t>Tynan</a:t>
            </a:r>
            <a:r>
              <a:rPr lang="en-GB" sz="3200" dirty="0" smtClean="0"/>
              <a:t> &amp; </a:t>
            </a:r>
            <a:r>
              <a:rPr lang="en-GB" sz="3200" dirty="0" err="1" smtClean="0"/>
              <a:t>Backstrom</a:t>
            </a:r>
            <a:r>
              <a:rPr lang="en-GB" sz="3200" dirty="0" smtClean="0"/>
              <a:t> (2012)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5024" y="1556792"/>
            <a:ext cx="8064896" cy="2448272"/>
          </a:xfrm>
        </p:spPr>
        <p:txBody>
          <a:bodyPr/>
          <a:lstStyle/>
          <a:p>
            <a:pPr marL="45720" indent="0">
              <a:buNone/>
            </a:pPr>
            <a:r>
              <a:rPr lang="en-GB" dirty="0" smtClean="0"/>
              <a:t>“Data …suggests that the wide availability, accessibility and affordances of social media create alternative learning options for some distance learners. Some distance learners are actively &amp; deliberately using popular, non-institutional social media tools to augment and extend their learning experiences”</a:t>
            </a:r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3320" y="3437968"/>
            <a:ext cx="7967415" cy="3087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en-GB" dirty="0" smtClean="0"/>
              <a:t>Implications for institutions include</a:t>
            </a:r>
          </a:p>
          <a:p>
            <a:r>
              <a:rPr lang="en-GB" dirty="0" smtClean="0"/>
              <a:t>the need to support all students to see the potential affordances of social media within the learning context</a:t>
            </a:r>
          </a:p>
          <a:p>
            <a:r>
              <a:rPr lang="en-GB" dirty="0"/>
              <a:t>t</a:t>
            </a:r>
            <a:r>
              <a:rPr lang="en-GB" dirty="0" smtClean="0"/>
              <a:t>he need to support students utilise the affordances of social media</a:t>
            </a:r>
          </a:p>
          <a:p>
            <a:r>
              <a:rPr lang="en-GB" dirty="0"/>
              <a:t>s</a:t>
            </a:r>
            <a:r>
              <a:rPr lang="en-GB" dirty="0" smtClean="0"/>
              <a:t>upporting students could include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Re-structuring learning and teaching activities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Support and development of tutors to use social media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Support of technology </a:t>
            </a:r>
          </a:p>
          <a:p>
            <a:endParaRPr lang="en-GB" dirty="0" smtClean="0"/>
          </a:p>
          <a:p>
            <a:pPr marL="45720" indent="0">
              <a:buFont typeface="Georgia" pitchFamily="18" charset="0"/>
              <a:buNone/>
            </a:pPr>
            <a:endParaRPr lang="en-GB" dirty="0" smtClean="0"/>
          </a:p>
          <a:p>
            <a:pPr marL="45720" indent="0">
              <a:buFont typeface="Georgia" pitchFamily="18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9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6512511" cy="1143000"/>
          </a:xfrm>
        </p:spPr>
        <p:txBody>
          <a:bodyPr/>
          <a:lstStyle/>
          <a:p>
            <a:r>
              <a:rPr lang="en-GB" sz="2800" dirty="0" smtClean="0"/>
              <a:t>How do you leverage the latest technologies in teaching &amp; learning?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5616" y="3373955"/>
            <a:ext cx="3346704" cy="2503317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Reliance on Search Engines	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Interested in Multimedia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Tech </a:t>
            </a:r>
            <a:r>
              <a:rPr lang="en-US" dirty="0"/>
              <a:t>Savvy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Emotionally Open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Multitask Orientated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932040" y="3392999"/>
            <a:ext cx="3346704" cy="2556282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Internet Content Creators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Visually Literate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Prefer Teamwork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Typing Vs. Writing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Experiential Learners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1484784"/>
            <a:ext cx="648072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Need to understand how students use technology and how they think, before applying technology in learning and </a:t>
            </a:r>
            <a:r>
              <a:rPr lang="en-US" sz="2000" dirty="0" smtClean="0"/>
              <a:t>teaching </a:t>
            </a:r>
          </a:p>
          <a:p>
            <a:endParaRPr lang="en-US" sz="2000" dirty="0" smtClean="0"/>
          </a:p>
          <a:p>
            <a:r>
              <a:rPr lang="en-US" sz="2000" dirty="0" err="1"/>
              <a:t>Berk</a:t>
            </a:r>
            <a:r>
              <a:rPr lang="en-US" sz="2000" dirty="0"/>
              <a:t> (2010) Identified 10 major learner characteristics: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03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404664"/>
            <a:ext cx="8304857" cy="1584176"/>
          </a:xfrm>
        </p:spPr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ocial media in social work education (1)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1028" name="Picture 4" descr="iPhone Screenshot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44824"/>
            <a:ext cx="54102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87752"/>
            <a:ext cx="4548822" cy="297525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98812"/>
            <a:ext cx="3744416" cy="240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5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5616" y="1987965"/>
            <a:ext cx="7200800" cy="2521155"/>
          </a:xfrm>
        </p:spPr>
        <p:txBody>
          <a:bodyPr/>
          <a:lstStyle/>
          <a:p>
            <a:pPr marL="804863" lvl="1" indent="-439738">
              <a:buFont typeface="Arial" panose="020B0604020202020204" pitchFamily="34" charset="0"/>
              <a:buChar char="•"/>
            </a:pPr>
            <a:r>
              <a:rPr lang="en-US" sz="3200" dirty="0" smtClean="0"/>
              <a:t>as </a:t>
            </a:r>
            <a:r>
              <a:rPr lang="en-US" sz="3200" dirty="0"/>
              <a:t>a means of </a:t>
            </a:r>
            <a:r>
              <a:rPr lang="en-US" sz="3200" dirty="0" smtClean="0"/>
              <a:t>communication        between students, students &amp; tutors</a:t>
            </a: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  as </a:t>
            </a:r>
            <a:r>
              <a:rPr lang="en-US" sz="3200" dirty="0"/>
              <a:t>a </a:t>
            </a:r>
            <a:r>
              <a:rPr lang="en-US" sz="3200" dirty="0" smtClean="0"/>
              <a:t>teaching and learning </a:t>
            </a:r>
            <a:r>
              <a:rPr lang="en-US" sz="3200" dirty="0"/>
              <a:t>tool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  as a dimension of social </a:t>
            </a:r>
            <a:r>
              <a:rPr lang="en-US" sz="3200" dirty="0"/>
              <a:t>work </a:t>
            </a:r>
            <a:r>
              <a:rPr lang="en-US" sz="3200" dirty="0" smtClean="0"/>
              <a:t>practice</a:t>
            </a:r>
          </a:p>
          <a:p>
            <a:pPr marL="365760" lvl="1" indent="0">
              <a:buNone/>
            </a:pPr>
            <a:endParaRPr lang="en-US" dirty="0" smtClean="0"/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404664"/>
            <a:ext cx="7848872" cy="158417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Social media in social work education (2)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5516" y="4692709"/>
            <a:ext cx="864096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65760" lvl="1" indent="0">
              <a:buNone/>
            </a:pPr>
            <a:r>
              <a:rPr lang="en-US" sz="2800" b="1" dirty="0"/>
              <a:t>To </a:t>
            </a:r>
            <a:r>
              <a:rPr lang="en-US" sz="2800" b="1" dirty="0" smtClean="0"/>
              <a:t>research </a:t>
            </a:r>
            <a:r>
              <a:rPr lang="en-US" sz="2800" b="1" dirty="0"/>
              <a:t>how students use social media as a means of communication during their study of K(YJ)113</a:t>
            </a:r>
          </a:p>
        </p:txBody>
      </p:sp>
    </p:spTree>
    <p:extLst>
      <p:ext uri="{BB962C8B-B14F-4D97-AF65-F5344CB8AC3E}">
        <p14:creationId xmlns:p14="http://schemas.microsoft.com/office/powerpoint/2010/main" val="245465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352928" cy="5400600"/>
          </a:xfrm>
        </p:spPr>
        <p:txBody>
          <a:bodyPr/>
          <a:lstStyle/>
          <a:p>
            <a:pPr marL="560070" indent="-514350">
              <a:buFont typeface="+mj-lt"/>
              <a:buAutoNum type="arabicPeriod"/>
            </a:pPr>
            <a:r>
              <a:rPr lang="en-US" sz="2400" dirty="0" smtClean="0"/>
              <a:t>Using </a:t>
            </a:r>
            <a:r>
              <a:rPr lang="en-US" sz="2400" dirty="0"/>
              <a:t>what methods do K113/KYJ113 </a:t>
            </a:r>
            <a:r>
              <a:rPr lang="en-US" sz="2400" dirty="0" smtClean="0"/>
              <a:t>students </a:t>
            </a:r>
            <a:r>
              <a:rPr lang="en-US" sz="2400" dirty="0"/>
              <a:t>find it helpful to communicate </a:t>
            </a:r>
            <a:r>
              <a:rPr lang="en-US" sz="2400" dirty="0" smtClean="0"/>
              <a:t>with each </a:t>
            </a:r>
            <a:r>
              <a:rPr lang="en-US" sz="2400" dirty="0"/>
              <a:t>other and their tutor</a:t>
            </a:r>
            <a:r>
              <a:rPr lang="en-US" sz="2400" dirty="0" smtClean="0"/>
              <a:t>?</a:t>
            </a:r>
          </a:p>
          <a:p>
            <a:pPr marL="560070" indent="-514350">
              <a:buFont typeface="+mj-lt"/>
              <a:buAutoNum type="arabicPeriod"/>
            </a:pPr>
            <a:endParaRPr lang="en-US" sz="2400" dirty="0"/>
          </a:p>
          <a:p>
            <a:pPr marL="560070" indent="-514350">
              <a:buFont typeface="+mj-lt"/>
              <a:buAutoNum type="arabicPeriod"/>
            </a:pPr>
            <a:r>
              <a:rPr lang="en-US" sz="2400" dirty="0" smtClean="0"/>
              <a:t>Which </a:t>
            </a:r>
            <a:r>
              <a:rPr lang="en-US" sz="2400" dirty="0"/>
              <a:t>social media do K113/KYJ113 </a:t>
            </a:r>
            <a:r>
              <a:rPr lang="en-US" sz="2400" dirty="0" smtClean="0"/>
              <a:t>students </a:t>
            </a:r>
            <a:r>
              <a:rPr lang="en-US" sz="2400" dirty="0"/>
              <a:t>use</a:t>
            </a:r>
            <a:r>
              <a:rPr lang="en-US" sz="2400" dirty="0" smtClean="0"/>
              <a:t>?</a:t>
            </a:r>
            <a:endParaRPr lang="en-US" sz="2400" dirty="0"/>
          </a:p>
          <a:p>
            <a:pPr marL="560070" indent="-514350">
              <a:buFont typeface="+mj-lt"/>
              <a:buAutoNum type="arabicPeriod"/>
            </a:pPr>
            <a:endParaRPr lang="en-US" sz="2400" dirty="0" smtClean="0"/>
          </a:p>
          <a:p>
            <a:pPr marL="560070" indent="-514350">
              <a:buFont typeface="+mj-lt"/>
              <a:buAutoNum type="arabicPeriod"/>
            </a:pPr>
            <a:r>
              <a:rPr lang="en-US" sz="2400" dirty="0" smtClean="0"/>
              <a:t>What </a:t>
            </a:r>
            <a:r>
              <a:rPr lang="en-US" sz="2400" dirty="0"/>
              <a:t>do K113/KYJ113 students use social </a:t>
            </a:r>
            <a:r>
              <a:rPr lang="en-US" sz="2400" dirty="0" smtClean="0"/>
              <a:t>media </a:t>
            </a:r>
            <a:r>
              <a:rPr lang="en-US" sz="2400" dirty="0"/>
              <a:t>for</a:t>
            </a:r>
            <a:r>
              <a:rPr lang="en-US" sz="2400" dirty="0" smtClean="0"/>
              <a:t>?</a:t>
            </a:r>
            <a:endParaRPr lang="en-US" sz="2400" dirty="0"/>
          </a:p>
          <a:p>
            <a:pPr marL="560070" indent="-514350">
              <a:buFont typeface="+mj-lt"/>
              <a:buAutoNum type="arabicPeriod"/>
            </a:pPr>
            <a:endParaRPr lang="en-US" sz="2400" dirty="0" smtClean="0"/>
          </a:p>
          <a:p>
            <a:pPr marL="560070" indent="-514350">
              <a:buFont typeface="+mj-lt"/>
              <a:buAutoNum type="arabicPeriod"/>
            </a:pPr>
            <a:r>
              <a:rPr lang="en-US" sz="2400" dirty="0" smtClean="0"/>
              <a:t>In </a:t>
            </a:r>
            <a:r>
              <a:rPr lang="en-US" sz="2400" dirty="0"/>
              <a:t>what ways do students view their use </a:t>
            </a:r>
            <a:r>
              <a:rPr lang="en-US" sz="2400" dirty="0" smtClean="0"/>
              <a:t>of </a:t>
            </a:r>
            <a:r>
              <a:rPr lang="en-US" sz="2400" dirty="0"/>
              <a:t>social media as augmenting or partially </a:t>
            </a:r>
            <a:r>
              <a:rPr lang="en-US" sz="2400" dirty="0" smtClean="0"/>
              <a:t>replacing </a:t>
            </a:r>
            <a:r>
              <a:rPr lang="en-US" sz="2400" dirty="0"/>
              <a:t>the University’s Tutor Group </a:t>
            </a:r>
            <a:r>
              <a:rPr lang="en-US" sz="2400" dirty="0" smtClean="0"/>
              <a:t>Forum </a:t>
            </a:r>
            <a:r>
              <a:rPr lang="en-US" sz="2400" dirty="0"/>
              <a:t>provision?</a:t>
            </a:r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512511" cy="1143000"/>
          </a:xfrm>
        </p:spPr>
        <p:txBody>
          <a:bodyPr/>
          <a:lstStyle/>
          <a:p>
            <a:r>
              <a:rPr lang="en-GB" dirty="0" smtClean="0"/>
              <a:t>Research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27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396</TotalTime>
  <Words>406</Words>
  <Application>Microsoft Office PowerPoint</Application>
  <PresentationFormat>On-screen Show (4:3)</PresentationFormat>
  <Paragraphs>94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Georgia</vt:lpstr>
      <vt:lpstr>Times New Roman</vt:lpstr>
      <vt:lpstr>Slipstream</vt:lpstr>
      <vt:lpstr>“We’re over here, on Facebook":  social work students' use of social media during a Level 1 module.   </vt:lpstr>
      <vt:lpstr>Research &amp; scholarship</vt:lpstr>
      <vt:lpstr>The 1980s</vt:lpstr>
      <vt:lpstr>2014</vt:lpstr>
      <vt:lpstr>Andrews, Tynan &amp; Backstrom (2012)</vt:lpstr>
      <vt:lpstr>How do you leverage the latest technologies in teaching &amp; learning?</vt:lpstr>
      <vt:lpstr>Social media in social work education (1) </vt:lpstr>
      <vt:lpstr>PowerPoint Presentation</vt:lpstr>
      <vt:lpstr>Research questions</vt:lpstr>
      <vt:lpstr>The plan…..</vt:lpstr>
      <vt:lpstr>PowerPoint Presentation</vt:lpstr>
      <vt:lpstr>PowerPoint Presentation</vt:lpstr>
      <vt:lpstr>PowerPoint Presentation</vt:lpstr>
      <vt:lpstr>Conclusion</vt:lpstr>
      <vt:lpstr>Thank you!</vt:lpstr>
    </vt:vector>
  </TitlesOfParts>
  <Company>The Open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Robert.Lomax</dc:creator>
  <cp:lastModifiedBy>Robert Lomax</cp:lastModifiedBy>
  <cp:revision>36</cp:revision>
  <cp:lastPrinted>2014-05-06T15:11:31Z</cp:lastPrinted>
  <dcterms:created xsi:type="dcterms:W3CDTF">2014-05-02T13:46:32Z</dcterms:created>
  <dcterms:modified xsi:type="dcterms:W3CDTF">2019-05-20T10:42:57Z</dcterms:modified>
</cp:coreProperties>
</file>