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30"/>
  </p:notesMasterIdLst>
  <p:handoutMasterIdLst>
    <p:handoutMasterId r:id="rId31"/>
  </p:handoutMasterIdLst>
  <p:sldIdLst>
    <p:sldId id="256" r:id="rId4"/>
    <p:sldId id="354" r:id="rId5"/>
    <p:sldId id="333" r:id="rId6"/>
    <p:sldId id="334" r:id="rId7"/>
    <p:sldId id="335" r:id="rId8"/>
    <p:sldId id="336" r:id="rId9"/>
    <p:sldId id="315" r:id="rId10"/>
    <p:sldId id="352" r:id="rId11"/>
    <p:sldId id="331" r:id="rId12"/>
    <p:sldId id="364" r:id="rId13"/>
    <p:sldId id="319" r:id="rId14"/>
    <p:sldId id="363" r:id="rId15"/>
    <p:sldId id="332" r:id="rId16"/>
    <p:sldId id="346" r:id="rId17"/>
    <p:sldId id="347" r:id="rId18"/>
    <p:sldId id="320" r:id="rId19"/>
    <p:sldId id="355" r:id="rId20"/>
    <p:sldId id="356" r:id="rId21"/>
    <p:sldId id="357" r:id="rId22"/>
    <p:sldId id="359" r:id="rId23"/>
    <p:sldId id="358" r:id="rId24"/>
    <p:sldId id="360" r:id="rId25"/>
    <p:sldId id="362" r:id="rId26"/>
    <p:sldId id="330" r:id="rId27"/>
    <p:sldId id="350" r:id="rId28"/>
    <p:sldId id="314" r:id="rId29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28" autoAdjust="0"/>
    <p:restoredTop sz="78058" autoAdjust="0"/>
  </p:normalViewPr>
  <p:slideViewPr>
    <p:cSldViewPr>
      <p:cViewPr varScale="1">
        <p:scale>
          <a:sx n="87" d="100"/>
          <a:sy n="87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3C8096D-4E4A-4679-AEC1-6EC7C1F968BD}" type="datetimeFigureOut">
              <a:rPr lang="en-GB"/>
              <a:pPr>
                <a:defRPr/>
              </a:pPr>
              <a:t>31/07/2014</a:t>
            </a:fld>
            <a:endParaRPr lang="en-GB" dirty="0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19EBF17-D47A-4738-9F36-D6FED701FE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111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10D2741-5508-4070-B0D0-B154B37E02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9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Note that since I wrote the title</a:t>
            </a:r>
            <a:r>
              <a:rPr lang="en-GB" baseline="0" dirty="0" smtClean="0"/>
              <a:t> the work has progressed and perhaps a better title would be ‘what doesn’t work…’  Will explain further.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78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Ethical approval</a:t>
            </a:r>
          </a:p>
          <a:p>
            <a:r>
              <a:rPr lang="en-GB" dirty="0" smtClean="0"/>
              <a:t>Say who the</a:t>
            </a:r>
            <a:r>
              <a:rPr lang="en-GB" baseline="0" dirty="0" smtClean="0"/>
              <a:t> stakeholders were – CC managers, PS coordinators, IFC, maternity service managers, health visitors</a:t>
            </a:r>
          </a:p>
          <a:p>
            <a:r>
              <a:rPr lang="en-GB" baseline="0" dirty="0" smtClean="0"/>
              <a:t>Breastfeeding mothers in two of the targeted areas – Trowbridge and Salisbury.  Hard to get others – also interviewed those who had used peer support in Devizes and </a:t>
            </a:r>
            <a:r>
              <a:rPr lang="en-GB" baseline="0" dirty="0" err="1" smtClean="0"/>
              <a:t>Chippenham</a:t>
            </a:r>
            <a:r>
              <a:rPr lang="en-GB" baseline="0" dirty="0" smtClean="0"/>
              <a:t>. One interviewed in Trowbridge had used peer support in Westbury.</a:t>
            </a:r>
          </a:p>
          <a:p>
            <a:r>
              <a:rPr lang="en-GB" baseline="0" dirty="0" smtClean="0"/>
              <a:t>Peer supporters in Salisbury and Westbury (but included those who offered peer support in the third area, Trowbridge)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308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37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09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96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Recommended</a:t>
            </a:r>
            <a:r>
              <a:rPr lang="en-GB" baseline="0" dirty="0" smtClean="0"/>
              <a:t> as a key intervention to improve bf and exclusive bf rates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20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Also a number of recent</a:t>
            </a:r>
            <a:r>
              <a:rPr lang="en-GB" baseline="0" dirty="0" smtClean="0"/>
              <a:t> government initiated policy documents focusing on early years care which recognise the importance of breastfeeding.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48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Talk about other demographic</a:t>
            </a:r>
            <a:r>
              <a:rPr lang="en-GB" baseline="0" dirty="0" smtClean="0"/>
              <a:t> issues.</a:t>
            </a:r>
          </a:p>
          <a:p>
            <a:r>
              <a:rPr lang="en-GB" baseline="0" dirty="0" smtClean="0"/>
              <a:t>For all figures these are UK – country rates vary with England always highest and Northern Ireland lowest.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64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Initiation</a:t>
            </a:r>
            <a:r>
              <a:rPr lang="en-GB" baseline="0" dirty="0" smtClean="0"/>
              <a:t> of bf in</a:t>
            </a:r>
            <a:r>
              <a:rPr lang="en-GB" dirty="0" smtClean="0"/>
              <a:t> Wiltshire as a whole similar</a:t>
            </a:r>
            <a:r>
              <a:rPr lang="en-GB" baseline="0" dirty="0" smtClean="0"/>
              <a:t> to the </a:t>
            </a:r>
            <a:r>
              <a:rPr lang="en-GB" dirty="0" smtClean="0"/>
              <a:t>UK,</a:t>
            </a:r>
            <a:r>
              <a:rPr lang="en-GB" baseline="0" dirty="0" smtClean="0"/>
              <a:t> 6 week figures a bit less</a:t>
            </a:r>
            <a:r>
              <a:rPr lang="en-GB" dirty="0" smtClean="0"/>
              <a:t> but much less in deprived areas</a:t>
            </a:r>
          </a:p>
          <a:p>
            <a:r>
              <a:rPr lang="en-GB" dirty="0" smtClean="0"/>
              <a:t>Some difficult</a:t>
            </a:r>
            <a:r>
              <a:rPr lang="en-GB" baseline="0" dirty="0" smtClean="0"/>
              <a:t>y in comparing figures locally with nationally.</a:t>
            </a:r>
            <a:endParaRPr lang="en-GB" dirty="0" smtClean="0"/>
          </a:p>
          <a:p>
            <a:r>
              <a:rPr lang="en-GB" dirty="0" smtClean="0"/>
              <a:t>Also talk about high</a:t>
            </a:r>
            <a:r>
              <a:rPr lang="en-GB" baseline="0" dirty="0" smtClean="0"/>
              <a:t> drop off rates.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Deprivation measured using IMD – so looking at a range of contributing factors.  In these areas of Wiltshire we are talking about lower educational attainment, low income and so on.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As we know, the advantages afforded by breastfeeding may be particularly important to babies born to young women and to those living in deprived areas.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63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</a:t>
            </a:r>
            <a:r>
              <a:rPr lang="en-GB" baseline="0" dirty="0" smtClean="0"/>
              <a:t> re the intervention.</a:t>
            </a:r>
          </a:p>
          <a:p>
            <a:r>
              <a:rPr lang="en-GB" baseline="0" dirty="0" smtClean="0"/>
              <a:t>Explain briefly re UNICEF BFI in the community.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15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Are peer supporters being drawn from appropriately diverse</a:t>
            </a:r>
            <a:r>
              <a:rPr lang="en-GB" baseline="0" dirty="0" smtClean="0"/>
              <a:t> sections of the community, particularly from more disadvantaged communities?</a:t>
            </a:r>
          </a:p>
          <a:p>
            <a:r>
              <a:rPr lang="en-GB" baseline="0" dirty="0" smtClean="0"/>
              <a:t>If not, why not?</a:t>
            </a:r>
          </a:p>
          <a:p>
            <a:r>
              <a:rPr lang="en-GB" baseline="0" dirty="0" smtClean="0"/>
              <a:t>What are the factors that may impede more disadvantaged women getting involved?</a:t>
            </a:r>
          </a:p>
          <a:p>
            <a:r>
              <a:rPr lang="en-GB" baseline="0" dirty="0" smtClean="0"/>
              <a:t>Are women being offered contact prior to birth, as planned?  If not, why not?</a:t>
            </a:r>
          </a:p>
          <a:p>
            <a:r>
              <a:rPr lang="en-GB" baseline="0" dirty="0" smtClean="0"/>
              <a:t>If so, are they taking up the offer?  If not, why not?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10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</a:t>
            </a:r>
            <a:r>
              <a:rPr lang="en-GB" baseline="0" dirty="0" smtClean="0"/>
              <a:t> children’s centres and Sure Start – Wiltshire Council get Sure Start money (from </a:t>
            </a:r>
            <a:r>
              <a:rPr lang="en-GB" baseline="0" dirty="0" err="1" smtClean="0"/>
              <a:t>govt</a:t>
            </a:r>
            <a:r>
              <a:rPr lang="en-GB" baseline="0" dirty="0" smtClean="0"/>
              <a:t>) and tender the delivery – different organisations have got the tender in different areas (2 main organisations across Wiltshire).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741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Salisbury – one</a:t>
            </a:r>
            <a:r>
              <a:rPr lang="en-GB" baseline="0" dirty="0" smtClean="0"/>
              <a:t> group in the City, very well attended, up to 22 women.  Other groups (in more deprived areas) less well attended – sometimes only one or two women, sometimes none.</a:t>
            </a:r>
          </a:p>
          <a:p>
            <a:r>
              <a:rPr lang="en-GB" baseline="0" dirty="0" smtClean="0"/>
              <a:t>Trowbridge – group which used to be well attended now has very few women attending.</a:t>
            </a:r>
          </a:p>
          <a:p>
            <a:r>
              <a:rPr lang="en-GB" baseline="0" dirty="0" smtClean="0"/>
              <a:t>Westbury – well established group, good core of peer supporters.  Very welcoming CC – manager used to be a health visitor, breastfed her children, very pro-breastfeeding.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D2741-5508-4070-B0D0-B154B37E028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slid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9D624D-8486-4324-ADE5-65CA34B10626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6B4F89-C9DD-4C7D-AC1D-7B42E6A2B8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765433-A9AC-4920-A3DE-933C73F50B78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E744B8-3375-4175-894E-DB1906B740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03AC67-7423-4FC3-8834-733AB1C9BA09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503652-262C-4E5E-B712-9E39B9F087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B456B-DBD6-44F9-A7E4-C59E1730D5B5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FC72E-A45B-43F3-9564-AD2AB68619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E2DA-B81B-47C3-AB4F-2E047C9DCBDD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6B12-BACD-4AFB-98D6-F72DAC9332F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89D18-BCA8-4A21-9EE3-FE943A0C0928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817A-66E5-4BC4-BDFE-EDD9D56CD8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9A22D-554E-495E-9C06-1C4E6A7ACDBC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A454-5BF7-4ED2-ACC0-B8C2483448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C20D-7677-47EB-8303-1EC16CE9C84B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79957-27A7-4326-990E-63D0FDE57A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A0929-7278-44C3-B66A-BCDA34A081FE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5FD73-8EC6-4DE0-835F-EC996F6FD1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9EA7E-857C-4B2D-994F-F9BE0F1C11D4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47A9-5537-4ACE-9FB9-C86E28D91E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10F78-A658-452D-B9E4-0311BAAE8336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18F07-6105-4CFE-95E3-A1CCFC415B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562CB1-2DD9-4268-B6B3-CD23DD08E023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25F6BD-001D-44A2-9251-C6553560FB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C3B-DB77-4073-BB15-357EBBD3093E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03F4-ED0D-48C5-9601-4AEBCE7DA9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F432-AF6E-48E9-BA8F-978BE92EC908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F8AA4-8E1C-4E08-BFF5-C166C141C1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12AB9-8018-42A5-95DD-72B1EC36AA0E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5C4F-0345-458F-9CD8-AA5C3835A9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CD11C-B4CC-4329-9A52-127B5B175307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D2BF9-CA45-4ACA-96E8-C88D7640520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56678-AC18-4285-BB4C-7466D0FA9471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E05AD-024C-4FE0-97BA-24751F2E38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CAEE-68A8-4697-83AB-84B61BC17EC3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F57BA-51CC-49BF-BE77-DFF82F8D2A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9C003-B72F-4CE4-B821-65A8D3EBEC63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9609E-3B52-4FF7-B0FA-C649426C76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5DBE8-8D87-4D0F-8412-432CC03D1ADF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E35E4-AA79-4F96-8F6F-AAD6E1EC237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34810-A6A1-4858-8A55-3EB6BDCAFCA5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F61E2-69DF-4E06-B417-99BC468C4DD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CBEC-3802-45C0-A7BD-B2CDE01A27F8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8496D-465A-4217-9E3B-768CCF3FA0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2A6386-0016-4FEE-81A4-B3EFCD719446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A799CB-0AAC-4216-A887-E7083846DD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618F8-9D7D-4D02-BD61-C12A56738EC9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1A0C5-ACB9-4D1F-860C-3E0DCD1645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4875D-0F7B-4993-9220-A0420160DC00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FE654-9D67-4AD8-802E-8187C366A83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5FDE-25FF-4C72-82E7-A46124F022CB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4A4-074C-4932-BC2B-7BA8135F45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F5BB9-C51C-4E4B-AF21-DD672166FCED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C08E3-C824-4187-80A9-C48128619A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B8293D-F338-49CB-9211-A6067B4267A9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448756-BB59-49A9-9810-6A41EFFE854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3B07E-5A0C-41D7-9A70-E99914E84420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23AE3B-2F12-40B1-93A7-401D982323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69DBF2-356E-4CEE-84B4-25DDC06FA1E3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CA13FF-230B-4B55-9FDE-45BCB1FACB7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B4326-B80A-4CCF-9D45-8A95C571C46D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8D504C-534F-4855-885D-CF2E291C81F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4D72BD-0570-4631-B04E-490031C45B7B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9463C8-3C30-4CF2-A505-5969E17988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3B2FA7-73F7-4A0A-9CC5-9216087F9CA3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2275B1-C49A-4BC0-B06E-D44EAA8DCB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 slid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43FDEB17-6C74-4447-8D4C-F6FE554171E7}" type="datetime1">
              <a:rPr lang="en-US" smtClean="0"/>
              <a:pPr>
                <a:defRPr/>
              </a:pPr>
              <a:t>7/31/2014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4974C32-441D-4D1E-A547-CF87224299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transition spd="med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3" cstate="print">
            <a:lum bright="10000"/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2E4081C-0887-4C64-A027-5FA58D17E8ED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424290-9CBC-46AE-A983-3EC364A5A71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transition spd="med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General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768790-1FC7-4588-B073-02E4C4A1B017}" type="datetime1">
              <a:rPr lang="en-US" smtClean="0"/>
              <a:pPr>
                <a:defRPr/>
              </a:pPr>
              <a:t>7/31/2014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4948B19-11BF-4921-92A8-B37F615C77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ransition spd="med"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sally.dowling@uwe.ac.u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539750" y="620688"/>
            <a:ext cx="7886700" cy="2470150"/>
          </a:xfrm>
        </p:spPr>
        <p:txBody>
          <a:bodyPr/>
          <a:lstStyle/>
          <a:p>
            <a:pPr eaLnBrk="1" hangingPunct="1"/>
            <a:r>
              <a:rPr lang="en-GB" sz="2400" b="1" dirty="0" smtClean="0">
                <a:solidFill>
                  <a:srgbClr val="000000"/>
                </a:solidFill>
              </a:rPr>
              <a:t>UWE Bristol</a:t>
            </a:r>
            <a:r>
              <a:rPr lang="en-GB" sz="3200" b="1" dirty="0" smtClean="0">
                <a:solidFill>
                  <a:srgbClr val="000000"/>
                </a:solidFill>
              </a:rPr>
              <a:t/>
            </a:r>
            <a:br>
              <a:rPr lang="en-GB" sz="3200" b="1" dirty="0" smtClean="0">
                <a:solidFill>
                  <a:srgbClr val="000000"/>
                </a:solidFill>
              </a:rPr>
            </a:br>
            <a:r>
              <a:rPr lang="en-GB" sz="3200" b="1" dirty="0" smtClean="0">
                <a:solidFill>
                  <a:srgbClr val="000000"/>
                </a:solidFill>
              </a:rPr>
              <a:t/>
            </a:r>
            <a:br>
              <a:rPr lang="en-GB" sz="3200" b="1" dirty="0" smtClean="0">
                <a:solidFill>
                  <a:srgbClr val="000000"/>
                </a:solidFill>
              </a:rPr>
            </a:br>
            <a:r>
              <a:rPr lang="en-GB" sz="3600" dirty="0"/>
              <a:t>Evaluation of breastfeeding peer support in a rural </a:t>
            </a:r>
            <a:r>
              <a:rPr lang="en-GB" sz="3600" dirty="0" smtClean="0"/>
              <a:t>area</a:t>
            </a:r>
            <a:endParaRPr lang="en-GB" sz="3600" dirty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539750" y="3357563"/>
            <a:ext cx="72009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en-GB" sz="18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</a:pPr>
            <a:r>
              <a:rPr lang="en-GB" sz="2000" b="1" dirty="0" smtClean="0">
                <a:solidFill>
                  <a:srgbClr val="000000"/>
                </a:solidFill>
              </a:rPr>
              <a:t>Dr Sally Dowling</a:t>
            </a:r>
          </a:p>
          <a:p>
            <a:pPr algn="l" eaLnBrk="1" hangingPunct="1">
              <a:spcBef>
                <a:spcPct val="0"/>
              </a:spcBef>
            </a:pPr>
            <a:endParaRPr lang="en-GB" sz="2000" b="1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</a:pPr>
            <a:r>
              <a:rPr lang="en-GB" sz="1800" b="1" dirty="0" smtClean="0">
                <a:solidFill>
                  <a:srgbClr val="000000"/>
                </a:solidFill>
              </a:rPr>
              <a:t>Senior Lecturer, Department of Nursing and Midwifery, School of Health and Life Sciences </a:t>
            </a:r>
            <a:endParaRPr lang="en-US" sz="1800" b="1" dirty="0" smtClean="0">
              <a:solidFill>
                <a:srgbClr val="000000"/>
              </a:solidFill>
            </a:endParaRPr>
          </a:p>
          <a:p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Wiltshire Breastfeeding Strategy </a:t>
            </a:r>
            <a:br>
              <a:rPr lang="en-GB" dirty="0" smtClean="0"/>
            </a:br>
            <a:r>
              <a:rPr lang="en-GB" dirty="0" smtClean="0"/>
              <a:t>2011 - 2014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Aims to increase </a:t>
            </a:r>
          </a:p>
          <a:p>
            <a:pPr lvl="1"/>
            <a:r>
              <a:rPr lang="en-GB" sz="2400" dirty="0" smtClean="0"/>
              <a:t>the number of women breastfeeding in Wiltshire by 11%</a:t>
            </a:r>
          </a:p>
          <a:p>
            <a:pPr lvl="1"/>
            <a:r>
              <a:rPr lang="en-GB" sz="2400" dirty="0"/>
              <a:t>t</a:t>
            </a:r>
            <a:r>
              <a:rPr lang="en-GB" sz="2400" dirty="0" smtClean="0"/>
              <a:t>he number breastfeeding at 6-8 weeks by 8%</a:t>
            </a:r>
          </a:p>
          <a:p>
            <a:pPr lvl="1"/>
            <a:r>
              <a:rPr lang="en-GB" sz="2400" dirty="0" smtClean="0"/>
              <a:t>the number breastfeeding at 6-8 weeks in the most deprived areas by 6%</a:t>
            </a:r>
          </a:p>
          <a:p>
            <a:pPr lvl="1"/>
            <a:r>
              <a:rPr lang="en-GB" sz="2400" dirty="0" smtClean="0"/>
              <a:t>to halve the gap in breastfeeding between women in the least and most deprived areas in the County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0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Approached by NHS Wiltshire (end of 2010) and asked to evaluate breastfeeding peer support in three areas of Wiltshire – Salisbury, Trowbridge and Westbury</a:t>
            </a:r>
          </a:p>
          <a:p>
            <a:r>
              <a:rPr lang="en-GB" dirty="0" smtClean="0"/>
              <a:t>Evaluation took place from January 2011, data collection from May 2012 – February 2013.</a:t>
            </a:r>
          </a:p>
          <a:p>
            <a:r>
              <a:rPr lang="en-GB" dirty="0" smtClean="0"/>
              <a:t>Why these areas?</a:t>
            </a:r>
          </a:p>
          <a:p>
            <a:pPr lvl="1"/>
            <a:r>
              <a:rPr lang="en-GB" sz="1800" dirty="0" smtClean="0"/>
              <a:t>Deprivation</a:t>
            </a:r>
          </a:p>
          <a:p>
            <a:pPr lvl="1"/>
            <a:r>
              <a:rPr lang="en-GB" sz="1800" dirty="0" smtClean="0"/>
              <a:t>Low breastfeeding rates</a:t>
            </a:r>
          </a:p>
          <a:p>
            <a:r>
              <a:rPr lang="en-GB" dirty="0" smtClean="0"/>
              <a:t>Why carry out the evaluation then?</a:t>
            </a:r>
          </a:p>
          <a:p>
            <a:pPr lvl="1"/>
            <a:r>
              <a:rPr lang="en-GB" sz="1800" dirty="0" smtClean="0"/>
              <a:t>The introduction of a new ante- and postnatal peer support contact</a:t>
            </a:r>
          </a:p>
          <a:p>
            <a:pPr lvl="1"/>
            <a:r>
              <a:rPr lang="en-GB" sz="1800" dirty="0" smtClean="0"/>
              <a:t>UNICEF BFI Community Accreditation </a:t>
            </a:r>
            <a:endParaRPr lang="en-GB" sz="18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898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intervention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Included training more peer supporters and supporting them in their work.</a:t>
            </a:r>
          </a:p>
          <a:p>
            <a:r>
              <a:rPr lang="en-GB" dirty="0" smtClean="0"/>
              <a:t>Midwives to signpost women to a peer support group at 28 weeks and again at delivery.</a:t>
            </a:r>
          </a:p>
          <a:p>
            <a:r>
              <a:rPr lang="en-GB" dirty="0" smtClean="0"/>
              <a:t>Ante- and post-natal contact to be made with women by peer supporters using telephone calls and texting.</a:t>
            </a:r>
          </a:p>
          <a:p>
            <a:r>
              <a:rPr lang="en-GB" dirty="0" smtClean="0"/>
              <a:t>Four Children’s Centres to participate initially.</a:t>
            </a:r>
          </a:p>
          <a:p>
            <a:r>
              <a:rPr lang="en-GB" dirty="0" smtClean="0"/>
              <a:t>Involved complicated data sharing agreements.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7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>
                <a:solidFill>
                  <a:prstClr val="black"/>
                </a:solidFill>
              </a:rPr>
              <a:t>Used the framework of Realist </a:t>
            </a:r>
            <a:r>
              <a:rPr lang="en-GB" dirty="0">
                <a:solidFill>
                  <a:prstClr val="black"/>
                </a:solidFill>
              </a:rPr>
              <a:t>Evaluation </a:t>
            </a:r>
            <a:r>
              <a:rPr lang="en-GB" dirty="0" smtClean="0">
                <a:solidFill>
                  <a:prstClr val="black"/>
                </a:solidFill>
              </a:rPr>
              <a:t>(</a:t>
            </a:r>
            <a:r>
              <a:rPr lang="en-GB" dirty="0" err="1" smtClean="0">
                <a:solidFill>
                  <a:prstClr val="black"/>
                </a:solidFill>
              </a:rPr>
              <a:t>Pawson</a:t>
            </a:r>
            <a:r>
              <a:rPr lang="en-GB" dirty="0" smtClean="0">
                <a:solidFill>
                  <a:prstClr val="black"/>
                </a:solidFill>
              </a:rPr>
              <a:t> and Tilley, 1997; </a:t>
            </a:r>
            <a:r>
              <a:rPr lang="en-GB" dirty="0" err="1" smtClean="0">
                <a:solidFill>
                  <a:prstClr val="black"/>
                </a:solidFill>
              </a:rPr>
              <a:t>Pawson</a:t>
            </a:r>
            <a:r>
              <a:rPr lang="en-GB" dirty="0" smtClean="0">
                <a:solidFill>
                  <a:prstClr val="black"/>
                </a:solidFill>
              </a:rPr>
              <a:t>, 2006)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Social programmes driven by an underlying vision of change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Evaluator compares the theory and practice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“What works for whom in what circumstances and what respects, and how?”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In this evaluation, asking specific questions about the delivery of breastfeeding peer support</a:t>
            </a:r>
            <a:endParaRPr lang="en-GB" sz="20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support in Wiltshire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Commissioned by the local NHS (NHS Wiltshire, now by Wiltshire Council)</a:t>
            </a:r>
          </a:p>
          <a:p>
            <a:r>
              <a:rPr lang="en-GB" dirty="0" smtClean="0"/>
              <a:t>Two paid posts – ‘peer support coordinators’</a:t>
            </a:r>
          </a:p>
          <a:p>
            <a:r>
              <a:rPr lang="en-GB" dirty="0" smtClean="0"/>
              <a:t>Network of volunteer peer supporters, training delivered by the National Childbirth Trust, </a:t>
            </a:r>
            <a:r>
              <a:rPr lang="en-GB" dirty="0"/>
              <a:t>accredited </a:t>
            </a:r>
            <a:r>
              <a:rPr lang="en-GB" dirty="0" smtClean="0"/>
              <a:t>by the Open College Network</a:t>
            </a:r>
          </a:p>
          <a:p>
            <a:r>
              <a:rPr lang="en-GB" dirty="0" smtClean="0"/>
              <a:t>Ten week training and a workbook, plus on-going supervision and top-up training</a:t>
            </a:r>
          </a:p>
          <a:p>
            <a:pPr lvl="1"/>
            <a:r>
              <a:rPr lang="en-GB" dirty="0" smtClean="0"/>
              <a:t>Ideally have breastfed for at least six months</a:t>
            </a:r>
          </a:p>
          <a:p>
            <a:r>
              <a:rPr lang="en-GB" dirty="0" smtClean="0"/>
              <a:t>Peer support groups run out of Children’s Centres (part of the Government’s Sure Start programme)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9069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support in Wiltshire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Historical variations in type and location of support </a:t>
            </a:r>
          </a:p>
          <a:p>
            <a:pPr lvl="1"/>
            <a:r>
              <a:rPr lang="en-GB" sz="1800" dirty="0" smtClean="0"/>
              <a:t>Some building on existing strong groups</a:t>
            </a:r>
          </a:p>
          <a:p>
            <a:r>
              <a:rPr lang="en-GB" dirty="0" smtClean="0"/>
              <a:t>Variation in provision and in attendance</a:t>
            </a:r>
          </a:p>
          <a:p>
            <a:r>
              <a:rPr lang="en-GB" dirty="0" smtClean="0"/>
              <a:t>Differences in support available from Children’s Centres</a:t>
            </a:r>
          </a:p>
          <a:p>
            <a:r>
              <a:rPr lang="en-GB" dirty="0" smtClean="0"/>
              <a:t>Slightly different set up in each of the three evaluation areas</a:t>
            </a:r>
            <a:endParaRPr lang="en-GB" sz="2000" dirty="0" smtClean="0"/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3097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en-GB" dirty="0" smtClean="0"/>
              <a:t>Interviews with stakeholders (n=12)</a:t>
            </a:r>
          </a:p>
          <a:p>
            <a:pPr lvl="1"/>
            <a:r>
              <a:rPr lang="en-GB" sz="1800" dirty="0" smtClean="0"/>
              <a:t>Peer support coordinators, Infant Feeding coordinators, Maternity Service Leads, Children's Centre managers, Health Visitors. </a:t>
            </a:r>
          </a:p>
          <a:p>
            <a:r>
              <a:rPr lang="en-GB" dirty="0" smtClean="0"/>
              <a:t>Interviews with breastfeeding mothers (n=7)</a:t>
            </a:r>
          </a:p>
          <a:p>
            <a:r>
              <a:rPr lang="en-GB" dirty="0" smtClean="0"/>
              <a:t>Focus groups with peer supporters (n=2; 12 women)</a:t>
            </a:r>
            <a:endParaRPr lang="en-GB" sz="2000" dirty="0" smtClean="0"/>
          </a:p>
          <a:p>
            <a:r>
              <a:rPr lang="en-GB" dirty="0" smtClean="0"/>
              <a:t>Participants were accessed using purposive sampling and snowballing (peer support coordinators as gatekeepers)</a:t>
            </a:r>
          </a:p>
          <a:p>
            <a:r>
              <a:rPr lang="en-GB" dirty="0" smtClean="0"/>
              <a:t>Data collection took place over a longer time period than anticipated </a:t>
            </a:r>
          </a:p>
          <a:p>
            <a:pPr lvl="1"/>
            <a:r>
              <a:rPr lang="en-GB" sz="2400" dirty="0" smtClean="0"/>
              <a:t>Why?</a:t>
            </a:r>
          </a:p>
          <a:p>
            <a:pPr lvl="1"/>
            <a:r>
              <a:rPr lang="en-GB" sz="2400" dirty="0" smtClean="0"/>
              <a:t>Consequences?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25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Thematic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Five main themes identified</a:t>
            </a:r>
          </a:p>
          <a:p>
            <a:pPr lvl="1"/>
            <a:r>
              <a:rPr lang="en-GB" sz="2400" dirty="0" smtClean="0"/>
              <a:t>the </a:t>
            </a:r>
            <a:r>
              <a:rPr lang="en-GB" sz="2400" dirty="0"/>
              <a:t>value of peer </a:t>
            </a:r>
            <a:r>
              <a:rPr lang="en-GB" sz="2400" dirty="0" smtClean="0"/>
              <a:t>support</a:t>
            </a:r>
          </a:p>
          <a:p>
            <a:pPr lvl="1"/>
            <a:r>
              <a:rPr lang="en-GB" sz="2400" dirty="0" smtClean="0"/>
              <a:t>the </a:t>
            </a:r>
            <a:r>
              <a:rPr lang="en-GB" sz="2400" dirty="0"/>
              <a:t>perception of peer support </a:t>
            </a:r>
            <a:r>
              <a:rPr lang="en-GB" sz="2400" dirty="0" smtClean="0"/>
              <a:t>groups</a:t>
            </a:r>
          </a:p>
          <a:p>
            <a:pPr lvl="1"/>
            <a:r>
              <a:rPr lang="en-GB" sz="2400" dirty="0" smtClean="0"/>
              <a:t>the </a:t>
            </a:r>
            <a:r>
              <a:rPr lang="en-GB" sz="2400" dirty="0"/>
              <a:t>provision of peer </a:t>
            </a:r>
            <a:r>
              <a:rPr lang="en-GB" sz="2400" dirty="0" smtClean="0"/>
              <a:t>support</a:t>
            </a:r>
          </a:p>
          <a:p>
            <a:pPr lvl="1"/>
            <a:r>
              <a:rPr lang="en-GB" sz="2400" dirty="0" smtClean="0"/>
              <a:t>reaching </a:t>
            </a:r>
            <a:r>
              <a:rPr lang="en-GB" sz="2400" dirty="0"/>
              <a:t>the women least likely to </a:t>
            </a:r>
            <a:r>
              <a:rPr lang="en-GB" sz="2400" dirty="0" smtClean="0"/>
              <a:t>breastfeed</a:t>
            </a:r>
          </a:p>
          <a:p>
            <a:pPr lvl="1"/>
            <a:r>
              <a:rPr lang="en-GB" sz="2400" dirty="0" smtClean="0"/>
              <a:t>ante- </a:t>
            </a:r>
            <a:r>
              <a:rPr lang="en-GB" sz="2400" dirty="0"/>
              <a:t>and post-natal </a:t>
            </a:r>
            <a:r>
              <a:rPr lang="en-GB" sz="2400" dirty="0" smtClean="0"/>
              <a:t>support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751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value of peer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The importance of social support</a:t>
            </a:r>
          </a:p>
          <a:p>
            <a:pPr lvl="0"/>
            <a:r>
              <a:rPr lang="en-GB" dirty="0"/>
              <a:t>Mother-to-mother support</a:t>
            </a:r>
          </a:p>
          <a:p>
            <a:pPr lvl="0"/>
            <a:r>
              <a:rPr lang="en-GB" dirty="0"/>
              <a:t>Normalising breastfeeding</a:t>
            </a:r>
          </a:p>
          <a:p>
            <a:pPr lvl="0"/>
            <a:r>
              <a:rPr lang="en-GB" dirty="0"/>
              <a:t>Breastfeeding as a way of life</a:t>
            </a:r>
          </a:p>
          <a:p>
            <a:pPr lvl="0"/>
            <a:r>
              <a:rPr lang="en-GB" dirty="0"/>
              <a:t>Promoting cultural change.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97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GB" dirty="0" smtClean="0"/>
              <a:t>The perception of peer support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Groups are not for </a:t>
            </a:r>
            <a:r>
              <a:rPr lang="en-GB" dirty="0" smtClean="0"/>
              <a:t>everyone/are middle class</a:t>
            </a:r>
            <a:endParaRPr lang="en-GB" dirty="0"/>
          </a:p>
          <a:p>
            <a:pPr lvl="0"/>
            <a:r>
              <a:rPr lang="en-GB" dirty="0"/>
              <a:t>Groups are for problems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46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  <a:p>
            <a:r>
              <a:rPr lang="en-GB" dirty="0"/>
              <a:t>The evaluation</a:t>
            </a:r>
          </a:p>
          <a:p>
            <a:r>
              <a:rPr lang="en-GB" dirty="0"/>
              <a:t>Methods</a:t>
            </a:r>
          </a:p>
          <a:p>
            <a:r>
              <a:rPr lang="en-GB" dirty="0"/>
              <a:t>Findings</a:t>
            </a:r>
          </a:p>
          <a:p>
            <a:r>
              <a:rPr lang="en-GB" dirty="0"/>
              <a:t>Discussion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1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Reaching the women least likely to breastfeed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Young women</a:t>
            </a:r>
          </a:p>
          <a:p>
            <a:r>
              <a:rPr lang="en-GB" dirty="0"/>
              <a:t>Women in areas with low breastfeeding rates/disadvantaged areas</a:t>
            </a:r>
          </a:p>
        </p:txBody>
      </p:sp>
    </p:spTree>
    <p:extLst>
      <p:ext uri="{BB962C8B-B14F-4D97-AF65-F5344CB8AC3E}">
        <p14:creationId xmlns:p14="http://schemas.microsoft.com/office/powerpoint/2010/main" val="325024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provision of peer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The location and timing of groups</a:t>
            </a:r>
          </a:p>
          <a:p>
            <a:pPr lvl="0"/>
            <a:r>
              <a:rPr lang="en-GB" dirty="0"/>
              <a:t>Leadership issues</a:t>
            </a:r>
          </a:p>
          <a:p>
            <a:pPr lvl="0"/>
            <a:r>
              <a:rPr lang="en-GB" dirty="0"/>
              <a:t>The peer supporters</a:t>
            </a:r>
          </a:p>
          <a:p>
            <a:pPr lvl="0"/>
            <a:r>
              <a:rPr lang="en-GB" dirty="0"/>
              <a:t>Retention of peer supporters</a:t>
            </a:r>
          </a:p>
          <a:p>
            <a:pPr lvl="0"/>
            <a:r>
              <a:rPr lang="en-GB" dirty="0"/>
              <a:t>Should peer supporters be paid?</a:t>
            </a:r>
          </a:p>
          <a:p>
            <a:pPr lvl="0"/>
            <a:r>
              <a:rPr lang="en-GB" dirty="0"/>
              <a:t>The role of health professionals</a:t>
            </a:r>
          </a:p>
          <a:p>
            <a:pPr lvl="0"/>
            <a:r>
              <a:rPr lang="en-GB" dirty="0"/>
              <a:t>‘Mixed’ groups?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22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Ante- and post-natal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 the intervention been implemented?</a:t>
            </a:r>
            <a:endParaRPr lang="en-GB" dirty="0"/>
          </a:p>
          <a:p>
            <a:r>
              <a:rPr lang="en-GB" dirty="0"/>
              <a:t>How do breastfeeding mothers found out about peer support?</a:t>
            </a:r>
          </a:p>
          <a:p>
            <a:r>
              <a:rPr lang="en-GB" dirty="0"/>
              <a:t>Why is antenatal contact important in relation to breastfeeding support</a:t>
            </a:r>
            <a:r>
              <a:rPr lang="en-GB" b="1" i="1" dirty="0"/>
              <a:t>?</a:t>
            </a:r>
            <a:endParaRPr lang="en-GB" dirty="0"/>
          </a:p>
          <a:p>
            <a:r>
              <a:rPr lang="en-GB" dirty="0"/>
              <a:t>How do peer supporters feel about making this contact?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86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Discussion/recommendations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Were peer supporters being drawn from disadvantaged communities?</a:t>
            </a:r>
          </a:p>
          <a:p>
            <a:r>
              <a:rPr lang="en-GB" dirty="0" smtClean="0"/>
              <a:t>Were women being offered contact prior to birth?</a:t>
            </a:r>
          </a:p>
          <a:p>
            <a:r>
              <a:rPr lang="en-GB" dirty="0" smtClean="0"/>
              <a:t>What other issues affected the provision of peer support in Wiltshire?</a:t>
            </a:r>
          </a:p>
          <a:p>
            <a:endParaRPr lang="en-GB" dirty="0"/>
          </a:p>
          <a:p>
            <a:r>
              <a:rPr lang="en-GB" dirty="0" smtClean="0"/>
              <a:t>Recommendations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5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Department of Health (2012) </a:t>
            </a:r>
            <a:r>
              <a:rPr lang="en-GB" sz="1800" i="1" dirty="0"/>
              <a:t>Healthy lives, healthy people: Improving outcomes and supporting </a:t>
            </a:r>
            <a:r>
              <a:rPr lang="en-GB" sz="1800" i="1" dirty="0" smtClean="0"/>
              <a:t>transparency</a:t>
            </a:r>
            <a:r>
              <a:rPr lang="en-GB" sz="1800" dirty="0" smtClean="0"/>
              <a:t>. London, Department of Health.</a:t>
            </a:r>
            <a:endParaRPr lang="en-GB" sz="1800" i="1" dirty="0"/>
          </a:p>
          <a:p>
            <a:pPr marL="0" indent="0">
              <a:buNone/>
            </a:pPr>
            <a:r>
              <a:rPr lang="en-GB" sz="1800" dirty="0" smtClean="0"/>
              <a:t>Dykes, F. (2005) Government funded breastfeeding peer support projects: implications for practice.  </a:t>
            </a:r>
            <a:r>
              <a:rPr lang="en-GB" sz="1800" i="1" dirty="0" smtClean="0"/>
              <a:t>Maternal and Child Nutrition</a:t>
            </a:r>
            <a:r>
              <a:rPr lang="en-GB" sz="1800" dirty="0" smtClean="0"/>
              <a:t>, 1:21-31.</a:t>
            </a:r>
          </a:p>
          <a:p>
            <a:pPr marL="0" indent="0">
              <a:buNone/>
            </a:pPr>
            <a:r>
              <a:rPr lang="en-GB" sz="1800" dirty="0" smtClean="0"/>
              <a:t>Dyson, L., McCormick, F. &amp; Renfrew, M.J (2006) Interventions </a:t>
            </a:r>
            <a:r>
              <a:rPr lang="en-GB" sz="1800" dirty="0"/>
              <a:t>for promoting the initiation of </a:t>
            </a:r>
            <a:r>
              <a:rPr lang="en-GB" sz="1800" dirty="0" smtClean="0"/>
              <a:t>breastfeeding (Review). </a:t>
            </a:r>
            <a:r>
              <a:rPr lang="en-GB" sz="1800" i="1" dirty="0" smtClean="0"/>
              <a:t>Evidence Based </a:t>
            </a:r>
            <a:r>
              <a:rPr lang="en-GB" sz="1800" i="1" dirty="0"/>
              <a:t>Child </a:t>
            </a:r>
            <a:r>
              <a:rPr lang="en-GB" sz="1800" i="1" dirty="0" smtClean="0"/>
              <a:t>Health, </a:t>
            </a:r>
            <a:r>
              <a:rPr lang="en-GB" sz="1800" dirty="0" smtClean="0"/>
              <a:t>1:592-616.</a:t>
            </a:r>
            <a:endParaRPr lang="en-GB" sz="1800" dirty="0"/>
          </a:p>
          <a:p>
            <a:pPr marL="0" indent="0">
              <a:buNone/>
            </a:pPr>
            <a:r>
              <a:rPr lang="en-GB" sz="1800" dirty="0" err="1" smtClean="0"/>
              <a:t>Kaunonen</a:t>
            </a:r>
            <a:r>
              <a:rPr lang="en-GB" sz="1800" dirty="0" smtClean="0"/>
              <a:t>, M., </a:t>
            </a:r>
            <a:r>
              <a:rPr lang="en-GB" sz="1800" dirty="0" err="1" smtClean="0"/>
              <a:t>Hannula</a:t>
            </a:r>
            <a:r>
              <a:rPr lang="en-GB" sz="1800" dirty="0" smtClean="0"/>
              <a:t>, L. &amp; </a:t>
            </a:r>
            <a:r>
              <a:rPr lang="en-GB" sz="1800" dirty="0" err="1" smtClean="0"/>
              <a:t>Tarkka</a:t>
            </a:r>
            <a:r>
              <a:rPr lang="en-GB" sz="1800" dirty="0" smtClean="0"/>
              <a:t>, M-T. (2012) A systematic review of peer support interventions for breastfeeding.  </a:t>
            </a:r>
            <a:r>
              <a:rPr lang="en-GB" sz="1800" i="1" dirty="0" smtClean="0"/>
              <a:t>Journal of Clinical Nursing</a:t>
            </a:r>
            <a:r>
              <a:rPr lang="en-GB" sz="1800" dirty="0" smtClean="0"/>
              <a:t>, 21:1943-1954.</a:t>
            </a:r>
          </a:p>
          <a:p>
            <a:pPr marL="0" indent="0">
              <a:buNone/>
            </a:pPr>
            <a:r>
              <a:rPr lang="en-GB" sz="1800" dirty="0" smtClean="0"/>
              <a:t>Jolly, K., Ingram, L., Freemantle, N. </a:t>
            </a:r>
            <a:r>
              <a:rPr lang="en-GB" sz="1800" i="1" dirty="0" smtClean="0"/>
              <a:t>et al.</a:t>
            </a:r>
            <a:r>
              <a:rPr lang="en-GB" sz="1800" dirty="0" smtClean="0"/>
              <a:t> (2012) Effect of a peer support service on breast-feeding continuation in the UK: A randomised controlled trial.  </a:t>
            </a:r>
            <a:r>
              <a:rPr lang="en-GB" sz="1800" i="1" dirty="0" smtClean="0"/>
              <a:t>Midwifery</a:t>
            </a:r>
            <a:r>
              <a:rPr lang="en-GB" sz="1800" dirty="0" smtClean="0"/>
              <a:t>, 28:740-745.</a:t>
            </a:r>
          </a:p>
          <a:p>
            <a:pPr marL="0" indent="0">
              <a:buNone/>
            </a:pPr>
            <a:r>
              <a:rPr lang="en-GB" sz="1800" dirty="0" err="1"/>
              <a:t>McAndrew</a:t>
            </a:r>
            <a:r>
              <a:rPr lang="en-GB" sz="1800" dirty="0"/>
              <a:t>, F., Thompson, J., Fellows, L., Large, A., Speed, M. and Renfrew, M.J. (2012) Infant Feeding Survey 2010.  Health and Social Care Information Centre (online).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7999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National </a:t>
            </a:r>
            <a:r>
              <a:rPr lang="en-GB" sz="1800" dirty="0"/>
              <a:t>Institute for Health and Clinical Excellence (2008) A peer-support programme for women who breastfeed: Commissioning Guide, Implementing NICE guidance. </a:t>
            </a:r>
            <a:r>
              <a:rPr lang="en-GB" sz="1800" dirty="0" smtClean="0"/>
              <a:t>NICE.</a:t>
            </a:r>
          </a:p>
          <a:p>
            <a:pPr marL="0" indent="0">
              <a:buNone/>
            </a:pPr>
            <a:r>
              <a:rPr lang="en-GB" sz="1800" dirty="0" err="1"/>
              <a:t>Pawson</a:t>
            </a:r>
            <a:r>
              <a:rPr lang="en-GB" sz="1800" dirty="0"/>
              <a:t>, R. (2006) Evidence-based Policy: A Realist Perspective. London: Sage</a:t>
            </a:r>
          </a:p>
          <a:p>
            <a:pPr marL="0" indent="0">
              <a:buNone/>
            </a:pPr>
            <a:r>
              <a:rPr lang="en-GB" sz="1800" dirty="0" err="1"/>
              <a:t>Pawson</a:t>
            </a:r>
            <a:r>
              <a:rPr lang="en-GB" sz="1800" dirty="0"/>
              <a:t>, R., &amp; Tilley, N. (1997) Realistic Evaluation. London: Sage</a:t>
            </a:r>
          </a:p>
          <a:p>
            <a:pPr marL="0" indent="0">
              <a:buNone/>
            </a:pPr>
            <a:r>
              <a:rPr lang="en-GB" sz="1800" dirty="0" smtClean="0"/>
              <a:t>Phipps, B. (2006) Peer support for breastfeeding in the UK. </a:t>
            </a:r>
            <a:r>
              <a:rPr lang="en-GB" sz="1800" i="1" dirty="0" smtClean="0"/>
              <a:t>The British Journal of General Practice</a:t>
            </a:r>
            <a:r>
              <a:rPr lang="en-GB" sz="1800" dirty="0" smtClean="0"/>
              <a:t>, 56(524):166-167.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Renfrew, M.J., McCormick, F.M., Wade, A., Quinn, B. &amp; </a:t>
            </a:r>
            <a:r>
              <a:rPr lang="en-GB" sz="1800" dirty="0" err="1"/>
              <a:t>Doswell</a:t>
            </a:r>
            <a:r>
              <a:rPr lang="en-GB" sz="1800" dirty="0"/>
              <a:t>, T. (2012) Support for health breastfeeding mothers with health term babies (Review).  The Cochrane Collaboration.</a:t>
            </a:r>
          </a:p>
          <a:p>
            <a:pPr marL="0" indent="0">
              <a:buNone/>
            </a:pPr>
            <a:r>
              <a:rPr lang="en-GB" sz="1800" dirty="0" smtClean="0"/>
              <a:t>Thomson</a:t>
            </a:r>
            <a:r>
              <a:rPr lang="en-GB" sz="1800" dirty="0"/>
              <a:t>, G., </a:t>
            </a:r>
            <a:r>
              <a:rPr lang="en-GB" sz="1800" dirty="0" err="1"/>
              <a:t>Crossland</a:t>
            </a:r>
            <a:r>
              <a:rPr lang="en-GB" sz="1800" dirty="0"/>
              <a:t>, N. &amp; Dykes, F. (2012) Giving me hope: Women’s reflections on a breastfeeding peer support service.  Maternal and Child Nutrition, 8:340-353.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614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latin typeface="Arial" charset="0"/>
                <a:cs typeface="Arial" charset="0"/>
              </a:rPr>
              <a:t>Please contact me for further information/copies of the report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lvl="1"/>
            <a:endParaRPr lang="en-GB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r>
              <a:rPr lang="en-GB" sz="2800" dirty="0" smtClean="0">
                <a:latin typeface="Arial" charset="0"/>
                <a:cs typeface="Arial" charset="0"/>
                <a:hlinkClick r:id="rId3"/>
              </a:rPr>
              <a:t>sally.dowling@uwe.ac.uk</a:t>
            </a:r>
            <a:endParaRPr lang="en-GB" sz="28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r>
              <a:rPr lang="en-GB" sz="2800" dirty="0" smtClean="0">
                <a:latin typeface="Arial" charset="0"/>
                <a:cs typeface="Arial" charset="0"/>
              </a:rPr>
              <a:t>+44 (0)117 328 8874</a:t>
            </a:r>
          </a:p>
          <a:p>
            <a:pPr lvl="1">
              <a:buFont typeface="Arial" charset="0"/>
              <a:buNone/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  <a:p>
            <a:pPr lvl="1">
              <a:buFont typeface="Arial" charset="0"/>
              <a:buNone/>
            </a:pPr>
            <a:endParaRPr lang="en-GB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– peer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peer support?</a:t>
            </a:r>
          </a:p>
          <a:p>
            <a:pPr lvl="1"/>
            <a:r>
              <a:rPr lang="en-GB" sz="1800" i="1" dirty="0" smtClean="0"/>
              <a:t>‘An approach in which women who have personal, practical experience of breastfeeding offer support to other mothers’  </a:t>
            </a:r>
            <a:r>
              <a:rPr lang="en-GB" sz="1800" dirty="0" smtClean="0"/>
              <a:t>(Phipps, 2006:166).</a:t>
            </a:r>
          </a:p>
          <a:p>
            <a:pPr lvl="1"/>
            <a:r>
              <a:rPr lang="en-GB" sz="1800" i="1" dirty="0" smtClean="0"/>
              <a:t>‘Systematic support between two persons or in a group’</a:t>
            </a:r>
            <a:r>
              <a:rPr lang="en-GB" sz="1800" dirty="0" smtClean="0"/>
              <a:t>  (</a:t>
            </a:r>
            <a:r>
              <a:rPr lang="en-GB" sz="1800" dirty="0" err="1" smtClean="0"/>
              <a:t>Kaunonen</a:t>
            </a:r>
            <a:r>
              <a:rPr lang="en-GB" sz="1800" dirty="0" smtClean="0"/>
              <a:t> </a:t>
            </a:r>
            <a:r>
              <a:rPr lang="en-GB" sz="1800" i="1" dirty="0" smtClean="0"/>
              <a:t>et al</a:t>
            </a:r>
            <a:r>
              <a:rPr lang="en-GB" sz="1800" dirty="0" smtClean="0"/>
              <a:t>., 2012)</a:t>
            </a:r>
            <a:endParaRPr lang="en-GB" sz="1800" i="1" dirty="0" smtClean="0"/>
          </a:p>
          <a:p>
            <a:pPr lvl="1"/>
            <a:r>
              <a:rPr lang="en-GB" sz="1800" dirty="0" smtClean="0"/>
              <a:t>Recommended by the WHO and (in the UK) by NICE (Dyson </a:t>
            </a:r>
            <a:r>
              <a:rPr lang="en-GB" sz="1800" i="1" dirty="0" smtClean="0"/>
              <a:t>et al</a:t>
            </a:r>
            <a:r>
              <a:rPr lang="en-GB" sz="1800" dirty="0" smtClean="0"/>
              <a:t>., 2006; NICE, 2008)</a:t>
            </a:r>
          </a:p>
          <a:p>
            <a:r>
              <a:rPr lang="en-GB" dirty="0" smtClean="0"/>
              <a:t>Different models of peer support</a:t>
            </a:r>
          </a:p>
          <a:p>
            <a:pPr lvl="1"/>
            <a:r>
              <a:rPr lang="en-GB" sz="1800" dirty="0" smtClean="0"/>
              <a:t>One-to-one (face to face and/or telephone)</a:t>
            </a:r>
          </a:p>
          <a:p>
            <a:pPr lvl="1"/>
            <a:r>
              <a:rPr lang="en-GB" sz="1800" dirty="0" smtClean="0"/>
              <a:t>Groups (run by/overseen by NHS and/or charities)</a:t>
            </a:r>
          </a:p>
          <a:p>
            <a:pPr lvl="1"/>
            <a:r>
              <a:rPr lang="en-GB" sz="1800" dirty="0" smtClean="0"/>
              <a:t>Volunteers and/or paid supporters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9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– peer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GB" dirty="0"/>
              <a:t>What do we know about how and why it works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Qualitative research – women value:</a:t>
            </a:r>
          </a:p>
          <a:p>
            <a:pPr lvl="2"/>
            <a:r>
              <a:rPr lang="en-GB" sz="1800" dirty="0" smtClean="0"/>
              <a:t>Support </a:t>
            </a:r>
            <a:r>
              <a:rPr lang="en-GB" sz="1800" dirty="0"/>
              <a:t>from those who have similar experiences</a:t>
            </a:r>
          </a:p>
          <a:p>
            <a:pPr lvl="2"/>
            <a:r>
              <a:rPr lang="en-GB" sz="1800" dirty="0"/>
              <a:t>Social support</a:t>
            </a:r>
          </a:p>
          <a:p>
            <a:pPr lvl="2"/>
            <a:r>
              <a:rPr lang="en-GB" sz="1800" dirty="0"/>
              <a:t>Opportunity to question</a:t>
            </a:r>
          </a:p>
          <a:p>
            <a:pPr lvl="2"/>
            <a:r>
              <a:rPr lang="en-GB" sz="1800" dirty="0"/>
              <a:t>Opportunity to overcome </a:t>
            </a:r>
            <a:r>
              <a:rPr lang="en-GB" sz="1800" dirty="0" smtClean="0"/>
              <a:t>problems</a:t>
            </a:r>
          </a:p>
          <a:p>
            <a:pPr marL="0" indent="0">
              <a:buNone/>
            </a:pPr>
            <a:r>
              <a:rPr lang="en-GB" sz="1600" dirty="0" smtClean="0"/>
              <a:t>(Thomson </a:t>
            </a:r>
            <a:r>
              <a:rPr lang="en-GB" sz="1600" i="1" dirty="0" smtClean="0"/>
              <a:t>et al</a:t>
            </a:r>
            <a:r>
              <a:rPr lang="en-GB" sz="1600" dirty="0" smtClean="0"/>
              <a:t>., 2012)</a:t>
            </a:r>
            <a:endParaRPr lang="en-GB" sz="1600" dirty="0"/>
          </a:p>
          <a:p>
            <a:pPr lvl="1"/>
            <a:r>
              <a:rPr lang="en-GB" dirty="0" smtClean="0"/>
              <a:t>Systematic reviews highlight</a:t>
            </a:r>
            <a:r>
              <a:rPr lang="en-GB" dirty="0"/>
              <a:t>	</a:t>
            </a:r>
            <a:endParaRPr lang="en-GB" dirty="0" smtClean="0"/>
          </a:p>
          <a:p>
            <a:pPr lvl="2"/>
            <a:r>
              <a:rPr lang="en-GB" sz="1800" dirty="0" smtClean="0"/>
              <a:t>Importance of continuous breastfeeding support</a:t>
            </a:r>
          </a:p>
          <a:p>
            <a:pPr lvl="2"/>
            <a:r>
              <a:rPr lang="en-GB" sz="1800" dirty="0" smtClean="0"/>
              <a:t>Peer support works best alongside professional support</a:t>
            </a:r>
          </a:p>
          <a:p>
            <a:pPr lvl="2"/>
            <a:r>
              <a:rPr lang="en-GB" sz="1800" dirty="0" smtClean="0"/>
              <a:t>Importance of training</a:t>
            </a:r>
          </a:p>
          <a:p>
            <a:pPr lvl="2"/>
            <a:r>
              <a:rPr lang="en-GB" sz="1800" dirty="0" smtClean="0"/>
              <a:t>Face-to-face support more successful</a:t>
            </a:r>
          </a:p>
          <a:p>
            <a:pPr lvl="2"/>
            <a:r>
              <a:rPr lang="en-GB" sz="1800" dirty="0" smtClean="0"/>
              <a:t>Reactive support less successful</a:t>
            </a:r>
          </a:p>
          <a:p>
            <a:pPr marL="0" indent="0">
              <a:buNone/>
            </a:pPr>
            <a:r>
              <a:rPr lang="en-GB" sz="1600" dirty="0" smtClean="0"/>
              <a:t>(</a:t>
            </a:r>
            <a:r>
              <a:rPr lang="en-GB" sz="1600" dirty="0" err="1" smtClean="0"/>
              <a:t>Kaunonen</a:t>
            </a:r>
            <a:r>
              <a:rPr lang="en-GB" sz="1600" dirty="0" smtClean="0"/>
              <a:t> </a:t>
            </a:r>
            <a:r>
              <a:rPr lang="en-GB" sz="1600" i="1" dirty="0" smtClean="0"/>
              <a:t>et al</a:t>
            </a:r>
            <a:r>
              <a:rPr lang="en-GB" sz="1600" dirty="0" smtClean="0"/>
              <a:t>, 2012; Renfrew </a:t>
            </a:r>
            <a:r>
              <a:rPr lang="en-GB" sz="1600" i="1" dirty="0" smtClean="0"/>
              <a:t>et al</a:t>
            </a:r>
            <a:r>
              <a:rPr lang="en-GB" sz="1600" dirty="0" smtClean="0"/>
              <a:t>., 2012)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0012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 – peer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policy drivers for setting up peer support projects?</a:t>
            </a:r>
          </a:p>
          <a:p>
            <a:pPr lvl="1"/>
            <a:r>
              <a:rPr lang="en-GB" dirty="0" smtClean="0"/>
              <a:t>Breastfeeding initiation and breastfeeding at 6-8 weeks are included as Health Improvement Indicators in the new Public Health Outcomes Framework (DH, 2012)</a:t>
            </a:r>
          </a:p>
          <a:p>
            <a:pPr lvl="1"/>
            <a:r>
              <a:rPr lang="en-GB" dirty="0" smtClean="0"/>
              <a:t>Government strategy for public health highlights the importance of breastfeeding (Department of Health, 2010)</a:t>
            </a:r>
          </a:p>
          <a:p>
            <a:pPr lvl="1"/>
            <a:r>
              <a:rPr lang="en-GB" dirty="0" smtClean="0"/>
              <a:t>Wiltshire Breastfeeding Strategy</a:t>
            </a:r>
          </a:p>
          <a:p>
            <a:pPr lvl="2"/>
            <a:r>
              <a:rPr lang="en-GB" sz="1800" dirty="0" smtClean="0"/>
              <a:t>Increase numbers initiating breastfeeding by 11% by 2014</a:t>
            </a:r>
          </a:p>
          <a:p>
            <a:pPr lvl="2"/>
            <a:r>
              <a:rPr lang="en-GB" sz="1800" dirty="0" smtClean="0"/>
              <a:t>Increase breastfeeding at 6-8 weeks by 8% by 2014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53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Breastfeeding in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81% of mothers in the UK initiate breastfeeding</a:t>
            </a:r>
          </a:p>
          <a:p>
            <a:pPr lvl="1"/>
            <a:r>
              <a:rPr lang="en-GB" dirty="0" smtClean="0"/>
              <a:t>Falls to 65% at 1 week, 55% at 6 weeks</a:t>
            </a:r>
          </a:p>
          <a:p>
            <a:pPr lvl="1"/>
            <a:r>
              <a:rPr lang="en-GB" dirty="0" smtClean="0"/>
              <a:t>34% of mothers are still breastfeeding at 6 months</a:t>
            </a:r>
          </a:p>
          <a:p>
            <a:r>
              <a:rPr lang="en-GB" dirty="0" smtClean="0"/>
              <a:t>Women who are not offered support for breastfeeding problems are more likely to stop in the early weeks</a:t>
            </a:r>
          </a:p>
          <a:p>
            <a:r>
              <a:rPr lang="en-GB" dirty="0" smtClean="0"/>
              <a:t>Breastfeeding initiation rates are lowest amongst women under 20 (58%) and highest amongst women over 30 (87%).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National </a:t>
            </a:r>
            <a:r>
              <a:rPr lang="en-GB" sz="1600" dirty="0"/>
              <a:t>figures from </a:t>
            </a:r>
            <a:r>
              <a:rPr lang="en-GB" sz="1600" dirty="0" err="1"/>
              <a:t>McAndrew</a:t>
            </a:r>
            <a:r>
              <a:rPr lang="en-GB" sz="1600" dirty="0"/>
              <a:t> et al</a:t>
            </a:r>
            <a:r>
              <a:rPr lang="en-GB" sz="1600"/>
              <a:t>., </a:t>
            </a:r>
            <a:r>
              <a:rPr lang="en-GB" sz="1600" smtClean="0"/>
              <a:t>2012. 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86691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5891"/>
            <a:ext cx="3347108" cy="232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24" y="2852936"/>
            <a:ext cx="2974019" cy="238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50157"/>
            <a:ext cx="3259063" cy="244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8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Wiltshire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/>
          <a:lstStyle/>
          <a:p>
            <a:r>
              <a:rPr lang="en-GB" dirty="0" smtClean="0"/>
              <a:t>Predominantly rural county</a:t>
            </a:r>
          </a:p>
          <a:p>
            <a:r>
              <a:rPr lang="en-GB" dirty="0" smtClean="0"/>
              <a:t>21 towns and 1 City (Salisbury, pop. </a:t>
            </a:r>
            <a:r>
              <a:rPr lang="en-GB" dirty="0" err="1" smtClean="0"/>
              <a:t>approx</a:t>
            </a:r>
            <a:r>
              <a:rPr lang="en-GB" dirty="0" smtClean="0"/>
              <a:t> 41,000)</a:t>
            </a:r>
          </a:p>
          <a:p>
            <a:r>
              <a:rPr lang="en-GB" dirty="0" smtClean="0"/>
              <a:t>Some parts of the county look out more than in (to Bath and to Swindon, for example) – no central City focus</a:t>
            </a:r>
          </a:p>
          <a:p>
            <a:r>
              <a:rPr lang="en-GB" dirty="0"/>
              <a:t>Complicated administrative structure</a:t>
            </a:r>
          </a:p>
          <a:p>
            <a:r>
              <a:rPr lang="en-GB" dirty="0" smtClean="0"/>
              <a:t>Sizeable </a:t>
            </a:r>
            <a:r>
              <a:rPr lang="en-GB" dirty="0"/>
              <a:t>British Army barracks at </a:t>
            </a:r>
            <a:r>
              <a:rPr lang="en-GB" dirty="0" err="1"/>
              <a:t>Tidworth</a:t>
            </a:r>
            <a:r>
              <a:rPr lang="en-GB" dirty="0"/>
              <a:t>, </a:t>
            </a:r>
            <a:r>
              <a:rPr lang="en-GB" dirty="0" err="1"/>
              <a:t>Bulford</a:t>
            </a:r>
            <a:r>
              <a:rPr lang="en-GB" dirty="0"/>
              <a:t> and </a:t>
            </a:r>
            <a:r>
              <a:rPr lang="en-GB" dirty="0" smtClean="0"/>
              <a:t>Warminster</a:t>
            </a:r>
          </a:p>
          <a:p>
            <a:r>
              <a:rPr lang="en-GB" dirty="0" smtClean="0"/>
              <a:t>Deprivation </a:t>
            </a:r>
            <a:r>
              <a:rPr lang="en-GB" dirty="0"/>
              <a:t>in Wiltshire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Breastfeeding in Wiltshire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Wiltshire (2012/13) 81.7% of women initiated breastfeeding; in Q1 2012/13 49% were breastfeeding at 6 weeks</a:t>
            </a:r>
          </a:p>
          <a:p>
            <a:r>
              <a:rPr lang="en-GB" dirty="0" smtClean="0"/>
              <a:t>Difference across and between different areas in Wiltshire</a:t>
            </a:r>
          </a:p>
          <a:p>
            <a:pPr lvl="1"/>
            <a:r>
              <a:rPr lang="en-GB" sz="1800" dirty="0" smtClean="0"/>
              <a:t>At 6 weeks 39% of babies breastfed in the most deprived area (population quintile); 53.5% in the least deprived</a:t>
            </a:r>
          </a:p>
          <a:p>
            <a:pPr lvl="1"/>
            <a:r>
              <a:rPr lang="en-GB" sz="1800" dirty="0" smtClean="0"/>
              <a:t>At 6 weeks rate is lowest amongst mothers aged 15-19 (19%) and mothers aged 20-24 (23%)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Wiltshire </a:t>
            </a:r>
            <a:r>
              <a:rPr lang="en-GB" sz="1600" dirty="0"/>
              <a:t>figures from NHS Wiltshire Breastfeeding Dataset, September 2012 (draft)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7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 Op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12297</TotalTime>
  <Words>2017</Words>
  <Application>Microsoft Office PowerPoint</Application>
  <PresentationFormat>On-screen Show (4:3)</PresentationFormat>
  <Paragraphs>223</Paragraphs>
  <Slides>26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Default Design</vt:lpstr>
      <vt:lpstr>Slide Option 1</vt:lpstr>
      <vt:lpstr>Slide Option 2</vt:lpstr>
      <vt:lpstr>UWE Bristol  Evaluation of breastfeeding peer support in a rural area</vt:lpstr>
      <vt:lpstr>Outline </vt:lpstr>
      <vt:lpstr>Background – peer support</vt:lpstr>
      <vt:lpstr>Background – peer support</vt:lpstr>
      <vt:lpstr>Background – peer support</vt:lpstr>
      <vt:lpstr>Breastfeeding in the UK</vt:lpstr>
      <vt:lpstr>PowerPoint Presentation</vt:lpstr>
      <vt:lpstr>Wiltshire</vt:lpstr>
      <vt:lpstr>Breastfeeding in Wiltshire</vt:lpstr>
      <vt:lpstr>Wiltshire Breastfeeding Strategy  2011 - 2014</vt:lpstr>
      <vt:lpstr>The Evaluation</vt:lpstr>
      <vt:lpstr>The intervention</vt:lpstr>
      <vt:lpstr>The Evaluation</vt:lpstr>
      <vt:lpstr>Peer support in Wiltshire</vt:lpstr>
      <vt:lpstr>Peer support in Wiltshire</vt:lpstr>
      <vt:lpstr>Methods</vt:lpstr>
      <vt:lpstr>Thematic analysis</vt:lpstr>
      <vt:lpstr>The value of peer support</vt:lpstr>
      <vt:lpstr>The perception of peer support groups</vt:lpstr>
      <vt:lpstr>Reaching the women least likely to breastfeed</vt:lpstr>
      <vt:lpstr>The provision of peer support</vt:lpstr>
      <vt:lpstr>Ante- and post-natal support</vt:lpstr>
      <vt:lpstr>Discussion/recommendations </vt:lpstr>
      <vt:lpstr>References</vt:lpstr>
      <vt:lpstr>References</vt:lpstr>
      <vt:lpstr>Please contact me for further information/copies of the report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kkkkkkk</dc:title>
  <dc:creator>at-admin</dc:creator>
  <cp:lastModifiedBy>Anna Lawson</cp:lastModifiedBy>
  <cp:revision>259</cp:revision>
  <cp:lastPrinted>2008-04-02T09:54:12Z</cp:lastPrinted>
  <dcterms:created xsi:type="dcterms:W3CDTF">2008-03-28T15:44:30Z</dcterms:created>
  <dcterms:modified xsi:type="dcterms:W3CDTF">2014-07-31T10:52:42Z</dcterms:modified>
</cp:coreProperties>
</file>