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9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84" r:id="rId12"/>
    <p:sldId id="267" r:id="rId13"/>
    <p:sldId id="268" r:id="rId14"/>
    <p:sldId id="285" r:id="rId15"/>
    <p:sldId id="286" r:id="rId16"/>
    <p:sldId id="287" r:id="rId17"/>
    <p:sldId id="288" r:id="rId18"/>
    <p:sldId id="290" r:id="rId19"/>
    <p:sldId id="269" r:id="rId20"/>
    <p:sldId id="296" r:id="rId21"/>
    <p:sldId id="297" r:id="rId22"/>
    <p:sldId id="270" r:id="rId23"/>
    <p:sldId id="292" r:id="rId24"/>
    <p:sldId id="271" r:id="rId25"/>
    <p:sldId id="299" r:id="rId26"/>
    <p:sldId id="272" r:id="rId27"/>
    <p:sldId id="293" r:id="rId28"/>
    <p:sldId id="294" r:id="rId29"/>
    <p:sldId id="274" r:id="rId30"/>
    <p:sldId id="298" r:id="rId31"/>
    <p:sldId id="276" r:id="rId32"/>
    <p:sldId id="277" r:id="rId33"/>
    <p:sldId id="278" r:id="rId34"/>
    <p:sldId id="279" r:id="rId35"/>
    <p:sldId id="280" r:id="rId36"/>
    <p:sldId id="281" r:id="rId37"/>
    <p:sldId id="282" r:id="rId3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E9FF0F2-FAA3-47EA-86D2-0EB0FB4D2197}" type="datetimeFigureOut">
              <a:rPr lang="en-GB" smtClean="0"/>
              <a:t>16/07/2014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22E1474-28CA-493D-B12B-666174BC8C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933E83-EFD8-4E96-B8B9-CF46CA4CE77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B933E83-EFD8-4E96-B8B9-CF46CA4CE77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B933E83-EFD8-4E96-B8B9-CF46CA4CE77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933E83-EFD8-4E96-B8B9-CF46CA4CE77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B933E83-EFD8-4E96-B8B9-CF46CA4CE77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B933E83-EFD8-4E96-B8B9-CF46CA4CE77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933E83-EFD8-4E96-B8B9-CF46CA4CE77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933E83-EFD8-4E96-B8B9-CF46CA4CE77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B933E83-EFD8-4E96-B8B9-CF46CA4CE77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933E83-EFD8-4E96-B8B9-CF46CA4CE77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Stewart Green, Rong Yang and Nick PLANT</a:t>
            </a:r>
          </a:p>
          <a:p>
            <a:r>
              <a:rPr lang="en-GB" dirty="0" smtClean="0"/>
              <a:t>THE University of the West of England,</a:t>
            </a:r>
          </a:p>
          <a:p>
            <a:r>
              <a:rPr lang="en-GB" dirty="0" smtClean="0"/>
              <a:t>Bristol</a:t>
            </a:r>
          </a:p>
          <a:p>
            <a:endParaRPr lang="en-GB" dirty="0" smtClean="0"/>
          </a:p>
          <a:p>
            <a:r>
              <a:rPr lang="en-GB" sz="1200" dirty="0" smtClean="0"/>
              <a:t>{stewart.green, Rong.yang, nick.plant}@uwe.ac.uk</a:t>
            </a:r>
            <a:endParaRPr lang="en-GB" sz="1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Freshers’ Group-Working Activities for Fun, Learning and Prizes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9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Overall Schedule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120680" cy="459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1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Overall Schedule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Three </a:t>
            </a:r>
            <a:r>
              <a:rPr lang="en-GB" dirty="0" smtClean="0"/>
              <a:t>activity types</a:t>
            </a:r>
            <a:r>
              <a:rPr lang="en-GB" dirty="0"/>
              <a:t>: </a:t>
            </a:r>
            <a:endParaRPr lang="en-GB" dirty="0" smtClean="0"/>
          </a:p>
          <a:p>
            <a:pPr lvl="1"/>
            <a:r>
              <a:rPr lang="en-GB" dirty="0" smtClean="0"/>
              <a:t>T-type</a:t>
            </a:r>
            <a:r>
              <a:rPr lang="en-GB" dirty="0"/>
              <a:t>, </a:t>
            </a:r>
            <a:endParaRPr lang="en-GB" dirty="0" smtClean="0"/>
          </a:p>
          <a:p>
            <a:pPr lvl="1"/>
            <a:r>
              <a:rPr lang="en-GB" dirty="0" smtClean="0"/>
              <a:t>A-type</a:t>
            </a:r>
            <a:r>
              <a:rPr lang="en-GB" dirty="0"/>
              <a:t>, and </a:t>
            </a:r>
            <a:endParaRPr lang="en-GB" dirty="0" smtClean="0"/>
          </a:p>
          <a:p>
            <a:pPr lvl="1"/>
            <a:r>
              <a:rPr lang="en-GB" dirty="0" smtClean="0"/>
              <a:t>Speed </a:t>
            </a:r>
            <a:r>
              <a:rPr lang="en-GB" dirty="0"/>
              <a:t>Networking</a:t>
            </a:r>
          </a:p>
          <a:p>
            <a:r>
              <a:rPr lang="en-GB" dirty="0"/>
              <a:t>T-type: </a:t>
            </a:r>
            <a:endParaRPr lang="en-GB" dirty="0" smtClean="0"/>
          </a:p>
          <a:p>
            <a:pPr lvl="1"/>
            <a:r>
              <a:rPr lang="en-GB" dirty="0" smtClean="0"/>
              <a:t>Each </a:t>
            </a:r>
            <a:r>
              <a:rPr lang="en-GB" dirty="0"/>
              <a:t>group has a table as its base. </a:t>
            </a:r>
            <a:endParaRPr lang="en-GB" dirty="0" smtClean="0"/>
          </a:p>
          <a:p>
            <a:pPr lvl="1"/>
            <a:r>
              <a:rPr lang="en-GB" dirty="0" smtClean="0"/>
              <a:t>T-type </a:t>
            </a:r>
            <a:r>
              <a:rPr lang="en-GB" dirty="0"/>
              <a:t>means table based activities;  students work on their own table.</a:t>
            </a:r>
          </a:p>
          <a:p>
            <a:r>
              <a:rPr lang="en-GB" dirty="0"/>
              <a:t>A-type:  </a:t>
            </a:r>
            <a:endParaRPr lang="en-GB" dirty="0" smtClean="0"/>
          </a:p>
          <a:p>
            <a:pPr lvl="1"/>
            <a:r>
              <a:rPr lang="en-GB" dirty="0" smtClean="0"/>
              <a:t>Arena </a:t>
            </a:r>
            <a:r>
              <a:rPr lang="en-GB" dirty="0"/>
              <a:t>based activities.  </a:t>
            </a:r>
            <a:endParaRPr lang="en-GB" dirty="0" smtClean="0"/>
          </a:p>
          <a:p>
            <a:pPr lvl="1"/>
            <a:r>
              <a:rPr lang="en-GB" dirty="0" smtClean="0"/>
              <a:t>During </a:t>
            </a:r>
            <a:r>
              <a:rPr lang="en-GB" dirty="0"/>
              <a:t>table based activities, groups are called out to separated areas for activities which require invigilators.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6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-hour Activities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12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Some typical team names:	</a:t>
            </a:r>
          </a:p>
          <a:p>
            <a:pPr lvl="1"/>
            <a:r>
              <a:rPr lang="en-GB" dirty="0" smtClean="0"/>
              <a:t>Havana Autos</a:t>
            </a:r>
          </a:p>
          <a:p>
            <a:pPr lvl="1"/>
            <a:r>
              <a:rPr lang="en-GB" dirty="0" smtClean="0"/>
              <a:t>Team Solo Mid</a:t>
            </a:r>
          </a:p>
          <a:p>
            <a:pPr lvl="1"/>
            <a:r>
              <a:rPr lang="en-GB" dirty="0" smtClean="0"/>
              <a:t>Wildcats</a:t>
            </a:r>
          </a:p>
          <a:p>
            <a:pPr lvl="1"/>
            <a:r>
              <a:rPr lang="en-GB" dirty="0" smtClean="0"/>
              <a:t>The Doorknobs</a:t>
            </a:r>
          </a:p>
          <a:p>
            <a:pPr lvl="1"/>
            <a:r>
              <a:rPr lang="en-GB" dirty="0" smtClean="0"/>
              <a:t>Twenty Fourz</a:t>
            </a:r>
          </a:p>
          <a:p>
            <a:pPr lvl="1"/>
            <a:r>
              <a:rPr lang="en-GB" dirty="0" smtClean="0"/>
              <a:t>22CBD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4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Activity-1: Individual and team abstract modelling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13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Modelling two restaurant processes: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2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Model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2800" dirty="0"/>
              <a:t>In your team, </a:t>
            </a:r>
            <a:endParaRPr lang="en-GB" sz="2800" dirty="0" smtClean="0"/>
          </a:p>
          <a:p>
            <a:pPr lvl="1"/>
            <a:r>
              <a:rPr lang="en-GB" sz="2800" dirty="0" smtClean="0"/>
              <a:t>consider </a:t>
            </a:r>
            <a:r>
              <a:rPr lang="en-GB" sz="2800" dirty="0"/>
              <a:t>the process involved in dining at a first-class restaurant. </a:t>
            </a:r>
            <a:endParaRPr lang="en-GB" sz="2800" dirty="0" smtClean="0"/>
          </a:p>
          <a:p>
            <a:pPr lvl="1"/>
            <a:r>
              <a:rPr lang="en-GB" sz="2800" dirty="0" smtClean="0"/>
              <a:t>Your </a:t>
            </a:r>
            <a:r>
              <a:rPr lang="en-GB" sz="2800" dirty="0"/>
              <a:t>party will be greeted on arrival and then seated; </a:t>
            </a:r>
            <a:endParaRPr lang="en-GB" sz="2800" dirty="0" smtClean="0"/>
          </a:p>
          <a:p>
            <a:pPr lvl="1"/>
            <a:r>
              <a:rPr lang="en-GB" sz="2800" dirty="0" smtClean="0"/>
              <a:t>next </a:t>
            </a:r>
            <a:r>
              <a:rPr lang="en-GB" sz="2800" dirty="0"/>
              <a:t>your order will be taken. </a:t>
            </a:r>
            <a:endParaRPr lang="en-GB" sz="2800" dirty="0" smtClean="0"/>
          </a:p>
          <a:p>
            <a:pPr lvl="1"/>
            <a:r>
              <a:rPr lang="en-GB" sz="2800" dirty="0" smtClean="0"/>
              <a:t>This </a:t>
            </a:r>
            <a:r>
              <a:rPr lang="en-GB" sz="2800" dirty="0"/>
              <a:t>will be followed by your meal being served </a:t>
            </a:r>
            <a:endParaRPr lang="en-GB" sz="2800" dirty="0" smtClean="0"/>
          </a:p>
          <a:p>
            <a:pPr lvl="1"/>
            <a:r>
              <a:rPr lang="en-GB" sz="2800" dirty="0" smtClean="0"/>
              <a:t>and </a:t>
            </a:r>
            <a:r>
              <a:rPr lang="en-GB" sz="2800" dirty="0"/>
              <a:t>finally payment will be collected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Model this process using the provided notation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Model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200" dirty="0"/>
              <a:t>Now </a:t>
            </a:r>
            <a:r>
              <a:rPr lang="en-GB" sz="2200" dirty="0" smtClean="0"/>
              <a:t>consider </a:t>
            </a:r>
            <a:r>
              <a:rPr lang="en-GB" sz="2200" dirty="0"/>
              <a:t>the seating process in more </a:t>
            </a:r>
            <a:r>
              <a:rPr lang="en-GB" sz="2200" dirty="0" smtClean="0"/>
              <a:t>detail.</a:t>
            </a:r>
          </a:p>
          <a:p>
            <a:pPr lvl="1"/>
            <a:r>
              <a:rPr lang="en-GB" dirty="0" smtClean="0"/>
              <a:t>If </a:t>
            </a:r>
            <a:r>
              <a:rPr lang="en-GB" dirty="0"/>
              <a:t>you have booked in advance, you will be assigned a table straight away. </a:t>
            </a:r>
            <a:endParaRPr lang="en-GB" dirty="0" smtClean="0"/>
          </a:p>
          <a:p>
            <a:pPr lvl="1"/>
            <a:r>
              <a:rPr lang="en-GB" dirty="0" smtClean="0"/>
              <a:t>If </a:t>
            </a:r>
            <a:r>
              <a:rPr lang="en-GB" dirty="0"/>
              <a:t>you </a:t>
            </a:r>
            <a:r>
              <a:rPr lang="en-GB" dirty="0" smtClean="0"/>
              <a:t>haven’t, </a:t>
            </a:r>
            <a:r>
              <a:rPr lang="en-GB" dirty="0"/>
              <a:t>the waiter will check to see if there is a free table; </a:t>
            </a:r>
            <a:endParaRPr lang="en-GB" dirty="0" smtClean="0"/>
          </a:p>
          <a:p>
            <a:pPr lvl="2"/>
            <a:r>
              <a:rPr lang="en-GB" sz="2200" dirty="0" smtClean="0"/>
              <a:t>if </a:t>
            </a:r>
            <a:r>
              <a:rPr lang="en-GB" sz="2200" dirty="0"/>
              <a:t>there is </a:t>
            </a:r>
            <a:r>
              <a:rPr lang="en-GB" sz="2200" dirty="0" smtClean="0"/>
              <a:t>one, you </a:t>
            </a:r>
            <a:r>
              <a:rPr lang="en-GB" sz="2200" dirty="0"/>
              <a:t>will be assigned to it. </a:t>
            </a:r>
            <a:endParaRPr lang="en-GB" sz="2200" dirty="0" smtClean="0"/>
          </a:p>
          <a:p>
            <a:pPr lvl="2"/>
            <a:r>
              <a:rPr lang="en-GB" sz="2200" dirty="0" smtClean="0"/>
              <a:t>If </a:t>
            </a:r>
            <a:r>
              <a:rPr lang="en-GB" sz="2200" dirty="0"/>
              <a:t>there </a:t>
            </a:r>
            <a:r>
              <a:rPr lang="en-GB" sz="2200" dirty="0" smtClean="0"/>
              <a:t>isn’t, </a:t>
            </a:r>
            <a:r>
              <a:rPr lang="en-GB" sz="2200" dirty="0"/>
              <a:t>the waiter will see if tables can be rearranged to seat you; </a:t>
            </a:r>
            <a:endParaRPr lang="en-GB" sz="2200" dirty="0" smtClean="0"/>
          </a:p>
          <a:p>
            <a:pPr lvl="3"/>
            <a:r>
              <a:rPr lang="en-GB" sz="2200" dirty="0" smtClean="0"/>
              <a:t>if </a:t>
            </a:r>
            <a:r>
              <a:rPr lang="en-GB" sz="2200" dirty="0"/>
              <a:t>he </a:t>
            </a:r>
            <a:r>
              <a:rPr lang="en-GB" sz="2200" dirty="0" smtClean="0"/>
              <a:t>can, </a:t>
            </a:r>
            <a:r>
              <a:rPr lang="en-GB" sz="2200" dirty="0"/>
              <a:t>you will be assigned the rearranged </a:t>
            </a:r>
            <a:r>
              <a:rPr lang="en-GB" sz="2200" dirty="0" smtClean="0"/>
              <a:t>tables</a:t>
            </a:r>
            <a:r>
              <a:rPr lang="en-GB" sz="2200" dirty="0"/>
              <a:t>;</a:t>
            </a:r>
            <a:endParaRPr lang="en-GB" sz="2200" dirty="0" smtClean="0"/>
          </a:p>
          <a:p>
            <a:pPr lvl="3"/>
            <a:r>
              <a:rPr lang="en-GB" sz="2200" dirty="0" smtClean="0"/>
              <a:t>if </a:t>
            </a:r>
            <a:r>
              <a:rPr lang="en-GB" sz="2200" dirty="0"/>
              <a:t>he can’t, he will invite you to wait for a </a:t>
            </a:r>
            <a:r>
              <a:rPr lang="en-GB" sz="2200" dirty="0" smtClean="0"/>
              <a:t>table; </a:t>
            </a:r>
          </a:p>
          <a:p>
            <a:pPr lvl="4"/>
            <a:r>
              <a:rPr lang="en-GB" sz="2200" dirty="0" smtClean="0"/>
              <a:t>and </a:t>
            </a:r>
            <a:r>
              <a:rPr lang="en-GB" sz="2200" dirty="0"/>
              <a:t>after a certain amount of time </a:t>
            </a:r>
            <a:r>
              <a:rPr lang="en-GB" sz="2200" dirty="0" smtClean="0"/>
              <a:t>he will </a:t>
            </a:r>
            <a:r>
              <a:rPr lang="en-GB" sz="2200" dirty="0"/>
              <a:t>check again for an available table</a:t>
            </a:r>
            <a:r>
              <a:rPr lang="en-GB" sz="2200" dirty="0" smtClean="0"/>
              <a:t>.</a:t>
            </a:r>
          </a:p>
          <a:p>
            <a:r>
              <a:rPr lang="en-GB" sz="2200" dirty="0" smtClean="0"/>
              <a:t>Model this process using the provided notation</a:t>
            </a:r>
            <a:endParaRPr lang="en-GB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77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Abstract Modelling: Tuition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Think about the process of how a company handles an order. </a:t>
            </a:r>
            <a:endParaRPr lang="en-GB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company will receive an order, </a:t>
            </a:r>
            <a:endParaRPr lang="en-GB" dirty="0" smtClean="0"/>
          </a:p>
          <a:p>
            <a:pPr lvl="1"/>
            <a:r>
              <a:rPr lang="en-GB" dirty="0" smtClean="0"/>
              <a:t>check </a:t>
            </a:r>
            <a:r>
              <a:rPr lang="en-GB" dirty="0"/>
              <a:t>that the buyer’s credit is ok, </a:t>
            </a:r>
            <a:endParaRPr lang="en-GB" dirty="0" smtClean="0"/>
          </a:p>
          <a:p>
            <a:pPr lvl="1"/>
            <a:r>
              <a:rPr lang="en-GB" dirty="0" smtClean="0"/>
              <a:t>fulfil </a:t>
            </a:r>
            <a:r>
              <a:rPr lang="en-GB" dirty="0"/>
              <a:t>the order and send out an invoice. 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the BPMN </a:t>
            </a:r>
            <a:r>
              <a:rPr lang="en-GB" dirty="0" smtClean="0"/>
              <a:t>notation </a:t>
            </a:r>
            <a:r>
              <a:rPr lang="en-GB" dirty="0"/>
              <a:t>this process is modelled graphically as follows: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5" y="4797152"/>
            <a:ext cx="7992888" cy="111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90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Abstract Modelling: Tuition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17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But what happens if the buyer’s credit is not ok, </a:t>
            </a:r>
            <a:endParaRPr lang="en-GB" dirty="0" smtClean="0"/>
          </a:p>
          <a:p>
            <a:r>
              <a:rPr lang="en-GB" dirty="0" smtClean="0"/>
              <a:t>or </a:t>
            </a:r>
            <a:r>
              <a:rPr lang="en-GB" dirty="0"/>
              <a:t>the goods aren’t in stock? 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more complete model of the order process </a:t>
            </a:r>
            <a:r>
              <a:rPr lang="en-GB" dirty="0" smtClean="0"/>
              <a:t>is: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12460"/>
            <a:ext cx="7344816" cy="130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560" y="418319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The thin circle at the start is called a </a:t>
            </a:r>
            <a:r>
              <a:rPr lang="en-GB" i="1" u="sng" dirty="0" smtClean="0"/>
              <a:t>start event. </a:t>
            </a:r>
          </a:p>
          <a:p>
            <a:r>
              <a:rPr lang="en-GB" dirty="0" smtClean="0"/>
              <a:t>The thick circles at the end is called an </a:t>
            </a:r>
            <a:r>
              <a:rPr lang="en-GB" i="1" u="sng" dirty="0" smtClean="0"/>
              <a:t>end event.</a:t>
            </a:r>
          </a:p>
          <a:p>
            <a:r>
              <a:rPr lang="en-GB" dirty="0" smtClean="0"/>
              <a:t>The rounded rectangles are called </a:t>
            </a:r>
            <a:r>
              <a:rPr lang="en-GB" i="1" u="sng" dirty="0" smtClean="0"/>
              <a:t>activities.</a:t>
            </a:r>
            <a:r>
              <a:rPr lang="en-GB" dirty="0" smtClean="0"/>
              <a:t> They represent actions. They have names of the form VERB-NOUN, e.g. Send Invoice.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03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Activity-2: </a:t>
            </a:r>
            <a:r>
              <a:rPr lang="en-GB" dirty="0"/>
              <a:t>T</a:t>
            </a:r>
            <a:r>
              <a:rPr lang="en-GB" dirty="0" smtClean="0"/>
              <a:t>eam Communication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18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During the first hour,</a:t>
            </a:r>
          </a:p>
          <a:p>
            <a:pPr lvl="1"/>
            <a:r>
              <a:rPr lang="en-GB" sz="3200" dirty="0" smtClean="0"/>
              <a:t>While teams are doing abstract modelling,</a:t>
            </a:r>
          </a:p>
          <a:p>
            <a:pPr lvl="1"/>
            <a:r>
              <a:rPr lang="en-GB" sz="3200" dirty="0" smtClean="0"/>
              <a:t>each team in turn is called to a workstation where</a:t>
            </a:r>
          </a:p>
          <a:p>
            <a:pPr lvl="1"/>
            <a:r>
              <a:rPr lang="en-GB" sz="3200" dirty="0"/>
              <a:t>f</a:t>
            </a:r>
            <a:r>
              <a:rPr lang="en-GB" sz="3200" dirty="0" smtClean="0"/>
              <a:t>our team members describe  a drawn figure to a fifth, </a:t>
            </a:r>
          </a:p>
          <a:p>
            <a:pPr lvl="2"/>
            <a:r>
              <a:rPr lang="en-GB" sz="3200" dirty="0" smtClean="0"/>
              <a:t>who can’t see it, </a:t>
            </a:r>
          </a:p>
          <a:p>
            <a:pPr lvl="2"/>
            <a:r>
              <a:rPr lang="en-GB" sz="3200" dirty="0" smtClean="0"/>
              <a:t>but has to draw it!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676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Acitivity-2: Team Communication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19</a:t>
            </a:fld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624736" cy="49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9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Wider Induction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“Welcome week”</a:t>
            </a:r>
          </a:p>
          <a:p>
            <a:pPr lvl="1"/>
            <a:r>
              <a:rPr lang="en-GB" dirty="0" smtClean="0"/>
              <a:t>Preceded by “Welcome weekend” activities</a:t>
            </a:r>
          </a:p>
          <a:p>
            <a:pPr lvl="1"/>
            <a:r>
              <a:rPr lang="en-GB" dirty="0" smtClean="0"/>
              <a:t>Comprehensive range of activities from 3 tiers</a:t>
            </a:r>
          </a:p>
          <a:p>
            <a:pPr lvl="2"/>
            <a:r>
              <a:rPr lang="en-GB" dirty="0" smtClean="0"/>
              <a:t>Institution-level: registration, Freshers' Fair, </a:t>
            </a:r>
          </a:p>
          <a:p>
            <a:pPr lvl="2"/>
            <a:r>
              <a:rPr lang="en-GB" dirty="0" smtClean="0"/>
              <a:t>other  SU activities…</a:t>
            </a:r>
          </a:p>
          <a:p>
            <a:pPr lvl="2"/>
            <a:r>
              <a:rPr lang="en-GB" dirty="0" smtClean="0"/>
              <a:t>Department-level: talks on library, IT, resources…</a:t>
            </a:r>
          </a:p>
          <a:p>
            <a:pPr lvl="2"/>
            <a:r>
              <a:rPr lang="en-GB" dirty="0" smtClean="0"/>
              <a:t>Programme-level: e.g. this activity!...</a:t>
            </a:r>
          </a:p>
          <a:p>
            <a:pPr lvl="1"/>
            <a:r>
              <a:rPr lang="en-GB" dirty="0" smtClean="0"/>
              <a:t>Some are timetabled</a:t>
            </a:r>
          </a:p>
          <a:p>
            <a:r>
              <a:rPr lang="en-GB" dirty="0" smtClean="0"/>
              <a:t>In the CS&amp;CT Department in recent years:</a:t>
            </a:r>
          </a:p>
          <a:p>
            <a:pPr lvl="1"/>
            <a:r>
              <a:rPr lang="en-GB" dirty="0" smtClean="0"/>
              <a:t>More emphasis on preparing students for academic life</a:t>
            </a:r>
          </a:p>
          <a:p>
            <a:pPr lvl="2"/>
            <a:r>
              <a:rPr lang="en-GB" dirty="0" smtClean="0"/>
              <a:t>Freshers joining a scholarly community</a:t>
            </a:r>
          </a:p>
          <a:p>
            <a:pPr lvl="2"/>
            <a:r>
              <a:rPr lang="en-GB" dirty="0"/>
              <a:t>Research talks from staff </a:t>
            </a:r>
            <a:endParaRPr lang="en-GB" dirty="0" smtClean="0"/>
          </a:p>
          <a:p>
            <a:pPr lvl="2"/>
            <a:r>
              <a:rPr lang="en-GB" dirty="0" smtClean="0"/>
              <a:t>Green IT talks and activities</a:t>
            </a:r>
          </a:p>
          <a:p>
            <a:pPr lvl="2"/>
            <a:r>
              <a:rPr lang="en-GB" dirty="0" smtClean="0"/>
              <a:t>Programming practical with C and </a:t>
            </a:r>
            <a:r>
              <a:rPr lang="en-GB" smtClean="0"/>
              <a:t>Arduino microcontroller </a:t>
            </a:r>
            <a:r>
              <a:rPr lang="en-GB" dirty="0" smtClean="0"/>
              <a:t>kit</a:t>
            </a:r>
          </a:p>
          <a:p>
            <a:pPr lvl="2"/>
            <a:r>
              <a:rPr lang="en-GB" dirty="0" smtClean="0"/>
              <a:t>This activity!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3581400" cy="365760"/>
          </a:xfrm>
        </p:spPr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2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304695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69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 Scoring Drawing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20</a:t>
            </a:fld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10567" y="389834"/>
            <a:ext cx="4968552" cy="70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2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Scoring Drawing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21</a:t>
            </a:fld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26205" y="432189"/>
            <a:ext cx="4908546" cy="692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Interval: Tea and Speed Networking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22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2800" dirty="0" smtClean="0"/>
              <a:t>200 people</a:t>
            </a:r>
            <a:r>
              <a:rPr lang="en-GB" sz="2800" dirty="0"/>
              <a:t>, 40 tables, 5 per table</a:t>
            </a:r>
          </a:p>
          <a:p>
            <a:r>
              <a:rPr lang="en-GB" sz="2800" dirty="0"/>
              <a:t>Using half hour refreshment </a:t>
            </a:r>
            <a:r>
              <a:rPr lang="en-GB" sz="2800" dirty="0" smtClean="0"/>
              <a:t>break: </a:t>
            </a:r>
          </a:p>
          <a:p>
            <a:pPr lvl="1"/>
            <a:r>
              <a:rPr lang="en-GB" sz="2800" dirty="0" smtClean="0"/>
              <a:t>maximize </a:t>
            </a:r>
            <a:r>
              <a:rPr lang="en-GB" sz="2800" dirty="0"/>
              <a:t>the total number of new people meeting each other</a:t>
            </a:r>
          </a:p>
          <a:p>
            <a:r>
              <a:rPr lang="en-GB" sz="2800" dirty="0" smtClean="0"/>
              <a:t>Three rounds:</a:t>
            </a:r>
          </a:p>
          <a:p>
            <a:pPr lvl="1"/>
            <a:r>
              <a:rPr lang="en-GB" sz="2800" dirty="0" smtClean="0"/>
              <a:t> </a:t>
            </a:r>
            <a:r>
              <a:rPr lang="en-GB" sz="2800" dirty="0"/>
              <a:t>In each round students </a:t>
            </a:r>
            <a:r>
              <a:rPr lang="en-GB" sz="2800" dirty="0" smtClean="0"/>
              <a:t> </a:t>
            </a:r>
            <a:r>
              <a:rPr lang="en-GB" sz="2800" dirty="0"/>
              <a:t>move to a new table to meet new </a:t>
            </a:r>
            <a:r>
              <a:rPr lang="en-GB" sz="2800" dirty="0" smtClean="0"/>
              <a:t>people.</a:t>
            </a:r>
            <a:endParaRPr lang="en-GB" sz="2800" dirty="0"/>
          </a:p>
          <a:p>
            <a:r>
              <a:rPr lang="en-GB" sz="2800" dirty="0"/>
              <a:t> We wrote a computer program to generate a </a:t>
            </a:r>
            <a:r>
              <a:rPr lang="en-GB" sz="2800" dirty="0" smtClean="0"/>
              <a:t>schedule </a:t>
            </a:r>
            <a:r>
              <a:rPr lang="en-GB" sz="2800" dirty="0"/>
              <a:t>for each </a:t>
            </a:r>
            <a:r>
              <a:rPr lang="en-GB" sz="2800" dirty="0" smtClean="0"/>
              <a:t>individual student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59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 Networking Scheduling Algorithm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23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 structures used:</a:t>
            </a:r>
          </a:p>
          <a:p>
            <a:pPr lvl="1"/>
            <a:r>
              <a:rPr lang="en-GB" dirty="0" smtClean="0"/>
              <a:t>Relation-matrix to track who has met who</a:t>
            </a:r>
          </a:p>
          <a:p>
            <a:pPr lvl="1"/>
            <a:r>
              <a:rPr lang="en-GB" dirty="0" smtClean="0"/>
              <a:t>People-lists to track who has been assigned or not assigned</a:t>
            </a:r>
          </a:p>
          <a:p>
            <a:r>
              <a:rPr lang="en-GB" dirty="0" smtClean="0"/>
              <a:t>From round one to round N do {</a:t>
            </a:r>
          </a:p>
          <a:p>
            <a:pPr marL="274320" lvl="1" indent="0">
              <a:buNone/>
            </a:pPr>
            <a:r>
              <a:rPr lang="en-GB" dirty="0" smtClean="0"/>
              <a:t>	From table one to table M do {</a:t>
            </a:r>
          </a:p>
          <a:p>
            <a:pPr lvl="3"/>
            <a:r>
              <a:rPr lang="en-GB" dirty="0" smtClean="0"/>
              <a:t>Randomly assign people to a table until it’s full</a:t>
            </a:r>
          </a:p>
          <a:p>
            <a:pPr lvl="3"/>
            <a:r>
              <a:rPr lang="en-GB" dirty="0" smtClean="0"/>
              <a:t>If a person has met any one on the table, pick another person</a:t>
            </a:r>
          </a:p>
          <a:p>
            <a:pPr lvl="3"/>
            <a:r>
              <a:rPr lang="en-GB" dirty="0" smtClean="0"/>
              <a:t>After assigning a person, update the relation matrix</a:t>
            </a:r>
          </a:p>
          <a:p>
            <a:pPr marL="274320" lvl="1" indent="0">
              <a:buNone/>
            </a:pPr>
            <a:r>
              <a:rPr lang="en-GB" dirty="0" smtClean="0"/>
              <a:t>	}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}// if no suitable person, backtrack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78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-Hour Activities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24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During </a:t>
            </a:r>
            <a:r>
              <a:rPr lang="en-GB" sz="2800" dirty="0"/>
              <a:t>the next hour, </a:t>
            </a:r>
            <a:r>
              <a:rPr lang="en-GB" sz="2800" dirty="0" smtClean="0"/>
              <a:t>each </a:t>
            </a:r>
            <a:r>
              <a:rPr lang="en-GB" sz="2800" dirty="0"/>
              <a:t>team </a:t>
            </a:r>
            <a:r>
              <a:rPr lang="en-GB" sz="2800" dirty="0" smtClean="0"/>
              <a:t>was </a:t>
            </a:r>
            <a:r>
              <a:rPr lang="en-GB" sz="2800" dirty="0"/>
              <a:t>called to one of the workstations set </a:t>
            </a:r>
            <a:r>
              <a:rPr lang="en-GB" sz="2800" dirty="0" smtClean="0"/>
              <a:t>aside where: </a:t>
            </a:r>
          </a:p>
          <a:p>
            <a:pPr lvl="1"/>
            <a:r>
              <a:rPr lang="en-GB" sz="2800" dirty="0" smtClean="0"/>
              <a:t>each member flew their </a:t>
            </a:r>
            <a:r>
              <a:rPr lang="en-GB" sz="2800" dirty="0"/>
              <a:t>aeroplane. </a:t>
            </a:r>
            <a:endParaRPr lang="en-GB" sz="2800" dirty="0" smtClean="0"/>
          </a:p>
          <a:p>
            <a:pPr lvl="1"/>
            <a:r>
              <a:rPr lang="en-GB" sz="2800" dirty="0"/>
              <a:t>p</a:t>
            </a:r>
            <a:r>
              <a:rPr lang="en-GB" sz="2800" dirty="0" smtClean="0"/>
              <a:t>oints were scored </a:t>
            </a:r>
            <a:r>
              <a:rPr lang="en-GB" sz="2800" dirty="0"/>
              <a:t>for the distance flown </a:t>
            </a:r>
            <a:endParaRPr lang="en-GB" sz="2800" dirty="0" smtClean="0"/>
          </a:p>
          <a:p>
            <a:pPr lvl="1"/>
            <a:r>
              <a:rPr lang="en-GB" sz="2800" dirty="0"/>
              <a:t>s</a:t>
            </a:r>
            <a:r>
              <a:rPr lang="en-GB" sz="2800" dirty="0" smtClean="0"/>
              <a:t>cores aggregated for team’s overall score</a:t>
            </a:r>
          </a:p>
          <a:p>
            <a:r>
              <a:rPr lang="en-GB" sz="2800" dirty="0" smtClean="0"/>
              <a:t>In parallel, team solved the “travelling salesman” problem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5558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Activity-3: Individual Design and Build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25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4000" dirty="0"/>
              <a:t>Individual activity: create a paper aeroplane from a sheet of A4 paper…</a:t>
            </a:r>
          </a:p>
          <a:p>
            <a:r>
              <a:rPr lang="en-GB" sz="4000" dirty="0"/>
              <a:t>… and fly it!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252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Activity-4: Analysis and Problem Solving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26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Solving the “travelling salesman problem”</a:t>
            </a:r>
          </a:p>
          <a:p>
            <a:pPr lvl="1"/>
            <a:r>
              <a:rPr lang="en-GB" dirty="0" smtClean="0"/>
              <a:t>A classical computationally “expensive” problem</a:t>
            </a:r>
          </a:p>
          <a:p>
            <a:pPr lvl="1"/>
            <a:r>
              <a:rPr lang="en-GB" dirty="0" smtClean="0"/>
              <a:t>Encourages teamwork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5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Explanation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/>
              <a:t>Campus map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 smtClean="0"/>
              <a:t>On the right is our campus map</a:t>
            </a:r>
          </a:p>
          <a:p>
            <a:r>
              <a:rPr lang="en-GB" dirty="0" smtClean="0"/>
              <a:t>Each node is a building</a:t>
            </a:r>
          </a:p>
          <a:p>
            <a:r>
              <a:rPr lang="en-GB" dirty="0" smtClean="0"/>
              <a:t>The task is to plan the shortest route from A-block back to A-block, visiting each other block exactly once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27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Activity-4: </a:t>
            </a:r>
            <a:r>
              <a:rPr lang="en-GB" dirty="0"/>
              <a:t>Analysis and Problem Solving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56803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15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distance between </a:t>
            </a:r>
          </a:p>
          <a:p>
            <a:r>
              <a:rPr lang="en-GB" dirty="0" smtClean="0"/>
              <a:t>blocks in metres.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/>
              <a:t>So, e.g. D to C is 24 metres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28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Activity-4: </a:t>
            </a:r>
            <a:r>
              <a:rPr lang="en-GB" dirty="0"/>
              <a:t>Analysis and Problem Solving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888762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82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29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Results were totalled for each team</a:t>
            </a:r>
          </a:p>
          <a:p>
            <a:r>
              <a:rPr lang="en-GB" sz="4000" dirty="0" smtClean="0"/>
              <a:t>Marks for tasks were normally distributed across teams</a:t>
            </a:r>
          </a:p>
          <a:p>
            <a:pPr lvl="1"/>
            <a:r>
              <a:rPr lang="en-GB" sz="4000" dirty="0" smtClean="0"/>
              <a:t>So task difficulty had been judged (approximately) correctly </a:t>
            </a:r>
          </a:p>
        </p:txBody>
      </p:sp>
    </p:spTree>
    <p:extLst>
      <p:ext uri="{BB962C8B-B14F-4D97-AF65-F5344CB8AC3E}">
        <p14:creationId xmlns:p14="http://schemas.microsoft.com/office/powerpoint/2010/main" val="251060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Group-Working Social Event: Aims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4400" dirty="0"/>
              <a:t>Help students to make friends quickly</a:t>
            </a:r>
          </a:p>
          <a:p>
            <a:r>
              <a:rPr lang="en-GB" sz="4400" dirty="0"/>
              <a:t>Help them to settle into their courses quickly</a:t>
            </a:r>
          </a:p>
          <a:p>
            <a:r>
              <a:rPr lang="en-GB" sz="4400" dirty="0"/>
              <a:t>Be fun!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44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Prize Giving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30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£20, £10 and £5 gift tokens awarded to the 1</a:t>
            </a:r>
            <a:r>
              <a:rPr lang="en-GB" baseline="30000" dirty="0" smtClean="0"/>
              <a:t>st</a:t>
            </a:r>
            <a:r>
              <a:rPr lang="en-GB" dirty="0" smtClean="0"/>
              <a:t>, 2</a:t>
            </a:r>
            <a:r>
              <a:rPr lang="en-GB" baseline="30000" dirty="0" smtClean="0"/>
              <a:t>nd</a:t>
            </a:r>
            <a:r>
              <a:rPr lang="en-GB" dirty="0" smtClean="0"/>
              <a:t> and 3</a:t>
            </a:r>
            <a:r>
              <a:rPr lang="en-GB" baseline="30000" dirty="0" smtClean="0"/>
              <a:t>rd </a:t>
            </a:r>
            <a:r>
              <a:rPr lang="en-GB" dirty="0" smtClean="0"/>
              <a:t>placed teams.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2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Student Feedback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31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200" dirty="0" smtClean="0"/>
              <a:t>“I </a:t>
            </a:r>
            <a:r>
              <a:rPr lang="en-GB" sz="2200" dirty="0"/>
              <a:t>found the </a:t>
            </a:r>
            <a:r>
              <a:rPr lang="en-GB" sz="2200" b="1" dirty="0"/>
              <a:t>speed networking </a:t>
            </a:r>
            <a:r>
              <a:rPr lang="en-GB" sz="2200" dirty="0"/>
              <a:t>exercise </a:t>
            </a:r>
            <a:r>
              <a:rPr lang="en-GB" sz="2200" b="1" i="1" u="sng" dirty="0"/>
              <a:t>useful</a:t>
            </a:r>
            <a:r>
              <a:rPr lang="en-GB" sz="2200" dirty="0"/>
              <a:t>. </a:t>
            </a:r>
            <a:endParaRPr lang="en-GB" sz="2200" dirty="0" smtClean="0"/>
          </a:p>
          <a:p>
            <a:pPr lvl="1"/>
            <a:r>
              <a:rPr lang="en-GB" dirty="0" smtClean="0"/>
              <a:t>For </a:t>
            </a:r>
            <a:r>
              <a:rPr lang="en-GB" dirty="0"/>
              <a:t>some strange reason many computer people are not the most extrovert and this was </a:t>
            </a:r>
            <a:r>
              <a:rPr lang="en-GB" b="1" i="1" u="sng" dirty="0"/>
              <a:t>a really good icebreaker</a:t>
            </a:r>
            <a:r>
              <a:rPr lang="en-GB" dirty="0"/>
              <a:t>. </a:t>
            </a:r>
            <a:endParaRPr lang="en-GB" dirty="0" smtClean="0"/>
          </a:p>
          <a:p>
            <a:pPr lvl="1"/>
            <a:r>
              <a:rPr lang="en-GB" dirty="0"/>
              <a:t>The time limits meant </a:t>
            </a:r>
            <a:r>
              <a:rPr lang="en-GB" dirty="0" smtClean="0"/>
              <a:t>you </a:t>
            </a:r>
            <a:r>
              <a:rPr lang="en-GB" dirty="0"/>
              <a:t>got to </a:t>
            </a:r>
            <a:r>
              <a:rPr lang="en-GB" b="1" i="1" u="sng" dirty="0"/>
              <a:t>meet lots of different </a:t>
            </a:r>
            <a:r>
              <a:rPr lang="en-GB" b="1" i="1" u="sng" dirty="0" smtClean="0"/>
              <a:t>people</a:t>
            </a:r>
            <a:r>
              <a:rPr lang="en-GB" dirty="0" smtClean="0"/>
              <a:t>”</a:t>
            </a:r>
          </a:p>
          <a:p>
            <a:r>
              <a:rPr lang="en-GB" sz="2200" dirty="0" smtClean="0">
                <a:solidFill>
                  <a:srgbClr val="FF0000"/>
                </a:solidFill>
              </a:rPr>
              <a:t>“The </a:t>
            </a:r>
            <a:r>
              <a:rPr lang="en-GB" sz="2200" b="1" dirty="0">
                <a:solidFill>
                  <a:srgbClr val="FF0000"/>
                </a:solidFill>
              </a:rPr>
              <a:t>travelling salesperson </a:t>
            </a:r>
            <a:r>
              <a:rPr lang="en-GB" sz="2200" dirty="0">
                <a:solidFill>
                  <a:srgbClr val="FF0000"/>
                </a:solidFill>
              </a:rPr>
              <a:t>was ok </a:t>
            </a:r>
            <a:endParaRPr lang="en-GB" sz="2200" dirty="0" smtClean="0">
              <a:solidFill>
                <a:srgbClr val="FF0000"/>
              </a:solidFill>
            </a:endParaRPr>
          </a:p>
          <a:p>
            <a:pPr lvl="1"/>
            <a:r>
              <a:rPr lang="en-GB" b="1" i="1" u="sng" dirty="0" smtClean="0">
                <a:solidFill>
                  <a:srgbClr val="FF0000"/>
                </a:solidFill>
              </a:rPr>
              <a:t>I </a:t>
            </a:r>
            <a:r>
              <a:rPr lang="en-GB" b="1" i="1" u="sng" dirty="0">
                <a:solidFill>
                  <a:srgbClr val="FF0000"/>
                </a:solidFill>
              </a:rPr>
              <a:t>liked </a:t>
            </a:r>
            <a:r>
              <a:rPr lang="en-GB" dirty="0">
                <a:solidFill>
                  <a:srgbClr val="FF0000"/>
                </a:solidFill>
              </a:rPr>
              <a:t>the fact it was </a:t>
            </a:r>
            <a:r>
              <a:rPr lang="en-GB" b="1" i="1" u="sng" dirty="0">
                <a:solidFill>
                  <a:srgbClr val="FF0000"/>
                </a:solidFill>
              </a:rPr>
              <a:t>intellectual </a:t>
            </a:r>
            <a:r>
              <a:rPr lang="en-GB" dirty="0">
                <a:solidFill>
                  <a:srgbClr val="FF0000"/>
                </a:solidFill>
              </a:rPr>
              <a:t>rather than practical </a:t>
            </a:r>
            <a:r>
              <a:rPr lang="en-GB" dirty="0" smtClean="0">
                <a:solidFill>
                  <a:srgbClr val="FF0000"/>
                </a:solidFill>
              </a:rPr>
              <a:t>–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 </a:t>
            </a:r>
            <a:r>
              <a:rPr lang="en-GB" dirty="0">
                <a:solidFill>
                  <a:srgbClr val="FF0000"/>
                </a:solidFill>
              </a:rPr>
              <a:t>hate those things where you have to build something out of straws &amp; milk bottle tops. </a:t>
            </a:r>
            <a:r>
              <a:rPr lang="en-GB" dirty="0" smtClean="0">
                <a:solidFill>
                  <a:srgbClr val="FF0000"/>
                </a:solidFill>
              </a:rPr>
              <a:t>The </a:t>
            </a:r>
            <a:r>
              <a:rPr lang="en-GB" b="1" dirty="0">
                <a:solidFill>
                  <a:srgbClr val="FF0000"/>
                </a:solidFill>
              </a:rPr>
              <a:t>paper planes </a:t>
            </a:r>
            <a:r>
              <a:rPr lang="en-GB" dirty="0">
                <a:solidFill>
                  <a:srgbClr val="FF0000"/>
                </a:solidFill>
              </a:rPr>
              <a:t>thing was </a:t>
            </a:r>
            <a:r>
              <a:rPr lang="en-GB" b="1" i="1" u="sng" dirty="0">
                <a:solidFill>
                  <a:srgbClr val="FF0000"/>
                </a:solidFill>
              </a:rPr>
              <a:t>fun</a:t>
            </a:r>
            <a:r>
              <a:rPr lang="en-GB" dirty="0">
                <a:solidFill>
                  <a:srgbClr val="FF0000"/>
                </a:solidFill>
              </a:rPr>
              <a:t> and again, a </a:t>
            </a:r>
            <a:r>
              <a:rPr lang="en-GB" b="1" i="1" u="sng" dirty="0">
                <a:solidFill>
                  <a:srgbClr val="FF0000"/>
                </a:solidFill>
              </a:rPr>
              <a:t>good way of meeting other students</a:t>
            </a:r>
            <a:r>
              <a:rPr lang="en-GB" dirty="0" smtClean="0">
                <a:solidFill>
                  <a:srgbClr val="FF0000"/>
                </a:solidFill>
              </a:rPr>
              <a:t>.”</a:t>
            </a:r>
          </a:p>
          <a:p>
            <a:r>
              <a:rPr lang="en-GB" sz="2200" dirty="0" smtClean="0">
                <a:solidFill>
                  <a:srgbClr val="00B0F0"/>
                </a:solidFill>
              </a:rPr>
              <a:t>“I </a:t>
            </a:r>
            <a:r>
              <a:rPr lang="en-GB" sz="2200" b="1" i="1" u="sng" dirty="0">
                <a:solidFill>
                  <a:srgbClr val="00B0F0"/>
                </a:solidFill>
              </a:rPr>
              <a:t>enjoyed the social </a:t>
            </a:r>
            <a:r>
              <a:rPr lang="en-GB" sz="2200" dirty="0">
                <a:solidFill>
                  <a:srgbClr val="00B0F0"/>
                </a:solidFill>
              </a:rPr>
              <a:t>a lot. </a:t>
            </a:r>
            <a:endParaRPr lang="en-GB" sz="2200" dirty="0" smtClean="0">
              <a:solidFill>
                <a:srgbClr val="00B0F0"/>
              </a:solidFill>
            </a:endParaRPr>
          </a:p>
          <a:p>
            <a:pPr lvl="1"/>
            <a:r>
              <a:rPr lang="en-GB" dirty="0" smtClean="0">
                <a:solidFill>
                  <a:srgbClr val="00B0F0"/>
                </a:solidFill>
              </a:rPr>
              <a:t>That </a:t>
            </a:r>
            <a:r>
              <a:rPr lang="en-GB" dirty="0">
                <a:solidFill>
                  <a:srgbClr val="00B0F0"/>
                </a:solidFill>
              </a:rPr>
              <a:t>is actually where I </a:t>
            </a:r>
            <a:r>
              <a:rPr lang="en-GB" b="1" i="1" u="sng" dirty="0">
                <a:solidFill>
                  <a:srgbClr val="00B0F0"/>
                </a:solidFill>
              </a:rPr>
              <a:t>made some of my closest friends</a:t>
            </a:r>
            <a:r>
              <a:rPr lang="en-GB" dirty="0">
                <a:solidFill>
                  <a:srgbClr val="00B0F0"/>
                </a:solidFill>
              </a:rPr>
              <a:t>, including one person I am living with next year. </a:t>
            </a:r>
            <a:endParaRPr lang="en-GB" dirty="0" smtClean="0">
              <a:solidFill>
                <a:srgbClr val="00B0F0"/>
              </a:solidFill>
            </a:endParaRPr>
          </a:p>
          <a:p>
            <a:pPr lvl="1"/>
            <a:r>
              <a:rPr lang="en-GB" dirty="0" smtClean="0">
                <a:solidFill>
                  <a:srgbClr val="00B0F0"/>
                </a:solidFill>
              </a:rPr>
              <a:t>The </a:t>
            </a:r>
            <a:r>
              <a:rPr lang="en-GB" dirty="0">
                <a:solidFill>
                  <a:srgbClr val="00B0F0"/>
                </a:solidFill>
              </a:rPr>
              <a:t>activities were </a:t>
            </a:r>
            <a:r>
              <a:rPr lang="en-GB" b="1" i="1" u="sng" dirty="0">
                <a:solidFill>
                  <a:srgbClr val="00B0F0"/>
                </a:solidFill>
              </a:rPr>
              <a:t>good for teams </a:t>
            </a:r>
            <a:r>
              <a:rPr lang="en-GB" dirty="0">
                <a:solidFill>
                  <a:srgbClr val="00B0F0"/>
                </a:solidFill>
              </a:rPr>
              <a:t>to do. A </a:t>
            </a:r>
            <a:r>
              <a:rPr lang="en-GB" b="1" i="1" u="sng" dirty="0">
                <a:solidFill>
                  <a:srgbClr val="00B0F0"/>
                </a:solidFill>
              </a:rPr>
              <a:t>valuable experience</a:t>
            </a:r>
            <a:r>
              <a:rPr lang="en-GB" dirty="0" smtClean="0">
                <a:solidFill>
                  <a:srgbClr val="00B0F0"/>
                </a:solidFill>
              </a:rPr>
              <a:t>!”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B0F0"/>
                </a:solidFill>
              </a:rPr>
              <a:t/>
            </a:r>
            <a:br>
              <a:rPr lang="en-GB" sz="1800" dirty="0">
                <a:solidFill>
                  <a:srgbClr val="00B0F0"/>
                </a:solidFill>
              </a:rPr>
            </a:br>
            <a:endParaRPr lang="en-GB" sz="1800" dirty="0">
              <a:solidFill>
                <a:srgbClr val="00B0F0"/>
              </a:solidFill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757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Students’ Criticisms &amp; Constructive Suggestions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32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>
                <a:solidFill>
                  <a:srgbClr val="00B0F0"/>
                </a:solidFill>
              </a:rPr>
              <a:t>“One </a:t>
            </a:r>
            <a:r>
              <a:rPr lang="en-GB" sz="2400" dirty="0">
                <a:solidFill>
                  <a:srgbClr val="00B0F0"/>
                </a:solidFill>
              </a:rPr>
              <a:t>final very small thing, it didn't say there would be food there, so I had lunch beforehand. This meant I </a:t>
            </a:r>
            <a:r>
              <a:rPr lang="en-GB" sz="2400" b="1" i="1" u="sng" dirty="0">
                <a:solidFill>
                  <a:srgbClr val="00B0F0"/>
                </a:solidFill>
              </a:rPr>
              <a:t>missed out on the sandwiches</a:t>
            </a:r>
            <a:r>
              <a:rPr lang="en-GB" sz="2400" b="1" i="1" u="sng" dirty="0" smtClean="0">
                <a:solidFill>
                  <a:srgbClr val="00B0F0"/>
                </a:solidFill>
              </a:rPr>
              <a:t>.”</a:t>
            </a:r>
          </a:p>
          <a:p>
            <a:r>
              <a:rPr lang="en-GB" sz="2400" dirty="0" smtClean="0"/>
              <a:t>“I </a:t>
            </a:r>
            <a:r>
              <a:rPr lang="en-GB" sz="2400" dirty="0"/>
              <a:t>did find that the </a:t>
            </a:r>
            <a:r>
              <a:rPr lang="en-GB" sz="2400" b="1" dirty="0"/>
              <a:t>salesman problem </a:t>
            </a:r>
            <a:r>
              <a:rPr lang="en-GB" sz="2400" dirty="0"/>
              <a:t>was </a:t>
            </a:r>
            <a:r>
              <a:rPr lang="en-GB" sz="2400" b="1" i="1" u="sng" dirty="0"/>
              <a:t>quite long </a:t>
            </a:r>
            <a:r>
              <a:rPr lang="en-GB" sz="2400" dirty="0"/>
              <a:t>to get through. </a:t>
            </a:r>
            <a:endParaRPr lang="en-GB" sz="2400" dirty="0" smtClean="0"/>
          </a:p>
          <a:p>
            <a:pPr lvl="1"/>
            <a:r>
              <a:rPr lang="en-GB" sz="1900" dirty="0" smtClean="0"/>
              <a:t>I </a:t>
            </a:r>
            <a:r>
              <a:rPr lang="en-GB" sz="1900" dirty="0"/>
              <a:t>would suggest to use more of </a:t>
            </a:r>
            <a:r>
              <a:rPr lang="en-GB" sz="1900" b="1" i="1" u="sng" dirty="0"/>
              <a:t>a technological approach</a:t>
            </a:r>
            <a:r>
              <a:rPr lang="en-GB" sz="1900" dirty="0"/>
              <a:t>, for example games that use mobile phones or computers for solving problems that are fun and interactive for a whole team</a:t>
            </a:r>
            <a:r>
              <a:rPr lang="en-GB" sz="1900" dirty="0" smtClean="0"/>
              <a:t>.”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“The </a:t>
            </a:r>
            <a:r>
              <a:rPr lang="en-GB" sz="2400" dirty="0">
                <a:solidFill>
                  <a:srgbClr val="FF0000"/>
                </a:solidFill>
              </a:rPr>
              <a:t>travelling salesperson was ok but it's </a:t>
            </a:r>
            <a:r>
              <a:rPr lang="en-GB" sz="2400" b="1" i="1" u="sng" dirty="0">
                <a:solidFill>
                  <a:srgbClr val="FF0000"/>
                </a:solidFill>
              </a:rPr>
              <a:t>not really something that involves </a:t>
            </a:r>
            <a:r>
              <a:rPr lang="en-GB" sz="2400" b="1" i="1" u="sng" dirty="0" smtClean="0">
                <a:solidFill>
                  <a:srgbClr val="FF0000"/>
                </a:solidFill>
              </a:rPr>
              <a:t>teamwork”</a:t>
            </a:r>
            <a:endParaRPr lang="en-GB" sz="2400" b="1" i="1" u="sng" dirty="0" smtClean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GB" sz="2400" dirty="0" smtClean="0">
                <a:solidFill>
                  <a:srgbClr val="00B0F0"/>
                </a:solidFill>
              </a:rPr>
              <a:t>Re the travelling salesman: </a:t>
            </a:r>
          </a:p>
          <a:p>
            <a:pPr marL="548640" lvl="2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GB" dirty="0" smtClean="0">
                <a:solidFill>
                  <a:srgbClr val="00B0F0"/>
                </a:solidFill>
              </a:rPr>
              <a:t>“</a:t>
            </a:r>
            <a:r>
              <a:rPr lang="en-GB" dirty="0">
                <a:solidFill>
                  <a:srgbClr val="00B0F0"/>
                </a:solidFill>
              </a:rPr>
              <a:t>I think something that could be </a:t>
            </a:r>
            <a:r>
              <a:rPr lang="en-GB" b="1" i="1" u="sng" dirty="0">
                <a:solidFill>
                  <a:srgbClr val="00B0F0"/>
                </a:solidFill>
              </a:rPr>
              <a:t>broken into several components </a:t>
            </a:r>
            <a:r>
              <a:rPr lang="en-GB" dirty="0">
                <a:solidFill>
                  <a:srgbClr val="00B0F0"/>
                </a:solidFill>
              </a:rPr>
              <a:t>would have been </a:t>
            </a:r>
            <a:r>
              <a:rPr lang="en-GB" b="1" i="1" u="sng" dirty="0">
                <a:solidFill>
                  <a:srgbClr val="00B0F0"/>
                </a:solidFill>
              </a:rPr>
              <a:t>more suited to teamwork</a:t>
            </a:r>
            <a:r>
              <a:rPr lang="en-GB" dirty="0" smtClean="0">
                <a:solidFill>
                  <a:srgbClr val="00B0F0"/>
                </a:solidFill>
              </a:rPr>
              <a:t>.”</a:t>
            </a:r>
            <a:endParaRPr lang="en-GB" dirty="0">
              <a:solidFill>
                <a:srgbClr val="00B0F0"/>
              </a:solidFill>
            </a:endParaRPr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0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 Costs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33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Very cost-effective event:</a:t>
            </a:r>
          </a:p>
          <a:p>
            <a:pPr lvl="1"/>
            <a:r>
              <a:rPr lang="en-GB" sz="4000" dirty="0" smtClean="0"/>
              <a:t>200+ students managed by just 6 members of staff who</a:t>
            </a:r>
          </a:p>
          <a:p>
            <a:pPr lvl="2"/>
            <a:r>
              <a:rPr lang="en-GB" sz="4000" dirty="0" smtClean="0"/>
              <a:t>Supervised activities</a:t>
            </a:r>
          </a:p>
          <a:p>
            <a:pPr lvl="2"/>
            <a:r>
              <a:rPr lang="en-GB" sz="4000" dirty="0" smtClean="0"/>
              <a:t>Marked activities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832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Universities may Adopt and Adapt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34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Either:	</a:t>
            </a:r>
          </a:p>
          <a:p>
            <a:pPr lvl="1"/>
            <a:r>
              <a:rPr lang="en-GB" sz="2400" dirty="0" smtClean="0"/>
              <a:t>Customise the activities we used for these categories</a:t>
            </a:r>
          </a:p>
          <a:p>
            <a:pPr lvl="2"/>
            <a:r>
              <a:rPr lang="en-GB" sz="2400" dirty="0" smtClean="0"/>
              <a:t>Problem analysis and solving</a:t>
            </a:r>
          </a:p>
          <a:p>
            <a:pPr lvl="2"/>
            <a:r>
              <a:rPr lang="en-GB" sz="2400" dirty="0" smtClean="0"/>
              <a:t>Communication</a:t>
            </a:r>
          </a:p>
          <a:p>
            <a:pPr lvl="2"/>
            <a:r>
              <a:rPr lang="en-GB" sz="2400" dirty="0" smtClean="0"/>
              <a:t>Abstract and </a:t>
            </a:r>
          </a:p>
          <a:p>
            <a:pPr lvl="2"/>
            <a:r>
              <a:rPr lang="en-GB" sz="2400" dirty="0"/>
              <a:t>C</a:t>
            </a:r>
            <a:r>
              <a:rPr lang="en-GB" sz="2400" dirty="0" smtClean="0"/>
              <a:t>oncrete modelling</a:t>
            </a:r>
          </a:p>
          <a:p>
            <a:r>
              <a:rPr lang="en-GB" sz="2400" dirty="0" smtClean="0"/>
              <a:t>Or:</a:t>
            </a:r>
          </a:p>
          <a:p>
            <a:pPr lvl="1"/>
            <a:r>
              <a:rPr lang="en-GB" sz="2400" dirty="0" smtClean="0"/>
              <a:t>Replace one or more of these categories with your own and</a:t>
            </a:r>
            <a:endParaRPr lang="en-GB" sz="2400" dirty="0"/>
          </a:p>
          <a:p>
            <a:pPr lvl="1"/>
            <a:r>
              <a:rPr lang="en-GB" sz="2400" dirty="0" smtClean="0"/>
              <a:t>Choose appropriate activities for your categories</a:t>
            </a:r>
          </a:p>
        </p:txBody>
      </p:sp>
    </p:spTree>
    <p:extLst>
      <p:ext uri="{BB962C8B-B14F-4D97-AF65-F5344CB8AC3E}">
        <p14:creationId xmlns:p14="http://schemas.microsoft.com/office/powerpoint/2010/main" val="124590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35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A4 paper</a:t>
            </a:r>
          </a:p>
          <a:p>
            <a:r>
              <a:rPr lang="en-GB" dirty="0" smtClean="0"/>
              <a:t>200 pencils</a:t>
            </a:r>
          </a:p>
          <a:p>
            <a:r>
              <a:rPr lang="en-GB" dirty="0" smtClean="0"/>
              <a:t>20 rubbers</a:t>
            </a:r>
          </a:p>
          <a:p>
            <a:r>
              <a:rPr lang="en-GB" dirty="0" smtClean="0"/>
              <a:t>Coloured scellotape (for distance markers on floor)</a:t>
            </a:r>
          </a:p>
          <a:p>
            <a:r>
              <a:rPr lang="en-GB" dirty="0" smtClean="0"/>
              <a:t>Table numbers</a:t>
            </a:r>
          </a:p>
          <a:p>
            <a:r>
              <a:rPr lang="en-GB" dirty="0" smtClean="0"/>
              <a:t>Blue tac</a:t>
            </a:r>
          </a:p>
          <a:p>
            <a:r>
              <a:rPr lang="en-GB" dirty="0" smtClean="0"/>
              <a:t>Marking sheet pro formas </a:t>
            </a:r>
          </a:p>
          <a:p>
            <a:r>
              <a:rPr lang="en-GB" dirty="0" smtClean="0"/>
              <a:t>Marking spreadsheet</a:t>
            </a:r>
          </a:p>
          <a:p>
            <a:r>
              <a:rPr lang="en-GB" dirty="0" smtClean="0"/>
              <a:t>PA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79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Hour-1 Table Materials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36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3200" dirty="0"/>
              <a:t>Modelling instructions x 5 (one for each team member) </a:t>
            </a:r>
          </a:p>
          <a:p>
            <a:r>
              <a:rPr lang="en-GB" sz="3200" dirty="0"/>
              <a:t>Modelling answer template with header x 1 (team answer) </a:t>
            </a:r>
            <a:endParaRPr lang="en-GB" sz="3200" dirty="0" smtClean="0"/>
          </a:p>
          <a:p>
            <a:r>
              <a:rPr lang="en-GB" sz="3200" dirty="0" smtClean="0"/>
              <a:t>A4 </a:t>
            </a:r>
            <a:r>
              <a:rPr lang="en-GB" sz="3200" dirty="0"/>
              <a:t>paper for draft modelling x 5</a:t>
            </a:r>
          </a:p>
          <a:p>
            <a:r>
              <a:rPr lang="en-GB" sz="3200" dirty="0"/>
              <a:t>Drawing task marking sheet x </a:t>
            </a:r>
            <a:r>
              <a:rPr lang="en-GB" sz="3200" dirty="0" smtClean="0"/>
              <a:t>1</a:t>
            </a:r>
            <a:endParaRPr lang="en-GB" sz="3200" dirty="0"/>
          </a:p>
          <a:p>
            <a:r>
              <a:rPr lang="en-GB" sz="3200" dirty="0"/>
              <a:t>5 pencils </a:t>
            </a:r>
          </a:p>
          <a:p>
            <a:r>
              <a:rPr lang="en-GB" sz="3200" dirty="0"/>
              <a:t>1 rubber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49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Hour-2 Table Materials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37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Travelling salesman instructions x 5</a:t>
            </a:r>
          </a:p>
          <a:p>
            <a:r>
              <a:rPr lang="en-GB" sz="3200" dirty="0"/>
              <a:t>Travelling salesman answer sheet x 1 (team answer) </a:t>
            </a:r>
            <a:endParaRPr lang="en-GB" sz="3200" dirty="0" smtClean="0"/>
          </a:p>
          <a:p>
            <a:r>
              <a:rPr lang="en-GB" sz="3200" dirty="0" smtClean="0"/>
              <a:t>Aeroplane </a:t>
            </a:r>
            <a:r>
              <a:rPr lang="en-GB" sz="3200" dirty="0"/>
              <a:t>paper x 5 (one for each team member)</a:t>
            </a:r>
          </a:p>
          <a:p>
            <a:r>
              <a:rPr lang="en-GB" sz="3200" dirty="0"/>
              <a:t>Aeroplane instructions x 1 (for the table)</a:t>
            </a:r>
          </a:p>
          <a:p>
            <a:r>
              <a:rPr lang="en-GB" sz="3200" dirty="0"/>
              <a:t>Aeroplane marking sheet x 1 (for the team</a:t>
            </a:r>
            <a:r>
              <a:rPr lang="en-GB" sz="3200" dirty="0" smtClean="0"/>
              <a:t>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7704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We used bridge building with straws for a number of years to meet these goals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8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Aim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Induction to reflect: </a:t>
            </a:r>
          </a:p>
          <a:p>
            <a:pPr lvl="1"/>
            <a:r>
              <a:rPr lang="en-GB" sz="3500" dirty="0" smtClean="0"/>
              <a:t>cognitive skills &amp; </a:t>
            </a:r>
          </a:p>
          <a:p>
            <a:pPr lvl="1"/>
            <a:r>
              <a:rPr lang="en-GB" sz="4000" dirty="0" smtClean="0"/>
              <a:t>practical skills </a:t>
            </a:r>
          </a:p>
          <a:p>
            <a:r>
              <a:rPr lang="en-GB" sz="4000" dirty="0" smtClean="0"/>
              <a:t>that students will use in their first-year studies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133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Relevant Cognitive and Practical Skills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Communication skills</a:t>
            </a:r>
          </a:p>
          <a:p>
            <a:r>
              <a:rPr lang="en-GB" sz="4400" dirty="0" smtClean="0"/>
              <a:t>Abstract modelling skills</a:t>
            </a:r>
          </a:p>
          <a:p>
            <a:r>
              <a:rPr lang="en-GB" sz="4400" dirty="0" smtClean="0"/>
              <a:t>Problem analysis and problem solving skills</a:t>
            </a:r>
          </a:p>
          <a:p>
            <a:r>
              <a:rPr lang="en-GB" sz="4400" dirty="0" smtClean="0"/>
              <a:t>Practical modelling skills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3962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Team and Individual Working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The skills  are introduced using activities</a:t>
            </a:r>
          </a:p>
          <a:p>
            <a:r>
              <a:rPr lang="en-GB" sz="4400" dirty="0" smtClean="0"/>
              <a:t>Activities involve both:</a:t>
            </a:r>
          </a:p>
          <a:p>
            <a:pPr lvl="1"/>
            <a:r>
              <a:rPr lang="en-GB" sz="4400" dirty="0" smtClean="0"/>
              <a:t>Tasks for individuals and</a:t>
            </a:r>
          </a:p>
          <a:p>
            <a:pPr lvl="1"/>
            <a:r>
              <a:rPr lang="en-GB" sz="4400" dirty="0" smtClean="0"/>
              <a:t>Tasks for teams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18047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 Networking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A fifth activity, speed networking, facilitates:</a:t>
            </a:r>
          </a:p>
          <a:p>
            <a:pPr lvl="1"/>
            <a:r>
              <a:rPr lang="en-GB" sz="4400" dirty="0" smtClean="0"/>
              <a:t>Meeting and chatting to many more new students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8921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10th July,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National Student Induction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3E83-EFD8-4E96-B8B9-CF46CA4CE77E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3 hour event</a:t>
            </a:r>
          </a:p>
          <a:p>
            <a:r>
              <a:rPr lang="en-GB" sz="2800" dirty="0"/>
              <a:t>Large open </a:t>
            </a:r>
            <a:r>
              <a:rPr lang="en-GB" sz="2800" dirty="0" smtClean="0"/>
              <a:t>space</a:t>
            </a:r>
          </a:p>
          <a:p>
            <a:r>
              <a:rPr lang="en-GB" sz="2800" dirty="0"/>
              <a:t>200 students from seven </a:t>
            </a:r>
            <a:r>
              <a:rPr lang="en-GB" sz="2800" dirty="0" smtClean="0"/>
              <a:t>awards</a:t>
            </a:r>
          </a:p>
          <a:p>
            <a:r>
              <a:rPr lang="en-GB" sz="2800" dirty="0" smtClean="0"/>
              <a:t>Teams of five</a:t>
            </a:r>
          </a:p>
          <a:p>
            <a:r>
              <a:rPr lang="en-GB" sz="2800" dirty="0" smtClean="0"/>
              <a:t>38 numbered tables</a:t>
            </a:r>
          </a:p>
          <a:p>
            <a:r>
              <a:rPr lang="en-GB" sz="2800" dirty="0" smtClean="0"/>
              <a:t>5 workstation tables</a:t>
            </a:r>
          </a:p>
          <a:p>
            <a:r>
              <a:rPr lang="en-GB" sz="2800" dirty="0" smtClean="0"/>
              <a:t>PA system</a:t>
            </a:r>
          </a:p>
          <a:p>
            <a:r>
              <a:rPr lang="en-GB" sz="2800" dirty="0" smtClean="0"/>
              <a:t>Marking templates</a:t>
            </a:r>
          </a:p>
          <a:p>
            <a:r>
              <a:rPr lang="en-GB" sz="2800" dirty="0" smtClean="0"/>
              <a:t>Marking spreadsheet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6957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620</TotalTime>
  <Words>1765</Words>
  <Application>Microsoft Office PowerPoint</Application>
  <PresentationFormat>On-screen Show (4:3)</PresentationFormat>
  <Paragraphs>331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Civic</vt:lpstr>
      <vt:lpstr>Freshers’ Group-Working Activities for Fun, Learning and Prizes</vt:lpstr>
      <vt:lpstr>The Wider Induction Context</vt:lpstr>
      <vt:lpstr>Our Group-Working Social Event: Aims</vt:lpstr>
      <vt:lpstr>History</vt:lpstr>
      <vt:lpstr>New Aim</vt:lpstr>
      <vt:lpstr>Relevant Cognitive and Practical Skills</vt:lpstr>
      <vt:lpstr>Team and Individual Working</vt:lpstr>
      <vt:lpstr>Speed Networking</vt:lpstr>
      <vt:lpstr>Infrastructure</vt:lpstr>
      <vt:lpstr>Overall Schedule </vt:lpstr>
      <vt:lpstr>Overall Schedule</vt:lpstr>
      <vt:lpstr>1st-hour Activities</vt:lpstr>
      <vt:lpstr>Activity-1: Individual and team abstract modelling</vt:lpstr>
      <vt:lpstr>1st Model</vt:lpstr>
      <vt:lpstr>2nd Model</vt:lpstr>
      <vt:lpstr>Abstract Modelling: Tuition</vt:lpstr>
      <vt:lpstr>Abstract Modelling: Tuition</vt:lpstr>
      <vt:lpstr>Activity-2: Team Communication</vt:lpstr>
      <vt:lpstr>Acitivity-2: Team Communication</vt:lpstr>
      <vt:lpstr>Low Scoring Drawing</vt:lpstr>
      <vt:lpstr>High Scoring Drawing</vt:lpstr>
      <vt:lpstr>Interval: Tea and Speed Networking</vt:lpstr>
      <vt:lpstr>Speed Networking Scheduling Algorithm</vt:lpstr>
      <vt:lpstr>2nd-Hour Activities</vt:lpstr>
      <vt:lpstr>Activity-3: Individual Design and Build</vt:lpstr>
      <vt:lpstr>Activity-4: Analysis and Problem Solving</vt:lpstr>
      <vt:lpstr>Activity-4: Analysis and Problem Solving</vt:lpstr>
      <vt:lpstr>Activity-4: Analysis and Problem Solving</vt:lpstr>
      <vt:lpstr>Results</vt:lpstr>
      <vt:lpstr>Prize Giving</vt:lpstr>
      <vt:lpstr>Student Feedback</vt:lpstr>
      <vt:lpstr>Students’ Criticisms &amp; Constructive Suggestions</vt:lpstr>
      <vt:lpstr>Staff Costs</vt:lpstr>
      <vt:lpstr>Other Universities may Adopt and Adapt</vt:lpstr>
      <vt:lpstr>Materials</vt:lpstr>
      <vt:lpstr>Hour-1 Table Materials</vt:lpstr>
      <vt:lpstr>Hour-2 Table Materials</vt:lpstr>
    </vt:vector>
  </TitlesOfParts>
  <Company>UWE Bristol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Green</dc:creator>
  <cp:lastModifiedBy>Anna Lawson</cp:lastModifiedBy>
  <cp:revision>120</cp:revision>
  <cp:lastPrinted>2014-06-24T10:04:59Z</cp:lastPrinted>
  <dcterms:created xsi:type="dcterms:W3CDTF">2014-06-23T10:00:21Z</dcterms:created>
  <dcterms:modified xsi:type="dcterms:W3CDTF">2014-07-16T09:53:41Z</dcterms:modified>
</cp:coreProperties>
</file>