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1"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05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9A6E030-95F0-47A6-8BF3-699C6D6A5BED}" type="datetimeFigureOut">
              <a:rPr lang="en-GB" smtClean="0"/>
              <a:t>13/08/2014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8DCD61-0F97-4982-A65C-B06D809D5E01}" type="slidenum">
              <a:rPr lang="en-GB" smtClean="0"/>
              <a:t>‹#›</a:t>
            </a:fld>
            <a:endParaRPr lang="en-GB"/>
          </a:p>
        </p:txBody>
      </p:sp>
    </p:spTree>
    <p:extLst>
      <p:ext uri="{BB962C8B-B14F-4D97-AF65-F5344CB8AC3E}">
        <p14:creationId xmlns:p14="http://schemas.microsoft.com/office/powerpoint/2010/main" val="3358775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A6E030-95F0-47A6-8BF3-699C6D6A5BED}" type="datetimeFigureOut">
              <a:rPr lang="en-GB" smtClean="0"/>
              <a:t>13/08/2014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8DCD61-0F97-4982-A65C-B06D809D5E01}" type="slidenum">
              <a:rPr lang="en-GB" smtClean="0"/>
              <a:t>‹#›</a:t>
            </a:fld>
            <a:endParaRPr lang="en-GB"/>
          </a:p>
        </p:txBody>
      </p:sp>
    </p:spTree>
    <p:extLst>
      <p:ext uri="{BB962C8B-B14F-4D97-AF65-F5344CB8AC3E}">
        <p14:creationId xmlns:p14="http://schemas.microsoft.com/office/powerpoint/2010/main" val="3485049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A6E030-95F0-47A6-8BF3-699C6D6A5BED}" type="datetimeFigureOut">
              <a:rPr lang="en-GB" smtClean="0"/>
              <a:t>13/08/2014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8DCD61-0F97-4982-A65C-B06D809D5E01}" type="slidenum">
              <a:rPr lang="en-GB" smtClean="0"/>
              <a:t>‹#›</a:t>
            </a:fld>
            <a:endParaRPr lang="en-GB"/>
          </a:p>
        </p:txBody>
      </p:sp>
    </p:spTree>
    <p:extLst>
      <p:ext uri="{BB962C8B-B14F-4D97-AF65-F5344CB8AC3E}">
        <p14:creationId xmlns:p14="http://schemas.microsoft.com/office/powerpoint/2010/main" val="3857329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A6E030-95F0-47A6-8BF3-699C6D6A5BED}" type="datetimeFigureOut">
              <a:rPr lang="en-GB" smtClean="0"/>
              <a:t>13/08/2014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8DCD61-0F97-4982-A65C-B06D809D5E01}" type="slidenum">
              <a:rPr lang="en-GB" smtClean="0"/>
              <a:t>‹#›</a:t>
            </a:fld>
            <a:endParaRPr lang="en-GB"/>
          </a:p>
        </p:txBody>
      </p:sp>
    </p:spTree>
    <p:extLst>
      <p:ext uri="{BB962C8B-B14F-4D97-AF65-F5344CB8AC3E}">
        <p14:creationId xmlns:p14="http://schemas.microsoft.com/office/powerpoint/2010/main" val="1146456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A6E030-95F0-47A6-8BF3-699C6D6A5BED}" type="datetimeFigureOut">
              <a:rPr lang="en-GB" smtClean="0"/>
              <a:t>13/08/2014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8DCD61-0F97-4982-A65C-B06D809D5E01}" type="slidenum">
              <a:rPr lang="en-GB" smtClean="0"/>
              <a:t>‹#›</a:t>
            </a:fld>
            <a:endParaRPr lang="en-GB"/>
          </a:p>
        </p:txBody>
      </p:sp>
    </p:spTree>
    <p:extLst>
      <p:ext uri="{BB962C8B-B14F-4D97-AF65-F5344CB8AC3E}">
        <p14:creationId xmlns:p14="http://schemas.microsoft.com/office/powerpoint/2010/main" val="479468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9A6E030-95F0-47A6-8BF3-699C6D6A5BED}" type="datetimeFigureOut">
              <a:rPr lang="en-GB" smtClean="0"/>
              <a:t>13/08/2014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8DCD61-0F97-4982-A65C-B06D809D5E01}" type="slidenum">
              <a:rPr lang="en-GB" smtClean="0"/>
              <a:t>‹#›</a:t>
            </a:fld>
            <a:endParaRPr lang="en-GB"/>
          </a:p>
        </p:txBody>
      </p:sp>
    </p:spTree>
    <p:extLst>
      <p:ext uri="{BB962C8B-B14F-4D97-AF65-F5344CB8AC3E}">
        <p14:creationId xmlns:p14="http://schemas.microsoft.com/office/powerpoint/2010/main" val="1832880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9A6E030-95F0-47A6-8BF3-699C6D6A5BED}" type="datetimeFigureOut">
              <a:rPr lang="en-GB" smtClean="0"/>
              <a:t>13/08/2014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48DCD61-0F97-4982-A65C-B06D809D5E01}" type="slidenum">
              <a:rPr lang="en-GB" smtClean="0"/>
              <a:t>‹#›</a:t>
            </a:fld>
            <a:endParaRPr lang="en-GB"/>
          </a:p>
        </p:txBody>
      </p:sp>
    </p:spTree>
    <p:extLst>
      <p:ext uri="{BB962C8B-B14F-4D97-AF65-F5344CB8AC3E}">
        <p14:creationId xmlns:p14="http://schemas.microsoft.com/office/powerpoint/2010/main" val="4014783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9A6E030-95F0-47A6-8BF3-699C6D6A5BED}" type="datetimeFigureOut">
              <a:rPr lang="en-GB" smtClean="0"/>
              <a:t>13/08/2014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8DCD61-0F97-4982-A65C-B06D809D5E01}" type="slidenum">
              <a:rPr lang="en-GB" smtClean="0"/>
              <a:t>‹#›</a:t>
            </a:fld>
            <a:endParaRPr lang="en-GB"/>
          </a:p>
        </p:txBody>
      </p:sp>
    </p:spTree>
    <p:extLst>
      <p:ext uri="{BB962C8B-B14F-4D97-AF65-F5344CB8AC3E}">
        <p14:creationId xmlns:p14="http://schemas.microsoft.com/office/powerpoint/2010/main" val="1081700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A6E030-95F0-47A6-8BF3-699C6D6A5BED}" type="datetimeFigureOut">
              <a:rPr lang="en-GB" smtClean="0"/>
              <a:t>13/08/2014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48DCD61-0F97-4982-A65C-B06D809D5E01}" type="slidenum">
              <a:rPr lang="en-GB" smtClean="0"/>
              <a:t>‹#›</a:t>
            </a:fld>
            <a:endParaRPr lang="en-GB"/>
          </a:p>
        </p:txBody>
      </p:sp>
    </p:spTree>
    <p:extLst>
      <p:ext uri="{BB962C8B-B14F-4D97-AF65-F5344CB8AC3E}">
        <p14:creationId xmlns:p14="http://schemas.microsoft.com/office/powerpoint/2010/main" val="1864958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A6E030-95F0-47A6-8BF3-699C6D6A5BED}" type="datetimeFigureOut">
              <a:rPr lang="en-GB" smtClean="0"/>
              <a:t>13/08/2014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8DCD61-0F97-4982-A65C-B06D809D5E01}" type="slidenum">
              <a:rPr lang="en-GB" smtClean="0"/>
              <a:t>‹#›</a:t>
            </a:fld>
            <a:endParaRPr lang="en-GB"/>
          </a:p>
        </p:txBody>
      </p:sp>
    </p:spTree>
    <p:extLst>
      <p:ext uri="{BB962C8B-B14F-4D97-AF65-F5344CB8AC3E}">
        <p14:creationId xmlns:p14="http://schemas.microsoft.com/office/powerpoint/2010/main" val="3868069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A6E030-95F0-47A6-8BF3-699C6D6A5BED}" type="datetimeFigureOut">
              <a:rPr lang="en-GB" smtClean="0"/>
              <a:t>13/08/2014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8DCD61-0F97-4982-A65C-B06D809D5E01}" type="slidenum">
              <a:rPr lang="en-GB" smtClean="0"/>
              <a:t>‹#›</a:t>
            </a:fld>
            <a:endParaRPr lang="en-GB"/>
          </a:p>
        </p:txBody>
      </p:sp>
    </p:spTree>
    <p:extLst>
      <p:ext uri="{BB962C8B-B14F-4D97-AF65-F5344CB8AC3E}">
        <p14:creationId xmlns:p14="http://schemas.microsoft.com/office/powerpoint/2010/main" val="2952904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A6E030-95F0-47A6-8BF3-699C6D6A5BED}" type="datetimeFigureOut">
              <a:rPr lang="en-GB" smtClean="0"/>
              <a:t>13/08/2014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8DCD61-0F97-4982-A65C-B06D809D5E01}" type="slidenum">
              <a:rPr lang="en-GB" smtClean="0"/>
              <a:t>‹#›</a:t>
            </a:fld>
            <a:endParaRPr lang="en-GB"/>
          </a:p>
        </p:txBody>
      </p:sp>
    </p:spTree>
    <p:extLst>
      <p:ext uri="{BB962C8B-B14F-4D97-AF65-F5344CB8AC3E}">
        <p14:creationId xmlns:p14="http://schemas.microsoft.com/office/powerpoint/2010/main" val="1653062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Qsoi4TMq5b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mailto:thomas.appleby@uwe.ac.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Time and Tide</a:t>
            </a:r>
            <a:endParaRPr lang="en-GB" dirty="0"/>
          </a:p>
        </p:txBody>
      </p:sp>
      <p:sp>
        <p:nvSpPr>
          <p:cNvPr id="3" name="Subtitle 2"/>
          <p:cNvSpPr>
            <a:spLocks noGrp="1"/>
          </p:cNvSpPr>
          <p:nvPr>
            <p:ph type="subTitle" idx="1"/>
          </p:nvPr>
        </p:nvSpPr>
        <p:spPr/>
        <p:txBody>
          <a:bodyPr/>
          <a:lstStyle/>
          <a:p>
            <a:r>
              <a:rPr lang="en-GB" dirty="0" smtClean="0"/>
              <a:t>Appleby, T. and Croce, B. (2014)</a:t>
            </a:r>
          </a:p>
          <a:p>
            <a:r>
              <a:rPr lang="en-GB" dirty="0" smtClean="0"/>
              <a:t>University of the West of England, Bristol</a:t>
            </a:r>
            <a:endParaRPr lang="en-GB" dirty="0"/>
          </a:p>
        </p:txBody>
      </p:sp>
    </p:spTree>
    <p:extLst>
      <p:ext uri="{BB962C8B-B14F-4D97-AF65-F5344CB8AC3E}">
        <p14:creationId xmlns:p14="http://schemas.microsoft.com/office/powerpoint/2010/main" val="1034594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3" name="Content Placeholder 2"/>
          <p:cNvSpPr>
            <a:spLocks noGrp="1"/>
          </p:cNvSpPr>
          <p:nvPr>
            <p:ph idx="1"/>
          </p:nvPr>
        </p:nvSpPr>
        <p:spPr/>
        <p:txBody>
          <a:bodyPr/>
          <a:lstStyle/>
          <a:p>
            <a:r>
              <a:rPr lang="en-GB" dirty="0" smtClean="0">
                <a:latin typeface="Arial Narrow" panose="020B0606020202030204" pitchFamily="34" charset="0"/>
              </a:rPr>
              <a:t>This film looks at the enforceability of MSY by the public using the Clyde as an example</a:t>
            </a:r>
          </a:p>
          <a:p>
            <a:r>
              <a:rPr lang="en-GB" dirty="0" smtClean="0">
                <a:latin typeface="Arial Narrow" panose="020B0606020202030204" pitchFamily="34" charset="0"/>
              </a:rPr>
              <a:t>It also posits that area based management should be a feature of MSY</a:t>
            </a:r>
          </a:p>
          <a:p>
            <a:r>
              <a:rPr lang="en-GB" dirty="0" smtClean="0">
                <a:latin typeface="Arial Narrow" panose="020B0606020202030204" pitchFamily="34" charset="0"/>
              </a:rPr>
              <a:t>It is based on research monograph by Appleby, T., Everard, M., Palmer, R. and Simpson, S. (2014) </a:t>
            </a:r>
            <a:r>
              <a:rPr lang="en-GB" i="1" dirty="0" smtClean="0">
                <a:latin typeface="Arial Narrow" panose="020B0606020202030204" pitchFamily="34" charset="0"/>
              </a:rPr>
              <a:t>Plenty More Fish in the Sea? </a:t>
            </a:r>
            <a:r>
              <a:rPr lang="en-GB" dirty="0" smtClean="0">
                <a:latin typeface="Arial Narrow" panose="020B0606020202030204" pitchFamily="34" charset="0"/>
              </a:rPr>
              <a:t> Available from the UWE repository</a:t>
            </a:r>
            <a:endParaRPr lang="en-GB" dirty="0">
              <a:latin typeface="Arial Narrow" panose="020B0606020202030204" pitchFamily="34" charset="0"/>
            </a:endParaRPr>
          </a:p>
        </p:txBody>
      </p:sp>
    </p:spTree>
    <p:extLst>
      <p:ext uri="{BB962C8B-B14F-4D97-AF65-F5344CB8AC3E}">
        <p14:creationId xmlns:p14="http://schemas.microsoft.com/office/powerpoint/2010/main" val="1579161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Now for the film</a:t>
            </a:r>
            <a:endParaRPr lang="en-GB" i="1" dirty="0"/>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lgn="ctr">
              <a:buNone/>
            </a:pPr>
            <a:r>
              <a:rPr lang="en-GB" dirty="0" smtClean="0">
                <a:hlinkClick r:id="rId2"/>
              </a:rPr>
              <a:t>Click here</a:t>
            </a:r>
            <a:endParaRPr lang="en-GB" dirty="0"/>
          </a:p>
        </p:txBody>
      </p:sp>
    </p:spTree>
    <p:extLst>
      <p:ext uri="{BB962C8B-B14F-4D97-AF65-F5344CB8AC3E}">
        <p14:creationId xmlns:p14="http://schemas.microsoft.com/office/powerpoint/2010/main" val="2010478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Erratum</a:t>
            </a:r>
            <a:endParaRPr lang="en-GB" dirty="0"/>
          </a:p>
        </p:txBody>
      </p:sp>
      <p:sp>
        <p:nvSpPr>
          <p:cNvPr id="3" name="Content Placeholder 2"/>
          <p:cNvSpPr>
            <a:spLocks noGrp="1"/>
          </p:cNvSpPr>
          <p:nvPr>
            <p:ph idx="1"/>
          </p:nvPr>
        </p:nvSpPr>
        <p:spPr/>
        <p:txBody>
          <a:bodyPr/>
          <a:lstStyle/>
          <a:p>
            <a:pPr marL="0" indent="0">
              <a:buNone/>
            </a:pPr>
            <a:r>
              <a:rPr lang="en-GB" dirty="0" smtClean="0">
                <a:latin typeface="Arial Narrow" panose="020B0606020202030204" pitchFamily="34" charset="0"/>
                <a:cs typeface="Arial" panose="020B0604020202020204" pitchFamily="34" charset="0"/>
              </a:rPr>
              <a:t>This is one niggling error in the film, as it was unscripted.. where it says the public right to fish applies to the rest of Scottish waters – there are some other potential exclusions by other users (such as ports, defence, oil and gas and now renewables). The Isle of Arran no take zone remains the only one for fisheries and conservation purposes in Scotland.</a:t>
            </a:r>
            <a:endParaRPr lang="en-GB"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4218025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Post script</a:t>
            </a:r>
            <a:endParaRPr lang="en-GB" dirty="0"/>
          </a:p>
        </p:txBody>
      </p:sp>
      <p:sp>
        <p:nvSpPr>
          <p:cNvPr id="3" name="Content Placeholder 2"/>
          <p:cNvSpPr>
            <a:spLocks noGrp="1"/>
          </p:cNvSpPr>
          <p:nvPr>
            <p:ph sz="half" idx="1"/>
          </p:nvPr>
        </p:nvSpPr>
        <p:spPr/>
        <p:txBody>
          <a:bodyPr/>
          <a:lstStyle/>
          <a:p>
            <a:pPr marL="0" indent="0">
              <a:buNone/>
            </a:pPr>
            <a:endParaRPr lang="en-GB" dirty="0"/>
          </a:p>
          <a:p>
            <a:pPr marL="0" indent="0">
              <a:buNone/>
            </a:pPr>
            <a:r>
              <a:rPr lang="en-GB" dirty="0" smtClean="0">
                <a:latin typeface="Arial Narrow" panose="020B0606020202030204" pitchFamily="34" charset="0"/>
              </a:rPr>
              <a:t>The South of Arran Marine Protected Area </a:t>
            </a:r>
            <a:r>
              <a:rPr lang="en-GB" dirty="0">
                <a:latin typeface="Arial Narrow" panose="020B0606020202030204" pitchFamily="34" charset="0"/>
              </a:rPr>
              <a:t>w</a:t>
            </a:r>
            <a:r>
              <a:rPr lang="en-GB" dirty="0" smtClean="0">
                <a:latin typeface="Arial Narrow" panose="020B0606020202030204" pitchFamily="34" charset="0"/>
              </a:rPr>
              <a:t>as announced on the 24</a:t>
            </a:r>
            <a:r>
              <a:rPr lang="en-GB" baseline="30000" dirty="0" smtClean="0">
                <a:latin typeface="Arial Narrow" panose="020B0606020202030204" pitchFamily="34" charset="0"/>
              </a:rPr>
              <a:t>th</a:t>
            </a:r>
            <a:r>
              <a:rPr lang="en-GB" dirty="0" smtClean="0">
                <a:latin typeface="Arial Narrow" panose="020B0606020202030204" pitchFamily="34" charset="0"/>
              </a:rPr>
              <a:t> July 2014</a:t>
            </a:r>
          </a:p>
          <a:p>
            <a:pPr marL="0" indent="0">
              <a:buNone/>
            </a:pPr>
            <a:endParaRPr lang="en-GB" dirty="0">
              <a:latin typeface="Arial Narrow" panose="020B0606020202030204" pitchFamily="34" charset="0"/>
            </a:endParaRPr>
          </a:p>
          <a:p>
            <a:pPr marL="0" indent="0">
              <a:buNone/>
            </a:pPr>
            <a:r>
              <a:rPr lang="en-GB" dirty="0" smtClean="0">
                <a:latin typeface="Arial Narrow" panose="020B0606020202030204" pitchFamily="34" charset="0"/>
              </a:rPr>
              <a:t>Active fisheries management measures are still awaited</a:t>
            </a:r>
            <a:endParaRPr lang="en-GB" dirty="0">
              <a:latin typeface="Arial Narrow" panose="020B0606020202030204" pitchFamily="34" charset="0"/>
            </a:endParaRPr>
          </a:p>
        </p:txBody>
      </p:sp>
      <p:pic>
        <p:nvPicPr>
          <p:cNvPr id="1027" name="Picture 3"/>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476875" y="2362994"/>
            <a:ext cx="2381250" cy="3000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4515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Corresponding Author</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r>
              <a:rPr lang="en-GB" dirty="0" smtClean="0">
                <a:latin typeface="Arial Narrow" panose="020B0606020202030204" pitchFamily="34" charset="0"/>
              </a:rPr>
              <a:t>Please contact </a:t>
            </a:r>
            <a:r>
              <a:rPr lang="en-GB" dirty="0" smtClean="0">
                <a:latin typeface="Arial Narrow" panose="020B0606020202030204" pitchFamily="34" charset="0"/>
                <a:hlinkClick r:id="rId2"/>
              </a:rPr>
              <a:t>thomas.appleby@uwe.ac.uk</a:t>
            </a:r>
            <a:r>
              <a:rPr lang="en-GB" dirty="0" smtClean="0">
                <a:latin typeface="Arial Narrow" panose="020B0606020202030204" pitchFamily="34" charset="0"/>
              </a:rPr>
              <a:t> for a full copy of the monograph and for any comments.</a:t>
            </a:r>
            <a:endParaRPr lang="en-GB" dirty="0">
              <a:latin typeface="Arial Narrow" panose="020B0606020202030204" pitchFamily="34" charset="0"/>
            </a:endParaRPr>
          </a:p>
        </p:txBody>
      </p:sp>
    </p:spTree>
    <p:extLst>
      <p:ext uri="{BB962C8B-B14F-4D97-AF65-F5344CB8AC3E}">
        <p14:creationId xmlns:p14="http://schemas.microsoft.com/office/powerpoint/2010/main" val="106631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212</Words>
  <Application>Microsoft Office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Time and Tide</vt:lpstr>
      <vt:lpstr>Background</vt:lpstr>
      <vt:lpstr>Now for the film</vt:lpstr>
      <vt:lpstr>Erratum</vt:lpstr>
      <vt:lpstr>Post script</vt:lpstr>
      <vt:lpstr>Corresponding Author</vt:lpstr>
    </vt:vector>
  </TitlesOfParts>
  <Company>University of the West of England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and Tide</dc:title>
  <dc:creator>Thomas Appleby</dc:creator>
  <cp:lastModifiedBy>Thomas Appleby</cp:lastModifiedBy>
  <cp:revision>7</cp:revision>
  <dcterms:created xsi:type="dcterms:W3CDTF">2014-08-13T19:37:24Z</dcterms:created>
  <dcterms:modified xsi:type="dcterms:W3CDTF">2014-08-13T21:10:08Z</dcterms:modified>
</cp:coreProperties>
</file>