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59" r:id="rId5"/>
    <p:sldId id="278" r:id="rId6"/>
    <p:sldId id="260" r:id="rId7"/>
    <p:sldId id="261" r:id="rId8"/>
    <p:sldId id="262" r:id="rId9"/>
    <p:sldId id="264" r:id="rId10"/>
    <p:sldId id="265" r:id="rId11"/>
    <p:sldId id="275" r:id="rId12"/>
    <p:sldId id="266" r:id="rId13"/>
    <p:sldId id="272" r:id="rId14"/>
    <p:sldId id="267" r:id="rId15"/>
    <p:sldId id="268" r:id="rId16"/>
    <p:sldId id="273" r:id="rId17"/>
    <p:sldId id="269" r:id="rId18"/>
    <p:sldId id="270" r:id="rId19"/>
    <p:sldId id="277" r:id="rId20"/>
    <p:sldId id="271" r:id="rId21"/>
  </p:sldIdLst>
  <p:sldSz cx="9144000" cy="6858000" type="screen4x3"/>
  <p:notesSz cx="6875463" cy="10002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367" cy="501879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4505" y="0"/>
            <a:ext cx="2979367" cy="501879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r">
              <a:defRPr sz="1300"/>
            </a:lvl1pPr>
          </a:lstStyle>
          <a:p>
            <a:fld id="{CB5798BF-5632-458B-9307-339FE6919DAA}" type="datetimeFigureOut">
              <a:rPr lang="en-GB" smtClean="0"/>
              <a:t>09/09/2014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00961"/>
            <a:ext cx="2979367" cy="501878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4505" y="9500961"/>
            <a:ext cx="2979367" cy="501878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r">
              <a:defRPr sz="1300"/>
            </a:lvl1pPr>
          </a:lstStyle>
          <a:p>
            <a:fld id="{890B9837-FE39-401D-844D-69E4E359F0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22432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367" cy="501879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4505" y="0"/>
            <a:ext cx="2979367" cy="501879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r">
              <a:defRPr sz="1300"/>
            </a:lvl1pPr>
          </a:lstStyle>
          <a:p>
            <a:fld id="{1AB3A431-0408-4EAD-A7B1-79AC6223CBC4}" type="datetimeFigureOut">
              <a:rPr lang="en-GB" smtClean="0"/>
              <a:t>09/09/2014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0950"/>
            <a:ext cx="4497387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42" tIns="48221" rIns="96442" bIns="48221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547" y="4813866"/>
            <a:ext cx="5500370" cy="3938617"/>
          </a:xfrm>
          <a:prstGeom prst="rect">
            <a:avLst/>
          </a:prstGeom>
        </p:spPr>
        <p:txBody>
          <a:bodyPr vert="horz" lIns="96442" tIns="48221" rIns="96442" bIns="4822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00961"/>
            <a:ext cx="2979367" cy="501878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4505" y="9500961"/>
            <a:ext cx="2979367" cy="501878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r">
              <a:defRPr sz="1300"/>
            </a:lvl1pPr>
          </a:lstStyle>
          <a:p>
            <a:fld id="{71577468-6F8E-4899-B479-31EDC4C2E0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3134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References not added as it would over complicated the slide</a:t>
            </a:r>
          </a:p>
          <a:p>
            <a:r>
              <a:rPr lang="en-GB" dirty="0" smtClean="0"/>
              <a:t>Mention</a:t>
            </a:r>
            <a:r>
              <a:rPr lang="en-GB" baseline="0" dirty="0" smtClean="0"/>
              <a:t> Stearns, Gribble, Faircloth and </a:t>
            </a:r>
            <a:r>
              <a:rPr lang="en-GB" baseline="0" dirty="0" err="1" smtClean="0"/>
              <a:t>healthtalkonline</a:t>
            </a:r>
            <a:r>
              <a:rPr lang="en-GB" baseline="0" dirty="0" smtClean="0"/>
              <a:t>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77468-6F8E-4899-B479-31EDC4C2E0B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73109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Stigma used</a:t>
            </a:r>
            <a:r>
              <a:rPr lang="en-GB" baseline="0" dirty="0" smtClean="0"/>
              <a:t> by many writers to think about a wide variety of health issues.  Often referred to in academic discussions about breastfeeding.  </a:t>
            </a:r>
            <a:r>
              <a:rPr lang="en-GB" baseline="0" dirty="0" err="1" smtClean="0"/>
              <a:t>Smale</a:t>
            </a:r>
            <a:r>
              <a:rPr lang="en-GB" baseline="0" dirty="0" smtClean="0"/>
              <a:t> interesting as she specifically uses Jones et </a:t>
            </a:r>
            <a:r>
              <a:rPr lang="en-GB" baseline="0" dirty="0" err="1" smtClean="0"/>
              <a:t>al’s</a:t>
            </a:r>
            <a:r>
              <a:rPr lang="en-GB" baseline="0" dirty="0" smtClean="0"/>
              <a:t> concepts, although she her focus is mostly on the ideas of ‘origin’ and ‘peril’.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77468-6F8E-4899-B479-31EDC4C2E0B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3917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194FD-32BC-4A0F-AE1E-7F0D535AD526}" type="datetimeFigureOut">
              <a:rPr lang="en-GB" smtClean="0"/>
              <a:t>09/09/2014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018A-CCD9-4E22-B063-D719E3FDE8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445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194FD-32BC-4A0F-AE1E-7F0D535AD526}" type="datetimeFigureOut">
              <a:rPr lang="en-GB" smtClean="0"/>
              <a:t>09/09/2014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018A-CCD9-4E22-B063-D719E3FDE8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180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194FD-32BC-4A0F-AE1E-7F0D535AD526}" type="datetimeFigureOut">
              <a:rPr lang="en-GB" smtClean="0"/>
              <a:t>09/09/2014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018A-CCD9-4E22-B063-D719E3FDE8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2877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194FD-32BC-4A0F-AE1E-7F0D535AD526}" type="datetimeFigureOut">
              <a:rPr lang="en-GB" smtClean="0"/>
              <a:t>09/09/2014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018A-CCD9-4E22-B063-D719E3FDE8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1761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194FD-32BC-4A0F-AE1E-7F0D535AD526}" type="datetimeFigureOut">
              <a:rPr lang="en-GB" smtClean="0"/>
              <a:t>09/09/2014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018A-CCD9-4E22-B063-D719E3FDE8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8596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194FD-32BC-4A0F-AE1E-7F0D535AD526}" type="datetimeFigureOut">
              <a:rPr lang="en-GB" smtClean="0"/>
              <a:t>09/09/2014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018A-CCD9-4E22-B063-D719E3FDE8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1320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194FD-32BC-4A0F-AE1E-7F0D535AD526}" type="datetimeFigureOut">
              <a:rPr lang="en-GB" smtClean="0"/>
              <a:t>09/09/2014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018A-CCD9-4E22-B063-D719E3FDE8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3999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194FD-32BC-4A0F-AE1E-7F0D535AD526}" type="datetimeFigureOut">
              <a:rPr lang="en-GB" smtClean="0"/>
              <a:t>09/09/2014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018A-CCD9-4E22-B063-D719E3FDE8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0508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194FD-32BC-4A0F-AE1E-7F0D535AD526}" type="datetimeFigureOut">
              <a:rPr lang="en-GB" smtClean="0"/>
              <a:t>09/09/2014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018A-CCD9-4E22-B063-D719E3FDE8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3821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194FD-32BC-4A0F-AE1E-7F0D535AD526}" type="datetimeFigureOut">
              <a:rPr lang="en-GB" smtClean="0"/>
              <a:t>09/09/2014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018A-CCD9-4E22-B063-D719E3FDE8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2787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194FD-32BC-4A0F-AE1E-7F0D535AD526}" type="datetimeFigureOut">
              <a:rPr lang="en-GB" smtClean="0"/>
              <a:t>09/09/2014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018A-CCD9-4E22-B063-D719E3FDE8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336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194FD-32BC-4A0F-AE1E-7F0D535AD526}" type="datetimeFigureOut">
              <a:rPr lang="en-GB" smtClean="0"/>
              <a:t>09/09/2014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12018A-CCD9-4E22-B063-D719E3FDE8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6875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sally.dowling@uwe.ac.u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3200" dirty="0"/>
              <a:t>Using liminality, stigma and taboo to understand mothers’ experiences of </a:t>
            </a: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 smtClean="0"/>
              <a:t>long-term </a:t>
            </a:r>
            <a:r>
              <a:rPr lang="en-GB" sz="3200" dirty="0"/>
              <a:t>breastfeeding.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Dr Sally Dowling</a:t>
            </a:r>
          </a:p>
          <a:p>
            <a:r>
              <a:rPr lang="en-GB" dirty="0" smtClean="0"/>
              <a:t>University of the West of England, Bristol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778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Findings - overview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400" dirty="0" smtClean="0"/>
              <a:t>Findings concur with earlier studies</a:t>
            </a:r>
          </a:p>
          <a:p>
            <a:r>
              <a:rPr lang="en-GB" sz="2400" dirty="0" smtClean="0"/>
              <a:t>Group of strong-willed, determined women, ‘doing the right thing’</a:t>
            </a:r>
          </a:p>
          <a:p>
            <a:r>
              <a:rPr lang="en-GB" sz="2400" dirty="0" smtClean="0"/>
              <a:t>Most ‘always knew’ they would bf, felt that it was ‘natural’</a:t>
            </a:r>
          </a:p>
          <a:p>
            <a:pPr>
              <a:lnSpc>
                <a:spcPct val="100000"/>
              </a:lnSpc>
            </a:pPr>
            <a:r>
              <a:rPr lang="en-GB" sz="2400" dirty="0" smtClean="0"/>
              <a:t>For most, long-term bf happened gradually; many found it ‘shocking’ before they bf long-term</a:t>
            </a:r>
          </a:p>
          <a:p>
            <a:r>
              <a:rPr lang="en-GB" sz="2400" dirty="0" smtClean="0"/>
              <a:t>Links between long-term bf and other decisions about parenting and child-care</a:t>
            </a:r>
          </a:p>
          <a:p>
            <a:r>
              <a:rPr lang="en-GB" sz="2400" dirty="0" smtClean="0"/>
              <a:t>Difficult consequences for many (personal well-being, relationships and paid employment)</a:t>
            </a:r>
          </a:p>
          <a:p>
            <a:r>
              <a:rPr lang="en-GB" sz="2400" dirty="0" smtClean="0"/>
              <a:t>Some had support but for many it is isolating</a:t>
            </a:r>
          </a:p>
          <a:p>
            <a:r>
              <a:rPr lang="en-GB" sz="2400" dirty="0" smtClean="0"/>
              <a:t>Breastfeeding in public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203235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/>
              <a:t>Discussion – </a:t>
            </a:r>
            <a:r>
              <a:rPr lang="en-GB" sz="4000" dirty="0" smtClean="0"/>
              <a:t>stigma, taboo </a:t>
            </a:r>
            <a:r>
              <a:rPr lang="en-GB" sz="4000" dirty="0"/>
              <a:t>and long-term breastfeeding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Long-term bf is experienced as a stigmatised practice</a:t>
            </a:r>
          </a:p>
          <a:p>
            <a:r>
              <a:rPr lang="en-GB" sz="2400" dirty="0" smtClean="0"/>
              <a:t>Little sympathy from others when it causes them difficulties</a:t>
            </a:r>
          </a:p>
          <a:p>
            <a:r>
              <a:rPr lang="en-GB" sz="2400" dirty="0" smtClean="0"/>
              <a:t>Pressure to wean/told it’s harmful</a:t>
            </a:r>
          </a:p>
          <a:p>
            <a:r>
              <a:rPr lang="en-GB" sz="2400" dirty="0" smtClean="0"/>
              <a:t>Women criticised for their bf and other parenting decisions</a:t>
            </a:r>
          </a:p>
          <a:p>
            <a:r>
              <a:rPr lang="en-GB" sz="2400" dirty="0" smtClean="0"/>
              <a:t>Not behaving in approved, culturally prescribed ways</a:t>
            </a:r>
          </a:p>
          <a:p>
            <a:r>
              <a:rPr lang="en-GB" sz="2400" dirty="0" smtClean="0"/>
              <a:t>Those who bf in private are arguably less stigmatised than those who bf in public</a:t>
            </a:r>
          </a:p>
          <a:p>
            <a:r>
              <a:rPr lang="en-GB" sz="2400" dirty="0" smtClean="0"/>
              <a:t>Long-term bf often seen by others as ‘disgusting’</a:t>
            </a:r>
          </a:p>
          <a:p>
            <a:r>
              <a:rPr lang="en-GB" sz="2400" dirty="0" smtClean="0"/>
              <a:t>Seen as ‘matter out of place’, taboo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0781788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Discussion – liminality and long-term breastfeeding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</a:pPr>
            <a:r>
              <a:rPr lang="en-GB" sz="2400" dirty="0" smtClean="0"/>
              <a:t>Most breastfeeding women experience integration fairly rapidly; the women in this study remained in a liminal state for some time.</a:t>
            </a:r>
          </a:p>
          <a:p>
            <a:pPr>
              <a:lnSpc>
                <a:spcPct val="100000"/>
              </a:lnSpc>
            </a:pPr>
            <a:r>
              <a:rPr lang="en-GB" sz="2400" dirty="0" smtClean="0"/>
              <a:t>Experience continues to be different from those who breastfed and stopped and those who never breastfed.</a:t>
            </a:r>
          </a:p>
          <a:p>
            <a:pPr>
              <a:lnSpc>
                <a:spcPct val="100000"/>
              </a:lnSpc>
            </a:pPr>
            <a:r>
              <a:rPr lang="en-GB" sz="2400" dirty="0" smtClean="0"/>
              <a:t>Participants recognised that they were in a different place when other mothers were returning to ‘normal’.</a:t>
            </a:r>
          </a:p>
          <a:p>
            <a:pPr>
              <a:lnSpc>
                <a:spcPct val="100000"/>
              </a:lnSpc>
            </a:pPr>
            <a:r>
              <a:rPr lang="en-GB" sz="2400" dirty="0" smtClean="0"/>
              <a:t>They talked about entering a phase from which an exit was not apparent.  </a:t>
            </a:r>
          </a:p>
          <a:p>
            <a:pPr>
              <a:lnSpc>
                <a:spcPct val="100000"/>
              </a:lnSpc>
            </a:pPr>
            <a:r>
              <a:rPr lang="en-GB" sz="2400" dirty="0" smtClean="0"/>
              <a:t>It was hard to see how to move into another place.</a:t>
            </a:r>
          </a:p>
          <a:p>
            <a:pPr>
              <a:lnSpc>
                <a:spcPct val="100000"/>
              </a:lnSpc>
            </a:pPr>
            <a:r>
              <a:rPr lang="en-GB" sz="2400" dirty="0" smtClean="0"/>
              <a:t>They talked about being apart from other mothers.	</a:t>
            </a:r>
          </a:p>
          <a:p>
            <a:pPr lvl="1">
              <a:lnSpc>
                <a:spcPct val="100000"/>
              </a:lnSpc>
            </a:pPr>
            <a:r>
              <a:rPr lang="en-GB" sz="2000" dirty="0" smtClean="0"/>
              <a:t>Committed to a way of life without a clear end, a phase with no end</a:t>
            </a:r>
          </a:p>
        </p:txBody>
      </p:sp>
    </p:spTree>
    <p:extLst>
      <p:ext uri="{BB962C8B-B14F-4D97-AF65-F5344CB8AC3E}">
        <p14:creationId xmlns:p14="http://schemas.microsoft.com/office/powerpoint/2010/main" val="273557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>
                <a:solidFill>
                  <a:prstClr val="black"/>
                </a:solidFill>
              </a:rPr>
              <a:t>Discussion – liminality and long-term breastfeeding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New understandings of themselves and new ways of communicating with others about their ‘new world’</a:t>
            </a:r>
          </a:p>
          <a:p>
            <a:r>
              <a:rPr lang="en-GB" sz="2400" dirty="0" smtClean="0"/>
              <a:t>Use of space when breastfeeding – where, who with and moving in and out of different spaces.</a:t>
            </a:r>
          </a:p>
          <a:p>
            <a:r>
              <a:rPr lang="en-GB" sz="2400" dirty="0" smtClean="0"/>
              <a:t>How spaces are interpreted as both public and private.</a:t>
            </a:r>
          </a:p>
          <a:p>
            <a:r>
              <a:rPr lang="en-GB" sz="2400" dirty="0" smtClean="0"/>
              <a:t>The use of strategies to bf in public.</a:t>
            </a:r>
          </a:p>
          <a:p>
            <a:r>
              <a:rPr lang="en-GB" sz="2400" dirty="0" smtClean="0"/>
              <a:t>The use of support groups, ‘like-minded people’ as secure liminal spaces; shared sense of community (virtual as well as ‘real’).</a:t>
            </a:r>
          </a:p>
          <a:p>
            <a:r>
              <a:rPr lang="en-GB" sz="2400" dirty="0" smtClean="0"/>
              <a:t>The recognition that life would never be the same again; building of new identities.</a:t>
            </a:r>
          </a:p>
          <a:p>
            <a:endParaRPr lang="en-GB" sz="2400" dirty="0" smtClean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77910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>
                <a:solidFill>
                  <a:prstClr val="black"/>
                </a:solidFill>
              </a:rPr>
              <a:t>Discussion – liminality and long-term breastfeeding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Findings support those of Mahon-Daly and Andrews.</a:t>
            </a:r>
          </a:p>
          <a:p>
            <a:r>
              <a:rPr lang="en-GB" sz="2400" dirty="0" smtClean="0"/>
              <a:t>Breastfeeding can be seen as a time of transition between states – ‘both/either’, ‘not-quite-either’</a:t>
            </a:r>
          </a:p>
          <a:p>
            <a:r>
              <a:rPr lang="en-GB" sz="2400" i="1" dirty="0" smtClean="0"/>
              <a:t>Communitas</a:t>
            </a:r>
            <a:r>
              <a:rPr lang="en-GB" sz="2400" dirty="0" smtClean="0"/>
              <a:t> – inhabiting a common space, identifying with others, sense of belonging.</a:t>
            </a:r>
          </a:p>
          <a:p>
            <a:r>
              <a:rPr lang="en-GB" sz="2400" dirty="0" smtClean="0"/>
              <a:t>Women feel themselves marked out as different, between social identities.</a:t>
            </a:r>
          </a:p>
          <a:p>
            <a:r>
              <a:rPr lang="en-GB" sz="2400" dirty="0" smtClean="0"/>
              <a:t>‘...at once no longer classified and not yet classified…’ (Mahdi et al., 1987)</a:t>
            </a:r>
          </a:p>
          <a:p>
            <a:r>
              <a:rPr lang="en-GB" sz="2400" dirty="0" smtClean="0"/>
              <a:t>Societal expectations about liminal states – these women continue to breastfeed despite societal pressure to wean.</a:t>
            </a:r>
          </a:p>
          <a:p>
            <a:endParaRPr lang="en-GB" dirty="0" smtClean="0"/>
          </a:p>
          <a:p>
            <a:endParaRPr lang="en-GB" i="1" dirty="0" smtClean="0"/>
          </a:p>
        </p:txBody>
      </p:sp>
    </p:spTree>
    <p:extLst>
      <p:ext uri="{BB962C8B-B14F-4D97-AF65-F5344CB8AC3E}">
        <p14:creationId xmlns:p14="http://schemas.microsoft.com/office/powerpoint/2010/main" val="221037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>
                <a:solidFill>
                  <a:prstClr val="black"/>
                </a:solidFill>
              </a:rPr>
              <a:t>Discussion – liminality and long-term breastfeeding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Liminal states can be unsettling</a:t>
            </a:r>
          </a:p>
          <a:p>
            <a:pPr lvl="1"/>
            <a:r>
              <a:rPr lang="en-GB" sz="2000" dirty="0" smtClean="0"/>
              <a:t>For others</a:t>
            </a:r>
          </a:p>
          <a:p>
            <a:pPr lvl="1"/>
            <a:r>
              <a:rPr lang="en-GB" sz="2000" dirty="0" smtClean="0"/>
              <a:t>For breastfeeding women</a:t>
            </a:r>
          </a:p>
          <a:p>
            <a:r>
              <a:rPr lang="en-GB" sz="2400" dirty="0" smtClean="0"/>
              <a:t>‘Matter out of place’</a:t>
            </a:r>
          </a:p>
          <a:p>
            <a:pPr lvl="1"/>
            <a:r>
              <a:rPr lang="en-GB" sz="2000" dirty="0" err="1" smtClean="0"/>
              <a:t>Breastmilk</a:t>
            </a:r>
            <a:r>
              <a:rPr lang="en-GB" sz="2000" dirty="0" smtClean="0"/>
              <a:t> inappropriate in specific places</a:t>
            </a:r>
          </a:p>
          <a:p>
            <a:pPr lvl="1"/>
            <a:r>
              <a:rPr lang="en-GB" sz="2000" dirty="0" smtClean="0"/>
              <a:t>Feeding publicly ‘breaching a cultural taboo’ (Stewart-Knox et al, 2003:267)</a:t>
            </a:r>
          </a:p>
          <a:p>
            <a:pPr lvl="1"/>
            <a:r>
              <a:rPr lang="en-GB" sz="2000" dirty="0" smtClean="0"/>
              <a:t>Uncontained </a:t>
            </a:r>
            <a:r>
              <a:rPr lang="en-GB" sz="2000" dirty="0" err="1" smtClean="0"/>
              <a:t>breastmilk</a:t>
            </a:r>
            <a:r>
              <a:rPr lang="en-GB" sz="2000" dirty="0" smtClean="0"/>
              <a:t> interpreted as lack of control; continuing to breastfeed seen as lacking control</a:t>
            </a:r>
          </a:p>
          <a:p>
            <a:pPr lvl="1"/>
            <a:r>
              <a:rPr lang="en-GB" sz="2000" dirty="0" smtClean="0"/>
              <a:t>Older children (with teeth and speech) – culturally disturbing and inappropriate </a:t>
            </a:r>
          </a:p>
          <a:p>
            <a:endParaRPr lang="en-GB" dirty="0" smtClean="0"/>
          </a:p>
          <a:p>
            <a:pPr lvl="1"/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887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10000"/>
              </a:lnSpc>
            </a:pPr>
            <a:r>
              <a:rPr lang="en-GB" dirty="0" smtClean="0"/>
              <a:t>Breastfeeding women can be seen to be in a liminal space and place, some remain like this for extended periods.</a:t>
            </a:r>
          </a:p>
          <a:p>
            <a:pPr>
              <a:lnSpc>
                <a:spcPct val="110000"/>
              </a:lnSpc>
            </a:pPr>
            <a:r>
              <a:rPr lang="en-GB" dirty="0" smtClean="0"/>
              <a:t>Some never reincorporate into society as they were before.</a:t>
            </a:r>
          </a:p>
          <a:p>
            <a:pPr>
              <a:lnSpc>
                <a:spcPct val="110000"/>
              </a:lnSpc>
            </a:pPr>
            <a:r>
              <a:rPr lang="en-GB" dirty="0" smtClean="0"/>
              <a:t>Women who breastfeed long-term are ‘betwixt and between’ and their actions make their </a:t>
            </a:r>
            <a:r>
              <a:rPr lang="en-GB" dirty="0" err="1" smtClean="0"/>
              <a:t>breastmilk</a:t>
            </a:r>
            <a:r>
              <a:rPr lang="en-GB" dirty="0" smtClean="0"/>
              <a:t> and their bodies ‘matter out of place’. </a:t>
            </a:r>
          </a:p>
          <a:p>
            <a:pPr>
              <a:lnSpc>
                <a:spcPct val="110000"/>
              </a:lnSpc>
            </a:pPr>
            <a:r>
              <a:rPr lang="en-GB" dirty="0" smtClean="0"/>
              <a:t>Support helps women manage the cultural taboos.  </a:t>
            </a:r>
            <a:r>
              <a:rPr lang="en-GB" i="1" dirty="0" smtClean="0"/>
              <a:t>Communitas</a:t>
            </a:r>
            <a:r>
              <a:rPr lang="en-GB" dirty="0" smtClean="0"/>
              <a:t> is a helpful concept to understand the role of support groups.</a:t>
            </a:r>
          </a:p>
          <a:p>
            <a:pPr>
              <a:lnSpc>
                <a:spcPct val="110000"/>
              </a:lnSpc>
            </a:pPr>
            <a:r>
              <a:rPr lang="en-GB" dirty="0" smtClean="0"/>
              <a:t>Being in a liminal phase stigmatises these women and reinforces their status as people engaging in threatening behaviour – </a:t>
            </a:r>
            <a:r>
              <a:rPr lang="en-GB" dirty="0" smtClean="0"/>
              <a:t>with no </a:t>
            </a:r>
            <a:r>
              <a:rPr lang="en-GB" dirty="0" smtClean="0"/>
              <a:t>apparent end</a:t>
            </a:r>
            <a:r>
              <a:rPr lang="en-GB" dirty="0" smtClean="0"/>
              <a:t>.</a:t>
            </a:r>
          </a:p>
          <a:p>
            <a:pPr>
              <a:lnSpc>
                <a:spcPct val="110000"/>
              </a:lnSpc>
            </a:pPr>
            <a:r>
              <a:rPr lang="en-GB" dirty="0" smtClean="0"/>
              <a:t>These women are aware that they are engaging in a stigmatised practice and adapted their behaviour accordingly.</a:t>
            </a:r>
            <a:endParaRPr lang="en-GB" dirty="0" smtClean="0"/>
          </a:p>
          <a:p>
            <a:pPr>
              <a:lnSpc>
                <a:spcPct val="110000"/>
              </a:lnSpc>
            </a:pPr>
            <a:r>
              <a:rPr lang="en-GB" dirty="0" smtClean="0"/>
              <a:t>Confirms </a:t>
            </a:r>
            <a:r>
              <a:rPr lang="en-GB" dirty="0" smtClean="0"/>
              <a:t>the need to make long-term breastfeeding more culturally acceptable – may encourage more women to breastfeed for longer.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5572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References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64395"/>
            <a:ext cx="7886700" cy="500165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1800" dirty="0"/>
              <a:t>Douglas, M. (1966) </a:t>
            </a:r>
            <a:r>
              <a:rPr lang="en-GB" sz="1800" i="1" dirty="0"/>
              <a:t>Purity and danger</a:t>
            </a:r>
            <a:r>
              <a:rPr lang="en-GB" sz="1800" dirty="0"/>
              <a:t>.  Reprint: London/New York, Routledge, 2002</a:t>
            </a:r>
            <a:r>
              <a:rPr lang="en-GB" sz="1800" dirty="0" smtClean="0"/>
              <a:t>.</a:t>
            </a:r>
          </a:p>
          <a:p>
            <a:pPr marL="0" indent="0">
              <a:buNone/>
            </a:pPr>
            <a:r>
              <a:rPr lang="en-GB" sz="1800" dirty="0"/>
              <a:t>Dykes, F. (2006) The education of health practitioners supporting breastfeeding women: time for critical reflection. </a:t>
            </a:r>
            <a:r>
              <a:rPr lang="en-GB" sz="1800" i="1" dirty="0"/>
              <a:t>Maternal and Child Nutrition</a:t>
            </a:r>
            <a:r>
              <a:rPr lang="en-GB" sz="1800" dirty="0"/>
              <a:t>, 2:204-216.</a:t>
            </a:r>
            <a:endParaRPr lang="en-GB" sz="1800" dirty="0" smtClean="0"/>
          </a:p>
          <a:p>
            <a:pPr marL="0" indent="0">
              <a:buNone/>
            </a:pPr>
            <a:r>
              <a:rPr lang="en-GB" sz="1800" dirty="0" err="1"/>
              <a:t>Forss</a:t>
            </a:r>
            <a:r>
              <a:rPr lang="en-GB" sz="1800" dirty="0"/>
              <a:t>, A., </a:t>
            </a:r>
            <a:r>
              <a:rPr lang="en-GB" sz="1800" dirty="0" err="1"/>
              <a:t>Tishelman</a:t>
            </a:r>
            <a:r>
              <a:rPr lang="en-GB" sz="1800" dirty="0"/>
              <a:t>, C., </a:t>
            </a:r>
            <a:r>
              <a:rPr lang="en-GB" sz="1800" dirty="0" err="1"/>
              <a:t>Widmark</a:t>
            </a:r>
            <a:r>
              <a:rPr lang="en-GB" sz="1800" dirty="0"/>
              <a:t>, C. &amp; Sachs, L. (2004).  Women’s experiences of cervical cellular changes: an unintentional transition from health to liminality?  </a:t>
            </a:r>
            <a:r>
              <a:rPr lang="en-GB" sz="1800" i="1" dirty="0"/>
              <a:t>Sociology of Health and Illness</a:t>
            </a:r>
            <a:r>
              <a:rPr lang="en-GB" sz="1800" dirty="0"/>
              <a:t>, 26(3):306-325</a:t>
            </a:r>
            <a:r>
              <a:rPr lang="en-GB" sz="1800" dirty="0" smtClean="0"/>
              <a:t>.</a:t>
            </a:r>
          </a:p>
          <a:p>
            <a:pPr marL="0" indent="0">
              <a:buNone/>
            </a:pPr>
            <a:r>
              <a:rPr lang="en-US" sz="1800" dirty="0"/>
              <a:t>Goffman, E. (1963) </a:t>
            </a:r>
            <a:r>
              <a:rPr lang="en-US" sz="1800" i="1" dirty="0"/>
              <a:t>Stigma: Notes on the management of spoiled identity</a:t>
            </a:r>
            <a:r>
              <a:rPr lang="en-US" sz="1800" dirty="0"/>
              <a:t>. </a:t>
            </a:r>
            <a:r>
              <a:rPr lang="en-US" sz="1800" dirty="0" err="1"/>
              <a:t>Harmondsworth</a:t>
            </a:r>
            <a:r>
              <a:rPr lang="en-US" sz="1800" dirty="0"/>
              <a:t>: Penguin.</a:t>
            </a:r>
            <a:endParaRPr lang="en-GB" sz="1800" dirty="0" smtClean="0"/>
          </a:p>
          <a:p>
            <a:pPr marL="0" indent="0">
              <a:buNone/>
            </a:pPr>
            <a:r>
              <a:rPr lang="en-GB" sz="1800" dirty="0" smtClean="0"/>
              <a:t>Hogan</a:t>
            </a:r>
            <a:r>
              <a:rPr lang="en-GB" sz="1800" dirty="0"/>
              <a:t>, S. (2008) Breasts and the beestings: Re-thinking breastfeeding practices, maternity rituals and maternal attachment in Britain and Ireland. </a:t>
            </a:r>
            <a:r>
              <a:rPr lang="en-GB" sz="1800" i="1" dirty="0"/>
              <a:t>Journal of International Women’s Studies</a:t>
            </a:r>
            <a:r>
              <a:rPr lang="en-GB" sz="1800" dirty="0"/>
              <a:t>, 10(2):141-160.</a:t>
            </a:r>
            <a:endParaRPr lang="en-GB" sz="1800" dirty="0" smtClean="0"/>
          </a:p>
          <a:p>
            <a:pPr marL="0" indent="0">
              <a:buNone/>
            </a:pPr>
            <a:r>
              <a:rPr lang="en-GB" sz="1800" dirty="0"/>
              <a:t>Jones, E.E., Farina, A., </a:t>
            </a:r>
            <a:r>
              <a:rPr lang="en-GB" sz="1800" dirty="0" err="1"/>
              <a:t>Hastorf</a:t>
            </a:r>
            <a:r>
              <a:rPr lang="en-GB" sz="1800" dirty="0"/>
              <a:t>, A.H., Markus, H., Miller, D.T. &amp; Scott, R.A. (1984) </a:t>
            </a:r>
            <a:r>
              <a:rPr lang="en-GB" sz="1800" i="1" dirty="0"/>
              <a:t>Social Stigma: The psychology of marked relationships.</a:t>
            </a:r>
            <a:r>
              <a:rPr lang="en-GB" sz="1800" dirty="0"/>
              <a:t> New York, W.H. Freeman and Company</a:t>
            </a:r>
            <a:r>
              <a:rPr lang="en-GB" sz="1800" dirty="0" smtClean="0"/>
              <a:t>.</a:t>
            </a:r>
          </a:p>
          <a:p>
            <a:pPr marL="0" indent="0">
              <a:buNone/>
            </a:pPr>
            <a:r>
              <a:rPr lang="en-GB" sz="1800" dirty="0" smtClean="0"/>
              <a:t>Madge</a:t>
            </a:r>
            <a:r>
              <a:rPr lang="en-GB" sz="1800" dirty="0"/>
              <a:t>, C. &amp; O’Connor, H. (2005) Mothers in the making? Exploring liminality in cyber/space.  </a:t>
            </a:r>
            <a:r>
              <a:rPr lang="en-GB" sz="1800" i="1" dirty="0"/>
              <a:t>Transactions of the Institute of British Geographers</a:t>
            </a:r>
            <a:r>
              <a:rPr lang="en-GB" sz="1800" dirty="0"/>
              <a:t>, 30(1):83-97</a:t>
            </a:r>
            <a:r>
              <a:rPr lang="en-GB" sz="1800" dirty="0" smtClean="0"/>
              <a:t>.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91399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>
                <a:solidFill>
                  <a:prstClr val="black"/>
                </a:solidFill>
              </a:rPr>
              <a:t>References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50" y="1591537"/>
            <a:ext cx="7886700" cy="4351338"/>
          </a:xfrm>
        </p:spPr>
        <p:txBody>
          <a:bodyPr>
            <a:normAutofit fontScale="25000" lnSpcReduction="20000"/>
          </a:bodyPr>
          <a:lstStyle/>
          <a:p>
            <a:pPr marL="0" lvl="0" indent="0">
              <a:buNone/>
            </a:pPr>
            <a:r>
              <a:rPr lang="en-GB" sz="7200" dirty="0">
                <a:solidFill>
                  <a:prstClr val="black"/>
                </a:solidFill>
              </a:rPr>
              <a:t>Mahdi, L.C., Foster, S. &amp; Little, M. eds. (1987) </a:t>
            </a:r>
            <a:r>
              <a:rPr lang="en-GB" sz="7200" i="1" dirty="0">
                <a:solidFill>
                  <a:prstClr val="black"/>
                </a:solidFill>
              </a:rPr>
              <a:t>Betwixt &amp; Between: Patterns of Masculine and Feminine Initiation</a:t>
            </a:r>
            <a:r>
              <a:rPr lang="en-GB" sz="7200" dirty="0">
                <a:solidFill>
                  <a:prstClr val="black"/>
                </a:solidFill>
              </a:rPr>
              <a:t>. Chicago</a:t>
            </a:r>
            <a:r>
              <a:rPr lang="en-GB" sz="7200" dirty="0" smtClean="0">
                <a:solidFill>
                  <a:prstClr val="black"/>
                </a:solidFill>
              </a:rPr>
              <a:t>: Open </a:t>
            </a:r>
            <a:r>
              <a:rPr lang="en-GB" sz="7200" dirty="0">
                <a:solidFill>
                  <a:prstClr val="black"/>
                </a:solidFill>
              </a:rPr>
              <a:t>Court Publishing Co</a:t>
            </a:r>
            <a:r>
              <a:rPr lang="en-GB" sz="7200" dirty="0" smtClean="0">
                <a:solidFill>
                  <a:prstClr val="black"/>
                </a:solidFill>
              </a:rPr>
              <a:t>.</a:t>
            </a:r>
            <a:endParaRPr lang="en-GB" sz="7200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en-GB" sz="7200" dirty="0" smtClean="0"/>
              <a:t>Mahon-Daly</a:t>
            </a:r>
            <a:r>
              <a:rPr lang="en-GB" sz="7200" dirty="0"/>
              <a:t>, P. &amp; Andrews, G. (2002) Liminality and breastfeeding: women negotiating space and two bodies.  </a:t>
            </a:r>
            <a:r>
              <a:rPr lang="en-GB" sz="7200" i="1" dirty="0"/>
              <a:t>Health and Place</a:t>
            </a:r>
            <a:r>
              <a:rPr lang="en-GB" sz="7200" dirty="0"/>
              <a:t>, 8: 61-76</a:t>
            </a:r>
            <a:r>
              <a:rPr lang="en-GB" sz="7200" dirty="0" smtClean="0"/>
              <a:t>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GB" sz="7200" dirty="0" smtClean="0"/>
              <a:t>McAndrew</a:t>
            </a:r>
            <a:r>
              <a:rPr lang="en-GB" sz="7200" dirty="0"/>
              <a:t>, F., Thompson, J., Fellows, L., Large, A., Speed, M. &amp; Renfrew, M.J. (2012) Infant Feeding Survey: 2010. NHS Information Centre (online). Available from: http://data.gov.uk/dataset/infant-feeding-survey-2010 [Accessed 13 July 2014]. </a:t>
            </a:r>
            <a:endParaRPr lang="en-GB" sz="7200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en-GB" sz="7200" dirty="0" smtClean="0"/>
              <a:t>Taylor</a:t>
            </a:r>
            <a:r>
              <a:rPr lang="en-GB" sz="7200" dirty="0"/>
              <a:t>, L.S. (2008) A Rites of Passage analysis of the families’ experience of premature birth.  </a:t>
            </a:r>
            <a:r>
              <a:rPr lang="en-US" sz="7200" i="1" dirty="0" smtClean="0"/>
              <a:t>Journal </a:t>
            </a:r>
            <a:r>
              <a:rPr lang="en-US" sz="7200" i="1" dirty="0"/>
              <a:t>of Neonatal Nursing</a:t>
            </a:r>
            <a:r>
              <a:rPr lang="en-US" sz="7200" dirty="0"/>
              <a:t>, 14:56-60.</a:t>
            </a:r>
            <a:endParaRPr lang="en-GB" sz="7200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en-GB" sz="7200" dirty="0" smtClean="0"/>
              <a:t> </a:t>
            </a:r>
            <a:r>
              <a:rPr lang="en-US" sz="7200" dirty="0" err="1"/>
              <a:t>Schmied</a:t>
            </a:r>
            <a:r>
              <a:rPr lang="en-US" sz="7200" dirty="0"/>
              <a:t>, V. &amp; Lupton, D. (2001) Blurring the boundaries: breastfeeding and maternal subjectivity. </a:t>
            </a:r>
            <a:r>
              <a:rPr lang="en-US" sz="7200" i="1" dirty="0"/>
              <a:t>Sociology of Health and Illness</a:t>
            </a:r>
            <a:r>
              <a:rPr lang="en-US" sz="7200" dirty="0"/>
              <a:t>, 23(2):234-250.</a:t>
            </a:r>
            <a:endParaRPr lang="en-GB" sz="7200" dirty="0"/>
          </a:p>
          <a:p>
            <a:pPr marL="0" indent="0">
              <a:lnSpc>
                <a:spcPct val="110000"/>
              </a:lnSpc>
              <a:buNone/>
            </a:pPr>
            <a:r>
              <a:rPr lang="en-US" sz="7200" dirty="0" err="1"/>
              <a:t>Smale</a:t>
            </a:r>
            <a:r>
              <a:rPr lang="en-US" sz="7200" dirty="0"/>
              <a:t>, M. (2001) The </a:t>
            </a:r>
            <a:r>
              <a:rPr lang="en-US" sz="7200" dirty="0" err="1"/>
              <a:t>stigmatisation</a:t>
            </a:r>
            <a:r>
              <a:rPr lang="en-US" sz="7200" dirty="0"/>
              <a:t> of breastfeeding.  In: Mason, </a:t>
            </a:r>
            <a:r>
              <a:rPr lang="en-US" sz="7200" dirty="0" err="1"/>
              <a:t>T.,Carlisle</a:t>
            </a:r>
            <a:r>
              <a:rPr lang="en-US" sz="7200" dirty="0"/>
              <a:t>, C., Watkins, C. &amp; Whitehead, E., eds. (2001) </a:t>
            </a:r>
            <a:r>
              <a:rPr lang="en-US" sz="7200" i="1" dirty="0"/>
              <a:t>Stigma and social exclusion in healthcare</a:t>
            </a:r>
            <a:r>
              <a:rPr lang="en-US" sz="7200" dirty="0"/>
              <a:t>.  London/New York: Routledge, pp.234-245.</a:t>
            </a:r>
            <a:endParaRPr lang="en-GB" sz="7200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462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>
                <a:solidFill>
                  <a:prstClr val="black"/>
                </a:solidFill>
              </a:rPr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6879" y="1477281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lang="en-GB" sz="1800" dirty="0"/>
              <a:t>Stewart-Knox, B, Gardiner, K. &amp; Wright, M. (2003) What is the problem with breast-feeding? A qualitative analysis of infant feeding perceptions. </a:t>
            </a:r>
            <a:r>
              <a:rPr lang="en-GB" sz="1800" i="1" dirty="0"/>
              <a:t>Journal of human nutrition and dietetics,</a:t>
            </a:r>
            <a:r>
              <a:rPr lang="en-GB" sz="1800" dirty="0"/>
              <a:t> 16(4):265-273.  </a:t>
            </a:r>
          </a:p>
          <a:p>
            <a:pPr marL="0" lvl="0" indent="0">
              <a:buNone/>
            </a:pPr>
            <a:r>
              <a:rPr lang="en-GB" sz="1800" dirty="0" smtClean="0">
                <a:solidFill>
                  <a:prstClr val="black"/>
                </a:solidFill>
              </a:rPr>
              <a:t>Turner</a:t>
            </a:r>
            <a:r>
              <a:rPr lang="en-GB" sz="1800" dirty="0">
                <a:solidFill>
                  <a:prstClr val="black"/>
                </a:solidFill>
              </a:rPr>
              <a:t>, V. (1969) </a:t>
            </a:r>
            <a:r>
              <a:rPr lang="en-GB" sz="1800" i="1" dirty="0">
                <a:solidFill>
                  <a:prstClr val="black"/>
                </a:solidFill>
              </a:rPr>
              <a:t>The Ritual Process</a:t>
            </a:r>
            <a:r>
              <a:rPr lang="en-GB" sz="1800" dirty="0">
                <a:solidFill>
                  <a:prstClr val="black"/>
                </a:solidFill>
              </a:rPr>
              <a:t>.  Reprint: New York/London: Aldine Transaction, 2009.</a:t>
            </a:r>
          </a:p>
          <a:p>
            <a:pPr marL="0" lvl="0" indent="0">
              <a:buNone/>
            </a:pPr>
            <a:r>
              <a:rPr lang="en-GB" sz="1800" dirty="0">
                <a:solidFill>
                  <a:prstClr val="black"/>
                </a:solidFill>
              </a:rPr>
              <a:t>World Health Organisation (2003) </a:t>
            </a:r>
            <a:r>
              <a:rPr lang="en-GB" sz="1800" i="1" dirty="0">
                <a:solidFill>
                  <a:prstClr val="black"/>
                </a:solidFill>
              </a:rPr>
              <a:t>Global strategy for infant and young child feeding</a:t>
            </a:r>
            <a:r>
              <a:rPr lang="en-GB" sz="1800" dirty="0">
                <a:solidFill>
                  <a:prstClr val="black"/>
                </a:solidFill>
              </a:rPr>
              <a:t> (online).  Available from: http://www.who.int/child_adolescent_health/documents/9241562218/en/index.html [Accessed 13 July 2014].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9763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Outline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Context/background</a:t>
            </a:r>
          </a:p>
          <a:p>
            <a:r>
              <a:rPr lang="en-GB" sz="2400" dirty="0" smtClean="0"/>
              <a:t>Long-term </a:t>
            </a:r>
            <a:r>
              <a:rPr lang="en-GB" sz="2400" dirty="0" smtClean="0"/>
              <a:t>breastfeeding: the research</a:t>
            </a:r>
            <a:endParaRPr lang="en-GB" sz="2400" dirty="0" smtClean="0"/>
          </a:p>
          <a:p>
            <a:r>
              <a:rPr lang="en-GB" sz="2400" dirty="0" smtClean="0"/>
              <a:t>Long-term breastfeeding: </a:t>
            </a:r>
            <a:r>
              <a:rPr lang="en-GB" sz="2400" b="1" dirty="0" smtClean="0"/>
              <a:t>liminality</a:t>
            </a:r>
            <a:r>
              <a:rPr lang="en-GB" sz="2400" dirty="0" smtClean="0"/>
              <a:t>, stigma and taboo </a:t>
            </a:r>
          </a:p>
          <a:p>
            <a:r>
              <a:rPr lang="en-GB" sz="2400" dirty="0" smtClean="0"/>
              <a:t>Liminality</a:t>
            </a:r>
          </a:p>
          <a:p>
            <a:pPr lvl="1"/>
            <a:r>
              <a:rPr lang="en-GB" sz="2000" dirty="0" smtClean="0"/>
              <a:t>Overview</a:t>
            </a:r>
          </a:p>
          <a:p>
            <a:pPr lvl="1"/>
            <a:r>
              <a:rPr lang="en-GB" sz="2000" dirty="0" smtClean="0"/>
              <a:t>Liminality and health</a:t>
            </a:r>
          </a:p>
          <a:p>
            <a:pPr lvl="1"/>
            <a:r>
              <a:rPr lang="en-GB" sz="2000" dirty="0" smtClean="0"/>
              <a:t>Liminality and breastfeeding</a:t>
            </a:r>
          </a:p>
          <a:p>
            <a:r>
              <a:rPr lang="en-GB" sz="2400" dirty="0" smtClean="0"/>
              <a:t>Study methods</a:t>
            </a:r>
          </a:p>
          <a:p>
            <a:r>
              <a:rPr lang="en-GB" sz="2400" dirty="0" smtClean="0"/>
              <a:t>Findings and discussion</a:t>
            </a:r>
          </a:p>
          <a:p>
            <a:pPr lvl="1"/>
            <a:r>
              <a:rPr lang="en-GB" sz="2000" dirty="0" smtClean="0"/>
              <a:t>Using liminality to think about long-term breastfeeding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027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Thanks also to Professor David </a:t>
            </a:r>
            <a:r>
              <a:rPr lang="en-GB" dirty="0" err="1" smtClean="0"/>
              <a:t>Pontin</a:t>
            </a:r>
            <a:r>
              <a:rPr lang="en-GB" dirty="0" smtClean="0"/>
              <a:t>.</a:t>
            </a:r>
            <a:endParaRPr lang="en-GB" dirty="0" smtClean="0">
              <a:hlinkClick r:id="rId2"/>
            </a:endParaRPr>
          </a:p>
          <a:p>
            <a:pPr marL="0" indent="0">
              <a:buNone/>
            </a:pPr>
            <a:endParaRPr lang="en-GB" dirty="0">
              <a:hlinkClick r:id="rId2"/>
            </a:endParaRPr>
          </a:p>
          <a:p>
            <a:pPr marL="0" indent="0">
              <a:buNone/>
            </a:pPr>
            <a:r>
              <a:rPr lang="en-GB" dirty="0" smtClean="0">
                <a:hlinkClick r:id="rId2"/>
              </a:rPr>
              <a:t>sally.dowling@uwe.ac.uk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913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Context/background 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err="1" smtClean="0"/>
              <a:t>Breastmilk</a:t>
            </a:r>
            <a:r>
              <a:rPr lang="en-GB" sz="2400" dirty="0" smtClean="0"/>
              <a:t> is the optimum nutrition source for babies.</a:t>
            </a:r>
          </a:p>
          <a:p>
            <a:r>
              <a:rPr lang="en-GB" sz="2400" dirty="0" smtClean="0"/>
              <a:t>Important in improving public health and reducing inequalities; UK policy priority.</a:t>
            </a:r>
          </a:p>
          <a:p>
            <a:r>
              <a:rPr lang="en-GB" sz="2400" dirty="0" smtClean="0"/>
              <a:t>WHO guidance</a:t>
            </a:r>
          </a:p>
          <a:p>
            <a:pPr lvl="1"/>
            <a:r>
              <a:rPr lang="en-GB" sz="2000" dirty="0" smtClean="0"/>
              <a:t>Exclusive bf for 6 months</a:t>
            </a:r>
          </a:p>
          <a:p>
            <a:pPr lvl="1"/>
            <a:r>
              <a:rPr lang="en-GB" sz="2000" dirty="0" smtClean="0"/>
              <a:t>Continue for ‘up to two years of age of beyond’ (WHO, 2003:7-8)</a:t>
            </a:r>
          </a:p>
          <a:p>
            <a:r>
              <a:rPr lang="en-GB" sz="2400" dirty="0" smtClean="0"/>
              <a:t>UK bf initiation rates are high but decline rapidly - 34% still bf at 6 months, only 1% exclusively (</a:t>
            </a:r>
            <a:r>
              <a:rPr lang="en-GB" sz="2400" dirty="0" err="1" smtClean="0"/>
              <a:t>McAndrew</a:t>
            </a:r>
            <a:r>
              <a:rPr lang="en-GB" sz="2400" dirty="0" smtClean="0"/>
              <a:t> et al, 2012).</a:t>
            </a:r>
          </a:p>
          <a:p>
            <a:r>
              <a:rPr lang="en-GB" sz="2400" dirty="0" smtClean="0"/>
              <a:t>Long-term breastfeeding is uncommon</a:t>
            </a:r>
          </a:p>
          <a:p>
            <a:pPr lvl="1"/>
            <a:r>
              <a:rPr lang="en-GB" sz="2000" dirty="0" smtClean="0"/>
              <a:t>Women who do this are considered unusual or odd</a:t>
            </a:r>
          </a:p>
          <a:p>
            <a:pPr lvl="1"/>
            <a:r>
              <a:rPr lang="en-GB" sz="2000" dirty="0" smtClean="0"/>
              <a:t>This work thinks about bf beyond ‘usual’ limits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47106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Long-term breastfeeding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GB" sz="2400" dirty="0" smtClean="0"/>
              <a:t>Small amount of research, mostly from North America/Australia, some recently from the UK</a:t>
            </a:r>
          </a:p>
          <a:p>
            <a:r>
              <a:rPr lang="en-GB" sz="2400" dirty="0" smtClean="0"/>
              <a:t>Focus on:</a:t>
            </a:r>
          </a:p>
          <a:p>
            <a:pPr lvl="1"/>
            <a:r>
              <a:rPr lang="en-GB" sz="2000" dirty="0" smtClean="0"/>
              <a:t>Difficulties carrying out socially unacceptable/stigmatised practice</a:t>
            </a:r>
          </a:p>
          <a:p>
            <a:pPr lvl="1"/>
            <a:r>
              <a:rPr lang="en-GB" sz="2000" dirty="0" smtClean="0"/>
              <a:t>Gradual withdrawal of support from 6-8 months</a:t>
            </a:r>
          </a:p>
          <a:p>
            <a:pPr lvl="1"/>
            <a:r>
              <a:rPr lang="en-GB" sz="2000" dirty="0" smtClean="0"/>
              <a:t>Increasing pressure/coercion to wean 12 months and beyond</a:t>
            </a:r>
          </a:p>
          <a:p>
            <a:pPr lvl="1"/>
            <a:r>
              <a:rPr lang="en-GB" sz="2000" dirty="0" smtClean="0"/>
              <a:t>Importance of La </a:t>
            </a:r>
            <a:r>
              <a:rPr lang="en-GB" sz="2000" dirty="0" err="1" smtClean="0"/>
              <a:t>Leche</a:t>
            </a:r>
            <a:r>
              <a:rPr lang="en-GB" sz="2000" dirty="0" smtClean="0"/>
              <a:t> League support</a:t>
            </a:r>
          </a:p>
          <a:p>
            <a:pPr lvl="1"/>
            <a:r>
              <a:rPr lang="en-GB" sz="2000" dirty="0" smtClean="0"/>
              <a:t>Secretive/hidden nature of the practice (concealed from health professionals and wider family)</a:t>
            </a:r>
          </a:p>
          <a:p>
            <a:pPr lvl="1"/>
            <a:r>
              <a:rPr lang="en-GB" sz="2000" dirty="0" smtClean="0"/>
              <a:t>Experience of emotional benefits – bonding, close relationships</a:t>
            </a:r>
          </a:p>
          <a:p>
            <a:pPr lvl="1"/>
            <a:r>
              <a:rPr lang="en-GB" sz="2000" dirty="0" smtClean="0"/>
              <a:t>How women make sense of what they do</a:t>
            </a:r>
          </a:p>
          <a:p>
            <a:pPr lvl="1"/>
            <a:r>
              <a:rPr lang="en-GB" sz="2000" dirty="0" smtClean="0"/>
              <a:t>The relationship between long-term bf and other parenting practices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020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Stigma, taboo and breastfeeding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400" dirty="0" smtClean="0"/>
              <a:t>Goffman (1963)</a:t>
            </a:r>
          </a:p>
          <a:p>
            <a:r>
              <a:rPr lang="en-GB" sz="2400" dirty="0" smtClean="0"/>
              <a:t>Jones et al.</a:t>
            </a:r>
          </a:p>
          <a:p>
            <a:pPr lvl="1"/>
            <a:r>
              <a:rPr lang="en-GB" sz="2000" dirty="0"/>
              <a:t>‘</a:t>
            </a:r>
            <a:r>
              <a:rPr lang="en-GB" sz="2000" i="1" dirty="0"/>
              <a:t>six dimensions</a:t>
            </a:r>
            <a:r>
              <a:rPr lang="en-GB" sz="2000" dirty="0"/>
              <a:t>’ of stigma (1984:24</a:t>
            </a:r>
            <a:r>
              <a:rPr lang="en-GB" sz="2000" dirty="0" smtClean="0"/>
              <a:t>)</a:t>
            </a:r>
          </a:p>
          <a:p>
            <a:pPr lvl="1"/>
            <a:r>
              <a:rPr lang="en-GB" sz="2000" dirty="0" smtClean="0"/>
              <a:t>Concepts use by </a:t>
            </a:r>
            <a:r>
              <a:rPr lang="en-GB" sz="2000" dirty="0" err="1" smtClean="0"/>
              <a:t>Smale</a:t>
            </a:r>
            <a:r>
              <a:rPr lang="en-GB" sz="2000" dirty="0" smtClean="0"/>
              <a:t> (2001) and applied to breastfeeding, particularly bf in public</a:t>
            </a:r>
          </a:p>
          <a:p>
            <a:r>
              <a:rPr lang="en-GB" sz="2400" dirty="0" smtClean="0"/>
              <a:t>Douglas (1966)</a:t>
            </a:r>
          </a:p>
          <a:p>
            <a:pPr lvl="1"/>
            <a:r>
              <a:rPr lang="en-GB" sz="2000" dirty="0" smtClean="0"/>
              <a:t>Frequently referred to in relation to cultural unease with bodily </a:t>
            </a:r>
            <a:r>
              <a:rPr lang="en-GB" sz="2000" dirty="0" smtClean="0"/>
              <a:t>fluids, including </a:t>
            </a:r>
            <a:r>
              <a:rPr lang="en-GB" sz="2000" dirty="0" err="1" smtClean="0"/>
              <a:t>breastmilk</a:t>
            </a:r>
            <a:endParaRPr lang="en-GB" sz="2000" dirty="0" smtClean="0"/>
          </a:p>
          <a:p>
            <a:pPr lvl="1"/>
            <a:r>
              <a:rPr lang="en-GB" sz="2000" dirty="0" smtClean="0"/>
              <a:t>Research looking at women’s experiences of bf draws on ideas about pollution and taboo and </a:t>
            </a:r>
            <a:r>
              <a:rPr lang="en-GB" sz="2000" dirty="0"/>
              <a:t>cultural taboos in relation to breastfeeding and breastfeeding </a:t>
            </a:r>
            <a:r>
              <a:rPr lang="en-GB" sz="2000" dirty="0" smtClean="0"/>
              <a:t>mothers (e.g. </a:t>
            </a:r>
            <a:r>
              <a:rPr lang="en-GB" sz="2000" dirty="0" err="1"/>
              <a:t>Schmied</a:t>
            </a:r>
            <a:r>
              <a:rPr lang="en-GB" sz="2000" dirty="0"/>
              <a:t> and </a:t>
            </a:r>
            <a:r>
              <a:rPr lang="en-GB" sz="2000" dirty="0" smtClean="0"/>
              <a:t>Lupton, 2001)</a:t>
            </a:r>
          </a:p>
          <a:p>
            <a:pPr lvl="1"/>
            <a:r>
              <a:rPr lang="en-GB" sz="2000" dirty="0" err="1"/>
              <a:t>Battersby</a:t>
            </a:r>
            <a:r>
              <a:rPr lang="en-GB" sz="2000" dirty="0"/>
              <a:t> (2007) </a:t>
            </a:r>
            <a:r>
              <a:rPr lang="en-GB" sz="2000" dirty="0" smtClean="0"/>
              <a:t>considers ideas of pollution and sanctions invoked in relation to bf</a:t>
            </a:r>
          </a:p>
          <a:p>
            <a:pPr lvl="1"/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3197811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Liminality - overview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n-GB" sz="1800" dirty="0" smtClean="0"/>
              <a:t>Related ideas – ‘betwixt and between’ Turner, 1969) and ‘matter out of place’ (Douglas, 1966).</a:t>
            </a:r>
          </a:p>
          <a:p>
            <a:pPr lvl="1">
              <a:lnSpc>
                <a:spcPct val="110000"/>
              </a:lnSpc>
            </a:pPr>
            <a:r>
              <a:rPr lang="en-GB" sz="1800" dirty="0" smtClean="0"/>
              <a:t>‘Neither here nor there’ </a:t>
            </a:r>
          </a:p>
          <a:p>
            <a:pPr>
              <a:lnSpc>
                <a:spcPct val="110000"/>
              </a:lnSpc>
            </a:pPr>
            <a:r>
              <a:rPr lang="en-GB" sz="1800" dirty="0" smtClean="0"/>
              <a:t>Building on work on rites of passage – separation, transition and incorporation.</a:t>
            </a:r>
          </a:p>
          <a:p>
            <a:pPr>
              <a:lnSpc>
                <a:spcPct val="110000"/>
              </a:lnSpc>
            </a:pPr>
            <a:r>
              <a:rPr lang="en-GB" sz="1800" dirty="0" smtClean="0"/>
              <a:t>In the liminal state existence is neither how it was before or how it will be afterwards.</a:t>
            </a:r>
          </a:p>
          <a:p>
            <a:pPr>
              <a:lnSpc>
                <a:spcPct val="110000"/>
              </a:lnSpc>
            </a:pPr>
            <a:r>
              <a:rPr lang="en-GB" sz="1800" dirty="0" smtClean="0"/>
              <a:t>Culturally prescribed/shared rites of passage enable people to develop new identities.</a:t>
            </a:r>
          </a:p>
          <a:p>
            <a:pPr>
              <a:lnSpc>
                <a:spcPct val="110000"/>
              </a:lnSpc>
            </a:pPr>
            <a:r>
              <a:rPr lang="en-GB" sz="1800" dirty="0" smtClean="0"/>
              <a:t>Liminal states can suggest danger/threat</a:t>
            </a:r>
            <a:r>
              <a:rPr lang="en-GB" sz="1600" dirty="0" smtClean="0"/>
              <a:t>.</a:t>
            </a:r>
          </a:p>
          <a:p>
            <a:pPr>
              <a:lnSpc>
                <a:spcPct val="110000"/>
              </a:lnSpc>
            </a:pPr>
            <a:r>
              <a:rPr lang="en-GB" sz="1800" dirty="0" smtClean="0"/>
              <a:t>Social consequences of crossing boundaries</a:t>
            </a:r>
          </a:p>
          <a:p>
            <a:pPr lvl="1">
              <a:lnSpc>
                <a:spcPct val="110000"/>
              </a:lnSpc>
            </a:pPr>
            <a:r>
              <a:rPr lang="en-GB" sz="1600" dirty="0" smtClean="0"/>
              <a:t>‘Matter out of place’ – ‘me’ and ‘not me’ products – taboo</a:t>
            </a:r>
          </a:p>
          <a:p>
            <a:pPr>
              <a:lnSpc>
                <a:spcPct val="110000"/>
              </a:lnSpc>
            </a:pPr>
            <a:r>
              <a:rPr lang="en-GB" sz="1800" i="1" dirty="0" smtClean="0"/>
              <a:t>Communitas</a:t>
            </a:r>
            <a:r>
              <a:rPr lang="en-GB" sz="1800" dirty="0" smtClean="0"/>
              <a:t> – shared space occupied by those in the liminal phase (also associated with structure and anti-structure).</a:t>
            </a:r>
            <a:endParaRPr lang="en-GB" sz="1800" i="1" dirty="0" smtClean="0"/>
          </a:p>
        </p:txBody>
      </p:sp>
    </p:spTree>
    <p:extLst>
      <p:ext uri="{BB962C8B-B14F-4D97-AF65-F5344CB8AC3E}">
        <p14:creationId xmlns:p14="http://schemas.microsoft.com/office/powerpoint/2010/main" val="380925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Liminality and health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Used to examine a range of health issues</a:t>
            </a:r>
          </a:p>
          <a:p>
            <a:pPr lvl="1"/>
            <a:r>
              <a:rPr lang="en-GB" sz="2000" dirty="0" smtClean="0"/>
              <a:t>Examples include: the </a:t>
            </a:r>
            <a:r>
              <a:rPr lang="en-GB" sz="2000" dirty="0"/>
              <a:t>sick role, refugees’ status, living with chronic pain and fertility </a:t>
            </a:r>
            <a:r>
              <a:rPr lang="en-GB" sz="2000" dirty="0" smtClean="0"/>
              <a:t>treatment, cancer treatment, mental health issues </a:t>
            </a:r>
          </a:p>
          <a:p>
            <a:r>
              <a:rPr lang="en-GB" sz="2400" dirty="0" smtClean="0"/>
              <a:t>Explicit links made about being between social identities…</a:t>
            </a:r>
          </a:p>
          <a:p>
            <a:pPr lvl="1"/>
            <a:r>
              <a:rPr lang="en-GB" sz="2000" dirty="0" smtClean="0"/>
              <a:t>Pregnant/not pregnant; fertile/infertile</a:t>
            </a:r>
          </a:p>
          <a:p>
            <a:r>
              <a:rPr lang="en-GB" sz="2400" dirty="0" smtClean="0"/>
              <a:t>…and to think about space and time</a:t>
            </a:r>
          </a:p>
          <a:p>
            <a:pPr lvl="1"/>
            <a:r>
              <a:rPr lang="en-GB" sz="2000" dirty="0" smtClean="0"/>
              <a:t>Madge and O’Connor ‘a time out of time’ (2005:84)</a:t>
            </a:r>
          </a:p>
          <a:p>
            <a:r>
              <a:rPr lang="en-GB" sz="2400" dirty="0" smtClean="0"/>
              <a:t>Has also has been used to think about women’s health issues</a:t>
            </a:r>
          </a:p>
          <a:p>
            <a:pPr lvl="1"/>
            <a:r>
              <a:rPr lang="en-GB" sz="20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cervical </a:t>
            </a:r>
            <a:r>
              <a:rPr lang="en-GB" sz="2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cancer screening (</a:t>
            </a:r>
            <a:r>
              <a:rPr lang="en-GB" sz="20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Forss</a:t>
            </a:r>
            <a:r>
              <a:rPr lang="en-GB" sz="2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et al., 2004), childbirth rituals (Hogan, 2008) and premature birth (Taylor, 2008). </a:t>
            </a:r>
            <a:endParaRPr lang="en-GB" sz="2000" dirty="0" smtClean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473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Liminality and breastfeeding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400" dirty="0" smtClean="0"/>
              <a:t>Mahon-Daly and Andrews (2002)</a:t>
            </a:r>
          </a:p>
          <a:p>
            <a:pPr lvl="1">
              <a:lnSpc>
                <a:spcPct val="100000"/>
              </a:lnSpc>
            </a:pPr>
            <a:r>
              <a:rPr lang="en-GB" sz="2000" dirty="0" smtClean="0"/>
              <a:t>Space and place in relation to contemporary experiences of bf.</a:t>
            </a:r>
          </a:p>
          <a:p>
            <a:pPr lvl="1">
              <a:lnSpc>
                <a:spcPct val="100000"/>
              </a:lnSpc>
            </a:pPr>
            <a:r>
              <a:rPr lang="en-GB" sz="2000" dirty="0" smtClean="0"/>
              <a:t>Very well cited paper – findings often referred to but liminality not discussed in depth.</a:t>
            </a:r>
          </a:p>
          <a:p>
            <a:pPr lvl="1">
              <a:lnSpc>
                <a:spcPct val="100000"/>
              </a:lnSpc>
            </a:pPr>
            <a:r>
              <a:rPr lang="en-GB" sz="2000" dirty="0" smtClean="0"/>
              <a:t>Breastfeeding in many communities is a ‘marginal and liminal activity, rarely seen and barely spoken about’ (Dykes, 2006:206).</a:t>
            </a:r>
          </a:p>
          <a:p>
            <a:pPr>
              <a:lnSpc>
                <a:spcPct val="100000"/>
              </a:lnSpc>
            </a:pPr>
            <a:r>
              <a:rPr lang="en-GB" sz="2400" dirty="0" smtClean="0"/>
              <a:t>Breastfeeding and liminal experience discussed by Mahon-Daly and Andrews in three ways:</a:t>
            </a:r>
          </a:p>
          <a:p>
            <a:pPr lvl="1">
              <a:lnSpc>
                <a:spcPct val="100000"/>
              </a:lnSpc>
            </a:pPr>
            <a:r>
              <a:rPr lang="en-GB" sz="2000" dirty="0" smtClean="0"/>
              <a:t>Post-natal period - not pregnant, not ‘normal’; lasts until women stop lactating and reintegrate.</a:t>
            </a:r>
          </a:p>
          <a:p>
            <a:pPr lvl="1">
              <a:lnSpc>
                <a:spcPct val="100000"/>
              </a:lnSpc>
            </a:pPr>
            <a:r>
              <a:rPr lang="en-GB" sz="2000" dirty="0" smtClean="0"/>
              <a:t>Breastfeeding changes women for life – ‘reach new understandings of themselves and their bodies’ (2002:65).</a:t>
            </a:r>
          </a:p>
          <a:p>
            <a:pPr lvl="1">
              <a:lnSpc>
                <a:spcPct val="100000"/>
              </a:lnSpc>
            </a:pPr>
            <a:r>
              <a:rPr lang="en-GB" sz="2000" dirty="0" smtClean="0"/>
              <a:t>Behavioural rituals in which women move in and out of places comfortable to breastfeed.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55381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Study methods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400" dirty="0" smtClean="0"/>
              <a:t>Qualitative design using micro-ethnographic methods</a:t>
            </a:r>
          </a:p>
          <a:p>
            <a:pPr lvl="1"/>
            <a:r>
              <a:rPr lang="en-GB" dirty="0" smtClean="0"/>
              <a:t>Participant observation</a:t>
            </a:r>
          </a:p>
          <a:p>
            <a:pPr lvl="2"/>
            <a:r>
              <a:rPr lang="en-GB" dirty="0" smtClean="0"/>
              <a:t>3 groups, over 80 women</a:t>
            </a:r>
          </a:p>
          <a:p>
            <a:pPr lvl="2"/>
            <a:r>
              <a:rPr lang="en-GB" dirty="0" smtClean="0"/>
              <a:t>Bf new-borns to 4 year olds</a:t>
            </a:r>
          </a:p>
          <a:p>
            <a:pPr lvl="1"/>
            <a:r>
              <a:rPr lang="en-GB" dirty="0" smtClean="0"/>
              <a:t>Face-to-face interviews</a:t>
            </a:r>
          </a:p>
          <a:p>
            <a:pPr lvl="2"/>
            <a:r>
              <a:rPr lang="en-GB" dirty="0" smtClean="0"/>
              <a:t>6 women</a:t>
            </a:r>
          </a:p>
          <a:p>
            <a:pPr lvl="2"/>
            <a:r>
              <a:rPr lang="en-GB" dirty="0" smtClean="0"/>
              <a:t>Bf 11 children, 18 months to 4.5 years</a:t>
            </a:r>
          </a:p>
          <a:p>
            <a:pPr lvl="1"/>
            <a:r>
              <a:rPr lang="en-GB" dirty="0" smtClean="0"/>
              <a:t>Online asynchronous interviews using email</a:t>
            </a:r>
          </a:p>
          <a:p>
            <a:pPr lvl="2"/>
            <a:r>
              <a:rPr lang="en-GB" dirty="0" smtClean="0"/>
              <a:t>4 women</a:t>
            </a:r>
          </a:p>
          <a:p>
            <a:pPr lvl="2"/>
            <a:r>
              <a:rPr lang="en-GB" dirty="0" smtClean="0"/>
              <a:t>Bf 4 children, 14 months to 6.5 years</a:t>
            </a:r>
          </a:p>
          <a:p>
            <a:pPr>
              <a:lnSpc>
                <a:spcPct val="100000"/>
              </a:lnSpc>
            </a:pPr>
            <a:r>
              <a:rPr lang="en-GB" sz="2400" dirty="0" smtClean="0"/>
              <a:t>Intention – to explore women’s experience of successfully breastfeeding their babies for over six months and whether this could be used to help more women to breastfeed for longer.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850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2595</TotalTime>
  <Words>2098</Words>
  <Application>Microsoft Office PowerPoint</Application>
  <PresentationFormat>On-screen Show (4:3)</PresentationFormat>
  <Paragraphs>171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Office Theme</vt:lpstr>
      <vt:lpstr>Using liminality, stigma and taboo to understand mothers’ experiences of  long-term breastfeeding. </vt:lpstr>
      <vt:lpstr>Outline</vt:lpstr>
      <vt:lpstr>Context/background </vt:lpstr>
      <vt:lpstr>Long-term breastfeeding</vt:lpstr>
      <vt:lpstr>Stigma, taboo and breastfeeding</vt:lpstr>
      <vt:lpstr>Liminality - overview</vt:lpstr>
      <vt:lpstr>Liminality and health</vt:lpstr>
      <vt:lpstr>Liminality and breastfeeding</vt:lpstr>
      <vt:lpstr>Study methods</vt:lpstr>
      <vt:lpstr>Findings - overview</vt:lpstr>
      <vt:lpstr>Discussion – stigma, taboo and long-term breastfeeding</vt:lpstr>
      <vt:lpstr>Discussion – liminality and long-term breastfeeding</vt:lpstr>
      <vt:lpstr>Discussion – liminality and long-term breastfeeding</vt:lpstr>
      <vt:lpstr>Discussion – liminality and long-term breastfeeding</vt:lpstr>
      <vt:lpstr>Discussion – liminality and long-term breastfeeding</vt:lpstr>
      <vt:lpstr>Conclusions</vt:lpstr>
      <vt:lpstr>References</vt:lpstr>
      <vt:lpstr>References</vt:lpstr>
      <vt:lpstr>References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liminality to understand mothers’ experiences of long-term breastfeeding:  ‘betwixt and between’, and ‘matter out of place’.</dc:title>
  <dc:creator>Sally Dowling</dc:creator>
  <cp:lastModifiedBy>Sally Dowling</cp:lastModifiedBy>
  <cp:revision>32</cp:revision>
  <cp:lastPrinted>2014-09-09T19:25:16Z</cp:lastPrinted>
  <dcterms:created xsi:type="dcterms:W3CDTF">2014-07-17T09:04:54Z</dcterms:created>
  <dcterms:modified xsi:type="dcterms:W3CDTF">2014-09-09T19:26:44Z</dcterms:modified>
</cp:coreProperties>
</file>