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media1.mp3" ContentType="audio/unknown"/>
  <Override PartName="/ppt/media/image4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  <a:endParaRPr sz="2800"/>
          </a:p>
          <a:p>
            <a:pPr lvl="1">
              <a:defRPr sz="1800"/>
            </a:pPr>
            <a:r>
              <a:rPr sz="2800"/>
              <a:t>Body Level Two</a:t>
            </a:r>
            <a:endParaRPr sz="2800"/>
          </a:p>
          <a:p>
            <a:pPr lvl="2">
              <a:defRPr sz="1800"/>
            </a:pPr>
            <a:r>
              <a:rPr sz="2800"/>
              <a:t>Body Level Three</a:t>
            </a:r>
            <a:endParaRPr sz="2800"/>
          </a:p>
          <a:p>
            <a:pPr lvl="3">
              <a:defRPr sz="1800"/>
            </a:pPr>
            <a:r>
              <a:rPr sz="2800"/>
              <a:t>Body Level Four</a:t>
            </a:r>
            <a:endParaRPr sz="2800"/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spd="med" advClick="1"/>
  <p:txStyles>
    <p:titleStyle>
      <a:lvl1pPr algn="ctr" defTabSz="584200">
        <a:defRPr sz="8000"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latin typeface="+mn-lt"/>
          <a:ea typeface="+mn-ea"/>
          <a:cs typeface="+mn-cs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audio" Target="../media/media1.mp3"/><Relationship Id="rId4" Type="http://schemas.microsoft.com/office/2007/relationships/media" Target="../media/media1.mp3"/><Relationship Id="rId5" Type="http://schemas.openxmlformats.org/officeDocument/2006/relationships/image" Target="../media/image2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title"/>
          </p:nvPr>
        </p:nvSpPr>
        <p:spPr>
          <a:xfrm>
            <a:off x="1270000" y="813643"/>
            <a:ext cx="10464800" cy="1573957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Room to breathe:</a:t>
            </a:r>
          </a:p>
        </p:txBody>
      </p:sp>
      <p:sp>
        <p:nvSpPr>
          <p:cNvPr id="33" name="Shape 33"/>
          <p:cNvSpPr/>
          <p:nvPr>
            <p:ph type="body" idx="1"/>
          </p:nvPr>
        </p:nvSpPr>
        <p:spPr>
          <a:xfrm>
            <a:off x="1270000" y="2724150"/>
            <a:ext cx="10464800" cy="1130300"/>
          </a:xfrm>
          <a:prstGeom prst="rect">
            <a:avLst/>
          </a:prstGeom>
        </p:spPr>
        <p:txBody>
          <a:bodyPr/>
          <a:lstStyle>
            <a:lvl1pPr defTabSz="479044">
              <a:defRPr sz="2624"/>
            </a:lvl1pPr>
          </a:lstStyle>
          <a:p>
            <a:pPr lvl="0">
              <a:defRPr sz="1800"/>
            </a:pPr>
            <a:r>
              <a:rPr sz="2624"/>
              <a:t>Insights from pre-service teachers and NQTs on professional development through informal complementary placements overseas.</a:t>
            </a:r>
          </a:p>
        </p:txBody>
      </p:sp>
      <p:pic>
        <p:nvPicPr>
          <p:cNvPr id="34" name="New Image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04983" y="4211256"/>
            <a:ext cx="3994834" cy="53264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pPr lvl="0">
              <a:defRPr sz="1800"/>
            </a:pPr>
            <a:r>
              <a:rPr sz="6719"/>
              <a:t>Complementary Experiences</a:t>
            </a:r>
          </a:p>
        </p:txBody>
      </p:sp>
      <p:sp>
        <p:nvSpPr>
          <p:cNvPr id="64" name="Shape 6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240030" indent="-240030" defTabSz="315468">
              <a:spcBef>
                <a:spcPts val="2200"/>
              </a:spcBef>
              <a:defRPr sz="1800"/>
            </a:pPr>
            <a:r>
              <a:rPr b="1" sz="1944"/>
              <a:t>What can this experience provide that a formal, accredited, assessed UK placement may not?</a:t>
            </a:r>
            <a:endParaRPr b="1" sz="1944"/>
          </a:p>
          <a:p>
            <a:pPr lvl="0" marL="342900" indent="-342900" defTabSz="315468">
              <a:spcBef>
                <a:spcPts val="2200"/>
              </a:spcBef>
              <a:buSzPct val="100000"/>
              <a:buAutoNum type="arabicPeriod" startAt="1"/>
              <a:defRPr sz="1800"/>
            </a:pPr>
            <a:r>
              <a:rPr sz="1944"/>
              <a:t>space to teach with no assessed agenda.</a:t>
            </a:r>
            <a:endParaRPr sz="1944"/>
          </a:p>
          <a:p>
            <a:pPr lvl="0" marL="342900" indent="-342900" defTabSz="315468">
              <a:spcBef>
                <a:spcPts val="2200"/>
              </a:spcBef>
              <a:buSzPct val="100000"/>
              <a:buAutoNum type="arabicPeriod" startAt="1"/>
              <a:defRPr sz="1800"/>
            </a:pPr>
            <a:r>
              <a:rPr sz="1944"/>
              <a:t>low-stakes pedagogical rehearsal time.</a:t>
            </a:r>
            <a:endParaRPr sz="1944"/>
          </a:p>
          <a:p>
            <a:pPr lvl="0" marL="342900" indent="-342900" defTabSz="315468">
              <a:spcBef>
                <a:spcPts val="2200"/>
              </a:spcBef>
              <a:buSzPct val="100000"/>
              <a:buAutoNum type="arabicPeriod" startAt="1"/>
              <a:defRPr sz="1800"/>
            </a:pPr>
            <a:r>
              <a:rPr sz="1944"/>
              <a:t>pupils’ learning (not own performance) as the principle benchmark for success.</a:t>
            </a:r>
            <a:endParaRPr sz="1944"/>
          </a:p>
          <a:p>
            <a:pPr lvl="0" marL="342900" indent="-342900" defTabSz="315468">
              <a:spcBef>
                <a:spcPts val="2200"/>
              </a:spcBef>
              <a:buSzPct val="100000"/>
              <a:buAutoNum type="arabicPeriod" startAt="1"/>
              <a:defRPr sz="1800"/>
            </a:pPr>
            <a:r>
              <a:rPr sz="1944"/>
              <a:t>reliance on own reflection and evaluation (not external judgement) to gauge successes and areas for improvement.</a:t>
            </a:r>
            <a:endParaRPr sz="1944"/>
          </a:p>
          <a:p>
            <a:pPr lvl="0" marL="342900" indent="-342900" defTabSz="315468">
              <a:spcBef>
                <a:spcPts val="2200"/>
              </a:spcBef>
              <a:buSzPct val="100000"/>
              <a:buAutoNum type="arabicPeriod" startAt="1"/>
              <a:defRPr sz="1800"/>
            </a:pPr>
            <a:r>
              <a:rPr sz="1944"/>
              <a:t>opportunity for risk-taking, experimentation, stepping out of comfort zone (personal and professional), trial and error.</a:t>
            </a:r>
            <a:endParaRPr sz="1944"/>
          </a:p>
          <a:p>
            <a:pPr lvl="0" marL="342900" indent="-342900" defTabSz="315468">
              <a:spcBef>
                <a:spcPts val="2200"/>
              </a:spcBef>
              <a:buSzPct val="100000"/>
              <a:buAutoNum type="arabicPeriod" startAt="1"/>
              <a:defRPr sz="1800"/>
            </a:pPr>
            <a:r>
              <a:rPr sz="1944"/>
              <a:t>the experience of being seen as ‘expert’ may accelerate a trainee’s PD trajectory. </a:t>
            </a:r>
            <a:r>
              <a:rPr i="1" sz="1944"/>
              <a:t>(See </a:t>
            </a:r>
            <a:r>
              <a:rPr i="1" sz="1944">
                <a:solidFill>
                  <a:srgbClr val="0433FF"/>
                </a:solidFill>
              </a:rPr>
              <a:t>Marble, 2012 </a:t>
            </a:r>
            <a:r>
              <a:rPr i="1" sz="1944"/>
              <a:t>- ‘becoming’ because of encounters with the ‘Other’ in teacher education.)</a:t>
            </a:r>
            <a:endParaRPr sz="1944"/>
          </a:p>
          <a:p>
            <a:pPr lvl="0" marL="342900" indent="-342900" defTabSz="315468">
              <a:spcBef>
                <a:spcPts val="2200"/>
              </a:spcBef>
              <a:buSzPct val="100000"/>
              <a:buAutoNum type="arabicPeriod" startAt="1"/>
              <a:defRPr sz="1800"/>
            </a:pPr>
            <a:r>
              <a:rPr sz="1944"/>
              <a:t>offers opportunities for domain general teacher skill development (life skills? - classroom presence, thinking on your feet, situated problem solving) and personal qualities (self-confidence, risk-taking, global perspective, adventurousness).</a:t>
            </a:r>
          </a:p>
        </p:txBody>
      </p:sp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DSCI0067.jpeg"/>
          <p:cNvPicPr/>
          <p:nvPr/>
        </p:nvPicPr>
        <p:blipFill>
          <a:blip r:embed="rId2">
            <a:extLst/>
          </a:blip>
          <a:srcRect l="20" t="0" r="20" b="0"/>
          <a:stretch>
            <a:fillRect/>
          </a:stretch>
        </p:blipFill>
        <p:spPr>
          <a:xfrm>
            <a:off x="0" y="0"/>
            <a:ext cx="12999418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>
            <p:ph type="title"/>
          </p:nvPr>
        </p:nvSpPr>
        <p:spPr>
          <a:xfrm>
            <a:off x="952500" y="444500"/>
            <a:ext cx="11099800" cy="960587"/>
          </a:xfrm>
          <a:prstGeom prst="rect">
            <a:avLst/>
          </a:prstGeom>
        </p:spPr>
        <p:txBody>
          <a:bodyPr/>
          <a:lstStyle>
            <a:lvl1pPr defTabSz="251206">
              <a:defRPr sz="3440"/>
            </a:lvl1pPr>
          </a:lstStyle>
          <a:p>
            <a:pPr lvl="0">
              <a:defRPr sz="1800"/>
            </a:pPr>
            <a:r>
              <a:rPr sz="3440"/>
              <a:t>Berliner (1988). Development in Pedagogical  Expertise</a:t>
            </a:r>
          </a:p>
        </p:txBody>
      </p:sp>
      <p:sp>
        <p:nvSpPr>
          <p:cNvPr id="69" name="Shape 6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0" indent="0" defTabSz="438150">
              <a:spcBef>
                <a:spcPts val="3100"/>
              </a:spcBef>
              <a:buSzTx/>
              <a:buNone/>
              <a:defRPr sz="1800"/>
            </a:pPr>
            <a:r>
              <a:rPr sz="2700"/>
              <a:t>A theory of skill learning:</a:t>
            </a:r>
            <a:endParaRPr sz="2700"/>
          </a:p>
          <a:p>
            <a:pPr lvl="0" marL="476250" indent="-476250" defTabSz="438150">
              <a:spcBef>
                <a:spcPts val="3100"/>
              </a:spcBef>
              <a:buSzPct val="100000"/>
              <a:buAutoNum type="arabicPeriod" startAt="1"/>
              <a:defRPr sz="1800"/>
            </a:pPr>
            <a:r>
              <a:rPr sz="2700"/>
              <a:t>Novice:  </a:t>
            </a:r>
            <a:r>
              <a:rPr i="1" sz="1950"/>
              <a:t>follow rules without context as requisite for beginning teaching</a:t>
            </a:r>
            <a:endParaRPr sz="2700"/>
          </a:p>
          <a:p>
            <a:pPr lvl="0" marL="476250" indent="-476250" defTabSz="438150">
              <a:spcBef>
                <a:spcPts val="3100"/>
              </a:spcBef>
              <a:buSzPct val="100000"/>
              <a:buAutoNum type="arabicPeriod" startAt="1"/>
              <a:defRPr sz="1800"/>
            </a:pPr>
            <a:r>
              <a:rPr sz="2700"/>
              <a:t>Advanced Beginner:  </a:t>
            </a:r>
            <a:r>
              <a:rPr i="1" sz="1950"/>
              <a:t>aware that rules sometimes can be ignored as situations and learners vary</a:t>
            </a:r>
            <a:endParaRPr sz="2700"/>
          </a:p>
          <a:p>
            <a:pPr lvl="0" marL="476250" indent="-476250" defTabSz="438150">
              <a:spcBef>
                <a:spcPts val="3100"/>
              </a:spcBef>
              <a:buSzPct val="100000"/>
              <a:buAutoNum type="arabicPeriod" startAt="1"/>
              <a:defRPr sz="1800"/>
            </a:pPr>
            <a:r>
              <a:rPr sz="2700"/>
              <a:t>Competent: </a:t>
            </a:r>
            <a:r>
              <a:rPr i="1" sz="1950"/>
              <a:t>making conscious choices about classroom activities and knowing what is important to attend to and what is not</a:t>
            </a:r>
            <a:endParaRPr sz="2700"/>
          </a:p>
          <a:p>
            <a:pPr lvl="0" marL="476250" indent="-476250" defTabSz="438150">
              <a:spcBef>
                <a:spcPts val="3100"/>
              </a:spcBef>
              <a:buSzPct val="100000"/>
              <a:buAutoNum type="arabicPeriod" startAt="1"/>
              <a:defRPr sz="1800"/>
            </a:pPr>
            <a:r>
              <a:rPr sz="2700">
                <a:solidFill>
                  <a:srgbClr val="0433FF"/>
                </a:solidFill>
              </a:rPr>
              <a:t>Proficient:  </a:t>
            </a:r>
            <a:r>
              <a:rPr i="1" sz="1950">
                <a:solidFill>
                  <a:srgbClr val="0433FF"/>
                </a:solidFill>
              </a:rPr>
              <a:t>feel how well lessons are going, develop generalisations about similarities between disparate events, and predict events more precisely based on common understandings of what</a:t>
            </a:r>
            <a:endParaRPr sz="900">
              <a:solidFill>
                <a:srgbClr val="0433FF"/>
              </a:solidFill>
            </a:endParaRPr>
          </a:p>
          <a:p>
            <a:pPr lvl="0" marL="0" indent="0" defTabSz="342900">
              <a:spcBef>
                <a:spcPts val="900"/>
              </a:spcBef>
              <a:buSzTx/>
              <a:buNone/>
              <a:defRPr sz="1800"/>
            </a:pPr>
            <a:endParaRPr sz="900">
              <a:latin typeface="Times Roman"/>
              <a:ea typeface="Times Roman"/>
              <a:cs typeface="Times Roman"/>
              <a:sym typeface="Times Roman"/>
            </a:endParaRPr>
          </a:p>
          <a:p>
            <a:pPr lvl="0" marL="171979" indent="-171979" defTabSz="342900">
              <a:spcBef>
                <a:spcPts val="900"/>
              </a:spcBef>
              <a:buSzPct val="100000"/>
              <a:buAutoNum type="arabicPeriod" startAt="5"/>
              <a:defRPr sz="1800"/>
            </a:pPr>
            <a:endParaRPr sz="975">
              <a:latin typeface="Times Roman"/>
              <a:ea typeface="Times Roman"/>
              <a:cs typeface="Times Roman"/>
              <a:sym typeface="Times Roman"/>
            </a:endParaRPr>
          </a:p>
          <a:p>
            <a:pPr lvl="0" marL="476250" indent="-476250" defTabSz="438150">
              <a:spcBef>
                <a:spcPts val="3100"/>
              </a:spcBef>
              <a:buSzPct val="100000"/>
              <a:buAutoNum type="arabicPeriod" startAt="5"/>
              <a:defRPr sz="1800"/>
            </a:pPr>
            <a:r>
              <a:rPr sz="2700">
                <a:solidFill>
                  <a:srgbClr val="0433FF"/>
                </a:solidFill>
              </a:rPr>
              <a:t>Expert:  </a:t>
            </a:r>
            <a:r>
              <a:rPr i="1" sz="1950">
                <a:solidFill>
                  <a:srgbClr val="0433FF"/>
                </a:solidFill>
              </a:rPr>
              <a:t>act without calculation or deliberative thought</a:t>
            </a:r>
            <a:endParaRPr i="1" sz="900">
              <a:solidFill>
                <a:srgbClr val="0433FF"/>
              </a:solidFill>
            </a:endParaRPr>
          </a:p>
        </p:txBody>
      </p:sp>
      <p:sp>
        <p:nvSpPr>
          <p:cNvPr id="70" name="Shape 70"/>
          <p:cNvSpPr/>
          <p:nvPr/>
        </p:nvSpPr>
        <p:spPr>
          <a:xfrm>
            <a:off x="1193800" y="6337300"/>
            <a:ext cx="8088198" cy="0"/>
          </a:xfrm>
          <a:prstGeom prst="line">
            <a:avLst/>
          </a:prstGeom>
          <a:ln w="12700">
            <a:solidFill>
              <a:srgbClr val="1A931F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/>
            </a:pPr>
          </a:p>
        </p:txBody>
      </p:sp>
      <p:sp>
        <p:nvSpPr>
          <p:cNvPr id="71" name="Shape 71"/>
          <p:cNvSpPr/>
          <p:nvPr/>
        </p:nvSpPr>
        <p:spPr>
          <a:xfrm>
            <a:off x="9710293" y="6134100"/>
            <a:ext cx="2499615" cy="4064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Limit of PD within ITE</a:t>
            </a:r>
          </a:p>
        </p:txBody>
      </p:sp>
      <p:sp>
        <p:nvSpPr>
          <p:cNvPr id="72" name="Shape 72"/>
          <p:cNvSpPr/>
          <p:nvPr/>
        </p:nvSpPr>
        <p:spPr>
          <a:xfrm>
            <a:off x="1155700" y="7734300"/>
            <a:ext cx="6796733" cy="0"/>
          </a:xfrm>
          <a:prstGeom prst="line">
            <a:avLst/>
          </a:prstGeom>
          <a:ln w="25400">
            <a:solidFill>
              <a:srgbClr val="773F9B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/>
            </a:pPr>
          </a:p>
        </p:txBody>
      </p:sp>
      <p:sp>
        <p:nvSpPr>
          <p:cNvPr id="73" name="Shape 73"/>
          <p:cNvSpPr/>
          <p:nvPr/>
        </p:nvSpPr>
        <p:spPr>
          <a:xfrm>
            <a:off x="8367903" y="7531100"/>
            <a:ext cx="3812795" cy="4064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Potential PD extension within ITE</a:t>
            </a:r>
          </a:p>
        </p:txBody>
      </p:sp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Interim Conclusions</a:t>
            </a:r>
          </a:p>
        </p:txBody>
      </p:sp>
      <p:sp>
        <p:nvSpPr>
          <p:cNvPr id="76" name="Shape 7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391159" indent="-391159" defTabSz="514095">
              <a:spcBef>
                <a:spcPts val="3600"/>
              </a:spcBef>
              <a:defRPr sz="1800"/>
            </a:pPr>
            <a:r>
              <a:rPr sz="3168"/>
              <a:t>Opportunities to rehearse teaching without the instruments of surveillance and performativity may facilitate different pedagogical motivations, decisions and skills.</a:t>
            </a:r>
            <a:endParaRPr sz="3168"/>
          </a:p>
          <a:p>
            <a:pPr lvl="0" marL="391159" indent="-391159" defTabSz="514095">
              <a:spcBef>
                <a:spcPts val="3600"/>
              </a:spcBef>
              <a:defRPr sz="1800"/>
            </a:pPr>
            <a:r>
              <a:rPr sz="3168"/>
              <a:t>Being positioned as ‘experts’ may positively influence professional self-confidence, future risk-taking and employability.</a:t>
            </a:r>
            <a:endParaRPr sz="3168"/>
          </a:p>
          <a:p>
            <a:pPr lvl="0" marL="391159" indent="-391159" defTabSz="514095">
              <a:spcBef>
                <a:spcPts val="3600"/>
              </a:spcBef>
              <a:defRPr sz="1800"/>
            </a:pPr>
            <a:r>
              <a:rPr sz="3168"/>
              <a:t>Freedom from ‘paperwork’ allows trainees more time for professional reflection on T&amp;L.</a:t>
            </a:r>
            <a:endParaRPr sz="3168"/>
          </a:p>
          <a:p>
            <a:pPr lvl="0" marL="391159" indent="-391159" defTabSz="514095">
              <a:spcBef>
                <a:spcPts val="3600"/>
              </a:spcBef>
              <a:defRPr sz="1800"/>
            </a:pPr>
            <a:r>
              <a:rPr sz="3168"/>
              <a:t>Overall - informal placements have the potential to accelerate trainees’ personal professional trajectories.</a:t>
            </a:r>
          </a:p>
        </p:txBody>
      </p:sp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References</a:t>
            </a:r>
          </a:p>
        </p:txBody>
      </p:sp>
      <p:sp>
        <p:nvSpPr>
          <p:cNvPr id="79" name="Shape 7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0" indent="0" defTabSz="356615">
              <a:spcBef>
                <a:spcPts val="0"/>
              </a:spcBef>
              <a:buSzTx/>
              <a:buNone/>
              <a:defRPr sz="1800"/>
            </a:pPr>
            <a:endParaRPr sz="1403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lvl="0" marL="0" indent="0" defTabSz="356615">
              <a:spcBef>
                <a:spcPts val="0"/>
              </a:spcBef>
              <a:buSzTx/>
              <a:buNone/>
              <a:defRPr sz="1800"/>
            </a:pPr>
            <a:endParaRPr sz="1403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lvl="0" marL="0" indent="0" defTabSz="356615">
              <a:spcBef>
                <a:spcPts val="900"/>
              </a:spcBef>
              <a:buSzTx/>
              <a:buNone/>
              <a:defRPr sz="1800"/>
            </a:pPr>
            <a:r>
              <a:rPr sz="1403">
                <a:latin typeface="Arial"/>
                <a:ea typeface="Arial"/>
                <a:cs typeface="Arial"/>
                <a:sym typeface="Arial"/>
              </a:rPr>
              <a:t>Ball, S. (2003). The teacher’s soul and the terrors of performativity. </a:t>
            </a:r>
            <a:r>
              <a:rPr i="1" sz="1403">
                <a:latin typeface="Arial"/>
                <a:ea typeface="Arial"/>
                <a:cs typeface="Arial"/>
                <a:sym typeface="Arial"/>
              </a:rPr>
              <a:t>Journal of Education Policy Vol.18</a:t>
            </a:r>
            <a:r>
              <a:rPr sz="1403">
                <a:latin typeface="Arial"/>
                <a:ea typeface="Arial"/>
                <a:cs typeface="Arial"/>
                <a:sym typeface="Arial"/>
              </a:rPr>
              <a:t>(2), pp. 215-228.</a:t>
            </a:r>
            <a:endParaRPr sz="935">
              <a:latin typeface="Times Roman"/>
              <a:ea typeface="Times Roman"/>
              <a:cs typeface="Times Roman"/>
              <a:sym typeface="Times Roman"/>
            </a:endParaRPr>
          </a:p>
          <a:p>
            <a:pPr lvl="0" marL="0" indent="0" defTabSz="356615">
              <a:spcBef>
                <a:spcPts val="900"/>
              </a:spcBef>
              <a:buSzTx/>
              <a:buNone/>
              <a:defRPr sz="1800"/>
            </a:pPr>
            <a:endParaRPr sz="1403">
              <a:latin typeface="Arial"/>
              <a:ea typeface="Arial"/>
              <a:cs typeface="Arial"/>
              <a:sym typeface="Arial"/>
            </a:endParaRPr>
          </a:p>
          <a:p>
            <a:pPr lvl="0" marL="0" indent="0" defTabSz="356615">
              <a:spcBef>
                <a:spcPts val="900"/>
              </a:spcBef>
              <a:buSzTx/>
              <a:buNone/>
              <a:defRPr sz="1800"/>
            </a:pPr>
            <a:r>
              <a:rPr sz="1403">
                <a:latin typeface="Arial"/>
                <a:ea typeface="Arial"/>
                <a:cs typeface="Arial"/>
                <a:sym typeface="Arial"/>
              </a:rPr>
              <a:t>Berliner, D.C. (1988). </a:t>
            </a:r>
            <a:r>
              <a:rPr i="1" sz="1403">
                <a:latin typeface="Arial"/>
                <a:ea typeface="Arial"/>
                <a:cs typeface="Arial"/>
                <a:sym typeface="Arial"/>
              </a:rPr>
              <a:t>The development of expertise in pedagogy.</a:t>
            </a:r>
            <a:r>
              <a:rPr sz="1403">
                <a:latin typeface="Arial"/>
                <a:ea typeface="Arial"/>
                <a:cs typeface="Arial"/>
                <a:sym typeface="Arial"/>
              </a:rPr>
              <a:t> The Charles W. Hunt Memorial Lecture presented at the Annual Meeting of the American Association for College of Teacher Education: Washington D.C. February 17-20, 1988.</a:t>
            </a:r>
            <a:endParaRPr sz="1403">
              <a:latin typeface="Arial"/>
              <a:ea typeface="Arial"/>
              <a:cs typeface="Arial"/>
              <a:sym typeface="Arial"/>
            </a:endParaRPr>
          </a:p>
          <a:p>
            <a:pPr lvl="0" marL="0" indent="0" defTabSz="356615">
              <a:spcBef>
                <a:spcPts val="900"/>
              </a:spcBef>
              <a:buSzTx/>
              <a:buNone/>
              <a:defRPr sz="1800"/>
            </a:pPr>
            <a:endParaRPr sz="1403">
              <a:latin typeface="Arial"/>
              <a:ea typeface="Arial"/>
              <a:cs typeface="Arial"/>
              <a:sym typeface="Arial"/>
            </a:endParaRPr>
          </a:p>
          <a:p>
            <a:pPr lvl="0" marL="0" indent="0" defTabSz="356615">
              <a:spcBef>
                <a:spcPts val="900"/>
              </a:spcBef>
              <a:buSzTx/>
              <a:buNone/>
              <a:defRPr sz="1800"/>
            </a:pPr>
            <a:r>
              <a:rPr sz="1403">
                <a:latin typeface="Arial"/>
                <a:ea typeface="Arial"/>
                <a:cs typeface="Arial"/>
                <a:sym typeface="Arial"/>
              </a:rPr>
              <a:t>Clark, C. &amp; Yinger, R. (1987). Teacher planning. In Calderhead, J. (Ed.) </a:t>
            </a:r>
            <a:r>
              <a:rPr i="1" sz="1403">
                <a:latin typeface="Arial"/>
                <a:ea typeface="Arial"/>
                <a:cs typeface="Arial"/>
                <a:sym typeface="Arial"/>
              </a:rPr>
              <a:t>Exploring teacher thinking</a:t>
            </a:r>
            <a:r>
              <a:rPr sz="1403">
                <a:latin typeface="Arial"/>
                <a:ea typeface="Arial"/>
                <a:cs typeface="Arial"/>
                <a:sym typeface="Arial"/>
              </a:rPr>
              <a:t>  pp. 84-103. London: Cassel Educational Limited.</a:t>
            </a:r>
            <a:endParaRPr sz="1403">
              <a:latin typeface="Arial"/>
              <a:ea typeface="Arial"/>
              <a:cs typeface="Arial"/>
              <a:sym typeface="Arial"/>
            </a:endParaRPr>
          </a:p>
          <a:p>
            <a:pPr lvl="0" marL="0" indent="0" defTabSz="356615">
              <a:spcBef>
                <a:spcPts val="0"/>
              </a:spcBef>
              <a:buSzTx/>
              <a:buNone/>
              <a:defRPr sz="1800"/>
            </a:pPr>
            <a:endParaRPr sz="1403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lvl="0" marL="0" indent="0" defTabSz="356615">
              <a:spcBef>
                <a:spcPts val="0"/>
              </a:spcBef>
              <a:buSzTx/>
              <a:buNone/>
              <a:defRPr sz="1800"/>
            </a:pPr>
            <a:r>
              <a:rPr sz="1403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Dreyfus, S. E. (1981). </a:t>
            </a:r>
            <a:r>
              <a:rPr i="1" sz="1403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Four models v human situational understanding: Inherent limitations on the modelling of business expertise </a:t>
            </a:r>
            <a:r>
              <a:rPr sz="1403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USAF. Office of Scientific Research.</a:t>
            </a:r>
            <a:endParaRPr sz="1403"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lvl="0" marL="0" indent="0" defTabSz="356615">
              <a:spcBef>
                <a:spcPts val="0"/>
              </a:spcBef>
              <a:buSzTx/>
              <a:buNone/>
              <a:defRPr sz="1800"/>
            </a:pPr>
            <a:endParaRPr sz="1403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lvl="0" marL="0" indent="0" defTabSz="356615">
              <a:spcBef>
                <a:spcPts val="700"/>
              </a:spcBef>
              <a:buSzTx/>
              <a:buNone/>
              <a:defRPr sz="1800"/>
            </a:pPr>
            <a:r>
              <a:rPr sz="1403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Giddens, A. (1979). </a:t>
            </a:r>
            <a:r>
              <a:rPr i="1" sz="1403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Central problems in social theory: Action, structure and contradiction in social analysis</a:t>
            </a:r>
            <a:r>
              <a:rPr sz="1403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. London: Macmillan.</a:t>
            </a:r>
            <a:endParaRPr sz="1403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lvl="0" marL="0" indent="0" defTabSz="356615">
              <a:spcBef>
                <a:spcPts val="700"/>
              </a:spcBef>
              <a:buSzTx/>
              <a:buNone/>
              <a:defRPr sz="1800"/>
            </a:pPr>
            <a:endParaRPr sz="1403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lvl="0" marL="0" indent="0" defTabSz="356615">
              <a:spcBef>
                <a:spcPts val="700"/>
              </a:spcBef>
              <a:buSzTx/>
              <a:buNone/>
              <a:defRPr sz="1800"/>
            </a:pPr>
            <a:r>
              <a:rPr sz="1403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Hargreaves, A. &amp; fullen, M. (2012). </a:t>
            </a:r>
            <a:r>
              <a:rPr i="1" sz="1403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Professional Capital: Transforming teaching in every school.</a:t>
            </a:r>
            <a:r>
              <a:rPr sz="1403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New York: Teachers College Press.</a:t>
            </a:r>
            <a:endParaRPr sz="1403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lvl="0" marL="0" indent="0" defTabSz="356615">
              <a:spcBef>
                <a:spcPts val="700"/>
              </a:spcBef>
              <a:buSzTx/>
              <a:buNone/>
              <a:defRPr sz="1800"/>
            </a:pPr>
            <a:endParaRPr sz="1403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lvl="0" marL="0" indent="0" defTabSz="356615">
              <a:spcBef>
                <a:spcPts val="700"/>
              </a:spcBef>
              <a:buSzTx/>
              <a:buNone/>
              <a:defRPr sz="1800"/>
            </a:pPr>
            <a:r>
              <a:rPr sz="1403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Marble, S. (2012). Becoming-teacher: Encounters with the Other in teacher education</a:t>
            </a:r>
            <a:r>
              <a:rPr sz="935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i="1" sz="935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i="1" sz="1403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Discourse: Studies in the Cultural Politics of Education</a:t>
            </a:r>
            <a:r>
              <a:rPr i="1" sz="935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sz="1403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Vol. 33(1), pp. 21-31.</a:t>
            </a:r>
            <a:endParaRPr sz="1403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lvl="0" marL="0" indent="0" defTabSz="356615">
              <a:spcBef>
                <a:spcPts val="700"/>
              </a:spcBef>
              <a:buSzTx/>
              <a:buNone/>
              <a:defRPr sz="1800"/>
            </a:pPr>
            <a:endParaRPr sz="1403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lvl="0" marL="0" indent="0" defTabSz="356615">
              <a:spcBef>
                <a:spcPts val="700"/>
              </a:spcBef>
              <a:buSzTx/>
              <a:buNone/>
              <a:defRPr sz="1800"/>
            </a:pPr>
            <a:r>
              <a:rPr sz="1403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Pignatelli, F. (1993). What can I do? Foucault on </a:t>
            </a:r>
            <a:r>
              <a:rPr sz="1403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freedom</a:t>
            </a:r>
            <a:r>
              <a:rPr sz="1403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and the question of teacher agency. </a:t>
            </a:r>
            <a:r>
              <a:rPr i="1" sz="1403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Educational Theory</a:t>
            </a:r>
            <a:r>
              <a:rPr sz="1403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Vol. 43(4), pp. 411-432.</a:t>
            </a:r>
            <a:endParaRPr sz="1403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lvl="0" marL="0" indent="0" defTabSz="356615">
              <a:spcBef>
                <a:spcPts val="700"/>
              </a:spcBef>
              <a:buSzTx/>
              <a:buNone/>
              <a:defRPr sz="1800"/>
            </a:pPr>
            <a:endParaRPr sz="1403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lvl="0" marL="0" indent="0" defTabSz="356615">
              <a:spcBef>
                <a:spcPts val="700"/>
              </a:spcBef>
              <a:buSzTx/>
              <a:buNone/>
              <a:defRPr sz="1800"/>
            </a:pPr>
            <a:r>
              <a:rPr sz="1403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Woods, P. (1996). </a:t>
            </a:r>
            <a:r>
              <a:rPr i="1" sz="1403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Teachable moments: The art of teaching in primary schools</a:t>
            </a:r>
            <a:r>
              <a:rPr sz="1403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. Buckingham: OUP.</a:t>
            </a:r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19937">
              <a:defRPr sz="7119"/>
            </a:lvl1pPr>
          </a:lstStyle>
          <a:p>
            <a:pPr lvl="0">
              <a:defRPr sz="1800"/>
            </a:pPr>
            <a:r>
              <a:rPr sz="7119"/>
              <a:t>Teacher Education Context</a:t>
            </a:r>
          </a:p>
        </p:txBody>
      </p:sp>
      <p:sp>
        <p:nvSpPr>
          <p:cNvPr id="37" name="Shape 3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342264" indent="-342264" defTabSz="449833">
              <a:spcBef>
                <a:spcPts val="3200"/>
              </a:spcBef>
              <a:defRPr sz="1800"/>
            </a:pPr>
            <a:r>
              <a:rPr sz="2772"/>
              <a:t>Pre-service teachers are heavily monitored through formal observations, target setting and tracking, categorising of lessons ‘Good, Adequate etc.</a:t>
            </a:r>
            <a:endParaRPr sz="2772"/>
          </a:p>
          <a:p>
            <a:pPr lvl="0" marL="342264" indent="-342264" defTabSz="449833">
              <a:spcBef>
                <a:spcPts val="3200"/>
              </a:spcBef>
              <a:defRPr sz="1800"/>
            </a:pPr>
            <a:r>
              <a:rPr sz="2772"/>
              <a:t>Professional development viewed exclusively in terms of an inert rubric - Teaching Standards.</a:t>
            </a:r>
            <a:endParaRPr sz="2772"/>
          </a:p>
          <a:p>
            <a:pPr lvl="0" marL="342264" indent="-342264" defTabSz="449833">
              <a:spcBef>
                <a:spcPts val="3200"/>
              </a:spcBef>
              <a:defRPr sz="1800"/>
            </a:pPr>
            <a:r>
              <a:rPr sz="2772"/>
              <a:t>Dips in trainee trajectories trigger improvement plans, increased monitoring and support, new targets, higher stakes.</a:t>
            </a:r>
            <a:endParaRPr sz="2772"/>
          </a:p>
          <a:p>
            <a:pPr lvl="0" marL="342264" indent="-342264" defTabSz="449833">
              <a:spcBef>
                <a:spcPts val="3200"/>
              </a:spcBef>
              <a:defRPr sz="1800"/>
            </a:pPr>
            <a:r>
              <a:rPr sz="2772"/>
              <a:t>Tangible employability imperative to be judged as ‘Good’ or ‘Outstanding’.</a:t>
            </a:r>
            <a:endParaRPr sz="2772"/>
          </a:p>
          <a:p>
            <a:pPr lvl="0" marL="342264" indent="-342264" defTabSz="449833">
              <a:spcBef>
                <a:spcPts val="3200"/>
              </a:spcBef>
              <a:defRPr sz="1800"/>
            </a:pPr>
            <a:r>
              <a:rPr sz="2772"/>
              <a:t>Schools increasingly reluctant to relinquish control to trainees for fear of not meeting their own ‘improvement’ agendas.</a:t>
            </a:r>
          </a:p>
        </p:txBody>
      </p: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What are the issues?</a:t>
            </a:r>
          </a:p>
        </p:txBody>
      </p:sp>
      <p:sp>
        <p:nvSpPr>
          <p:cNvPr id="40" name="Shape 4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342264" indent="-342264" defTabSz="449833">
              <a:spcBef>
                <a:spcPts val="3200"/>
              </a:spcBef>
              <a:defRPr sz="1800"/>
            </a:pPr>
            <a:r>
              <a:rPr sz="2772"/>
              <a:t>Teaching and learning are dynamic processes </a:t>
            </a:r>
            <a:r>
              <a:rPr i="1" sz="2772">
                <a:solidFill>
                  <a:srgbClr val="0433FF"/>
                </a:solidFill>
              </a:rPr>
              <a:t>(Clark &amp; Yinger, 1987)</a:t>
            </a:r>
            <a:r>
              <a:rPr sz="2772"/>
              <a:t>. Classrooms are dynamic places. The instruments of accountability and surveillance (Neoliberal performative agenda - e.g. </a:t>
            </a:r>
            <a:r>
              <a:rPr i="1" sz="2772">
                <a:solidFill>
                  <a:srgbClr val="0433FF"/>
                </a:solidFill>
              </a:rPr>
              <a:t>Ball, 2003</a:t>
            </a:r>
            <a:r>
              <a:rPr sz="2772"/>
              <a:t>) create a controlled environment </a:t>
            </a:r>
            <a:r>
              <a:rPr i="1" sz="2772"/>
              <a:t>(see </a:t>
            </a:r>
            <a:r>
              <a:rPr i="1" sz="2772">
                <a:solidFill>
                  <a:srgbClr val="0433FF"/>
                </a:solidFill>
              </a:rPr>
              <a:t>Giddens, 1979 </a:t>
            </a:r>
            <a:r>
              <a:rPr i="1" sz="2772"/>
              <a:t> on ‘rules and procedures of Structuration theory) </a:t>
            </a:r>
            <a:r>
              <a:rPr sz="2772"/>
              <a:t>within which a repertoire of dynamic skills are to be judged - contradiction?</a:t>
            </a:r>
            <a:endParaRPr sz="2772"/>
          </a:p>
          <a:p>
            <a:pPr lvl="0" marL="342264" indent="-342264" defTabSz="449833">
              <a:spcBef>
                <a:spcPts val="3200"/>
              </a:spcBef>
              <a:defRPr sz="1800"/>
            </a:pPr>
            <a:r>
              <a:rPr sz="2772"/>
              <a:t>this controlled environment positions trainees firmly as:</a:t>
            </a:r>
            <a:endParaRPr sz="2772"/>
          </a:p>
          <a:p>
            <a:pPr lvl="2" marL="1466850" indent="-488950" defTabSz="449833">
              <a:spcBef>
                <a:spcPts val="3200"/>
              </a:spcBef>
              <a:buSzPct val="100000"/>
              <a:buAutoNum type="alphaUcPeriod" startAt="1"/>
              <a:defRPr sz="1800"/>
            </a:pPr>
            <a:r>
              <a:rPr sz="2772"/>
              <a:t>novices</a:t>
            </a:r>
            <a:endParaRPr sz="2772"/>
          </a:p>
          <a:p>
            <a:pPr lvl="2" marL="1466850" indent="-488950" defTabSz="449833">
              <a:spcBef>
                <a:spcPts val="3200"/>
              </a:spcBef>
              <a:buSzPct val="100000"/>
              <a:buAutoNum type="alphaUcPeriod" startAt="1"/>
              <a:defRPr sz="1800"/>
            </a:pPr>
            <a:r>
              <a:rPr sz="2772"/>
              <a:t>dependent</a:t>
            </a:r>
            <a:endParaRPr sz="2772"/>
          </a:p>
          <a:p>
            <a:pPr lvl="0" marL="342264" indent="-342264" defTabSz="449833">
              <a:spcBef>
                <a:spcPts val="3200"/>
              </a:spcBef>
              <a:defRPr sz="1800"/>
            </a:pPr>
            <a:r>
              <a:rPr sz="2772"/>
              <a:t>…and may limit professional development (PD) and teacher agency.</a:t>
            </a:r>
          </a:p>
        </p:txBody>
      </p: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Knock-on effects</a:t>
            </a:r>
          </a:p>
        </p:txBody>
      </p:sp>
      <p:sp>
        <p:nvSpPr>
          <p:cNvPr id="43" name="Shape 4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Encourages conservatism, discourages risk-taking, experimentation and innovation.</a:t>
            </a:r>
            <a:endParaRPr sz="3600"/>
          </a:p>
          <a:p>
            <a:pPr lvl="0">
              <a:defRPr sz="1800"/>
            </a:pPr>
            <a:r>
              <a:rPr sz="3600"/>
              <a:t>Decreased opportunities for making mistakes and learning from them.</a:t>
            </a:r>
            <a:endParaRPr sz="3600"/>
          </a:p>
          <a:p>
            <a:pPr lvl="0">
              <a:defRPr sz="1800"/>
            </a:pPr>
            <a:r>
              <a:rPr sz="3600"/>
              <a:t>Trainees take </a:t>
            </a:r>
            <a:r>
              <a:rPr i="1" sz="3600"/>
              <a:t>less</a:t>
            </a:r>
            <a:r>
              <a:rPr sz="3600"/>
              <a:t>, not </a:t>
            </a:r>
            <a:r>
              <a:rPr i="1" sz="3600"/>
              <a:t>more</a:t>
            </a:r>
            <a:r>
              <a:rPr sz="3600"/>
              <a:t> reflective responsibility for their own professional development.</a:t>
            </a:r>
            <a:endParaRPr sz="3600"/>
          </a:p>
          <a:p>
            <a:pPr lvl="0">
              <a:defRPr sz="1800"/>
            </a:pPr>
            <a:r>
              <a:rPr sz="3600"/>
              <a:t>Focus attention on own performance, not pupil learning.</a:t>
            </a:r>
          </a:p>
        </p:txBody>
      </p: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7463">
              <a:defRPr sz="7360"/>
            </a:lvl1pPr>
          </a:lstStyle>
          <a:p>
            <a:pPr lvl="0">
              <a:defRPr sz="1800"/>
            </a:pPr>
            <a:r>
              <a:rPr sz="7360"/>
              <a:t>The Overseas Programme</a:t>
            </a:r>
          </a:p>
        </p:txBody>
      </p:sp>
      <p:sp>
        <p:nvSpPr>
          <p:cNvPr id="46" name="Shape 4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280034" indent="-280034" defTabSz="368045">
              <a:spcBef>
                <a:spcPts val="2600"/>
              </a:spcBef>
              <a:defRPr sz="1800"/>
            </a:pPr>
            <a:r>
              <a:rPr sz="2268"/>
              <a:t>12 trainees placed in pairs in deprived township or rural primary schools in Kwazulu-Natal, South Africa for 4 weeks teaching.</a:t>
            </a:r>
            <a:endParaRPr sz="2268"/>
          </a:p>
          <a:p>
            <a:pPr lvl="0" marL="280034" indent="-280034" defTabSz="368045">
              <a:spcBef>
                <a:spcPts val="2600"/>
              </a:spcBef>
              <a:defRPr sz="1800"/>
            </a:pPr>
            <a:r>
              <a:rPr sz="2268"/>
              <a:t>Class sizes 50-70, subjects, grades and timetables negotiated upon their arrival at the school. </a:t>
            </a:r>
            <a:r>
              <a:rPr i="1" sz="2268"/>
              <a:t>All tend to teach Eng/Maths/Sci, most teach ‘foundation’ subjects in addition.</a:t>
            </a:r>
            <a:endParaRPr i="1" sz="2268"/>
          </a:p>
          <a:p>
            <a:pPr lvl="0" marL="280034" indent="-280034" defTabSz="368045">
              <a:spcBef>
                <a:spcPts val="2600"/>
              </a:spcBef>
              <a:defRPr sz="1800"/>
            </a:pPr>
            <a:r>
              <a:rPr i="1" sz="2268"/>
              <a:t>Classrooms are tatty, no displays, mostly chalk boards, pupils sitting on wooden benches.</a:t>
            </a:r>
            <a:endParaRPr i="1" sz="2268"/>
          </a:p>
          <a:p>
            <a:pPr lvl="0" marL="280034" indent="-280034" defTabSz="368045">
              <a:spcBef>
                <a:spcPts val="2600"/>
              </a:spcBef>
              <a:defRPr sz="1800"/>
            </a:pPr>
            <a:r>
              <a:rPr i="1" sz="2268"/>
              <a:t>Prevalent pedagogy - transmission.</a:t>
            </a:r>
            <a:endParaRPr i="1" sz="2268"/>
          </a:p>
          <a:p>
            <a:pPr lvl="0" marL="280034" indent="-280034" defTabSz="368045">
              <a:spcBef>
                <a:spcPts val="2600"/>
              </a:spcBef>
              <a:defRPr sz="1800"/>
            </a:pPr>
            <a:r>
              <a:rPr sz="2268"/>
              <a:t>therefore, opportunities to innovate and introduce novel approaches is high.</a:t>
            </a:r>
            <a:endParaRPr sz="2268"/>
          </a:p>
          <a:p>
            <a:pPr lvl="0" marL="280034" indent="-280034" defTabSz="368045">
              <a:spcBef>
                <a:spcPts val="2600"/>
              </a:spcBef>
              <a:defRPr sz="1800"/>
            </a:pPr>
            <a:r>
              <a:rPr sz="2268"/>
              <a:t>No observations, forms, tracking, targets, progress reviews, judgements or categorising of lessons.</a:t>
            </a:r>
            <a:endParaRPr sz="2268"/>
          </a:p>
          <a:p>
            <a:pPr lvl="0" marL="280034" indent="-280034" defTabSz="368045">
              <a:spcBef>
                <a:spcPts val="2600"/>
              </a:spcBef>
              <a:defRPr sz="1800"/>
            </a:pPr>
            <a:r>
              <a:rPr sz="2268"/>
              <a:t>Placement not accredited and forms no part of trainees’ degree or QTS.</a:t>
            </a:r>
          </a:p>
        </p:txBody>
      </p:sp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DSCI0027.jpeg"/>
          <p:cNvPicPr/>
          <p:nvPr/>
        </p:nvPicPr>
        <p:blipFill>
          <a:blip r:embed="rId2">
            <a:extLst/>
          </a:blip>
          <a:srcRect l="0" t="9653" r="0" b="9653"/>
          <a:stretch>
            <a:fillRect/>
          </a:stretch>
        </p:blipFill>
        <p:spPr>
          <a:xfrm>
            <a:off x="1606550" y="635000"/>
            <a:ext cx="9779000" cy="5918200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Shape 4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7463">
              <a:defRPr sz="7360"/>
            </a:lvl1pPr>
          </a:lstStyle>
          <a:p>
            <a:pPr lvl="0">
              <a:defRPr sz="1800"/>
            </a:pPr>
            <a:r>
              <a:rPr sz="7360"/>
              <a:t>Thomas Kirby, Aug 2013</a:t>
            </a:r>
          </a:p>
        </p:txBody>
      </p:sp>
      <p:sp>
        <p:nvSpPr>
          <p:cNvPr id="50" name="Shape 5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 Grade 4 Sipheni Primary School, Madadeni, KZN, SA.</a:t>
            </a:r>
          </a:p>
        </p:txBody>
      </p:sp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The Research</a:t>
            </a:r>
          </a:p>
        </p:txBody>
      </p:sp>
      <p:sp>
        <p:nvSpPr>
          <p:cNvPr id="53" name="Shape 5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231139" indent="-231139" defTabSz="303783">
              <a:spcBef>
                <a:spcPts val="2100"/>
              </a:spcBef>
              <a:defRPr sz="1800"/>
            </a:pPr>
            <a:r>
              <a:rPr sz="1871"/>
              <a:t>Three cohorts of 12 2nd year UG ITE students followed at intervals through the experience, 2012-2016: </a:t>
            </a:r>
            <a:endParaRPr sz="1871"/>
          </a:p>
          <a:p>
            <a:pPr lvl="0" marL="0" indent="0" defTabSz="303783">
              <a:spcBef>
                <a:spcPts val="2100"/>
              </a:spcBef>
              <a:buSzTx/>
              <a:buNone/>
              <a:defRPr sz="1800"/>
            </a:pPr>
            <a:r>
              <a:rPr b="1" sz="1871"/>
              <a:t>before SA</a:t>
            </a:r>
            <a:r>
              <a:rPr sz="1871"/>
              <a:t> (focussing on their expectations and thoughts about likely challenges), </a:t>
            </a:r>
            <a:r>
              <a:rPr b="1" sz="1871"/>
              <a:t>during SA</a:t>
            </a:r>
            <a:r>
              <a:rPr sz="1871"/>
              <a:t> (identifying their own strengths and weaknesses in relation to the experience, and comparisons with UK placements), </a:t>
            </a:r>
            <a:r>
              <a:rPr b="1" sz="1871"/>
              <a:t>after SA</a:t>
            </a:r>
            <a:r>
              <a:rPr sz="1871"/>
              <a:t> (as 3rd years and as NQTs reflecting on lessons learned and contributions to their professional development).</a:t>
            </a:r>
            <a:endParaRPr sz="1871"/>
          </a:p>
          <a:p>
            <a:pPr lvl="0" marL="231139" indent="-231139" defTabSz="303783">
              <a:spcBef>
                <a:spcPts val="2100"/>
              </a:spcBef>
              <a:defRPr sz="1800"/>
            </a:pPr>
            <a:r>
              <a:rPr sz="1871"/>
              <a:t>Epistemology:</a:t>
            </a:r>
            <a:endParaRPr sz="1871"/>
          </a:p>
          <a:p>
            <a:pPr lvl="0" marL="0" indent="0" defTabSz="303783">
              <a:spcBef>
                <a:spcPts val="2100"/>
              </a:spcBef>
              <a:buSzTx/>
              <a:buNone/>
              <a:defRPr sz="1800"/>
            </a:pPr>
            <a:r>
              <a:rPr sz="1871"/>
              <a:t>Aims to facilitate reflection, not impose judgements. Data gathering exercises designed to be sensitive to the agency of the trainees. Research practices intended to be in-keeping with the placement experience by locating the professional development agency firmly with the trainee.</a:t>
            </a:r>
            <a:endParaRPr sz="1871"/>
          </a:p>
          <a:p>
            <a:pPr lvl="0" marL="231139" indent="-231139" defTabSz="303783">
              <a:spcBef>
                <a:spcPts val="2100"/>
              </a:spcBef>
              <a:defRPr sz="1800"/>
            </a:pPr>
            <a:r>
              <a:rPr sz="1871"/>
              <a:t>Methodology: </a:t>
            </a:r>
            <a:endParaRPr sz="1871"/>
          </a:p>
          <a:p>
            <a:pPr lvl="2" marL="0" indent="237743" defTabSz="303783">
              <a:spcBef>
                <a:spcPts val="2100"/>
              </a:spcBef>
              <a:buSzTx/>
              <a:buNone/>
              <a:defRPr sz="1800"/>
            </a:pPr>
            <a:r>
              <a:rPr b="1" sz="1871"/>
              <a:t>before SA</a:t>
            </a:r>
            <a:r>
              <a:rPr sz="1871"/>
              <a:t>, semi-structured focus group interview, all 12.</a:t>
            </a:r>
            <a:endParaRPr sz="1871"/>
          </a:p>
          <a:p>
            <a:pPr lvl="2" marL="0" indent="237743" defTabSz="303783">
              <a:spcBef>
                <a:spcPts val="2100"/>
              </a:spcBef>
              <a:buSzTx/>
              <a:buNone/>
              <a:defRPr sz="1800"/>
            </a:pPr>
            <a:r>
              <a:rPr b="1" sz="1871"/>
              <a:t>during SA,</a:t>
            </a:r>
            <a:r>
              <a:rPr sz="1871"/>
              <a:t> semi-structured paired interviews after 1 week teaching. Individual journals.</a:t>
            </a:r>
            <a:endParaRPr sz="1871"/>
          </a:p>
          <a:p>
            <a:pPr lvl="2" marL="0" indent="237743" defTabSz="303783">
              <a:spcBef>
                <a:spcPts val="2100"/>
              </a:spcBef>
              <a:buSzTx/>
              <a:buNone/>
              <a:defRPr sz="1800"/>
            </a:pPr>
            <a:r>
              <a:rPr b="1" sz="1871"/>
              <a:t>after SA</a:t>
            </a:r>
            <a:r>
              <a:rPr sz="1871"/>
              <a:t>, semi-structured focus group interview, all 12, after 3rd year final placement. </a:t>
            </a:r>
            <a:r>
              <a:rPr i="1" sz="1871"/>
              <a:t>Then</a:t>
            </a:r>
            <a:r>
              <a:rPr sz="1871"/>
              <a:t>, email interview/questionnaire during NQT year.</a:t>
            </a:r>
          </a:p>
        </p:txBody>
      </p:sp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Rob.jpeg"/>
          <p:cNvPicPr/>
          <p:nvPr/>
        </p:nvPicPr>
        <p:blipFill>
          <a:blip r:embed="rId2">
            <a:extLst/>
          </a:blip>
          <a:srcRect l="18181" t="0" r="18181" b="0"/>
          <a:stretch>
            <a:fillRect/>
          </a:stretch>
        </p:blipFill>
        <p:spPr>
          <a:xfrm>
            <a:off x="6718300" y="2006600"/>
            <a:ext cx="5334000" cy="6286500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Shape 56"/>
          <p:cNvSpPr/>
          <p:nvPr>
            <p:ph type="title"/>
          </p:nvPr>
        </p:nvSpPr>
        <p:spPr>
          <a:xfrm>
            <a:off x="952500" y="444500"/>
            <a:ext cx="11099800" cy="987078"/>
          </a:xfrm>
          <a:prstGeom prst="rect">
            <a:avLst/>
          </a:prstGeom>
        </p:spPr>
        <p:txBody>
          <a:bodyPr/>
          <a:lstStyle>
            <a:lvl1pPr defTabSz="426466">
              <a:defRPr sz="5840"/>
            </a:lvl1pPr>
          </a:lstStyle>
          <a:p>
            <a:pPr lvl="0">
              <a:defRPr sz="1800"/>
            </a:pPr>
            <a:r>
              <a:rPr sz="5840"/>
              <a:t>Trainee Reflections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xfrm>
            <a:off x="952500" y="1738362"/>
            <a:ext cx="5334000" cy="7151638"/>
          </a:xfrm>
          <a:prstGeom prst="rect">
            <a:avLst/>
          </a:prstGeom>
        </p:spPr>
        <p:txBody>
          <a:bodyPr/>
          <a:lstStyle/>
          <a:p>
            <a:pPr lvl="0" marL="0" indent="0" defTabSz="455675">
              <a:spcBef>
                <a:spcPts val="2400"/>
              </a:spcBef>
              <a:buSzTx/>
              <a:buNone/>
              <a:defRPr sz="1800"/>
            </a:pPr>
            <a:r>
              <a:rPr sz="1560"/>
              <a:t>‘The most valuable lesson was thinking on my feet’ </a:t>
            </a:r>
            <a:r>
              <a:rPr i="1" sz="1560"/>
              <a:t>(Ryan, 2012 cohort)</a:t>
            </a:r>
            <a:endParaRPr sz="1560"/>
          </a:p>
          <a:p>
            <a:pPr lvl="0" marL="0" indent="0" defTabSz="455675">
              <a:spcBef>
                <a:spcPts val="2400"/>
              </a:spcBef>
              <a:buSzTx/>
              <a:buNone/>
              <a:defRPr sz="1800"/>
            </a:pPr>
            <a:r>
              <a:rPr sz="1482"/>
              <a:t>‘</a:t>
            </a:r>
            <a:r>
              <a:rPr sz="1482"/>
              <a:t>Here I felt I was more able and they allowed you to do a lot more.  The teachers just expect you have a go. Whereas on placement it’s quite {patronising voice} “well you are only a first year so you can’t do this and you won’t be able to do that” There it is more about what you can’t do’ </a:t>
            </a:r>
            <a:r>
              <a:rPr i="1" sz="1482"/>
              <a:t>(Agatha, 2013 cohort)</a:t>
            </a:r>
            <a:endParaRPr i="1" sz="1482"/>
          </a:p>
          <a:p>
            <a:pPr lvl="0" marL="0" indent="0" defTabSz="455675">
              <a:spcBef>
                <a:spcPts val="2400"/>
              </a:spcBef>
              <a:buSzTx/>
              <a:buNone/>
              <a:defRPr sz="1800"/>
            </a:pPr>
            <a:r>
              <a:rPr i="1" sz="1482"/>
              <a:t>‘</a:t>
            </a:r>
            <a:r>
              <a:rPr sz="1482"/>
              <a:t>I think there [Africa] as well they talk to you like you are their equal so you behave as one. Whereas here [UK] you feel like there is a hierarchy’ </a:t>
            </a:r>
            <a:r>
              <a:rPr i="1" sz="1482"/>
              <a:t>(Frankie, 2013 cohort)</a:t>
            </a:r>
            <a:endParaRPr i="1" sz="1482"/>
          </a:p>
          <a:p>
            <a:pPr lvl="0" marL="0" indent="0" defTabSz="455675">
              <a:spcBef>
                <a:spcPts val="2400"/>
              </a:spcBef>
              <a:buSzTx/>
              <a:buNone/>
              <a:defRPr sz="1800"/>
            </a:pPr>
            <a:r>
              <a:rPr sz="1482"/>
              <a:t>‘I’m usually so reliant on the internet for lesson ideas, but here we’re generating really useful ideas by talking to each other {trainee pairs} and trying things out’ </a:t>
            </a:r>
            <a:r>
              <a:rPr i="1" sz="1482"/>
              <a:t>(Bethany, 2014 cohort)</a:t>
            </a:r>
            <a:endParaRPr sz="1482"/>
          </a:p>
          <a:p>
            <a:pPr lvl="0" marL="0" indent="0" defTabSz="455675">
              <a:spcBef>
                <a:spcPts val="2400"/>
              </a:spcBef>
              <a:buSzTx/>
              <a:buNone/>
              <a:defRPr sz="1800"/>
            </a:pPr>
            <a:r>
              <a:rPr sz="1482"/>
              <a:t>‘My confidence to improvise and think quickly about where I’m going to take the journey of a lesson is growing’ </a:t>
            </a:r>
            <a:r>
              <a:rPr i="1" sz="1482"/>
              <a:t>(Georgia, 2014cohort)</a:t>
            </a:r>
            <a:endParaRPr i="1" sz="1482"/>
          </a:p>
          <a:p>
            <a:pPr lvl="0" marL="0" indent="0" defTabSz="455675">
              <a:spcBef>
                <a:spcPts val="2400"/>
              </a:spcBef>
              <a:buSzTx/>
              <a:buNone/>
              <a:defRPr sz="1800"/>
            </a:pPr>
            <a:r>
              <a:rPr sz="1482"/>
              <a:t>‘It’s the confidence level, because you go with your gut, take a risk and just get on with it. Next year I’m going to have my own class and I feel more confident in my own ideas and instinct.</a:t>
            </a:r>
            <a:endParaRPr sz="1482"/>
          </a:p>
          <a:p>
            <a:pPr lvl="0" marL="0" indent="0" defTabSz="455675">
              <a:spcBef>
                <a:spcPts val="2400"/>
              </a:spcBef>
              <a:buSzTx/>
              <a:buNone/>
              <a:defRPr sz="1800"/>
            </a:pPr>
            <a:r>
              <a:rPr sz="1482"/>
              <a:t>‘It has made me comfortable with the unpredictable’ </a:t>
            </a:r>
            <a:r>
              <a:rPr i="1" sz="1482"/>
              <a:t>(Josie, 2014 cohort)</a:t>
            </a:r>
          </a:p>
        </p:txBody>
      </p:sp>
      <p:pic>
        <p:nvPicPr>
          <p:cNvPr id="58" name="(23 Aug 2014) 15-41-46.mp3"/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0223500" y="673100"/>
            <a:ext cx="1651000" cy="838200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Findings</a:t>
            </a:r>
          </a:p>
        </p:txBody>
      </p:sp>
      <p:sp>
        <p:nvSpPr>
          <p:cNvPr id="61" name="Shape 6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262254" indent="-262254" defTabSz="344677">
              <a:spcBef>
                <a:spcPts val="2400"/>
              </a:spcBef>
              <a:defRPr sz="1800"/>
            </a:pPr>
            <a:r>
              <a:rPr sz="2124"/>
              <a:t>Key themes emerging from all cohorts:</a:t>
            </a:r>
            <a:endParaRPr sz="2124"/>
          </a:p>
          <a:p>
            <a:pPr lvl="0" marL="0" indent="0" defTabSz="344677">
              <a:spcBef>
                <a:spcPts val="2400"/>
              </a:spcBef>
              <a:buSzTx/>
              <a:buNone/>
              <a:defRPr sz="1800"/>
            </a:pPr>
            <a:r>
              <a:rPr sz="2124"/>
              <a:t>increased confidence</a:t>
            </a:r>
            <a:endParaRPr sz="2124"/>
          </a:p>
          <a:p>
            <a:pPr lvl="0" marL="0" indent="0" defTabSz="344677">
              <a:spcBef>
                <a:spcPts val="2400"/>
              </a:spcBef>
              <a:buSzTx/>
              <a:buNone/>
              <a:defRPr sz="1800"/>
            </a:pPr>
            <a:r>
              <a:rPr sz="2124"/>
              <a:t>increased situational awareness </a:t>
            </a:r>
            <a:r>
              <a:rPr i="1" sz="2124"/>
              <a:t>(see </a:t>
            </a:r>
            <a:r>
              <a:rPr i="1" sz="2124">
                <a:solidFill>
                  <a:srgbClr val="0433FF"/>
                </a:solidFill>
              </a:rPr>
              <a:t>Dreyfus, 1981)</a:t>
            </a:r>
            <a:endParaRPr sz="2124"/>
          </a:p>
          <a:p>
            <a:pPr lvl="0" marL="0" indent="0" defTabSz="344677">
              <a:spcBef>
                <a:spcPts val="2400"/>
              </a:spcBef>
              <a:buSzTx/>
              <a:buNone/>
              <a:defRPr sz="1800"/>
            </a:pPr>
            <a:r>
              <a:rPr sz="2124"/>
              <a:t>increased ability to go ‘off-script’, improvise and respond to ‘teachable moments’ </a:t>
            </a:r>
            <a:r>
              <a:rPr i="1" sz="2124">
                <a:solidFill>
                  <a:srgbClr val="0433FF"/>
                </a:solidFill>
              </a:rPr>
              <a:t>(Woods, 1996)</a:t>
            </a:r>
            <a:endParaRPr i="1" sz="2124"/>
          </a:p>
          <a:p>
            <a:pPr lvl="0" marL="0" indent="0" defTabSz="344677">
              <a:spcBef>
                <a:spcPts val="2400"/>
              </a:spcBef>
              <a:buSzTx/>
              <a:buNone/>
              <a:defRPr sz="1800"/>
            </a:pPr>
            <a:r>
              <a:rPr sz="2124"/>
              <a:t>increased autonomy and agency </a:t>
            </a:r>
            <a:r>
              <a:rPr i="1" sz="2124"/>
              <a:t>(see </a:t>
            </a:r>
            <a:r>
              <a:rPr i="1" sz="2124">
                <a:solidFill>
                  <a:srgbClr val="0433FF"/>
                </a:solidFill>
              </a:rPr>
              <a:t>Hargreaves &amp; Fullan, 2012 </a:t>
            </a:r>
            <a:r>
              <a:rPr i="1" sz="2124"/>
              <a:t>- ‘Decisional Capital’ and </a:t>
            </a:r>
            <a:r>
              <a:rPr i="1" sz="2124">
                <a:solidFill>
                  <a:srgbClr val="0433FF"/>
                </a:solidFill>
              </a:rPr>
              <a:t>Pignatelli, 1993</a:t>
            </a:r>
            <a:r>
              <a:rPr i="1" sz="2124"/>
              <a:t>)</a:t>
            </a:r>
            <a:endParaRPr sz="2124"/>
          </a:p>
          <a:p>
            <a:pPr lvl="0" marL="0" indent="0" defTabSz="344677">
              <a:spcBef>
                <a:spcPts val="2400"/>
              </a:spcBef>
              <a:buSzTx/>
              <a:buNone/>
              <a:defRPr sz="1800"/>
            </a:pPr>
            <a:r>
              <a:rPr sz="2124"/>
              <a:t>increased demand on creative thinking in lessons, largely due to lack of Google!</a:t>
            </a:r>
            <a:endParaRPr sz="2124"/>
          </a:p>
          <a:p>
            <a:pPr lvl="0" marL="0" indent="0" defTabSz="344677">
              <a:spcBef>
                <a:spcPts val="2400"/>
              </a:spcBef>
              <a:buSzTx/>
              <a:buNone/>
              <a:defRPr sz="1800"/>
            </a:pPr>
            <a:r>
              <a:rPr sz="2124"/>
              <a:t>most experience some form of knowledge exchange with teachers, (from informal - </a:t>
            </a:r>
            <a:r>
              <a:rPr i="1" sz="2124"/>
              <a:t>being watched</a:t>
            </a:r>
            <a:r>
              <a:rPr sz="2124"/>
              <a:t>, to formal -</a:t>
            </a:r>
            <a:r>
              <a:rPr i="1" sz="2124"/>
              <a:t> leading staff training</a:t>
            </a:r>
            <a:r>
              <a:rPr sz="2124"/>
              <a:t>)</a:t>
            </a:r>
            <a:endParaRPr sz="2124"/>
          </a:p>
          <a:p>
            <a:pPr lvl="0" marL="0" indent="0" defTabSz="344677">
              <a:spcBef>
                <a:spcPts val="2400"/>
              </a:spcBef>
              <a:buSzTx/>
              <a:buNone/>
              <a:defRPr sz="1800"/>
            </a:pPr>
            <a:r>
              <a:rPr sz="2124"/>
              <a:t>all report a change in professional self-perception, from novice to expert; trainee to teacher (see </a:t>
            </a:r>
            <a:r>
              <a:rPr i="1" sz="2124">
                <a:solidFill>
                  <a:srgbClr val="0433FF"/>
                </a:solidFill>
              </a:rPr>
              <a:t>Berliner, 1988)</a:t>
            </a:r>
          </a:p>
        </p:txBody>
      </p:sp>
    </p:spTree>
  </p:cSld>
  <p:clrMapOvr>
    <a:masterClrMapping/>
  </p:clrMapOvr>
  <p:transition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