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7" r:id="rId2"/>
  </p:sldIdLst>
  <p:sldSz cx="30279975" cy="21388388"/>
  <p:notesSz cx="6858000" cy="9144000"/>
  <p:defaultTextStyle>
    <a:defPPr>
      <a:defRPr lang="en-GB"/>
    </a:defPPr>
    <a:lvl1pPr algn="l" rtl="0" eaLnBrk="0" fontAlgn="base" hangingPunct="0">
      <a:spcBef>
        <a:spcPct val="0"/>
      </a:spcBef>
      <a:spcAft>
        <a:spcPct val="0"/>
      </a:spcAft>
      <a:defRPr sz="3200" b="1" kern="1200">
        <a:solidFill>
          <a:schemeClr val="tx1"/>
        </a:solidFill>
        <a:latin typeface="Arial" charset="0"/>
        <a:ea typeface="+mn-ea"/>
        <a:cs typeface="+mn-cs"/>
      </a:defRPr>
    </a:lvl1pPr>
    <a:lvl2pPr marL="457200" algn="l" rtl="0" eaLnBrk="0" fontAlgn="base" hangingPunct="0">
      <a:spcBef>
        <a:spcPct val="0"/>
      </a:spcBef>
      <a:spcAft>
        <a:spcPct val="0"/>
      </a:spcAft>
      <a:defRPr sz="3200" b="1" kern="1200">
        <a:solidFill>
          <a:schemeClr val="tx1"/>
        </a:solidFill>
        <a:latin typeface="Arial" charset="0"/>
        <a:ea typeface="+mn-ea"/>
        <a:cs typeface="+mn-cs"/>
      </a:defRPr>
    </a:lvl2pPr>
    <a:lvl3pPr marL="914400" algn="l" rtl="0" eaLnBrk="0" fontAlgn="base" hangingPunct="0">
      <a:spcBef>
        <a:spcPct val="0"/>
      </a:spcBef>
      <a:spcAft>
        <a:spcPct val="0"/>
      </a:spcAft>
      <a:defRPr sz="3200" b="1" kern="1200">
        <a:solidFill>
          <a:schemeClr val="tx1"/>
        </a:solidFill>
        <a:latin typeface="Arial" charset="0"/>
        <a:ea typeface="+mn-ea"/>
        <a:cs typeface="+mn-cs"/>
      </a:defRPr>
    </a:lvl3pPr>
    <a:lvl4pPr marL="1371600" algn="l" rtl="0" eaLnBrk="0" fontAlgn="base" hangingPunct="0">
      <a:spcBef>
        <a:spcPct val="0"/>
      </a:spcBef>
      <a:spcAft>
        <a:spcPct val="0"/>
      </a:spcAft>
      <a:defRPr sz="3200" b="1" kern="1200">
        <a:solidFill>
          <a:schemeClr val="tx1"/>
        </a:solidFill>
        <a:latin typeface="Arial" charset="0"/>
        <a:ea typeface="+mn-ea"/>
        <a:cs typeface="+mn-cs"/>
      </a:defRPr>
    </a:lvl4pPr>
    <a:lvl5pPr marL="1828800" algn="l" rtl="0" eaLnBrk="0" fontAlgn="base" hangingPunct="0">
      <a:spcBef>
        <a:spcPct val="0"/>
      </a:spcBef>
      <a:spcAft>
        <a:spcPct val="0"/>
      </a:spcAft>
      <a:defRPr sz="3200" b="1" kern="1200">
        <a:solidFill>
          <a:schemeClr val="tx1"/>
        </a:solidFill>
        <a:latin typeface="Arial" charset="0"/>
        <a:ea typeface="+mn-ea"/>
        <a:cs typeface="+mn-cs"/>
      </a:defRPr>
    </a:lvl5pPr>
    <a:lvl6pPr marL="2286000" algn="l" defTabSz="914400" rtl="0" eaLnBrk="1" latinLnBrk="0" hangingPunct="1">
      <a:defRPr sz="3200" b="1" kern="1200">
        <a:solidFill>
          <a:schemeClr val="tx1"/>
        </a:solidFill>
        <a:latin typeface="Arial" charset="0"/>
        <a:ea typeface="+mn-ea"/>
        <a:cs typeface="+mn-cs"/>
      </a:defRPr>
    </a:lvl6pPr>
    <a:lvl7pPr marL="2743200" algn="l" defTabSz="914400" rtl="0" eaLnBrk="1" latinLnBrk="0" hangingPunct="1">
      <a:defRPr sz="3200" b="1" kern="1200">
        <a:solidFill>
          <a:schemeClr val="tx1"/>
        </a:solidFill>
        <a:latin typeface="Arial" charset="0"/>
        <a:ea typeface="+mn-ea"/>
        <a:cs typeface="+mn-cs"/>
      </a:defRPr>
    </a:lvl7pPr>
    <a:lvl8pPr marL="3200400" algn="l" defTabSz="914400" rtl="0" eaLnBrk="1" latinLnBrk="0" hangingPunct="1">
      <a:defRPr sz="3200" b="1" kern="1200">
        <a:solidFill>
          <a:schemeClr val="tx1"/>
        </a:solidFill>
        <a:latin typeface="Arial" charset="0"/>
        <a:ea typeface="+mn-ea"/>
        <a:cs typeface="+mn-cs"/>
      </a:defRPr>
    </a:lvl8pPr>
    <a:lvl9pPr marL="3657600" algn="l" defTabSz="914400" rtl="0" eaLnBrk="1" latinLnBrk="0" hangingPunct="1">
      <a:defRPr sz="3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76" autoAdjust="0"/>
    <p:restoredTop sz="90929"/>
  </p:normalViewPr>
  <p:slideViewPr>
    <p:cSldViewPr showGuides="1">
      <p:cViewPr>
        <p:scale>
          <a:sx n="30" d="100"/>
          <a:sy n="30" d="100"/>
        </p:scale>
        <p:origin x="-720" y="-420"/>
      </p:cViewPr>
      <p:guideLst>
        <p:guide orient="horz" pos="12814"/>
        <p:guide pos="128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5" descr="swoosh wht.jpg"/>
          <p:cNvPicPr>
            <a:picLocks noChangeAspect="1"/>
          </p:cNvPicPr>
          <p:nvPr userDrawn="1"/>
        </p:nvPicPr>
        <p:blipFill>
          <a:blip r:embed="rId3" cstate="print"/>
          <a:stretch>
            <a:fillRect/>
          </a:stretch>
        </p:blipFill>
        <p:spPr>
          <a:xfrm>
            <a:off x="3975" y="16722782"/>
            <a:ext cx="30276000" cy="4665606"/>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2085975" rtl="0" eaLnBrk="0" fontAlgn="base" hangingPunct="0">
        <a:spcBef>
          <a:spcPct val="0"/>
        </a:spcBef>
        <a:spcAft>
          <a:spcPct val="0"/>
        </a:spcAft>
        <a:defRPr sz="10000">
          <a:solidFill>
            <a:schemeClr val="tx2"/>
          </a:solidFill>
          <a:latin typeface="+mj-lt"/>
          <a:ea typeface="+mj-ea"/>
          <a:cs typeface="+mj-cs"/>
        </a:defRPr>
      </a:lvl1pPr>
      <a:lvl2pPr algn="ctr" defTabSz="2085975" rtl="0" eaLnBrk="0" fontAlgn="base" hangingPunct="0">
        <a:spcBef>
          <a:spcPct val="0"/>
        </a:spcBef>
        <a:spcAft>
          <a:spcPct val="0"/>
        </a:spcAft>
        <a:defRPr sz="10000">
          <a:solidFill>
            <a:schemeClr val="tx2"/>
          </a:solidFill>
          <a:latin typeface="Times" charset="0"/>
        </a:defRPr>
      </a:lvl2pPr>
      <a:lvl3pPr algn="ctr" defTabSz="2085975" rtl="0" eaLnBrk="0" fontAlgn="base" hangingPunct="0">
        <a:spcBef>
          <a:spcPct val="0"/>
        </a:spcBef>
        <a:spcAft>
          <a:spcPct val="0"/>
        </a:spcAft>
        <a:defRPr sz="10000">
          <a:solidFill>
            <a:schemeClr val="tx2"/>
          </a:solidFill>
          <a:latin typeface="Times" charset="0"/>
        </a:defRPr>
      </a:lvl3pPr>
      <a:lvl4pPr algn="ctr" defTabSz="2085975" rtl="0" eaLnBrk="0" fontAlgn="base" hangingPunct="0">
        <a:spcBef>
          <a:spcPct val="0"/>
        </a:spcBef>
        <a:spcAft>
          <a:spcPct val="0"/>
        </a:spcAft>
        <a:defRPr sz="10000">
          <a:solidFill>
            <a:schemeClr val="tx2"/>
          </a:solidFill>
          <a:latin typeface="Times" charset="0"/>
        </a:defRPr>
      </a:lvl4pPr>
      <a:lvl5pPr algn="ctr" defTabSz="2085975" rtl="0" eaLnBrk="0" fontAlgn="base" hangingPunct="0">
        <a:spcBef>
          <a:spcPct val="0"/>
        </a:spcBef>
        <a:spcAft>
          <a:spcPct val="0"/>
        </a:spcAft>
        <a:defRPr sz="10000">
          <a:solidFill>
            <a:schemeClr val="tx2"/>
          </a:solidFill>
          <a:latin typeface="Times" charset="0"/>
        </a:defRPr>
      </a:lvl5pPr>
      <a:lvl6pPr marL="457200" algn="ctr" defTabSz="2085975" rtl="0" fontAlgn="base">
        <a:spcBef>
          <a:spcPct val="0"/>
        </a:spcBef>
        <a:spcAft>
          <a:spcPct val="0"/>
        </a:spcAft>
        <a:defRPr sz="10000">
          <a:solidFill>
            <a:schemeClr val="tx2"/>
          </a:solidFill>
          <a:latin typeface="Times" charset="0"/>
        </a:defRPr>
      </a:lvl6pPr>
      <a:lvl7pPr marL="914400" algn="ctr" defTabSz="2085975" rtl="0" fontAlgn="base">
        <a:spcBef>
          <a:spcPct val="0"/>
        </a:spcBef>
        <a:spcAft>
          <a:spcPct val="0"/>
        </a:spcAft>
        <a:defRPr sz="10000">
          <a:solidFill>
            <a:schemeClr val="tx2"/>
          </a:solidFill>
          <a:latin typeface="Times" charset="0"/>
        </a:defRPr>
      </a:lvl7pPr>
      <a:lvl8pPr marL="1371600" algn="ctr" defTabSz="2085975" rtl="0" fontAlgn="base">
        <a:spcBef>
          <a:spcPct val="0"/>
        </a:spcBef>
        <a:spcAft>
          <a:spcPct val="0"/>
        </a:spcAft>
        <a:defRPr sz="10000">
          <a:solidFill>
            <a:schemeClr val="tx2"/>
          </a:solidFill>
          <a:latin typeface="Times" charset="0"/>
        </a:defRPr>
      </a:lvl8pPr>
      <a:lvl9pPr marL="1828800" algn="ctr" defTabSz="2085975" rtl="0" fontAlgn="base">
        <a:spcBef>
          <a:spcPct val="0"/>
        </a:spcBef>
        <a:spcAft>
          <a:spcPct val="0"/>
        </a:spcAft>
        <a:defRPr sz="10000">
          <a:solidFill>
            <a:schemeClr val="tx2"/>
          </a:solidFill>
          <a:latin typeface="Times" charset="0"/>
        </a:defRPr>
      </a:lvl9pPr>
    </p:titleStyle>
    <p:bodyStyle>
      <a:lvl1pPr marL="782638" indent="-782638" algn="l" defTabSz="2085975" rtl="0" eaLnBrk="0" fontAlgn="base" hangingPunct="0">
        <a:spcBef>
          <a:spcPct val="20000"/>
        </a:spcBef>
        <a:spcAft>
          <a:spcPct val="0"/>
        </a:spcAft>
        <a:buChar char="•"/>
        <a:defRPr sz="7300">
          <a:solidFill>
            <a:schemeClr val="tx1"/>
          </a:solidFill>
          <a:latin typeface="+mn-lt"/>
          <a:ea typeface="+mn-ea"/>
          <a:cs typeface="+mn-cs"/>
        </a:defRPr>
      </a:lvl1pPr>
      <a:lvl2pPr marL="1695450" indent="-652463" algn="l" defTabSz="2085975" rtl="0" eaLnBrk="0" fontAlgn="base" hangingPunct="0">
        <a:spcBef>
          <a:spcPct val="20000"/>
        </a:spcBef>
        <a:spcAft>
          <a:spcPct val="0"/>
        </a:spcAft>
        <a:buChar char="–"/>
        <a:defRPr sz="6400">
          <a:solidFill>
            <a:schemeClr val="tx1"/>
          </a:solidFill>
          <a:latin typeface="+mn-lt"/>
        </a:defRPr>
      </a:lvl2pPr>
      <a:lvl3pPr marL="2608263" indent="-522288" algn="l" defTabSz="2085975" rtl="0" eaLnBrk="0" fontAlgn="base" hangingPunct="0">
        <a:spcBef>
          <a:spcPct val="20000"/>
        </a:spcBef>
        <a:spcAft>
          <a:spcPct val="0"/>
        </a:spcAft>
        <a:buChar char="•"/>
        <a:defRPr sz="5500">
          <a:solidFill>
            <a:schemeClr val="tx1"/>
          </a:solidFill>
          <a:latin typeface="+mn-lt"/>
        </a:defRPr>
      </a:lvl3pPr>
      <a:lvl4pPr marL="3651250" indent="-522288" algn="l" defTabSz="2085975" rtl="0" eaLnBrk="0" fontAlgn="base" hangingPunct="0">
        <a:spcBef>
          <a:spcPct val="20000"/>
        </a:spcBef>
        <a:spcAft>
          <a:spcPct val="0"/>
        </a:spcAft>
        <a:buChar char="–"/>
        <a:defRPr sz="4600">
          <a:solidFill>
            <a:schemeClr val="tx1"/>
          </a:solidFill>
          <a:latin typeface="+mn-lt"/>
        </a:defRPr>
      </a:lvl4pPr>
      <a:lvl5pPr marL="4694238" indent="-520700" algn="l" defTabSz="2085975" rtl="0" eaLnBrk="0" fontAlgn="base" hangingPunct="0">
        <a:spcBef>
          <a:spcPct val="20000"/>
        </a:spcBef>
        <a:spcAft>
          <a:spcPct val="0"/>
        </a:spcAft>
        <a:buChar char="»"/>
        <a:defRPr sz="4600">
          <a:solidFill>
            <a:schemeClr val="tx1"/>
          </a:solidFill>
          <a:latin typeface="+mn-lt"/>
        </a:defRPr>
      </a:lvl5pPr>
      <a:lvl6pPr marL="5151438" indent="-520700" algn="l" defTabSz="2085975" rtl="0" fontAlgn="base">
        <a:spcBef>
          <a:spcPct val="20000"/>
        </a:spcBef>
        <a:spcAft>
          <a:spcPct val="0"/>
        </a:spcAft>
        <a:buChar char="»"/>
        <a:defRPr sz="4600">
          <a:solidFill>
            <a:schemeClr val="tx1"/>
          </a:solidFill>
          <a:latin typeface="+mn-lt"/>
        </a:defRPr>
      </a:lvl6pPr>
      <a:lvl7pPr marL="5608638" indent="-520700" algn="l" defTabSz="2085975" rtl="0" fontAlgn="base">
        <a:spcBef>
          <a:spcPct val="20000"/>
        </a:spcBef>
        <a:spcAft>
          <a:spcPct val="0"/>
        </a:spcAft>
        <a:buChar char="»"/>
        <a:defRPr sz="4600">
          <a:solidFill>
            <a:schemeClr val="tx1"/>
          </a:solidFill>
          <a:latin typeface="+mn-lt"/>
        </a:defRPr>
      </a:lvl7pPr>
      <a:lvl8pPr marL="6065838" indent="-520700" algn="l" defTabSz="2085975" rtl="0" fontAlgn="base">
        <a:spcBef>
          <a:spcPct val="20000"/>
        </a:spcBef>
        <a:spcAft>
          <a:spcPct val="0"/>
        </a:spcAft>
        <a:buChar char="»"/>
        <a:defRPr sz="4600">
          <a:solidFill>
            <a:schemeClr val="tx1"/>
          </a:solidFill>
          <a:latin typeface="+mn-lt"/>
        </a:defRPr>
      </a:lvl8pPr>
      <a:lvl9pPr marL="6523038" indent="-520700" algn="l" defTabSz="2085975" rtl="0" fontAlgn="base">
        <a:spcBef>
          <a:spcPct val="20000"/>
        </a:spcBef>
        <a:spcAft>
          <a:spcPct val="0"/>
        </a:spcAft>
        <a:buChar char="»"/>
        <a:defRPr sz="4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4371" y="3133355"/>
            <a:ext cx="29091232" cy="13321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94371" y="541066"/>
            <a:ext cx="29091232" cy="2400657"/>
          </a:xfrm>
          <a:prstGeom prst="rect">
            <a:avLst/>
          </a:prstGeom>
          <a:noFill/>
        </p:spPr>
        <p:txBody>
          <a:bodyPr wrap="square" rtlCol="0">
            <a:spAutoFit/>
          </a:bodyPr>
          <a:lstStyle/>
          <a:p>
            <a:pPr algn="ctr"/>
            <a:r>
              <a:rPr lang="en-GB" sz="5000" dirty="0" smtClean="0">
                <a:solidFill>
                  <a:srgbClr val="FF0000"/>
                </a:solidFill>
              </a:rPr>
              <a:t>Development and initial validation of the ‘Bristol Impact of Hypermobility’ (</a:t>
            </a:r>
            <a:r>
              <a:rPr lang="en-GB" sz="5000" dirty="0" err="1" smtClean="0">
                <a:solidFill>
                  <a:srgbClr val="FF0000"/>
                </a:solidFill>
              </a:rPr>
              <a:t>BIoH</a:t>
            </a:r>
            <a:r>
              <a:rPr lang="en-GB" sz="5000" dirty="0" smtClean="0">
                <a:solidFill>
                  <a:srgbClr val="FF0000"/>
                </a:solidFill>
              </a:rPr>
              <a:t>) questionnaire </a:t>
            </a:r>
          </a:p>
          <a:p>
            <a:pPr algn="ctr"/>
            <a:r>
              <a:rPr lang="en-GB" sz="4000" dirty="0" smtClean="0"/>
              <a:t>ST </a:t>
            </a:r>
            <a:r>
              <a:rPr lang="en-GB" sz="4000" dirty="0" err="1" smtClean="0"/>
              <a:t>Palmer</a:t>
            </a:r>
            <a:r>
              <a:rPr lang="en-GB" sz="4000" baseline="30000" dirty="0" err="1" smtClean="0"/>
              <a:t>a</a:t>
            </a:r>
            <a:r>
              <a:rPr lang="en-GB" sz="4000" dirty="0" smtClean="0"/>
              <a:t>, F </a:t>
            </a:r>
            <a:r>
              <a:rPr lang="en-GB" sz="4000" dirty="0" err="1" smtClean="0"/>
              <a:t>Cramp</a:t>
            </a:r>
            <a:r>
              <a:rPr lang="en-GB" sz="4000" baseline="30000" dirty="0" err="1" smtClean="0"/>
              <a:t>a</a:t>
            </a:r>
            <a:r>
              <a:rPr lang="en-GB" sz="4000" dirty="0" smtClean="0"/>
              <a:t>, R </a:t>
            </a:r>
            <a:r>
              <a:rPr lang="en-GB" sz="4000" dirty="0" err="1" smtClean="0"/>
              <a:t>Lewis</a:t>
            </a:r>
            <a:r>
              <a:rPr lang="en-GB" sz="4000" baseline="30000" dirty="0" err="1" smtClean="0"/>
              <a:t>b</a:t>
            </a:r>
            <a:r>
              <a:rPr lang="en-GB" sz="4000" dirty="0" smtClean="0"/>
              <a:t>, G </a:t>
            </a:r>
            <a:r>
              <a:rPr lang="en-GB" sz="4000" dirty="0" err="1" smtClean="0"/>
              <a:t>Gould</a:t>
            </a:r>
            <a:r>
              <a:rPr lang="en-GB" sz="4000" baseline="30000" dirty="0" err="1" smtClean="0"/>
              <a:t>c</a:t>
            </a:r>
            <a:r>
              <a:rPr lang="en-GB" sz="4000" dirty="0" smtClean="0"/>
              <a:t>, E </a:t>
            </a:r>
            <a:r>
              <a:rPr lang="en-GB" sz="4000" dirty="0" err="1" smtClean="0"/>
              <a:t>Clark</a:t>
            </a:r>
            <a:r>
              <a:rPr lang="en-GB" sz="4000" baseline="30000" dirty="0" err="1" smtClean="0"/>
              <a:t>c</a:t>
            </a:r>
            <a:endParaRPr lang="en-GB" sz="4000" dirty="0" smtClean="0"/>
          </a:p>
          <a:p>
            <a:pPr algn="ctr"/>
            <a:r>
              <a:rPr lang="en-GB" sz="3000" b="0" baseline="30000" dirty="0" err="1" smtClean="0"/>
              <a:t>a</a:t>
            </a:r>
            <a:r>
              <a:rPr lang="en-GB" sz="3000" b="0" dirty="0" err="1" smtClean="0"/>
              <a:t>Department</a:t>
            </a:r>
            <a:r>
              <a:rPr lang="en-GB" sz="3000" b="0" dirty="0" smtClean="0"/>
              <a:t> of Allied Health Professions</a:t>
            </a:r>
            <a:r>
              <a:rPr lang="en-GB" sz="3000" b="0" dirty="0"/>
              <a:t>, </a:t>
            </a:r>
            <a:r>
              <a:rPr lang="en-GB" sz="3000" b="0" dirty="0" smtClean="0"/>
              <a:t>University of </a:t>
            </a:r>
            <a:r>
              <a:rPr lang="en-GB" sz="3000" b="0" dirty="0"/>
              <a:t>the West of England, Bristol, </a:t>
            </a:r>
            <a:r>
              <a:rPr lang="en-GB" sz="3000" b="0" dirty="0" smtClean="0"/>
              <a:t>UK. </a:t>
            </a:r>
            <a:r>
              <a:rPr lang="en-GB" sz="3000" b="0" baseline="30000" dirty="0" err="1" smtClean="0"/>
              <a:t>b</a:t>
            </a:r>
            <a:r>
              <a:rPr lang="en-GB" sz="3000" b="0" dirty="0" err="1" smtClean="0"/>
              <a:t>Department</a:t>
            </a:r>
            <a:r>
              <a:rPr lang="en-GB" sz="3000" b="0" dirty="0" smtClean="0"/>
              <a:t> of Physiotherapy</a:t>
            </a:r>
            <a:r>
              <a:rPr lang="en-GB" sz="3000" b="0" dirty="0"/>
              <a:t>, North Bristol NHS Trust</a:t>
            </a:r>
            <a:r>
              <a:rPr lang="en-GB" sz="3000" b="0" dirty="0" smtClean="0"/>
              <a:t>, UK. </a:t>
            </a:r>
            <a:r>
              <a:rPr lang="en-GB" sz="3000" b="0" baseline="30000" dirty="0" err="1" smtClean="0"/>
              <a:t>c</a:t>
            </a:r>
            <a:r>
              <a:rPr lang="en-GB" sz="3000" b="0" dirty="0" err="1" smtClean="0"/>
              <a:t>Musculoskeletal</a:t>
            </a:r>
            <a:r>
              <a:rPr lang="en-GB" sz="3000" b="0" dirty="0" smtClean="0"/>
              <a:t> Research Unit, University of </a:t>
            </a:r>
            <a:r>
              <a:rPr lang="en-GB" sz="3000" b="0" dirty="0"/>
              <a:t>Bristol, </a:t>
            </a:r>
            <a:r>
              <a:rPr lang="en-GB" sz="3000" b="0" dirty="0" smtClean="0"/>
              <a:t>UK.</a:t>
            </a:r>
            <a:endParaRPr lang="en-GB" sz="3000" dirty="0"/>
          </a:p>
        </p:txBody>
      </p:sp>
      <p:sp>
        <p:nvSpPr>
          <p:cNvPr id="3" name="TextBox 2"/>
          <p:cNvSpPr txBox="1"/>
          <p:nvPr/>
        </p:nvSpPr>
        <p:spPr>
          <a:xfrm>
            <a:off x="617200" y="3133355"/>
            <a:ext cx="29091232" cy="13480613"/>
          </a:xfrm>
          <a:prstGeom prst="rect">
            <a:avLst/>
          </a:prstGeom>
          <a:noFill/>
        </p:spPr>
        <p:txBody>
          <a:bodyPr wrap="square" numCol="3" spcCol="360000" rtlCol="0">
            <a:spAutoFit/>
          </a:bodyPr>
          <a:lstStyle/>
          <a:p>
            <a:pPr algn="just"/>
            <a:r>
              <a:rPr lang="en-US" sz="3000" dirty="0" smtClean="0">
                <a:solidFill>
                  <a:srgbClr val="FF0000"/>
                </a:solidFill>
              </a:rPr>
              <a:t>Background:</a:t>
            </a:r>
            <a:r>
              <a:rPr lang="en-US" sz="3000" dirty="0" smtClean="0"/>
              <a:t> </a:t>
            </a:r>
            <a:r>
              <a:rPr lang="en-US" sz="3000" b="0" dirty="0"/>
              <a:t>Joint Hypermobility Syndrome (JHS) is a heritable disorder associated with pain and excessive joint range of motion in the absence of inflammatory joint disease. Symptomatic joint hypermobility has been reported to affect approximately 5% of women and 0.6% of </a:t>
            </a:r>
            <a:r>
              <a:rPr lang="en-US" sz="3000" b="0" dirty="0" smtClean="0"/>
              <a:t>men</a:t>
            </a:r>
            <a:r>
              <a:rPr lang="en-US" sz="3000" b="0" baseline="30000" dirty="0" smtClean="0"/>
              <a:t>1</a:t>
            </a:r>
            <a:r>
              <a:rPr lang="en-US" sz="3000" b="0" dirty="0" smtClean="0"/>
              <a:t>. The impact  of JHS on individuals with the condition is currently not well understood but anecdotal evidence suggested that existing outcome measures fail to capture many of the difficulties encountered. Development of a condition-specific questionnaire was considered necessary to support clinical practice and future research into the impact and management of JHS.</a:t>
            </a:r>
          </a:p>
          <a:p>
            <a:pPr algn="just"/>
            <a:endParaRPr lang="en-US" sz="3000" b="0" dirty="0"/>
          </a:p>
          <a:p>
            <a:pPr algn="just"/>
            <a:r>
              <a:rPr lang="en-US" sz="3000" dirty="0" smtClean="0">
                <a:solidFill>
                  <a:srgbClr val="FF0000"/>
                </a:solidFill>
              </a:rPr>
              <a:t>Aims:</a:t>
            </a:r>
            <a:r>
              <a:rPr lang="en-US" sz="3000" b="0" dirty="0" smtClean="0"/>
              <a:t> 1</a:t>
            </a:r>
            <a:r>
              <a:rPr lang="en-US" sz="3000" b="0" dirty="0"/>
              <a:t>. To identify the impact of JHS </a:t>
            </a:r>
            <a:r>
              <a:rPr lang="en-US" sz="3000" b="0" dirty="0" smtClean="0"/>
              <a:t>in adults; </a:t>
            </a:r>
          </a:p>
          <a:p>
            <a:pPr algn="just"/>
            <a:r>
              <a:rPr lang="en-US" sz="3000" b="0" dirty="0" smtClean="0"/>
              <a:t>2</a:t>
            </a:r>
            <a:r>
              <a:rPr lang="en-US" sz="3000" b="0" dirty="0"/>
              <a:t>. To develop a questionnaire to assess </a:t>
            </a:r>
            <a:r>
              <a:rPr lang="en-US" sz="3000" b="0" dirty="0" smtClean="0"/>
              <a:t>its impact; </a:t>
            </a:r>
          </a:p>
          <a:p>
            <a:pPr algn="just"/>
            <a:r>
              <a:rPr lang="en-US" sz="3000" b="0" dirty="0" smtClean="0"/>
              <a:t>3. To </a:t>
            </a:r>
            <a:r>
              <a:rPr lang="en-US" sz="3000" b="0" dirty="0"/>
              <a:t>establish the concurrent validity of the new questionnaire against the Short Form (36) Health Survey (SF-36).</a:t>
            </a:r>
          </a:p>
          <a:p>
            <a:pPr algn="just"/>
            <a:endParaRPr lang="en-US" sz="3000" b="0" dirty="0"/>
          </a:p>
          <a:p>
            <a:pPr algn="just"/>
            <a:r>
              <a:rPr lang="en-US" sz="3000" dirty="0">
                <a:solidFill>
                  <a:srgbClr val="FF0000"/>
                </a:solidFill>
              </a:rPr>
              <a:t>Methods: </a:t>
            </a:r>
            <a:r>
              <a:rPr lang="en-US" sz="3000" b="0" dirty="0"/>
              <a:t>Adults </a:t>
            </a:r>
            <a:r>
              <a:rPr lang="en-US" sz="3000" b="0" dirty="0" smtClean="0"/>
              <a:t>meeting the </a:t>
            </a:r>
            <a:r>
              <a:rPr lang="en-US" sz="3000" b="0" dirty="0"/>
              <a:t>Brighton </a:t>
            </a:r>
            <a:r>
              <a:rPr lang="en-US" sz="3000" b="0" dirty="0" smtClean="0"/>
              <a:t>criteria </a:t>
            </a:r>
            <a:r>
              <a:rPr lang="en-US" sz="3000" b="0" dirty="0"/>
              <a:t>for JHS were invited to take part in focus groups and semi-structured telephone interviews to explore the impact of the condition. Focus groups and </a:t>
            </a:r>
            <a:r>
              <a:rPr lang="en-US" sz="3000" b="0" dirty="0" smtClean="0"/>
              <a:t>interviews </a:t>
            </a:r>
            <a:r>
              <a:rPr lang="en-US" sz="3000" b="0" dirty="0"/>
              <a:t>were recorded, transcribed verbatim and </a:t>
            </a:r>
            <a:r>
              <a:rPr lang="en-US" sz="3000" b="0" dirty="0" err="1"/>
              <a:t>anonymised</a:t>
            </a:r>
            <a:r>
              <a:rPr lang="en-US" sz="3000" b="0" dirty="0"/>
              <a:t>. Open coding of the transcripts was used to identify individual questionnaire </a:t>
            </a:r>
            <a:r>
              <a:rPr lang="en-US" sz="3000" b="0" dirty="0" smtClean="0"/>
              <a:t>items,  </a:t>
            </a:r>
            <a:r>
              <a:rPr lang="en-US" sz="3000" b="0" dirty="0"/>
              <a:t>discussed in detail and verified by two </a:t>
            </a:r>
            <a:r>
              <a:rPr lang="en-US" sz="3000" b="0" dirty="0" smtClean="0"/>
              <a:t>researchers (GG and SP). </a:t>
            </a:r>
            <a:r>
              <a:rPr lang="en-US" sz="3000" b="0" dirty="0"/>
              <a:t>Thematic analysis of the data did not progress beyond this first level of coding as the aim was limited to identification of individual items. The specific wording of individual questions and response options for the draft questionnaire were discussed in detail and agreed by a working group comprising patient research partners and members of the research team. The draft questionnaire and SF-36 were </a:t>
            </a:r>
            <a:r>
              <a:rPr lang="en-US" sz="3000" b="0" dirty="0" smtClean="0"/>
              <a:t>then distributed </a:t>
            </a:r>
            <a:r>
              <a:rPr lang="en-US" sz="3000" b="0" dirty="0"/>
              <a:t>by mail to 1,502 adult members of the Hypermobility Syndromes </a:t>
            </a:r>
            <a:r>
              <a:rPr lang="en-US" sz="3000" b="0" dirty="0" smtClean="0"/>
              <a:t>Association (HMSA). </a:t>
            </a:r>
            <a:r>
              <a:rPr lang="en-US" sz="3000" b="0" dirty="0"/>
              <a:t>Completed questionnaires informed a systematic and iterative process of question removal on the basis of low median reported severity (&lt;40%) and high correlations with other questions (r&gt;0.7). The total score of the </a:t>
            </a:r>
            <a:r>
              <a:rPr lang="en-US" sz="3000" b="0" dirty="0" err="1"/>
              <a:t>finalised</a:t>
            </a:r>
            <a:r>
              <a:rPr lang="en-US" sz="3000" b="0" dirty="0"/>
              <a:t> questionnaire was then correlated against SF-36 responses by calculating Spearman's Rank correlation coefficients.</a:t>
            </a:r>
          </a:p>
          <a:p>
            <a:pPr algn="just"/>
            <a:endParaRPr lang="en-US" sz="3000" b="0" dirty="0"/>
          </a:p>
          <a:p>
            <a:pPr algn="just"/>
            <a:r>
              <a:rPr lang="en-US" sz="3000" dirty="0">
                <a:solidFill>
                  <a:srgbClr val="FF0000"/>
                </a:solidFill>
              </a:rPr>
              <a:t>Results:</a:t>
            </a:r>
            <a:r>
              <a:rPr lang="en-US" sz="3000" b="0" dirty="0">
                <a:solidFill>
                  <a:srgbClr val="FF0000"/>
                </a:solidFill>
              </a:rPr>
              <a:t> </a:t>
            </a:r>
            <a:r>
              <a:rPr lang="en-US" sz="3000" b="0" dirty="0"/>
              <a:t>Focus </a:t>
            </a:r>
            <a:r>
              <a:rPr lang="en-US" sz="3000" b="0" dirty="0" smtClean="0"/>
              <a:t>group </a:t>
            </a:r>
            <a:r>
              <a:rPr lang="en-US" sz="3000" b="0" dirty="0"/>
              <a:t>(two groups, total n=12) and telephone </a:t>
            </a:r>
            <a:r>
              <a:rPr lang="en-US" sz="3000" b="0" dirty="0" smtClean="0"/>
              <a:t>interview </a:t>
            </a:r>
            <a:r>
              <a:rPr lang="en-US" sz="3000" b="0" dirty="0"/>
              <a:t>(n=3) </a:t>
            </a:r>
            <a:r>
              <a:rPr lang="en-US" sz="3000" b="0" dirty="0" smtClean="0"/>
              <a:t>participants </a:t>
            </a:r>
            <a:r>
              <a:rPr lang="en-US" sz="3000" b="0" dirty="0"/>
              <a:t>comprised 2 men and 13 women aged 18-45 years. The resultant draft questionnaire contained 94 scored items addressing issues such as pain, fatigue, physical function, anxiety, planning and management, and strength and weakness. </a:t>
            </a:r>
            <a:r>
              <a:rPr lang="en-US" sz="3000" b="0" dirty="0" smtClean="0"/>
              <a:t>n=624 </a:t>
            </a:r>
            <a:r>
              <a:rPr lang="en-US" sz="3000" b="0" dirty="0"/>
              <a:t>valid questionnaires were returned </a:t>
            </a:r>
            <a:r>
              <a:rPr lang="en-US" sz="3000" b="0" dirty="0" smtClean="0"/>
              <a:t>from HMSA </a:t>
            </a:r>
            <a:r>
              <a:rPr lang="en-US" sz="3000" b="0" dirty="0"/>
              <a:t>members (median age 39 years, 95% female). 39 questions were removed on the basis of low median reported severity and/or high correlations with other questions. The final 'Bristol Impact of Hypermobility' (</a:t>
            </a:r>
            <a:r>
              <a:rPr lang="en-US" sz="3000" b="0" dirty="0" err="1"/>
              <a:t>BIoH</a:t>
            </a:r>
            <a:r>
              <a:rPr lang="en-US" sz="3000" b="0" dirty="0"/>
              <a:t>) questionnaire contains 55 scored items and gives a maximum score of 360, with higher scores representing more severe impact. 88% and 53% of the cohort were below general population norms for the SF-36 Physical Component Score (PCS) and Mental Component Score (MCS) respectively. </a:t>
            </a:r>
            <a:r>
              <a:rPr lang="en-US" sz="3000" b="0" dirty="0" smtClean="0"/>
              <a:t>Correlations with individual component scores are presented in Table 1.</a:t>
            </a:r>
          </a:p>
          <a:p>
            <a:pPr algn="just"/>
            <a:endParaRPr lang="en-US" sz="3000" b="0" dirty="0"/>
          </a:p>
          <a:p>
            <a:pPr algn="just"/>
            <a:endParaRPr lang="en-US" sz="3000" b="0" dirty="0" smtClean="0"/>
          </a:p>
          <a:p>
            <a:pPr algn="just"/>
            <a:endParaRPr lang="en-US" sz="3000" b="0" dirty="0"/>
          </a:p>
          <a:p>
            <a:pPr algn="just"/>
            <a:endParaRPr lang="en-US" sz="3000" b="0" dirty="0" smtClean="0"/>
          </a:p>
          <a:p>
            <a:pPr algn="just"/>
            <a:endParaRPr lang="en-US" sz="3000" b="0" dirty="0" smtClean="0"/>
          </a:p>
          <a:p>
            <a:pPr algn="just"/>
            <a:r>
              <a:rPr lang="en-US" sz="2000" dirty="0" smtClean="0"/>
              <a:t>Table 1. Correlation between total </a:t>
            </a:r>
            <a:r>
              <a:rPr lang="en-US" sz="2000" dirty="0" err="1" smtClean="0"/>
              <a:t>BIoH</a:t>
            </a:r>
            <a:r>
              <a:rPr lang="en-US" sz="2000" dirty="0" smtClean="0"/>
              <a:t> scores and individual components of the SF-36 </a:t>
            </a:r>
            <a:r>
              <a:rPr lang="en-US" sz="2000" b="0" dirty="0" smtClean="0"/>
              <a:t>(*</a:t>
            </a:r>
            <a:r>
              <a:rPr lang="en-US" sz="2000" b="0" dirty="0"/>
              <a:t>all </a:t>
            </a:r>
            <a:r>
              <a:rPr lang="en-US" sz="2000" b="0" dirty="0" smtClean="0"/>
              <a:t>p&lt;0.05).</a:t>
            </a:r>
            <a:endParaRPr lang="en-US" sz="2000" b="0" dirty="0"/>
          </a:p>
          <a:p>
            <a:pPr algn="just"/>
            <a:endParaRPr lang="en-US" sz="3000" b="0" dirty="0"/>
          </a:p>
          <a:p>
            <a:pPr algn="just"/>
            <a:r>
              <a:rPr lang="en-US" sz="3000" dirty="0">
                <a:solidFill>
                  <a:srgbClr val="FF0000"/>
                </a:solidFill>
              </a:rPr>
              <a:t>Conclusions: </a:t>
            </a:r>
            <a:r>
              <a:rPr lang="en-US" sz="3000" b="0" dirty="0"/>
              <a:t>The </a:t>
            </a:r>
            <a:r>
              <a:rPr lang="en-US" sz="3000" b="0" dirty="0" err="1" smtClean="0"/>
              <a:t>BIoH</a:t>
            </a:r>
            <a:r>
              <a:rPr lang="en-US" sz="3000" b="0" dirty="0" smtClean="0"/>
              <a:t> </a:t>
            </a:r>
            <a:r>
              <a:rPr lang="en-US" sz="3000" b="0" dirty="0"/>
              <a:t>questionnaire is the first condition-specific tool developed for JHS. It correlates strongly against the Physical Component Score (PCS) of the </a:t>
            </a:r>
            <a:r>
              <a:rPr lang="en-US" sz="3000" b="0" dirty="0" smtClean="0"/>
              <a:t>SF-36. </a:t>
            </a:r>
            <a:r>
              <a:rPr lang="en-US" sz="3000" b="0" dirty="0"/>
              <a:t>Other psychometric properties of the questionnaire such as test-retest reliability and sensitivity to change are yet to be established. The questionnaire has demonstrated initial potential to inform future research and clinical practice in this under-</a:t>
            </a:r>
            <a:r>
              <a:rPr lang="en-US" sz="3000" b="0" dirty="0" err="1"/>
              <a:t>recognised</a:t>
            </a:r>
            <a:r>
              <a:rPr lang="en-US" sz="3000" b="0" dirty="0"/>
              <a:t> and poorly treated painful condition. </a:t>
            </a:r>
          </a:p>
          <a:p>
            <a:pPr algn="just"/>
            <a:endParaRPr lang="en-US" sz="3000" b="0" dirty="0" smtClean="0"/>
          </a:p>
          <a:p>
            <a:pPr algn="just"/>
            <a:r>
              <a:rPr lang="en-US" sz="2000" dirty="0">
                <a:solidFill>
                  <a:srgbClr val="FF0000"/>
                </a:solidFill>
              </a:rPr>
              <a:t>References:</a:t>
            </a:r>
            <a:r>
              <a:rPr lang="en-US" sz="2000" b="0" dirty="0"/>
              <a:t>1. Simpson MR (2006) Benign joint hypermobility syndrome: evaluation, diagnosis, and management. J Am Osteopath </a:t>
            </a:r>
            <a:r>
              <a:rPr lang="en-US" sz="2000" b="0" dirty="0" err="1"/>
              <a:t>Assoc</a:t>
            </a:r>
            <a:r>
              <a:rPr lang="en-US" sz="2000" b="0" dirty="0"/>
              <a:t> </a:t>
            </a:r>
            <a:r>
              <a:rPr lang="en-US" sz="2000" b="0" dirty="0" err="1"/>
              <a:t>Clin</a:t>
            </a:r>
            <a:r>
              <a:rPr lang="en-US" sz="2000" b="0" dirty="0"/>
              <a:t> </a:t>
            </a:r>
            <a:r>
              <a:rPr lang="en-US" sz="2000" b="0" dirty="0" err="1"/>
              <a:t>Pract</a:t>
            </a:r>
            <a:r>
              <a:rPr lang="en-US" sz="2000" b="0" dirty="0"/>
              <a:t>, 106(9):</a:t>
            </a:r>
            <a:r>
              <a:rPr lang="en-US" sz="2000" b="0" dirty="0" smtClean="0"/>
              <a:t>531-6.</a:t>
            </a:r>
            <a:endParaRPr lang="en-US" sz="2000" b="0" dirty="0"/>
          </a:p>
          <a:p>
            <a:pPr algn="just"/>
            <a:r>
              <a:rPr lang="en-US" sz="2000" dirty="0" smtClean="0">
                <a:solidFill>
                  <a:srgbClr val="FF0000"/>
                </a:solidFill>
              </a:rPr>
              <a:t>Funding:</a:t>
            </a:r>
            <a:r>
              <a:rPr lang="en-US" sz="2000" b="0" dirty="0" smtClean="0"/>
              <a:t> North </a:t>
            </a:r>
            <a:r>
              <a:rPr lang="en-US" sz="2000" b="0" dirty="0"/>
              <a:t>Bristol NHS Trust Flexibility &amp; Sustainability Fund and </a:t>
            </a:r>
            <a:r>
              <a:rPr lang="en-US" sz="2000" b="0" dirty="0" smtClean="0"/>
              <a:t>the </a:t>
            </a:r>
            <a:r>
              <a:rPr lang="en-US" sz="2000" b="0" dirty="0"/>
              <a:t>University of the West of England, Faculty of Health &amp; Life Sciences</a:t>
            </a:r>
            <a:r>
              <a:rPr lang="en-US" sz="2000" b="0" dirty="0" smtClean="0"/>
              <a:t>.</a:t>
            </a:r>
          </a:p>
          <a:p>
            <a:pPr algn="just"/>
            <a:r>
              <a:rPr lang="en-US" sz="2000" dirty="0" smtClean="0">
                <a:solidFill>
                  <a:srgbClr val="FF0000"/>
                </a:solidFill>
              </a:rPr>
              <a:t>Ethical Approval:</a:t>
            </a:r>
            <a:r>
              <a:rPr lang="en-US" sz="2000" b="0" dirty="0" smtClean="0"/>
              <a:t> South West 5 Research Ethics Committee (10/H0107/46).</a:t>
            </a:r>
            <a:endParaRPr lang="en-GB" sz="2000" b="0"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52755" y="17014817"/>
            <a:ext cx="4153846"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76511" y="17014817"/>
            <a:ext cx="310909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4718490" y="20127242"/>
            <a:ext cx="4967113" cy="553998"/>
          </a:xfrm>
          <a:prstGeom prst="rect">
            <a:avLst/>
          </a:prstGeom>
          <a:noFill/>
        </p:spPr>
        <p:txBody>
          <a:bodyPr wrap="square" rtlCol="0">
            <a:spAutoFit/>
          </a:bodyPr>
          <a:lstStyle/>
          <a:p>
            <a:pPr algn="r"/>
            <a:r>
              <a:rPr lang="en-GB" sz="3000" b="0" dirty="0" smtClean="0">
                <a:sym typeface="Wingdings"/>
              </a:rPr>
              <a:t> S</a:t>
            </a:r>
            <a:r>
              <a:rPr lang="en-GB" sz="3000" b="0" dirty="0" smtClean="0"/>
              <a:t>hea.Palmer@uwe.ac.uk</a:t>
            </a:r>
            <a:endParaRPr lang="en-GB" sz="3000" b="0" dirty="0"/>
          </a:p>
        </p:txBody>
      </p:sp>
      <p:graphicFrame>
        <p:nvGraphicFramePr>
          <p:cNvPr id="7" name="Table 6"/>
          <p:cNvGraphicFramePr>
            <a:graphicFrameLocks noGrp="1"/>
          </p:cNvGraphicFramePr>
          <p:nvPr>
            <p:extLst>
              <p:ext uri="{D42A27DB-BD31-4B8C-83A1-F6EECF244321}">
                <p14:modId xmlns:p14="http://schemas.microsoft.com/office/powerpoint/2010/main" val="2595840722"/>
              </p:ext>
            </p:extLst>
          </p:nvPr>
        </p:nvGraphicFramePr>
        <p:xfrm>
          <a:off x="20174019" y="6157690"/>
          <a:ext cx="9505058" cy="2011680"/>
        </p:xfrm>
        <a:graphic>
          <a:graphicData uri="http://schemas.openxmlformats.org/drawingml/2006/table">
            <a:tbl>
              <a:tblPr firstRow="1" bandRow="1">
                <a:tableStyleId>{5940675A-B579-460E-94D1-54222C63F5DA}</a:tableStyleId>
              </a:tblPr>
              <a:tblGrid>
                <a:gridCol w="3787661"/>
                <a:gridCol w="1117658"/>
                <a:gridCol w="3482081"/>
                <a:gridCol w="1117658"/>
              </a:tblGrid>
              <a:tr h="370840">
                <a:tc>
                  <a:txBody>
                    <a:bodyPr/>
                    <a:lstStyle/>
                    <a:p>
                      <a:r>
                        <a:rPr lang="en-GB" sz="2000" b="1" dirty="0" smtClean="0">
                          <a:latin typeface="Arial" panose="020B0604020202020204" pitchFamily="34" charset="0"/>
                          <a:cs typeface="Arial" panose="020B0604020202020204" pitchFamily="34" charset="0"/>
                        </a:rPr>
                        <a:t>Physical Component </a:t>
                      </a:r>
                    </a:p>
                    <a:p>
                      <a:r>
                        <a:rPr lang="en-GB" sz="2000" b="1" dirty="0" smtClean="0">
                          <a:latin typeface="Arial" panose="020B0604020202020204" pitchFamily="34" charset="0"/>
                          <a:cs typeface="Arial" panose="020B0604020202020204" pitchFamily="34" charset="0"/>
                        </a:rPr>
                        <a:t>Score (PCS)</a:t>
                      </a:r>
                      <a:endParaRPr lang="en-GB" sz="2000" b="1"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2000" dirty="0" smtClean="0">
                          <a:latin typeface="Arial" panose="020B0604020202020204" pitchFamily="34" charset="0"/>
                          <a:cs typeface="Arial" panose="020B0604020202020204" pitchFamily="34" charset="0"/>
                        </a:rPr>
                        <a:t>-0.72*</a:t>
                      </a:r>
                      <a:endParaRPr lang="en-GB" sz="20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2000" b="1" dirty="0" smtClean="0">
                          <a:latin typeface="Arial" panose="020B0604020202020204" pitchFamily="34" charset="0"/>
                          <a:cs typeface="Arial" panose="020B0604020202020204" pitchFamily="34" charset="0"/>
                        </a:rPr>
                        <a:t>Mental Component</a:t>
                      </a:r>
                      <a:r>
                        <a:rPr lang="en-GB" sz="2000" b="1" baseline="0" dirty="0" smtClean="0">
                          <a:latin typeface="Arial" panose="020B0604020202020204" pitchFamily="34" charset="0"/>
                          <a:cs typeface="Arial" panose="020B0604020202020204" pitchFamily="34" charset="0"/>
                        </a:rPr>
                        <a:t> </a:t>
                      </a:r>
                    </a:p>
                    <a:p>
                      <a:r>
                        <a:rPr lang="en-GB" sz="2000" b="1" dirty="0" smtClean="0">
                          <a:latin typeface="Arial" panose="020B0604020202020204" pitchFamily="34" charset="0"/>
                          <a:cs typeface="Arial" panose="020B0604020202020204" pitchFamily="34" charset="0"/>
                        </a:rPr>
                        <a:t>Score (MCS)</a:t>
                      </a:r>
                      <a:endParaRPr lang="en-GB" sz="2000" b="1"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2000" dirty="0" smtClean="0">
                          <a:latin typeface="Arial" panose="020B0604020202020204" pitchFamily="34" charset="0"/>
                          <a:cs typeface="Arial" panose="020B0604020202020204" pitchFamily="34" charset="0"/>
                        </a:rPr>
                        <a:t>-0.45*</a:t>
                      </a:r>
                      <a:endParaRPr lang="en-GB" sz="2000" dirty="0">
                        <a:latin typeface="Arial" panose="020B0604020202020204" pitchFamily="34" charset="0"/>
                        <a:cs typeface="Arial" panose="020B0604020202020204" pitchFamily="34" charset="0"/>
                      </a:endParaRPr>
                    </a:p>
                  </a:txBody>
                  <a:tcPr>
                    <a:solidFill>
                      <a:srgbClr val="FF0000">
                        <a:alpha val="10000"/>
                      </a:srgbClr>
                    </a:solidFill>
                  </a:tcPr>
                </a:tc>
              </a:tr>
              <a:tr h="370840">
                <a:tc>
                  <a:txBody>
                    <a:bodyPr/>
                    <a:lstStyle/>
                    <a:p>
                      <a:r>
                        <a:rPr lang="en-GB" sz="2000" dirty="0" smtClean="0">
                          <a:latin typeface="Arial" panose="020B0604020202020204" pitchFamily="34" charset="0"/>
                          <a:cs typeface="Arial" panose="020B0604020202020204" pitchFamily="34" charset="0"/>
                        </a:rPr>
                        <a:t>Physical Functioning (PF)</a:t>
                      </a:r>
                    </a:p>
                    <a:p>
                      <a:r>
                        <a:rPr lang="en-GB" sz="2000" dirty="0" smtClean="0">
                          <a:latin typeface="Arial" panose="020B0604020202020204" pitchFamily="34" charset="0"/>
                          <a:cs typeface="Arial" panose="020B0604020202020204" pitchFamily="34" charset="0"/>
                        </a:rPr>
                        <a:t>Role Physical (RP)</a:t>
                      </a:r>
                    </a:p>
                    <a:p>
                      <a:r>
                        <a:rPr lang="en-GB" sz="2000" dirty="0" smtClean="0">
                          <a:latin typeface="Arial" panose="020B0604020202020204" pitchFamily="34" charset="0"/>
                          <a:cs typeface="Arial" panose="020B0604020202020204" pitchFamily="34" charset="0"/>
                        </a:rPr>
                        <a:t>Bodily Pain (BP)</a:t>
                      </a:r>
                    </a:p>
                    <a:p>
                      <a:r>
                        <a:rPr lang="en-GB" sz="2000" dirty="0" smtClean="0">
                          <a:latin typeface="Arial" panose="020B0604020202020204" pitchFamily="34" charset="0"/>
                          <a:cs typeface="Arial" panose="020B0604020202020204" pitchFamily="34" charset="0"/>
                        </a:rPr>
                        <a:t>General Health (GH)</a:t>
                      </a:r>
                      <a:endParaRPr lang="en-GB" sz="20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2000" dirty="0" smtClean="0">
                          <a:latin typeface="Arial" panose="020B0604020202020204" pitchFamily="34" charset="0"/>
                          <a:cs typeface="Arial" panose="020B0604020202020204" pitchFamily="34" charset="0"/>
                        </a:rPr>
                        <a:t>-0.77*</a:t>
                      </a:r>
                    </a:p>
                    <a:p>
                      <a:r>
                        <a:rPr lang="en-GB" sz="2000" dirty="0" smtClean="0">
                          <a:latin typeface="Arial" panose="020B0604020202020204" pitchFamily="34" charset="0"/>
                          <a:cs typeface="Arial" panose="020B0604020202020204" pitchFamily="34" charset="0"/>
                        </a:rPr>
                        <a:t>-0.75*</a:t>
                      </a:r>
                    </a:p>
                    <a:p>
                      <a:r>
                        <a:rPr lang="en-GB" sz="2000" dirty="0" smtClean="0">
                          <a:latin typeface="Arial" panose="020B0604020202020204" pitchFamily="34" charset="0"/>
                          <a:cs typeface="Arial" panose="020B0604020202020204" pitchFamily="34" charset="0"/>
                        </a:rPr>
                        <a:t>-0.78*</a:t>
                      </a:r>
                    </a:p>
                    <a:p>
                      <a:r>
                        <a:rPr lang="en-GB" sz="2000" dirty="0" smtClean="0">
                          <a:latin typeface="Arial" panose="020B0604020202020204" pitchFamily="34" charset="0"/>
                          <a:cs typeface="Arial" panose="020B0604020202020204" pitchFamily="34" charset="0"/>
                        </a:rPr>
                        <a:t>-0.57*</a:t>
                      </a:r>
                      <a:endParaRPr lang="en-GB" sz="20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2000" dirty="0" smtClean="0">
                          <a:latin typeface="Arial" panose="020B0604020202020204" pitchFamily="34" charset="0"/>
                          <a:cs typeface="Arial" panose="020B0604020202020204" pitchFamily="34" charset="0"/>
                        </a:rPr>
                        <a:t>Vitality (VT)</a:t>
                      </a:r>
                    </a:p>
                    <a:p>
                      <a:r>
                        <a:rPr lang="en-GB" sz="2000" dirty="0" smtClean="0">
                          <a:latin typeface="Arial" panose="020B0604020202020204" pitchFamily="34" charset="0"/>
                          <a:cs typeface="Arial" panose="020B0604020202020204" pitchFamily="34" charset="0"/>
                        </a:rPr>
                        <a:t>Social Functioning (SF)</a:t>
                      </a:r>
                    </a:p>
                    <a:p>
                      <a:r>
                        <a:rPr lang="en-GB" sz="2000" dirty="0" smtClean="0">
                          <a:latin typeface="Arial" panose="020B0604020202020204" pitchFamily="34" charset="0"/>
                          <a:cs typeface="Arial" panose="020B0604020202020204" pitchFamily="34" charset="0"/>
                        </a:rPr>
                        <a:t>Role Emotional (RE)</a:t>
                      </a:r>
                    </a:p>
                    <a:p>
                      <a:r>
                        <a:rPr lang="en-GB" sz="2000" dirty="0" smtClean="0">
                          <a:latin typeface="Arial" panose="020B0604020202020204" pitchFamily="34" charset="0"/>
                          <a:cs typeface="Arial" panose="020B0604020202020204" pitchFamily="34" charset="0"/>
                        </a:rPr>
                        <a:t>Mental Health (MH)</a:t>
                      </a:r>
                      <a:endParaRPr lang="en-GB" sz="20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2000" dirty="0" smtClean="0">
                          <a:latin typeface="Arial" panose="020B0604020202020204" pitchFamily="34" charset="0"/>
                          <a:cs typeface="Arial" panose="020B0604020202020204" pitchFamily="34" charset="0"/>
                        </a:rPr>
                        <a:t>-0.63*</a:t>
                      </a:r>
                    </a:p>
                    <a:p>
                      <a:r>
                        <a:rPr lang="en-GB" sz="2000" dirty="0" smtClean="0">
                          <a:latin typeface="Arial" panose="020B0604020202020204" pitchFamily="34" charset="0"/>
                          <a:cs typeface="Arial" panose="020B0604020202020204" pitchFamily="34" charset="0"/>
                        </a:rPr>
                        <a:t>-0.72*</a:t>
                      </a:r>
                    </a:p>
                    <a:p>
                      <a:r>
                        <a:rPr lang="en-GB" sz="2000" dirty="0" smtClean="0">
                          <a:latin typeface="Arial" panose="020B0604020202020204" pitchFamily="34" charset="0"/>
                          <a:cs typeface="Arial" panose="020B0604020202020204" pitchFamily="34" charset="0"/>
                        </a:rPr>
                        <a:t>-0.47*</a:t>
                      </a:r>
                    </a:p>
                    <a:p>
                      <a:r>
                        <a:rPr lang="en-GB" sz="2000" dirty="0" smtClean="0">
                          <a:latin typeface="Arial" panose="020B0604020202020204" pitchFamily="34" charset="0"/>
                          <a:cs typeface="Arial" panose="020B0604020202020204" pitchFamily="34" charset="0"/>
                        </a:rPr>
                        <a:t>-0.45*</a:t>
                      </a:r>
                      <a:endParaRPr lang="en-GB" sz="2000" dirty="0">
                        <a:latin typeface="Arial" panose="020B0604020202020204" pitchFamily="34" charset="0"/>
                        <a:cs typeface="Arial" panose="020B0604020202020204" pitchFamily="34" charset="0"/>
                      </a:endParaRPr>
                    </a:p>
                  </a:txBody>
                  <a:tcPr>
                    <a:solidFill>
                      <a:srgbClr val="FF0000">
                        <a:alpha val="10000"/>
                      </a:srgbClr>
                    </a:solidFill>
                  </a:tcPr>
                </a:tc>
              </a:tr>
            </a:tbl>
          </a:graphicData>
        </a:graphic>
      </p:graphicFrame>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379</TotalTime>
  <Words>824</Words>
  <Application>Microsoft Office PowerPoint</Application>
  <PresentationFormat>Custom</PresentationFormat>
  <Paragraphs>47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Company>UWE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Annette Haycox</dc:creator>
  <cp:lastModifiedBy>Veronica Morin-Quintal</cp:lastModifiedBy>
  <cp:revision>45</cp:revision>
  <dcterms:created xsi:type="dcterms:W3CDTF">2009-07-07T14:16:59Z</dcterms:created>
  <dcterms:modified xsi:type="dcterms:W3CDTF">2015-01-06T10:35:35Z</dcterms:modified>
</cp:coreProperties>
</file>