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8" r:id="rId4"/>
    <p:sldId id="259" r:id="rId5"/>
    <p:sldId id="261" r:id="rId6"/>
    <p:sldId id="262" r:id="rId7"/>
    <p:sldId id="28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5" r:id="rId25"/>
    <p:sldId id="286" r:id="rId26"/>
    <p:sldId id="281" r:id="rId27"/>
    <p:sldId id="287" r:id="rId28"/>
    <p:sldId id="288" r:id="rId29"/>
    <p:sldId id="277" r:id="rId30"/>
    <p:sldId id="278" r:id="rId31"/>
    <p:sldId id="279" r:id="rId32"/>
    <p:sldId id="280" r:id="rId33"/>
  </p:sldIdLst>
  <p:sldSz cx="9144000" cy="6858000" type="screen4x3"/>
  <p:notesSz cx="66659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886" autoAdjust="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SMC\selfharm\survey\analysis\excel\reasons_concerns_cal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SMC\selfharm\survey\analysis\excel\reasons_concerns_calc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SMC\selfharm\survey\analysis\excel\reasons_concerns_calc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SMC\selfharm\survey\analysis\excel\bars_chart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SMC\selfharm\survey\analysis\excel\bars_chart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BSMC\selfharm\survey\analysis\excel\bars_charts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Sheet2!$B$26</c:f>
              <c:strCache>
                <c:ptCount val="1"/>
                <c:pt idx="0">
                  <c:v>All</c:v>
                </c:pt>
              </c:strCache>
            </c:strRef>
          </c:tx>
          <c:invertIfNegative val="0"/>
          <c:cat>
            <c:strRef>
              <c:f>Sheet2!$A$27:$A$30</c:f>
              <c:strCache>
                <c:ptCount val="4"/>
                <c:pt idx="0">
                  <c:v>School</c:v>
                </c:pt>
                <c:pt idx="1">
                  <c:v>Online</c:v>
                </c:pt>
                <c:pt idx="2">
                  <c:v>S/where else</c:v>
                </c:pt>
                <c:pt idx="3">
                  <c:v>Home</c:v>
                </c:pt>
              </c:strCache>
            </c:strRef>
          </c:cat>
          <c:val>
            <c:numRef>
              <c:f>Sheet2!$B$27:$B$30</c:f>
              <c:numCache>
                <c:formatCode>0</c:formatCode>
                <c:ptCount val="4"/>
                <c:pt idx="0">
                  <c:v>55</c:v>
                </c:pt>
                <c:pt idx="1">
                  <c:v>19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Sheet2!$C$26</c:f>
              <c:strCache>
                <c:ptCount val="1"/>
                <c:pt idx="0">
                  <c:v>SH</c:v>
                </c:pt>
              </c:strCache>
            </c:strRef>
          </c:tx>
          <c:invertIfNegative val="0"/>
          <c:cat>
            <c:strRef>
              <c:f>Sheet2!$A$27:$A$30</c:f>
              <c:strCache>
                <c:ptCount val="4"/>
                <c:pt idx="0">
                  <c:v>School</c:v>
                </c:pt>
                <c:pt idx="1">
                  <c:v>Online</c:v>
                </c:pt>
                <c:pt idx="2">
                  <c:v>S/where else</c:v>
                </c:pt>
                <c:pt idx="3">
                  <c:v>Home</c:v>
                </c:pt>
              </c:strCache>
            </c:strRef>
          </c:cat>
          <c:val>
            <c:numRef>
              <c:f>Sheet2!$C$27:$C$30</c:f>
              <c:numCache>
                <c:formatCode>0</c:formatCode>
                <c:ptCount val="4"/>
                <c:pt idx="0">
                  <c:v>74</c:v>
                </c:pt>
                <c:pt idx="1">
                  <c:v>41</c:v>
                </c:pt>
                <c:pt idx="2">
                  <c:v>23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55456"/>
        <c:axId val="89165824"/>
      </c:barChart>
      <c:catAx>
        <c:axId val="8915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Locations for</a:t>
                </a:r>
                <a:r>
                  <a:rPr lang="en-GB" baseline="0" dirty="0" smtClean="0"/>
                  <a:t> bullying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8994184277261201"/>
              <c:y val="0.92488582296163036"/>
            </c:manualLayout>
          </c:layout>
          <c:overlay val="0"/>
        </c:title>
        <c:majorTickMark val="out"/>
        <c:minorTickMark val="none"/>
        <c:tickLblPos val="nextTo"/>
        <c:crossAx val="89165824"/>
        <c:crosses val="autoZero"/>
        <c:auto val="1"/>
        <c:lblAlgn val="ctr"/>
        <c:lblOffset val="100"/>
        <c:noMultiLvlLbl val="0"/>
      </c:catAx>
      <c:valAx>
        <c:axId val="89165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 of Participants (%)</a:t>
                </a:r>
                <a:endParaRPr lang="en-GB" dirty="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89155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63920547216763"/>
          <c:y val="8.5055141649895152E-2"/>
          <c:w val="0.70039454639410503"/>
          <c:h val="0.42827701470051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Sheet1!$E$2:$E$16</c:f>
              <c:strCache>
                <c:ptCount val="15"/>
                <c:pt idx="0">
                  <c:v>I wanted to get relief from a terrible state of mind</c:v>
                </c:pt>
                <c:pt idx="1">
                  <c:v>I wanted to punish myself</c:v>
                </c:pt>
                <c:pt idx="2">
                  <c:v>I wanted to feel something</c:v>
                </c:pt>
                <c:pt idx="3">
                  <c:v>I wanted to die</c:v>
                </c:pt>
                <c:pt idx="4">
                  <c:v>I wanted to show how desperate I was feeling</c:v>
                </c:pt>
                <c:pt idx="5">
                  <c:v>I wanted to see what it was like</c:v>
                </c:pt>
                <c:pt idx="6">
                  <c:v>Other</c:v>
                </c:pt>
                <c:pt idx="7">
                  <c:v>I wanted to feel nothing</c:v>
                </c:pt>
                <c:pt idx="8">
                  <c:v>I wanted to punish someone else</c:v>
                </c:pt>
                <c:pt idx="9">
                  <c:v>I didn't want to die</c:v>
                </c:pt>
                <c:pt idx="10">
                  <c:v>I wanted to try something that I've seen others do</c:v>
                </c:pt>
                <c:pt idx="11">
                  <c:v>I wanted to do something that was familiar to me</c:v>
                </c:pt>
                <c:pt idx="12">
                  <c:v>I wanted to frighten someone</c:v>
                </c:pt>
                <c:pt idx="13">
                  <c:v>I wanted to rebel</c:v>
                </c:pt>
                <c:pt idx="14">
                  <c:v>I don't know</c:v>
                </c:pt>
              </c:strCache>
            </c:strRef>
          </c:cat>
          <c:val>
            <c:numRef>
              <c:f>Sheet1!$F$2:$F$16</c:f>
              <c:numCache>
                <c:formatCode>0.0</c:formatCode>
                <c:ptCount val="15"/>
                <c:pt idx="0">
                  <c:v>54.411764705881936</c:v>
                </c:pt>
                <c:pt idx="1">
                  <c:v>38.235294117646994</c:v>
                </c:pt>
                <c:pt idx="2">
                  <c:v>29.411764705882351</c:v>
                </c:pt>
                <c:pt idx="3">
                  <c:v>23.52941176470588</c:v>
                </c:pt>
                <c:pt idx="4">
                  <c:v>11.76470588235294</c:v>
                </c:pt>
                <c:pt idx="5">
                  <c:v>14.705882352941186</c:v>
                </c:pt>
                <c:pt idx="6">
                  <c:v>7.3529411764705666</c:v>
                </c:pt>
                <c:pt idx="7">
                  <c:v>7.3529411764705666</c:v>
                </c:pt>
                <c:pt idx="8">
                  <c:v>13.23529411764707</c:v>
                </c:pt>
                <c:pt idx="9">
                  <c:v>7.3529411764705666</c:v>
                </c:pt>
                <c:pt idx="10">
                  <c:v>8.8235294117647065</c:v>
                </c:pt>
                <c:pt idx="11">
                  <c:v>2.9411764705882337</c:v>
                </c:pt>
                <c:pt idx="12">
                  <c:v>7.3529411764705666</c:v>
                </c:pt>
                <c:pt idx="13">
                  <c:v>7.3529411764705666</c:v>
                </c:pt>
                <c:pt idx="14">
                  <c:v>5.8823529411764666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Sheet1!$E$2:$E$16</c:f>
              <c:strCache>
                <c:ptCount val="15"/>
                <c:pt idx="0">
                  <c:v>I wanted to get relief from a terrible state of mind</c:v>
                </c:pt>
                <c:pt idx="1">
                  <c:v>I wanted to punish myself</c:v>
                </c:pt>
                <c:pt idx="2">
                  <c:v>I wanted to feel something</c:v>
                </c:pt>
                <c:pt idx="3">
                  <c:v>I wanted to die</c:v>
                </c:pt>
                <c:pt idx="4">
                  <c:v>I wanted to show how desperate I was feeling</c:v>
                </c:pt>
                <c:pt idx="5">
                  <c:v>I wanted to see what it was like</c:v>
                </c:pt>
                <c:pt idx="6">
                  <c:v>Other</c:v>
                </c:pt>
                <c:pt idx="7">
                  <c:v>I wanted to feel nothing</c:v>
                </c:pt>
                <c:pt idx="8">
                  <c:v>I wanted to punish someone else</c:v>
                </c:pt>
                <c:pt idx="9">
                  <c:v>I didn't want to die</c:v>
                </c:pt>
                <c:pt idx="10">
                  <c:v>I wanted to try something that I've seen others do</c:v>
                </c:pt>
                <c:pt idx="11">
                  <c:v>I wanted to do something that was familiar to me</c:v>
                </c:pt>
                <c:pt idx="12">
                  <c:v>I wanted to frighten someone</c:v>
                </c:pt>
                <c:pt idx="13">
                  <c:v>I wanted to rebel</c:v>
                </c:pt>
                <c:pt idx="14">
                  <c:v>I don't know</c:v>
                </c:pt>
              </c:strCache>
            </c:strRef>
          </c:cat>
          <c:val>
            <c:numRef>
              <c:f>Sheet1!$G$2:$G$16</c:f>
              <c:numCache>
                <c:formatCode>0.0</c:formatCode>
                <c:ptCount val="15"/>
                <c:pt idx="0">
                  <c:v>66.804979253112037</c:v>
                </c:pt>
                <c:pt idx="1">
                  <c:v>47.302904564315106</c:v>
                </c:pt>
                <c:pt idx="2">
                  <c:v>36.099585062240443</c:v>
                </c:pt>
                <c:pt idx="3">
                  <c:v>30.705394190871289</c:v>
                </c:pt>
                <c:pt idx="4">
                  <c:v>20.331950207468996</c:v>
                </c:pt>
                <c:pt idx="5">
                  <c:v>11.618257261410717</c:v>
                </c:pt>
                <c:pt idx="6">
                  <c:v>11.618257261410717</c:v>
                </c:pt>
                <c:pt idx="7">
                  <c:v>8.2987551867219604</c:v>
                </c:pt>
                <c:pt idx="8">
                  <c:v>6.2240663900414885</c:v>
                </c:pt>
                <c:pt idx="9">
                  <c:v>7.4688796680497855</c:v>
                </c:pt>
                <c:pt idx="10">
                  <c:v>4.564315352697049</c:v>
                </c:pt>
                <c:pt idx="11">
                  <c:v>6.2240663900414885</c:v>
                </c:pt>
                <c:pt idx="12">
                  <c:v>4.564315352697049</c:v>
                </c:pt>
                <c:pt idx="13">
                  <c:v>3.7344398340248937</c:v>
                </c:pt>
                <c:pt idx="14">
                  <c:v>3.7344398340248937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94848"/>
        <c:axId val="108496768"/>
      </c:barChart>
      <c:catAx>
        <c:axId val="10849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Reasons</a:t>
                </a:r>
                <a:r>
                  <a:rPr lang="en-GB" baseline="0" dirty="0" smtClean="0"/>
                  <a:t> for self-harm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54597320071833122"/>
              <c:y val="0.92821592202537151"/>
            </c:manualLayout>
          </c:layout>
          <c:overlay val="0"/>
        </c:title>
        <c:majorTickMark val="out"/>
        <c:minorTickMark val="none"/>
        <c:tickLblPos val="nextTo"/>
        <c:crossAx val="108496768"/>
        <c:crosses val="autoZero"/>
        <c:auto val="1"/>
        <c:lblAlgn val="ctr"/>
        <c:lblOffset val="100"/>
        <c:noMultiLvlLbl val="0"/>
      </c:catAx>
      <c:valAx>
        <c:axId val="10849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participants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043813602247089"/>
              <c:y val="0.1883710464931689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849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04464451504491"/>
          <c:y val="0.73259850975602858"/>
          <c:w val="0.11881322674054014"/>
          <c:h val="0.1369917272155428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Sheet1!$F$21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Sheet1!$E$22:$E$24</c:f>
              <c:strCache>
                <c:ptCount val="3"/>
                <c:pt idx="0">
                  <c:v>Better than before</c:v>
                </c:pt>
                <c:pt idx="1">
                  <c:v>Worse than before</c:v>
                </c:pt>
                <c:pt idx="2">
                  <c:v>The same as before</c:v>
                </c:pt>
              </c:strCache>
            </c:strRef>
          </c:cat>
          <c:val>
            <c:numRef>
              <c:f>Sheet1!$F$22:$F$24</c:f>
              <c:numCache>
                <c:formatCode>0.0</c:formatCode>
                <c:ptCount val="3"/>
                <c:pt idx="0">
                  <c:v>38.235294117646994</c:v>
                </c:pt>
                <c:pt idx="1">
                  <c:v>20.588235294117489</c:v>
                </c:pt>
                <c:pt idx="2">
                  <c:v>33.823529411764213</c:v>
                </c:pt>
              </c:numCache>
            </c:numRef>
          </c:val>
        </c:ser>
        <c:ser>
          <c:idx val="1"/>
          <c:order val="1"/>
          <c:tx>
            <c:strRef>
              <c:f>Sheet1!$G$21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Sheet1!$E$22:$E$24</c:f>
              <c:strCache>
                <c:ptCount val="3"/>
                <c:pt idx="0">
                  <c:v>Better than before</c:v>
                </c:pt>
                <c:pt idx="1">
                  <c:v>Worse than before</c:v>
                </c:pt>
                <c:pt idx="2">
                  <c:v>The same as before</c:v>
                </c:pt>
              </c:strCache>
            </c:strRef>
          </c:cat>
          <c:val>
            <c:numRef>
              <c:f>Sheet1!$G$22:$G$24</c:f>
              <c:numCache>
                <c:formatCode>0.0</c:formatCode>
                <c:ptCount val="3"/>
                <c:pt idx="0">
                  <c:v>41.908713692946058</c:v>
                </c:pt>
                <c:pt idx="1">
                  <c:v>23.651452282157681</c:v>
                </c:pt>
                <c:pt idx="2">
                  <c:v>23.236514522821579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15712"/>
        <c:axId val="117717632"/>
      </c:barChart>
      <c:catAx>
        <c:axId val="11771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Emotional responses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40369471177213961"/>
              <c:y val="0.95323981295925198"/>
            </c:manualLayout>
          </c:layout>
          <c:overlay val="0"/>
        </c:title>
        <c:majorTickMark val="out"/>
        <c:minorTickMark val="none"/>
        <c:tickLblPos val="nextTo"/>
        <c:crossAx val="117717632"/>
        <c:crosses val="autoZero"/>
        <c:auto val="1"/>
        <c:lblAlgn val="ctr"/>
        <c:lblOffset val="100"/>
        <c:noMultiLvlLbl val="0"/>
      </c:catAx>
      <c:valAx>
        <c:axId val="117717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Percentage of participant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9.2592592592592622E-3"/>
              <c:y val="0.3195501764684224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11771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Sheet1!$F$36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Sheet1!$E$37:$E$43</c:f>
              <c:strCache>
                <c:ptCount val="7"/>
                <c:pt idx="0">
                  <c:v>what family might think</c:v>
                </c:pt>
                <c:pt idx="1">
                  <c:v>scarring</c:v>
                </c:pt>
                <c:pt idx="2">
                  <c:v>what others might think</c:v>
                </c:pt>
                <c:pt idx="3">
                  <c:v>what friends might think</c:v>
                </c:pt>
                <c:pt idx="4">
                  <c:v>taking it too far</c:v>
                </c:pt>
                <c:pt idx="5">
                  <c:v>other damage to my body</c:v>
                </c:pt>
                <c:pt idx="6">
                  <c:v>not being able to stop</c:v>
                </c:pt>
              </c:strCache>
            </c:strRef>
          </c:cat>
          <c:val>
            <c:numRef>
              <c:f>Sheet1!$F$37:$F$43</c:f>
              <c:numCache>
                <c:formatCode>0.0</c:formatCode>
                <c:ptCount val="7"/>
                <c:pt idx="0">
                  <c:v>41.176470588235297</c:v>
                </c:pt>
                <c:pt idx="1">
                  <c:v>26.47058823529412</c:v>
                </c:pt>
                <c:pt idx="2">
                  <c:v>32.352941176470495</c:v>
                </c:pt>
                <c:pt idx="3">
                  <c:v>26.47058823529412</c:v>
                </c:pt>
                <c:pt idx="4">
                  <c:v>29.411764705882351</c:v>
                </c:pt>
                <c:pt idx="5">
                  <c:v>20.588235294117489</c:v>
                </c:pt>
                <c:pt idx="6">
                  <c:v>19.117647058823533</c:v>
                </c:pt>
              </c:numCache>
            </c:numRef>
          </c:val>
        </c:ser>
        <c:ser>
          <c:idx val="1"/>
          <c:order val="1"/>
          <c:tx>
            <c:strRef>
              <c:f>Sheet1!$G$36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Sheet1!$E$37:$E$43</c:f>
              <c:strCache>
                <c:ptCount val="7"/>
                <c:pt idx="0">
                  <c:v>what family might think</c:v>
                </c:pt>
                <c:pt idx="1">
                  <c:v>scarring</c:v>
                </c:pt>
                <c:pt idx="2">
                  <c:v>what others might think</c:v>
                </c:pt>
                <c:pt idx="3">
                  <c:v>what friends might think</c:v>
                </c:pt>
                <c:pt idx="4">
                  <c:v>taking it too far</c:v>
                </c:pt>
                <c:pt idx="5">
                  <c:v>other damage to my body</c:v>
                </c:pt>
                <c:pt idx="6">
                  <c:v>not being able to stop</c:v>
                </c:pt>
              </c:strCache>
            </c:strRef>
          </c:cat>
          <c:val>
            <c:numRef>
              <c:f>Sheet1!$G$37:$G$43</c:f>
              <c:numCache>
                <c:formatCode>0.0</c:formatCode>
                <c:ptCount val="7"/>
                <c:pt idx="0">
                  <c:v>58.50622406638999</c:v>
                </c:pt>
                <c:pt idx="1">
                  <c:v>51.452282157675945</c:v>
                </c:pt>
                <c:pt idx="2">
                  <c:v>49.792531120332313</c:v>
                </c:pt>
                <c:pt idx="3">
                  <c:v>45.643153526971517</c:v>
                </c:pt>
                <c:pt idx="4">
                  <c:v>32.365145228216008</c:v>
                </c:pt>
                <c:pt idx="5">
                  <c:v>31.12033195020749</c:v>
                </c:pt>
                <c:pt idx="6">
                  <c:v>31.12033195020749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73824"/>
        <c:axId val="117775744"/>
      </c:barChart>
      <c:catAx>
        <c:axId val="117773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Concerns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44511903051797835"/>
              <c:y val="0.95022581467295963"/>
            </c:manualLayout>
          </c:layout>
          <c:overlay val="0"/>
        </c:title>
        <c:majorTickMark val="out"/>
        <c:minorTickMark val="none"/>
        <c:tickLblPos val="nextTo"/>
        <c:crossAx val="117775744"/>
        <c:crosses val="autoZero"/>
        <c:auto val="1"/>
        <c:lblAlgn val="ctr"/>
        <c:lblOffset val="100"/>
        <c:noMultiLvlLbl val="0"/>
      </c:catAx>
      <c:valAx>
        <c:axId val="11777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participants (%)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777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Sheet1!$O$52:$O$62</c:f>
              <c:strCache>
                <c:ptCount val="11"/>
                <c:pt idx="0">
                  <c:v>distract yourself</c:v>
                </c:pt>
                <c:pt idx="1">
                  <c:v>compare your self harm with others</c:v>
                </c:pt>
                <c:pt idx="2">
                  <c:v>get support from others</c:v>
                </c:pt>
                <c:pt idx="3">
                  <c:v>give support to others</c:v>
                </c:pt>
                <c:pt idx="4">
                  <c:v>talk about self harm</c:v>
                </c:pt>
                <c:pt idx="5">
                  <c:v>keep from self harming</c:v>
                </c:pt>
                <c:pt idx="6">
                  <c:v>talk about reasons for self harm</c:v>
                </c:pt>
                <c:pt idx="7">
                  <c:v>none of these</c:v>
                </c:pt>
                <c:pt idx="8">
                  <c:v>make friends</c:v>
                </c:pt>
                <c:pt idx="9">
                  <c:v>trigger on purpose</c:v>
                </c:pt>
                <c:pt idx="10">
                  <c:v>keep track of your self harm</c:v>
                </c:pt>
              </c:strCache>
            </c:strRef>
          </c:cat>
          <c:val>
            <c:numRef>
              <c:f>Sheet1!$P$52:$P$62</c:f>
              <c:numCache>
                <c:formatCode>General</c:formatCode>
                <c:ptCount val="11"/>
                <c:pt idx="0">
                  <c:v>32</c:v>
                </c:pt>
                <c:pt idx="1">
                  <c:v>32</c:v>
                </c:pt>
                <c:pt idx="2">
                  <c:v>31</c:v>
                </c:pt>
                <c:pt idx="3">
                  <c:v>27</c:v>
                </c:pt>
                <c:pt idx="4">
                  <c:v>23</c:v>
                </c:pt>
                <c:pt idx="5">
                  <c:v>23</c:v>
                </c:pt>
                <c:pt idx="6">
                  <c:v>20</c:v>
                </c:pt>
                <c:pt idx="7">
                  <c:v>14</c:v>
                </c:pt>
                <c:pt idx="8">
                  <c:v>12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43456"/>
        <c:axId val="117845376"/>
      </c:barChart>
      <c:catAx>
        <c:axId val="117843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Reasons for looking at sites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7845376"/>
        <c:crosses val="autoZero"/>
        <c:auto val="1"/>
        <c:lblAlgn val="ctr"/>
        <c:lblOffset val="100"/>
        <c:noMultiLvlLbl val="0"/>
      </c:catAx>
      <c:valAx>
        <c:axId val="117845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Percentage of participants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43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Arial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Sheet1!$U$9</c:f>
              <c:strCache>
                <c:ptCount val="1"/>
                <c:pt idx="0">
                  <c:v>Male </c:v>
                </c:pt>
              </c:strCache>
            </c:strRef>
          </c:tx>
          <c:invertIfNegative val="0"/>
          <c:cat>
            <c:strRef>
              <c:f>Sheet1!$T$10:$T$27</c:f>
              <c:strCache>
                <c:ptCount val="18"/>
                <c:pt idx="0">
                  <c:v>friends </c:v>
                </c:pt>
                <c:pt idx="1">
                  <c:v>manage on own </c:v>
                </c:pt>
                <c:pt idx="2">
                  <c:v>online </c:v>
                </c:pt>
                <c:pt idx="3">
                  <c:v>parents </c:v>
                </c:pt>
                <c:pt idx="4">
                  <c:v>psychologist/psychiatrist/counsellor</c:v>
                </c:pt>
                <c:pt idx="5">
                  <c:v>school counsellor </c:v>
                </c:pt>
                <c:pt idx="6">
                  <c:v>GP </c:v>
                </c:pt>
                <c:pt idx="7">
                  <c:v>religious leader </c:v>
                </c:pt>
                <c:pt idx="8">
                  <c:v>teachers </c:v>
                </c:pt>
                <c:pt idx="9">
                  <c:v>school nurse </c:v>
                </c:pt>
                <c:pt idx="10">
                  <c:v>telephone helpline </c:v>
                </c:pt>
                <c:pt idx="11">
                  <c:v>other family membrs </c:v>
                </c:pt>
                <c:pt idx="12">
                  <c:v>siblings </c:v>
                </c:pt>
                <c:pt idx="13">
                  <c:v>someone/where else</c:v>
                </c:pt>
                <c:pt idx="14">
                  <c:v>A&amp;E </c:v>
                </c:pt>
                <c:pt idx="15">
                  <c:v>support group </c:v>
                </c:pt>
                <c:pt idx="16">
                  <c:v>social worker </c:v>
                </c:pt>
                <c:pt idx="17">
                  <c:v>minor injury unit or walk-in centre</c:v>
                </c:pt>
              </c:strCache>
            </c:strRef>
          </c:cat>
          <c:val>
            <c:numRef>
              <c:f>Sheet1!$U$10:$U$27</c:f>
              <c:numCache>
                <c:formatCode>General</c:formatCode>
                <c:ptCount val="18"/>
                <c:pt idx="0">
                  <c:v>46.4</c:v>
                </c:pt>
                <c:pt idx="1">
                  <c:v>39.1</c:v>
                </c:pt>
                <c:pt idx="2">
                  <c:v>15.9</c:v>
                </c:pt>
                <c:pt idx="3">
                  <c:v>26</c:v>
                </c:pt>
                <c:pt idx="4">
                  <c:v>18.8</c:v>
                </c:pt>
                <c:pt idx="5">
                  <c:v>14.5</c:v>
                </c:pt>
                <c:pt idx="6">
                  <c:v>17.399999999999999</c:v>
                </c:pt>
                <c:pt idx="7">
                  <c:v>5.8</c:v>
                </c:pt>
                <c:pt idx="8">
                  <c:v>15.9</c:v>
                </c:pt>
                <c:pt idx="9">
                  <c:v>8.7000000000000011</c:v>
                </c:pt>
                <c:pt idx="10">
                  <c:v>13</c:v>
                </c:pt>
                <c:pt idx="11">
                  <c:v>10</c:v>
                </c:pt>
                <c:pt idx="12">
                  <c:v>15.9</c:v>
                </c:pt>
                <c:pt idx="13">
                  <c:v>8.7000000000000011</c:v>
                </c:pt>
                <c:pt idx="14">
                  <c:v>13</c:v>
                </c:pt>
                <c:pt idx="15">
                  <c:v>10.1</c:v>
                </c:pt>
                <c:pt idx="16">
                  <c:v>14.5</c:v>
                </c:pt>
                <c:pt idx="17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Female  </c:v>
                </c:pt>
              </c:strCache>
            </c:strRef>
          </c:tx>
          <c:invertIfNegative val="0"/>
          <c:cat>
            <c:strRef>
              <c:f>Sheet1!$T$10:$T$27</c:f>
              <c:strCache>
                <c:ptCount val="18"/>
                <c:pt idx="0">
                  <c:v>friends </c:v>
                </c:pt>
                <c:pt idx="1">
                  <c:v>manage on own </c:v>
                </c:pt>
                <c:pt idx="2">
                  <c:v>online </c:v>
                </c:pt>
                <c:pt idx="3">
                  <c:v>parents </c:v>
                </c:pt>
                <c:pt idx="4">
                  <c:v>psychologist/psychiatrist/counsellor</c:v>
                </c:pt>
                <c:pt idx="5">
                  <c:v>school counsellor </c:v>
                </c:pt>
                <c:pt idx="6">
                  <c:v>GP </c:v>
                </c:pt>
                <c:pt idx="7">
                  <c:v>religious leader </c:v>
                </c:pt>
                <c:pt idx="8">
                  <c:v>teachers </c:v>
                </c:pt>
                <c:pt idx="9">
                  <c:v>school nurse </c:v>
                </c:pt>
                <c:pt idx="10">
                  <c:v>telephone helpline </c:v>
                </c:pt>
                <c:pt idx="11">
                  <c:v>other family membrs </c:v>
                </c:pt>
                <c:pt idx="12">
                  <c:v>siblings </c:v>
                </c:pt>
                <c:pt idx="13">
                  <c:v>someone/where else</c:v>
                </c:pt>
                <c:pt idx="14">
                  <c:v>A&amp;E </c:v>
                </c:pt>
                <c:pt idx="15">
                  <c:v>support group </c:v>
                </c:pt>
                <c:pt idx="16">
                  <c:v>social worker </c:v>
                </c:pt>
                <c:pt idx="17">
                  <c:v>minor injury unit or walk-in centre</c:v>
                </c:pt>
              </c:strCache>
            </c:strRef>
          </c:cat>
          <c:val>
            <c:numRef>
              <c:f>Sheet1!$V$10:$V$27</c:f>
              <c:numCache>
                <c:formatCode>General</c:formatCode>
                <c:ptCount val="18"/>
                <c:pt idx="0">
                  <c:v>51</c:v>
                </c:pt>
                <c:pt idx="1">
                  <c:v>46.5</c:v>
                </c:pt>
                <c:pt idx="2">
                  <c:v>22.4</c:v>
                </c:pt>
                <c:pt idx="3">
                  <c:v>22</c:v>
                </c:pt>
                <c:pt idx="4">
                  <c:v>19.600000000000001</c:v>
                </c:pt>
                <c:pt idx="5">
                  <c:v>17.5</c:v>
                </c:pt>
                <c:pt idx="6">
                  <c:v>16.7</c:v>
                </c:pt>
                <c:pt idx="7">
                  <c:v>16.7</c:v>
                </c:pt>
                <c:pt idx="8">
                  <c:v>12.2</c:v>
                </c:pt>
                <c:pt idx="9">
                  <c:v>8.2000000000000011</c:v>
                </c:pt>
                <c:pt idx="10">
                  <c:v>7.3</c:v>
                </c:pt>
                <c:pt idx="11">
                  <c:v>6.9</c:v>
                </c:pt>
                <c:pt idx="12">
                  <c:v>5.7</c:v>
                </c:pt>
                <c:pt idx="13">
                  <c:v>5.3</c:v>
                </c:pt>
                <c:pt idx="14">
                  <c:v>4.5</c:v>
                </c:pt>
                <c:pt idx="15">
                  <c:v>4.0999999999999996</c:v>
                </c:pt>
                <c:pt idx="16">
                  <c:v>3.7</c:v>
                </c:pt>
                <c:pt idx="17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92992"/>
        <c:axId val="119930880"/>
      </c:barChart>
      <c:catAx>
        <c:axId val="11789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Help-seeking Sources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9930880"/>
        <c:crosses val="autoZero"/>
        <c:auto val="1"/>
        <c:lblAlgn val="ctr"/>
        <c:lblOffset val="100"/>
        <c:noMultiLvlLbl val="0"/>
      </c:catAx>
      <c:valAx>
        <c:axId val="119930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participants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345679012345682E-2"/>
              <c:y val="0.133268742208827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892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Sheet1!$Z$9</c:f>
              <c:strCache>
                <c:ptCount val="1"/>
                <c:pt idx="0">
                  <c:v>BME</c:v>
                </c:pt>
              </c:strCache>
            </c:strRef>
          </c:tx>
          <c:invertIfNegative val="0"/>
          <c:cat>
            <c:strRef>
              <c:f>Sheet1!$Y$10:$Y$27</c:f>
              <c:strCache>
                <c:ptCount val="18"/>
                <c:pt idx="0">
                  <c:v>friends </c:v>
                </c:pt>
                <c:pt idx="1">
                  <c:v>manage on own </c:v>
                </c:pt>
                <c:pt idx="2">
                  <c:v>online </c:v>
                </c:pt>
                <c:pt idx="3">
                  <c:v>parents </c:v>
                </c:pt>
                <c:pt idx="4">
                  <c:v>psychologist/psychiatrist/counsellor</c:v>
                </c:pt>
                <c:pt idx="5">
                  <c:v>school counsellor </c:v>
                </c:pt>
                <c:pt idx="6">
                  <c:v>GP </c:v>
                </c:pt>
                <c:pt idx="7">
                  <c:v>religious leader </c:v>
                </c:pt>
                <c:pt idx="8">
                  <c:v>teachers </c:v>
                </c:pt>
                <c:pt idx="9">
                  <c:v>school nurse </c:v>
                </c:pt>
                <c:pt idx="10">
                  <c:v>telephone helpline </c:v>
                </c:pt>
                <c:pt idx="11">
                  <c:v>other family membrs </c:v>
                </c:pt>
                <c:pt idx="12">
                  <c:v>siblings </c:v>
                </c:pt>
                <c:pt idx="13">
                  <c:v>someone/where else</c:v>
                </c:pt>
                <c:pt idx="14">
                  <c:v>A&amp;E </c:v>
                </c:pt>
                <c:pt idx="15">
                  <c:v>support group </c:v>
                </c:pt>
                <c:pt idx="16">
                  <c:v>social worker </c:v>
                </c:pt>
                <c:pt idx="17">
                  <c:v>minor injury unit or walk-in centre</c:v>
                </c:pt>
              </c:strCache>
            </c:strRef>
          </c:cat>
          <c:val>
            <c:numRef>
              <c:f>Sheet1!$Z$10:$Z$27</c:f>
              <c:numCache>
                <c:formatCode>General</c:formatCode>
                <c:ptCount val="18"/>
                <c:pt idx="0">
                  <c:v>29.2</c:v>
                </c:pt>
                <c:pt idx="1">
                  <c:v>36.6</c:v>
                </c:pt>
                <c:pt idx="2">
                  <c:v>19.5</c:v>
                </c:pt>
                <c:pt idx="3">
                  <c:v>22</c:v>
                </c:pt>
                <c:pt idx="4">
                  <c:v>12.2</c:v>
                </c:pt>
                <c:pt idx="5">
                  <c:v>14.6</c:v>
                </c:pt>
                <c:pt idx="6">
                  <c:v>14.6</c:v>
                </c:pt>
                <c:pt idx="7">
                  <c:v>4.9000000000000004</c:v>
                </c:pt>
                <c:pt idx="8">
                  <c:v>17</c:v>
                </c:pt>
                <c:pt idx="9">
                  <c:v>9.8000000000000007</c:v>
                </c:pt>
                <c:pt idx="10">
                  <c:v>7.3</c:v>
                </c:pt>
                <c:pt idx="11">
                  <c:v>7.3</c:v>
                </c:pt>
                <c:pt idx="12">
                  <c:v>17</c:v>
                </c:pt>
                <c:pt idx="13">
                  <c:v>12.2</c:v>
                </c:pt>
                <c:pt idx="14">
                  <c:v>12.2</c:v>
                </c:pt>
                <c:pt idx="15">
                  <c:v>9.7000000000000011</c:v>
                </c:pt>
                <c:pt idx="16">
                  <c:v>4.9000000000000004</c:v>
                </c:pt>
                <c:pt idx="17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Sheet1!$AA$9</c:f>
              <c:strCache>
                <c:ptCount val="1"/>
                <c:pt idx="0">
                  <c:v>Non BME</c:v>
                </c:pt>
              </c:strCache>
            </c:strRef>
          </c:tx>
          <c:invertIfNegative val="0"/>
          <c:cat>
            <c:strRef>
              <c:f>Sheet1!$Y$10:$Y$27</c:f>
              <c:strCache>
                <c:ptCount val="18"/>
                <c:pt idx="0">
                  <c:v>friends </c:v>
                </c:pt>
                <c:pt idx="1">
                  <c:v>manage on own </c:v>
                </c:pt>
                <c:pt idx="2">
                  <c:v>online </c:v>
                </c:pt>
                <c:pt idx="3">
                  <c:v>parents </c:v>
                </c:pt>
                <c:pt idx="4">
                  <c:v>psychologist/psychiatrist/counsellor</c:v>
                </c:pt>
                <c:pt idx="5">
                  <c:v>school counsellor </c:v>
                </c:pt>
                <c:pt idx="6">
                  <c:v>GP </c:v>
                </c:pt>
                <c:pt idx="7">
                  <c:v>religious leader </c:v>
                </c:pt>
                <c:pt idx="8">
                  <c:v>teachers </c:v>
                </c:pt>
                <c:pt idx="9">
                  <c:v>school nurse </c:v>
                </c:pt>
                <c:pt idx="10">
                  <c:v>telephone helpline </c:v>
                </c:pt>
                <c:pt idx="11">
                  <c:v>other family membrs </c:v>
                </c:pt>
                <c:pt idx="12">
                  <c:v>siblings </c:v>
                </c:pt>
                <c:pt idx="13">
                  <c:v>someone/where else</c:v>
                </c:pt>
                <c:pt idx="14">
                  <c:v>A&amp;E </c:v>
                </c:pt>
                <c:pt idx="15">
                  <c:v>support group </c:v>
                </c:pt>
                <c:pt idx="16">
                  <c:v>social worker </c:v>
                </c:pt>
                <c:pt idx="17">
                  <c:v>minor injury unit or walk-in centre</c:v>
                </c:pt>
              </c:strCache>
            </c:strRef>
          </c:cat>
          <c:val>
            <c:numRef>
              <c:f>Sheet1!$AA$10:$AA$27</c:f>
              <c:numCache>
                <c:formatCode>General</c:formatCode>
                <c:ptCount val="18"/>
                <c:pt idx="0">
                  <c:v>53.3</c:v>
                </c:pt>
                <c:pt idx="1">
                  <c:v>46.3</c:v>
                </c:pt>
                <c:pt idx="2">
                  <c:v>21.5</c:v>
                </c:pt>
                <c:pt idx="3">
                  <c:v>23</c:v>
                </c:pt>
                <c:pt idx="4">
                  <c:v>20.7</c:v>
                </c:pt>
                <c:pt idx="5">
                  <c:v>17</c:v>
                </c:pt>
                <c:pt idx="6">
                  <c:v>17</c:v>
                </c:pt>
                <c:pt idx="7">
                  <c:v>0.30000000000000032</c:v>
                </c:pt>
                <c:pt idx="8">
                  <c:v>12.2</c:v>
                </c:pt>
                <c:pt idx="9">
                  <c:v>8.5</c:v>
                </c:pt>
                <c:pt idx="10">
                  <c:v>8.5</c:v>
                </c:pt>
                <c:pt idx="11">
                  <c:v>7.8</c:v>
                </c:pt>
                <c:pt idx="12">
                  <c:v>6.7</c:v>
                </c:pt>
                <c:pt idx="13">
                  <c:v>5.2</c:v>
                </c:pt>
                <c:pt idx="14">
                  <c:v>5.5</c:v>
                </c:pt>
                <c:pt idx="15">
                  <c:v>4.8</c:v>
                </c:pt>
                <c:pt idx="16">
                  <c:v>6.3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49952"/>
        <c:axId val="119997184"/>
      </c:barChart>
      <c:catAx>
        <c:axId val="1199499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Help-seeking Sources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9997184"/>
        <c:crosses val="autoZero"/>
        <c:auto val="1"/>
        <c:lblAlgn val="ctr"/>
        <c:lblOffset val="100"/>
        <c:noMultiLvlLbl val="0"/>
      </c:catAx>
      <c:valAx>
        <c:axId val="11999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of participants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949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5808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7EED-56BF-4209-BDA4-7BC9F4E24F27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2" y="4689515"/>
            <a:ext cx="533273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808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D5B84-AE14-49A7-B5F0-BE9CF9F3CF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2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1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7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6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56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8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7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8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7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24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29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3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GB" sz="2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B02E-B7C3-9440-B6E5-575CE996D7A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3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5B84-AE14-49A7-B5F0-BE9CF9F3CF7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4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G:\BSMC\BSMC overview\external_newsletter\bsmc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535520"/>
            <a:ext cx="2088232" cy="118293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6093296"/>
            <a:ext cx="1656184" cy="6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d07b69d8-f401-4f05-b163-c7dc5158efca" descr="C82871BF-EDB9-4DC1-B226-84D42E93E111@uw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898976"/>
            <a:ext cx="3133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49" y="660400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0882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1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5252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0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038600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5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 cstate="print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5002D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3"/>
            <a:ext cx="4040188" cy="41662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163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166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5002D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92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d07b69d8-f401-4f05-b163-c7dc5158efca" descr="C82871BF-EDB9-4DC1-B226-84D42E93E111@uw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877272"/>
            <a:ext cx="3133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3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8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49" y="660400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0882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0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screen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52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9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 cstate="screen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038600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7525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66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 cstate="screen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500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3"/>
            <a:ext cx="4040188" cy="41662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163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1662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3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500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0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01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22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CA1D-FF4A-4A5F-AE22-F978DE57BD13}" type="datetimeFigureOut">
              <a:rPr lang="en-GB" smtClean="0"/>
              <a:pPr/>
              <a:t>19/01/2015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051C-36B9-4140-A254-374AAB1A226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G:\BSMC\BSMC overview\external_newsletter\bsmc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51520" y="5535520"/>
            <a:ext cx="2088232" cy="118293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164288" y="6093296"/>
            <a:ext cx="1656184" cy="6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16A7E4-227A-AF4C-A212-3F38CD5FE6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6F80E2-B8F3-9E4C-B247-891A10AC8D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949" y="332656"/>
            <a:ext cx="7772400" cy="2232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panel-based prevalence study of self-reported self-harm in adolescents aged 13-18 in England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944216"/>
          </a:xfrm>
        </p:spPr>
        <p:txBody>
          <a:bodyPr>
            <a:noAutofit/>
          </a:bodyPr>
          <a:lstStyle/>
          <a:p>
            <a:r>
              <a:rPr lang="en-US" sz="1800" dirty="0" smtClean="0"/>
              <a:t>Dr Yvette Morey, University of the West of England</a:t>
            </a:r>
          </a:p>
          <a:p>
            <a:r>
              <a:rPr lang="en-US" sz="1800" dirty="0"/>
              <a:t>Dominic Mellon, Public Health </a:t>
            </a:r>
            <a:r>
              <a:rPr lang="en-US" sz="1800" dirty="0" smtClean="0"/>
              <a:t>England</a:t>
            </a:r>
          </a:p>
          <a:p>
            <a:r>
              <a:rPr lang="en-US" sz="1800" dirty="0"/>
              <a:t>Dr Narges Dailami, University of the West of England</a:t>
            </a:r>
          </a:p>
          <a:p>
            <a:r>
              <a:rPr lang="en-GB" sz="1800" dirty="0" smtClean="0"/>
              <a:t>Prof </a:t>
            </a:r>
            <a:r>
              <a:rPr lang="en-GB" sz="1800" dirty="0"/>
              <a:t>Julia Verne, Public Health England</a:t>
            </a:r>
          </a:p>
          <a:p>
            <a:r>
              <a:rPr lang="en-GB" sz="1800" dirty="0"/>
              <a:t>Prof Alan </a:t>
            </a:r>
            <a:r>
              <a:rPr lang="en-GB" sz="1800" dirty="0" err="1"/>
              <a:t>Tapp</a:t>
            </a:r>
            <a:r>
              <a:rPr lang="en-GB" sz="1800" dirty="0"/>
              <a:t>, University of the West of </a:t>
            </a:r>
            <a:r>
              <a:rPr lang="en-GB" sz="1800" dirty="0" smtClean="0"/>
              <a:t>England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48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268760"/>
            <a:ext cx="2530624" cy="9941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Results: prevalence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35207" y="4725144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600321" y="2221278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00321" y="3933056"/>
            <a:ext cx="621294" cy="28777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72598"/>
              </p:ext>
            </p:extLst>
          </p:nvPr>
        </p:nvGraphicFramePr>
        <p:xfrm>
          <a:off x="2710136" y="34262"/>
          <a:ext cx="5827477" cy="5706612"/>
        </p:xfrm>
        <a:graphic>
          <a:graphicData uri="http://schemas.openxmlformats.org/drawingml/2006/table">
            <a:tbl>
              <a:tblPr firstRow="1" firstCol="1" bandRow="1"/>
              <a:tblGrid>
                <a:gridCol w="317733"/>
                <a:gridCol w="1602348"/>
                <a:gridCol w="927612"/>
                <a:gridCol w="843717"/>
                <a:gridCol w="1008533"/>
                <a:gridCol w="1127534"/>
              </a:tblGrid>
              <a:tr h="4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Sample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Proportion of self-harmers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95% CI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Lifetime prevalence (adj.)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(13.9 - 17.1)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9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957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7.1%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(5.6 - 8.9)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241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1043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23.1%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(20.6 - 25.8)</a:t>
                      </a: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 prevalence (all)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263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6.8%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(4.1 - 10.6)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15.9%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(12.1 - 20.4)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12.6%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(9.4 - 16.4)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(14.8 - 22.9)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20.2%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(16.2 - 24.5)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17.7%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(13.5 - 22.6)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Age-sex prevalence (male and female)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 13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(3.6 - 8.1)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 13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17.2%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(14 - 20.7)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 16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(6.2 - 11.2)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 16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29.0%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(25.1 - 33)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Age-sex incidence (self-harm within the past year)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 13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40.0%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(21.1 - 61.3)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 13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54.9%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(44.2 - 65.4)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 16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36.4%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(22.4 - 52.2)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 16</a:t>
                      </a:r>
                      <a:r>
                        <a:rPr lang="en-GB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(35.5 - 51.7)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Type of self-harm behaviour (by those who reported self-harm)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Cut on arms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232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75.1%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(69.9 - 79.8)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Cut elsewhere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54.0%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(48.3 - 59.7)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Self-battery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(45.7 - 57.2)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Pills or overdose 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28.5%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(23.5 - 33.9)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effectLst/>
                        <a:latin typeface="Calibri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Burnt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21.4%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(16.9 - 26.4)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4" marR="6425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588224" y="476672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0321" y="3356992"/>
            <a:ext cx="621294" cy="28777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53338" y="1052736"/>
            <a:ext cx="621294" cy="28777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self-harm by gender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88" y="1489551"/>
            <a:ext cx="6607472" cy="39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6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of onset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123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</a:t>
            </a:r>
            <a:r>
              <a:rPr lang="en-GB" dirty="0" smtClean="0"/>
              <a:t>behaviours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77667"/>
              </p:ext>
            </p:extLst>
          </p:nvPr>
        </p:nvGraphicFramePr>
        <p:xfrm>
          <a:off x="442835" y="1340768"/>
          <a:ext cx="8229600" cy="2489200"/>
        </p:xfrm>
        <a:graphic>
          <a:graphicData uri="http://schemas.openxmlformats.org/drawingml/2006/table">
            <a:tbl>
              <a:tblPr firstRow="1" firstCol="1" bandRow="1"/>
              <a:tblGrid>
                <a:gridCol w="674827"/>
                <a:gridCol w="1991563"/>
                <a:gridCol w="1288755"/>
                <a:gridCol w="1110996"/>
                <a:gridCol w="1068202"/>
                <a:gridCol w="1242670"/>
                <a:gridCol w="852587"/>
              </a:tblGrid>
              <a:tr h="17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mbria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Number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Number (%)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self-harm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OR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95% CI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P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Smoking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Ever 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430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138 (32.1)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2.59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(2.20 - 3.04)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Never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1570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171 (10.9)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Alcohol use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1296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263 (20.3)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1.39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(1.31 - 1.48)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Never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704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46 (7.0)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Medication </a:t>
                      </a:r>
                      <a:r>
                        <a:rPr lang="en-GB" sz="1100" b="1" i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other </a:t>
                      </a:r>
                      <a:r>
                        <a:rPr lang="en-GB" sz="11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than specified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343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129 (37.6)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3.30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(2.75 - 3.96)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Never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1657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180 (10.9)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i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Recreational</a:t>
                      </a:r>
                      <a:r>
                        <a:rPr lang="en-GB" sz="1100" b="1" i="1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d</a:t>
                      </a:r>
                      <a:r>
                        <a:rPr lang="en-GB" sz="1100" b="1" i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rug </a:t>
                      </a:r>
                      <a:r>
                        <a:rPr lang="en-GB" sz="11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use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240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80 (33.3)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2.74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(2.15 - 3.48)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Never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1760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229 (13.0)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7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Bullying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01439"/>
              </p:ext>
            </p:extLst>
          </p:nvPr>
        </p:nvGraphicFramePr>
        <p:xfrm>
          <a:off x="1619672" y="2132856"/>
          <a:ext cx="5915000" cy="341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119675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59.4% of the whole sample (2000) reported being bullied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79.9% of the self-harm cohort (309) reported being bullied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contagion – awareness of others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07704"/>
              </p:ext>
            </p:extLst>
          </p:nvPr>
        </p:nvGraphicFramePr>
        <p:xfrm>
          <a:off x="251520" y="1628800"/>
          <a:ext cx="8491740" cy="2332609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1080120"/>
                <a:gridCol w="1584176"/>
                <a:gridCol w="1495666"/>
                <a:gridCol w="1240638"/>
                <a:gridCol w="1440160"/>
                <a:gridCol w="642868"/>
              </a:tblGrid>
              <a:tr h="602809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mbria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Cambria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Number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Proportion of self-harmers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/>
                          <a:ea typeface="MS Mincho"/>
                          <a:cs typeface="Arial"/>
                        </a:rPr>
                        <a:t>OR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95% CI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P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6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Exposure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Anyone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1173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95.1%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18.1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(10.7 - 30.7)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Family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198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25.5%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(3.0 - 5.6)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Friends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965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89.8%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8.3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(6.0 - 11.5)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Online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410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47.6%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4.4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(3.4 - 5.6)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MS Mincho"/>
                          <a:cs typeface="Arial"/>
                        </a:rPr>
                        <a:t>Celebrity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328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40.1%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4.3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(3.3 - 5.7)</a:t>
                      </a:r>
                      <a:endParaRPr lang="en-GB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&lt;0.0005</a:t>
                      </a: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765" marR="7076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73" y="2331095"/>
            <a:ext cx="68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73" y="2996952"/>
            <a:ext cx="688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4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contagion: exposure &amp; </a:t>
            </a:r>
            <a:r>
              <a:rPr lang="en-GB" dirty="0"/>
              <a:t>o</a:t>
            </a:r>
            <a:r>
              <a:rPr lang="en-GB" dirty="0" smtClean="0"/>
              <a:t>utcome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261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34185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b="1" dirty="0" smtClean="0">
                <a:solidFill>
                  <a:prstClr val="black"/>
                </a:solidFill>
              </a:rPr>
              <a:t>Mantel-</a:t>
            </a:r>
            <a:r>
              <a:rPr lang="en-GB" sz="1600" b="1" dirty="0" err="1" smtClean="0">
                <a:solidFill>
                  <a:prstClr val="black"/>
                </a:solidFill>
              </a:rPr>
              <a:t>Haenszel</a:t>
            </a:r>
            <a:r>
              <a:rPr lang="en-GB" sz="1600" b="1" dirty="0" smtClean="0">
                <a:solidFill>
                  <a:prstClr val="black"/>
                </a:solidFill>
              </a:rPr>
              <a:t> ORs</a:t>
            </a:r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Warwick-Edinburgh Mental Wellbeing Scale (WEMWBS)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700808"/>
            <a:ext cx="5050904" cy="367240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Population/group measure </a:t>
            </a:r>
          </a:p>
          <a:p>
            <a:r>
              <a:rPr lang="en-GB" sz="2000" dirty="0" smtClean="0"/>
              <a:t>Validated for adults &amp; adolescents</a:t>
            </a:r>
          </a:p>
          <a:p>
            <a:r>
              <a:rPr lang="en-GB" sz="2000" dirty="0" smtClean="0"/>
              <a:t>Subjective wellbeing &amp; psychological</a:t>
            </a:r>
          </a:p>
          <a:p>
            <a:pPr>
              <a:buNone/>
            </a:pPr>
            <a:r>
              <a:rPr lang="en-GB" sz="2000" dirty="0" smtClean="0"/>
              <a:t> 	functioning </a:t>
            </a:r>
          </a:p>
          <a:p>
            <a:r>
              <a:rPr lang="en-GB" sz="2000" dirty="0" smtClean="0"/>
              <a:t>14 items, positively worded</a:t>
            </a:r>
          </a:p>
          <a:p>
            <a:r>
              <a:rPr lang="en-GB" sz="2000" dirty="0" smtClean="0"/>
              <a:t>Scoring: 1-5 </a:t>
            </a:r>
            <a:r>
              <a:rPr lang="en-GB" sz="2000" dirty="0" err="1" smtClean="0"/>
              <a:t>Likert</a:t>
            </a:r>
            <a:r>
              <a:rPr lang="en-GB" sz="2000" dirty="0" smtClean="0"/>
              <a:t> scale</a:t>
            </a:r>
          </a:p>
          <a:p>
            <a:r>
              <a:rPr lang="en-GB" sz="2000" dirty="0" smtClean="0"/>
              <a:t>Min 14, max 70</a:t>
            </a:r>
          </a:p>
          <a:p>
            <a:r>
              <a:rPr lang="en-GB" sz="2000" dirty="0" smtClean="0"/>
              <a:t>Mean scores for sample, sub-groups </a:t>
            </a:r>
            <a:endParaRPr lang="en-GB" dirty="0"/>
          </a:p>
        </p:txBody>
      </p:sp>
      <p:pic>
        <p:nvPicPr>
          <p:cNvPr id="58370" name="Picture 2" descr="F:\BSMC\conferences\public health south west\2014\wemwb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340768"/>
            <a:ext cx="3708226" cy="431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Wellbeing: overall, age &amp; gender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717589"/>
              </p:ext>
            </p:extLst>
          </p:nvPr>
        </p:nvGraphicFramePr>
        <p:xfrm>
          <a:off x="35496" y="1412778"/>
          <a:ext cx="9073007" cy="3684853"/>
        </p:xfrm>
        <a:graphic>
          <a:graphicData uri="http://schemas.openxmlformats.org/drawingml/2006/table">
            <a:tbl>
              <a:tblPr firstRow="1" firstCol="1" bandRow="1"/>
              <a:tblGrid>
                <a:gridCol w="716767"/>
                <a:gridCol w="2224703"/>
                <a:gridCol w="1420832"/>
                <a:gridCol w="1420832"/>
                <a:gridCol w="1807342"/>
                <a:gridCol w="1482531"/>
              </a:tblGrid>
              <a:tr h="484453">
                <a:tc>
                  <a:txBody>
                    <a:bodyPr/>
                    <a:lstStyle/>
                    <a:p>
                      <a:endParaRPr lang="en-GB" sz="1400" baseline="0" dirty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Number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Mean WEMWBS Score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95% CI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Validation Score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Overall self-reported wellbeing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2000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45.6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(45.2 - 46.0)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48.8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02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02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Age specific self-reported wellbeing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13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263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48.8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(47.6 - 49.9)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48.7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14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320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47.0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(45.8 - 48.1)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48.6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15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372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46.7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(45.7 - 47.7)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50.1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16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370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43.5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(42.4 - 44.5)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49.8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17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382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44.4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(43.4 - 45.4)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18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293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43.8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(42.7 - 44.9)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 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02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Age-sex specific self-reported wellbeing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Male 13-15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437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48.8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(47.9 - 49.7)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Female 13-15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518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46.1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(45.3 - 46.9)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Male 16-18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520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45.3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(44.4 - 46.2)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Female 16-18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525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42.5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(41.7 - 43.3)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5609" marR="7560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090048" y="1844824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3157382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88024" y="3573016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49688" y="4869160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8124" y="1835118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Wellbeing: </a:t>
            </a:r>
            <a:r>
              <a:rPr lang="en-GB" sz="3200" dirty="0" smtClean="0">
                <a:solidFill>
                  <a:srgbClr val="FF0000"/>
                </a:solidFill>
              </a:rPr>
              <a:t>self-harm prevalence &amp; type</a:t>
            </a:r>
            <a:endParaRPr lang="en-GB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572330"/>
              </p:ext>
            </p:extLst>
          </p:nvPr>
        </p:nvGraphicFramePr>
        <p:xfrm>
          <a:off x="35496" y="1504011"/>
          <a:ext cx="9096779" cy="2988050"/>
        </p:xfrm>
        <a:graphic>
          <a:graphicData uri="http://schemas.openxmlformats.org/drawingml/2006/table">
            <a:tbl>
              <a:tblPr firstRow="1" firstCol="1" bandRow="1"/>
              <a:tblGrid>
                <a:gridCol w="718645"/>
                <a:gridCol w="2230531"/>
                <a:gridCol w="1424555"/>
                <a:gridCol w="1424555"/>
                <a:gridCol w="1812077"/>
                <a:gridCol w="1486416"/>
              </a:tblGrid>
              <a:tr h="517967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MS Mincho"/>
                          <a:cs typeface="Arial"/>
                        </a:rPr>
                        <a:t>Number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MS Mincho"/>
                          <a:cs typeface="Arial"/>
                        </a:rPr>
                        <a:t>Mean WEMWBS Score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MS Mincho"/>
                          <a:cs typeface="Arial"/>
                        </a:rPr>
                        <a:t>95% CI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MS Mincho"/>
                          <a:cs typeface="Arial"/>
                        </a:rPr>
                        <a:t>Validation Score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553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Self-reported self-harm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Any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309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38.7</a:t>
                      </a:r>
                      <a:endParaRPr lang="en-GB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(37.6 - 39.9)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None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1691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46.8</a:t>
                      </a:r>
                      <a:endParaRPr lang="en-GB" sz="1400" b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(46.3 - 47.3)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 gridSpan="6">
                  <a:txBody>
                    <a:bodyPr/>
                    <a:lstStyle/>
                    <a:p>
                      <a:endParaRPr lang="en-GB" sz="1400" b="1" i="1" dirty="0">
                        <a:effectLst/>
                        <a:latin typeface="+mn-lt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4553">
                <a:tc gridSpan="6">
                  <a:txBody>
                    <a:bodyPr/>
                    <a:lstStyle/>
                    <a:p>
                      <a:r>
                        <a:rPr lang="en-GB" sz="1400" b="1" i="1" dirty="0" smtClean="0">
                          <a:effectLst/>
                          <a:latin typeface="+mn-lt"/>
                        </a:rPr>
                        <a:t>Self-reported</a:t>
                      </a:r>
                      <a:r>
                        <a:rPr lang="en-GB" sz="1400" b="1" i="1" baseline="0" dirty="0" smtClean="0">
                          <a:effectLst/>
                          <a:latin typeface="+mn-lt"/>
                        </a:rPr>
                        <a:t> self-harm by type</a:t>
                      </a:r>
                      <a:endParaRPr lang="en-GB" sz="1400" b="1" i="1" dirty="0">
                        <a:effectLst/>
                        <a:latin typeface="+mn-lt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9760" marR="69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9760" marR="69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9760" marR="69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9760" marR="6976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9760" marR="697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Cut on arms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235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37.9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(36.6 - 39.2)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Cut elsewhere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170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37.4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(35.9 - 38.9)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Self-battery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163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38.1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(36.5 - 39.6)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Burnt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68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37.0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(34.4 - 39.7)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Pills or overdose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89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36.7</a:t>
                      </a:r>
                      <a:endParaRPr lang="en-GB" sz="1400" b="1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(34.3 - 39.0)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53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mbria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Something else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24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38.8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/>
                          <a:ea typeface="MS Mincho"/>
                          <a:cs typeface="Arial"/>
                        </a:rPr>
                        <a:t>(34.7 - 43.0)</a:t>
                      </a:r>
                      <a:endParaRPr lang="en-GB" sz="14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0661" marR="706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788024" y="2221278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2832" y="4005064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 to the study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-1597" r="-1597"/>
          <a:stretch>
            <a:fillRect/>
          </a:stretch>
        </p:blipFill>
        <p:spPr>
          <a:xfrm>
            <a:off x="523106" y="1196082"/>
            <a:ext cx="3256806" cy="4465166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1196752"/>
            <a:ext cx="4618856" cy="475252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Increased admissions for self-harm 2002/3 – 2008/09</a:t>
            </a:r>
          </a:p>
          <a:p>
            <a:r>
              <a:rPr lang="en-US" dirty="0" smtClean="0"/>
              <a:t>Children aged &lt;15 account for 5% of admissions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Priorities for study:</a:t>
            </a:r>
          </a:p>
          <a:p>
            <a:r>
              <a:rPr lang="en-US" dirty="0" smtClean="0"/>
              <a:t>Clinical iceberg</a:t>
            </a:r>
          </a:p>
          <a:p>
            <a:r>
              <a:rPr lang="en-US" dirty="0" smtClean="0"/>
              <a:t>Over-representation of poisoning</a:t>
            </a:r>
          </a:p>
          <a:p>
            <a:r>
              <a:rPr lang="en-US" dirty="0" smtClean="0"/>
              <a:t>Under 15s</a:t>
            </a:r>
          </a:p>
          <a:p>
            <a:r>
              <a:rPr lang="en-US" dirty="0" smtClean="0"/>
              <a:t>Risks: social contagion, online content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Online ethnography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Prevalence study (community)</a:t>
            </a:r>
          </a:p>
        </p:txBody>
      </p:sp>
    </p:spTree>
    <p:extLst>
      <p:ext uri="{BB962C8B-B14F-4D97-AF65-F5344CB8AC3E}">
        <p14:creationId xmlns:p14="http://schemas.microsoft.com/office/powerpoint/2010/main" val="17828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Wellbeing: </a:t>
            </a:r>
            <a:r>
              <a:rPr lang="en-GB" sz="3200" dirty="0" smtClean="0">
                <a:solidFill>
                  <a:srgbClr val="FF0000"/>
                </a:solidFill>
              </a:rPr>
              <a:t>awareness of self-harm &amp; bullying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48271"/>
              </p:ext>
            </p:extLst>
          </p:nvPr>
        </p:nvGraphicFramePr>
        <p:xfrm>
          <a:off x="179512" y="2005575"/>
          <a:ext cx="8927976" cy="1928997"/>
        </p:xfrm>
        <a:graphic>
          <a:graphicData uri="http://schemas.openxmlformats.org/drawingml/2006/table">
            <a:tbl>
              <a:tblPr firstRow="1" firstCol="1" bandRow="1"/>
              <a:tblGrid>
                <a:gridCol w="705310"/>
                <a:gridCol w="2189141"/>
                <a:gridCol w="1398120"/>
                <a:gridCol w="1398120"/>
                <a:gridCol w="1778452"/>
                <a:gridCol w="1458833"/>
              </a:tblGrid>
              <a:tr h="435477">
                <a:tc>
                  <a:txBody>
                    <a:bodyPr/>
                    <a:lstStyle/>
                    <a:p>
                      <a:endParaRPr lang="en-GB" sz="1400" baseline="0" dirty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Number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Mean WEMWBS Score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95% CI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Validation Score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6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Awareness of self-harm by </a:t>
                      </a:r>
                      <a:r>
                        <a:rPr lang="en-GB" sz="1400" b="1" i="1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others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46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Any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879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45.9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(45.2 - 46.5)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64">
                <a:tc>
                  <a:txBody>
                    <a:bodyPr/>
                    <a:lstStyle/>
                    <a:p>
                      <a:endParaRPr lang="en-GB" sz="1400" baseline="0" dirty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None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812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47.8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(47.2 - 48.5)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64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 dirty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464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Bullied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546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Ever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1188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44.8</a:t>
                      </a:r>
                      <a:endParaRPr lang="en-GB" sz="1400" b="1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(44.2 - 45.4)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64">
                <a:tc>
                  <a:txBody>
                    <a:bodyPr/>
                    <a:lstStyle/>
                    <a:p>
                      <a:endParaRPr lang="en-GB" sz="1400" baseline="0">
                        <a:effectLst/>
                        <a:latin typeface="Cambria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Never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812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46.6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>
                          <a:effectLst/>
                          <a:latin typeface="Calibri"/>
                          <a:ea typeface="MS Mincho"/>
                          <a:cs typeface="Arial"/>
                        </a:rPr>
                        <a:t>(46.0 - 47.3)</a:t>
                      </a:r>
                      <a:endParaRPr lang="en-GB" sz="1400" baseline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  <a:latin typeface="Calibri"/>
                          <a:ea typeface="MS Mincho"/>
                          <a:cs typeface="Arial"/>
                        </a:rPr>
                        <a:t>N/A</a:t>
                      </a:r>
                      <a:endParaRPr lang="en-GB" sz="1400" baseline="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7737" marR="677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860032" y="2636912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49688" y="3501008"/>
            <a:ext cx="586408" cy="27161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Reasons for self-harm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686800" cy="518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Emotional responses after self-harming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59632" y="1628800"/>
          <a:ext cx="63367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Concerns about self-harm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075240" cy="446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Reasons for looking at self-harm websites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003232" cy="453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Help-seeking across genders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Help-seeking across BME/non-BME groups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Conclusions 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Self-harm is highly prevalent in adolescents </a:t>
            </a:r>
          </a:p>
          <a:p>
            <a:r>
              <a:rPr lang="en-GB" sz="2400" dirty="0" smtClean="0"/>
              <a:t>Cutting most common community behaviour</a:t>
            </a:r>
          </a:p>
          <a:p>
            <a:r>
              <a:rPr lang="en-GB" sz="2400" dirty="0" smtClean="0"/>
              <a:t>Heterogeneity in self-harm behaviours</a:t>
            </a:r>
          </a:p>
          <a:p>
            <a:r>
              <a:rPr lang="en-GB" sz="2400" dirty="0" smtClean="0"/>
              <a:t>Peak prevalence, incidence and onset for full picture </a:t>
            </a:r>
          </a:p>
          <a:p>
            <a:r>
              <a:rPr lang="en-GB" sz="2400" dirty="0" smtClean="0"/>
              <a:t>Awareness and exposure significantly associated with self-harm and reduced wellbeing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ifferences in reasons</a:t>
            </a:r>
            <a:r>
              <a:rPr lang="en-GB" sz="2400" dirty="0"/>
              <a:t>, </a:t>
            </a:r>
            <a:r>
              <a:rPr lang="en-GB" sz="2400" dirty="0" smtClean="0"/>
              <a:t>concerns </a:t>
            </a:r>
            <a:r>
              <a:rPr lang="en-GB" sz="2400" dirty="0"/>
              <a:t>and </a:t>
            </a:r>
            <a:r>
              <a:rPr lang="en-GB" sz="2400" dirty="0" smtClean="0"/>
              <a:t>help-seeking → strategies for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GB" sz="2400" dirty="0" smtClean="0"/>
              <a:t>Update on prevalence in England, contributes to knowledge on community prevalence</a:t>
            </a:r>
          </a:p>
          <a:p>
            <a:r>
              <a:rPr lang="en-GB" sz="2400" dirty="0" smtClean="0"/>
              <a:t>Wider age group (self-harm in under 15s)</a:t>
            </a:r>
          </a:p>
          <a:p>
            <a:r>
              <a:rPr lang="en-GB" sz="2400" dirty="0" smtClean="0"/>
              <a:t>Representative sample and shared criteria</a:t>
            </a:r>
          </a:p>
          <a:p>
            <a:r>
              <a:rPr lang="en-GB" sz="2400" dirty="0" smtClean="0"/>
              <a:t>Market research panel – speedier, more cost-effective, possibility of repeat surveys</a:t>
            </a:r>
          </a:p>
          <a:p>
            <a:endParaRPr lang="en-GB" sz="2400" dirty="0" smtClean="0"/>
          </a:p>
          <a:p>
            <a:r>
              <a:rPr lang="en-GB" sz="2400" dirty="0" smtClean="0"/>
              <a:t>Cross-sectional, only a snapshot of prevalence</a:t>
            </a:r>
            <a:endParaRPr lang="en-GB" dirty="0" smtClean="0"/>
          </a:p>
          <a:p>
            <a:r>
              <a:rPr lang="en-GB" sz="2400" dirty="0" smtClean="0"/>
              <a:t>Correlation rather than causation</a:t>
            </a:r>
          </a:p>
          <a:p>
            <a:r>
              <a:rPr lang="en-GB" sz="2400" dirty="0" err="1" smtClean="0"/>
              <a:t>Univariate</a:t>
            </a:r>
            <a:r>
              <a:rPr lang="en-GB" sz="2400" dirty="0" smtClean="0"/>
              <a:t> and descriptive analysis (but secondary data)</a:t>
            </a:r>
          </a:p>
          <a:p>
            <a:r>
              <a:rPr lang="en-GB" sz="2400" dirty="0" smtClean="0"/>
              <a:t>Possible exclusion of more severe mental health problems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285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1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Does prevalence (15.5%) support suggestions of stabilised rates?</a:t>
            </a:r>
          </a:p>
          <a:p>
            <a:r>
              <a:rPr lang="en-GB" sz="2600" dirty="0"/>
              <a:t>Representative, longitudinal survey studies</a:t>
            </a:r>
          </a:p>
          <a:p>
            <a:r>
              <a:rPr lang="en-GB" sz="2600" dirty="0" smtClean="0"/>
              <a:t>Relationship btw evidence on prevalence and increased awareness, visibility and help-seeking</a:t>
            </a:r>
          </a:p>
          <a:p>
            <a:r>
              <a:rPr lang="en-GB" sz="2600" dirty="0" smtClean="0"/>
              <a:t>Wellbeing and self-harm, wellbeing for all  </a:t>
            </a:r>
          </a:p>
          <a:p>
            <a:r>
              <a:rPr lang="en-GB" sz="2600" dirty="0" smtClean="0"/>
              <a:t>Gender differences in self-harm behaviours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64892" y="4221088"/>
            <a:ext cx="669674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There </a:t>
            </a:r>
            <a:r>
              <a:rPr lang="en-GB" sz="2400" dirty="0"/>
              <a:t>is value in confirming what we know, critically questioning what we know, and examining what we don’t </a:t>
            </a:r>
            <a:r>
              <a:rPr lang="en-GB" sz="2400" dirty="0" smtClean="0"/>
              <a:t>know.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71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61" y="441193"/>
            <a:ext cx="8229600" cy="576064"/>
          </a:xfrm>
        </p:spPr>
        <p:txBody>
          <a:bodyPr>
            <a:noAutofit/>
          </a:bodyPr>
          <a:lstStyle/>
          <a:p>
            <a:r>
              <a:rPr lang="en-GB" dirty="0" smtClean="0"/>
              <a:t>Existing prevalence studies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39444"/>
              </p:ext>
            </p:extLst>
          </p:nvPr>
        </p:nvGraphicFramePr>
        <p:xfrm>
          <a:off x="611560" y="1556792"/>
          <a:ext cx="7740241" cy="358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183"/>
                <a:gridCol w="1077071"/>
                <a:gridCol w="694929"/>
                <a:gridCol w="1512168"/>
                <a:gridCol w="648072"/>
                <a:gridCol w="792088"/>
                <a:gridCol w="648072"/>
                <a:gridCol w="720080"/>
                <a:gridCol w="672578"/>
              </a:tblGrid>
              <a:tr h="32178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Study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Prevalence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3304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CASE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Country/pop.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Year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Self-harm Question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Age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Sample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Male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Female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All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421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Multi-country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2008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"harm yourself"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15–16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School pupils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4.3%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13.5%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443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England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2002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15–16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3.2%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11.2%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13.2%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421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Ireland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2008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15–17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4.3%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13.9%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9.1%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443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Scotland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2009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15–16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6.9%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19.9%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13.8%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421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N. Ireland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2014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15–16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5.1%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15.5%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  <a:tr h="63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Other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Avon (County)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2012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"hurt yourself on purpose"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16–17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ALSPAC cohort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9.1%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25.6%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18.8%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652" marR="846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0714"/>
            <a:ext cx="8229600" cy="5054550"/>
          </a:xfrm>
        </p:spPr>
        <p:txBody>
          <a:bodyPr>
            <a:normAutofit fontScale="32500" lnSpcReduction="20000"/>
          </a:bodyPr>
          <a:lstStyle/>
          <a:p>
            <a:pPr marL="635000" indent="-635000" algn="just">
              <a:buNone/>
            </a:pPr>
            <a:r>
              <a:rPr lang="en-GB" sz="4300" dirty="0" err="1"/>
              <a:t>Brophy</a:t>
            </a:r>
            <a:r>
              <a:rPr lang="en-GB" sz="4300" dirty="0"/>
              <a:t> M (2006) Truth hurts: Report of the national inquiry into self-harm among young people. </a:t>
            </a:r>
            <a:r>
              <a:rPr lang="en-GB" sz="4300" i="1" dirty="0"/>
              <a:t>Mental Health Foundation</a:t>
            </a:r>
            <a:r>
              <a:rPr lang="en-GB" sz="4300" dirty="0"/>
              <a:t>. </a:t>
            </a:r>
          </a:p>
          <a:p>
            <a:pPr marL="635000" indent="-635000" algn="just">
              <a:buNone/>
            </a:pPr>
            <a:r>
              <a:rPr lang="en-GB" sz="4300" dirty="0" smtClean="0"/>
              <a:t>Cooke</a:t>
            </a:r>
            <a:r>
              <a:rPr lang="en-GB" sz="4300" dirty="0"/>
              <a:t>, H., Schneider, K. &amp; Verne, J. (2011) </a:t>
            </a:r>
            <a:r>
              <a:rPr lang="en-GB" sz="4300" i="1" dirty="0"/>
              <a:t>Suicide and Self-harm in the South West</a:t>
            </a:r>
            <a:r>
              <a:rPr lang="en-GB" sz="4300" dirty="0"/>
              <a:t>. [online]. </a:t>
            </a:r>
            <a:r>
              <a:rPr lang="en-GB" sz="4300" dirty="0" smtClean="0"/>
              <a:t>Hawton</a:t>
            </a:r>
            <a:r>
              <a:rPr lang="en-GB" sz="4300" dirty="0"/>
              <a:t>, K., Rodham, K., Evans, E. &amp; </a:t>
            </a:r>
            <a:r>
              <a:rPr lang="en-GB" sz="4300" dirty="0" err="1"/>
              <a:t>Weatherall</a:t>
            </a:r>
            <a:r>
              <a:rPr lang="en-GB" sz="4300" dirty="0"/>
              <a:t>, R. (2002) Deliberate self harm in adolescents : self report survey in schools in England. </a:t>
            </a:r>
            <a:r>
              <a:rPr lang="en-GB" sz="4300" i="1" dirty="0"/>
              <a:t>British Medical Journal</a:t>
            </a:r>
            <a:r>
              <a:rPr lang="en-GB" sz="4300" dirty="0"/>
              <a:t>. 325 (November), 1207–1211.</a:t>
            </a:r>
          </a:p>
          <a:p>
            <a:pPr marL="635000" indent="-635000" algn="just">
              <a:buNone/>
            </a:pPr>
            <a:r>
              <a:rPr lang="en-GB" sz="4300" dirty="0"/>
              <a:t>Kidger J, Heron J, Lewis G, Evans J, </a:t>
            </a:r>
            <a:r>
              <a:rPr lang="en-GB" sz="4300" dirty="0" err="1"/>
              <a:t>Gunnell</a:t>
            </a:r>
            <a:r>
              <a:rPr lang="en-GB" sz="4300" dirty="0"/>
              <a:t> D (2012) Adolescent self-harm and suicidal thoughts in the ALSPAC cohort: a self-report survey in England. BMC Psychiatry 12. </a:t>
            </a:r>
            <a:r>
              <a:rPr lang="en-GB" sz="4300" dirty="0" err="1"/>
              <a:t>doi</a:t>
            </a:r>
            <a:r>
              <a:rPr lang="en-GB" sz="4300" dirty="0"/>
              <a:t>: 10.1186/1471-244X-12-69 </a:t>
            </a:r>
          </a:p>
          <a:p>
            <a:pPr marL="635000" indent="-635000" algn="just">
              <a:buNone/>
            </a:pPr>
            <a:r>
              <a:rPr lang="en-GB" sz="4300" dirty="0" smtClean="0"/>
              <a:t>Madge</a:t>
            </a:r>
            <a:r>
              <a:rPr lang="en-GB" sz="4300" dirty="0"/>
              <a:t>, N., Hewitt, A., Hawton, K., de Wilde, E.J., Corcoran, P., </a:t>
            </a:r>
            <a:r>
              <a:rPr lang="en-GB" sz="4300" dirty="0" err="1"/>
              <a:t>Fekete</a:t>
            </a:r>
            <a:r>
              <a:rPr lang="en-GB" sz="4300" dirty="0"/>
              <a:t>, S., van </a:t>
            </a:r>
            <a:r>
              <a:rPr lang="en-GB" sz="4300" dirty="0" err="1"/>
              <a:t>Heeringen</a:t>
            </a:r>
            <a:r>
              <a:rPr lang="en-GB" sz="4300" dirty="0"/>
              <a:t>, K., De Leo, D., </a:t>
            </a:r>
            <a:r>
              <a:rPr lang="en-GB" sz="4300" dirty="0" err="1"/>
              <a:t>Ystgaard</a:t>
            </a:r>
            <a:r>
              <a:rPr lang="en-GB" sz="4300" dirty="0"/>
              <a:t>, M., Wilde, E.J. De, </a:t>
            </a:r>
            <a:r>
              <a:rPr lang="en-GB" sz="4300" dirty="0" err="1"/>
              <a:t>Heeringen</a:t>
            </a:r>
            <a:r>
              <a:rPr lang="en-GB" sz="4300" dirty="0"/>
              <a:t>, K. Van &amp; Leo, D. De (2008) Deliberate self-harm within an international community sample of young people: comparative findings from the Child &amp; Adolescent Self-harm in Europe (CASE) Study. [online]. </a:t>
            </a:r>
            <a:r>
              <a:rPr lang="en-GB" sz="4300" i="1" dirty="0"/>
              <a:t>Journal of child psychology and psychiatry, and allied disciplines</a:t>
            </a:r>
            <a:r>
              <a:rPr lang="en-GB" sz="4300" dirty="0"/>
              <a:t>. 49 (6), 667–677. </a:t>
            </a:r>
            <a:endParaRPr lang="en-GB" sz="4300" dirty="0" smtClean="0"/>
          </a:p>
          <a:p>
            <a:pPr marL="635000" indent="-635000" algn="just">
              <a:buNone/>
            </a:pPr>
            <a:r>
              <a:rPr lang="en-GB" sz="4300" dirty="0" err="1"/>
              <a:t>Muehlenkamp</a:t>
            </a:r>
            <a:r>
              <a:rPr lang="en-GB" sz="4300" dirty="0"/>
              <a:t> JJ, </a:t>
            </a:r>
            <a:r>
              <a:rPr lang="en-GB" sz="4300" dirty="0" err="1"/>
              <a:t>Claes</a:t>
            </a:r>
            <a:r>
              <a:rPr lang="en-GB" sz="4300" dirty="0"/>
              <a:t> L, </a:t>
            </a:r>
            <a:r>
              <a:rPr lang="en-GB" sz="4300" dirty="0" err="1"/>
              <a:t>Havertape</a:t>
            </a:r>
            <a:r>
              <a:rPr lang="en-GB" sz="4300" dirty="0"/>
              <a:t> L, </a:t>
            </a:r>
            <a:r>
              <a:rPr lang="en-GB" sz="4300" dirty="0" err="1"/>
              <a:t>Plener</a:t>
            </a:r>
            <a:r>
              <a:rPr lang="en-GB" sz="4300" dirty="0"/>
              <a:t> PL (2012) International prevalence of adolescent non-suicidal self-injury and deliberate self-harm. Child </a:t>
            </a:r>
            <a:r>
              <a:rPr lang="en-GB" sz="4300" dirty="0" err="1"/>
              <a:t>Adolesc</a:t>
            </a:r>
            <a:r>
              <a:rPr lang="en-GB" sz="4300" dirty="0"/>
              <a:t> Psychiatry </a:t>
            </a:r>
            <a:r>
              <a:rPr lang="en-GB" sz="4300" dirty="0" err="1"/>
              <a:t>Ment</a:t>
            </a:r>
            <a:r>
              <a:rPr lang="en-GB" sz="4300" dirty="0"/>
              <a:t> Health 6:10. </a:t>
            </a:r>
          </a:p>
          <a:p>
            <a:pPr marL="635000" indent="-635000" algn="just">
              <a:buNone/>
            </a:pPr>
            <a:r>
              <a:rPr lang="en-GB" sz="4300" dirty="0"/>
              <a:t>Morey C, Corcoran P, </a:t>
            </a:r>
            <a:r>
              <a:rPr lang="en-GB" sz="4300" dirty="0" err="1"/>
              <a:t>Arensman</a:t>
            </a:r>
            <a:r>
              <a:rPr lang="en-GB" sz="4300" dirty="0"/>
              <a:t> E, Perry IJ (2008) The prevalence of self-reported deliberate self harm in Irish adolescents. BMC Public Health 8:79</a:t>
            </a:r>
          </a:p>
          <a:p>
            <a:pPr marL="635000" indent="-635000" algn="just">
              <a:buNone/>
            </a:pPr>
            <a:r>
              <a:rPr lang="en-GB" sz="4300" dirty="0" smtClean="0"/>
              <a:t>Morey</a:t>
            </a:r>
            <a:r>
              <a:rPr lang="en-GB" sz="4300" dirty="0"/>
              <a:t>, Y., Eagle, L., Verne, J. &amp; Cook, H. (2011) </a:t>
            </a:r>
            <a:r>
              <a:rPr lang="en-GB" sz="4300" i="1" dirty="0"/>
              <a:t>Deliberate Self-harm in the South West: Setting a Research Agenda</a:t>
            </a:r>
            <a:r>
              <a:rPr lang="en-GB" sz="4300" dirty="0"/>
              <a:t>. [</a:t>
            </a:r>
            <a:r>
              <a:rPr lang="en-GB" sz="4300" dirty="0" smtClean="0"/>
              <a:t>online]</a:t>
            </a:r>
          </a:p>
          <a:p>
            <a:pPr marL="635000" indent="-635000" algn="just">
              <a:buNone/>
            </a:pPr>
            <a:r>
              <a:rPr lang="en-GB" sz="4300" dirty="0"/>
              <a:t>O’Connor RC, Rasmussen S, Miles J, Hawton K, Connor RCO (2009) Self-harm in adolescents: self-report survey in schools in Scotland. Br J Psychiatry 194:68–72</a:t>
            </a:r>
          </a:p>
          <a:p>
            <a:pPr marL="635000" indent="-635000" algn="just">
              <a:buNone/>
            </a:pPr>
            <a:r>
              <a:rPr lang="en-GB" sz="4300" dirty="0"/>
              <a:t>O’Connor RC, Rasmussen S, Hawton K (2014) Adolescent self-harm: a school-based study in Northern Ireland. J Affect </a:t>
            </a:r>
            <a:r>
              <a:rPr lang="en-GB" sz="4300" dirty="0" err="1"/>
              <a:t>Disord</a:t>
            </a:r>
            <a:r>
              <a:rPr lang="en-GB" sz="4300" dirty="0"/>
              <a:t> 159:46–52. </a:t>
            </a:r>
            <a:r>
              <a:rPr lang="en-GB" sz="4300" dirty="0" err="1"/>
              <a:t>doi</a:t>
            </a:r>
            <a:r>
              <a:rPr lang="en-GB" sz="4300" dirty="0"/>
              <a:t>: 10.1016/j.jad.2014.02.015</a:t>
            </a:r>
          </a:p>
          <a:p>
            <a:pPr marL="635000" indent="-635000" algn="just">
              <a:buNone/>
            </a:pPr>
            <a:r>
              <a:rPr lang="en-GB" sz="4300" dirty="0" smtClean="0"/>
              <a:t>Stewart-brown, S., </a:t>
            </a:r>
            <a:r>
              <a:rPr lang="en-GB" sz="4300" dirty="0" err="1" smtClean="0"/>
              <a:t>Janmohamed</a:t>
            </a:r>
            <a:r>
              <a:rPr lang="en-GB" sz="4300" dirty="0" smtClean="0"/>
              <a:t>, K., &amp; Parkinson, J. (2008). Warwick-Edinburgh Mental Well-being Scale User Guide. Warwick: Warwick Medical School</a:t>
            </a:r>
          </a:p>
          <a:p>
            <a:pPr marL="635000" indent="-635000" algn="just">
              <a:buNone/>
            </a:pPr>
            <a:r>
              <a:rPr lang="en-GB" sz="4300" dirty="0" smtClean="0"/>
              <a:t>Walker, P. &amp; John, M. (2012). </a:t>
            </a:r>
            <a:r>
              <a:rPr lang="en-GB" sz="4300" i="1" dirty="0" smtClean="0"/>
              <a:t>From Public Health to Wellbeing. The New Driver for Policy and Action</a:t>
            </a:r>
            <a:r>
              <a:rPr lang="en-GB" sz="4300" dirty="0" smtClean="0"/>
              <a:t>. Basingstoke: Palgrave</a:t>
            </a:r>
            <a:r>
              <a:rPr lang="en-GB" sz="29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Prevalence in the community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26876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GB" sz="2800" dirty="0" err="1" smtClean="0">
                <a:solidFill>
                  <a:prstClr val="black"/>
                </a:solidFill>
              </a:rPr>
              <a:t>Muehlenkamp</a:t>
            </a:r>
            <a:r>
              <a:rPr lang="en-GB" sz="2800" dirty="0" smtClean="0">
                <a:solidFill>
                  <a:prstClr val="black"/>
                </a:solidFill>
              </a:rPr>
              <a:t> et al. (2012): </a:t>
            </a:r>
            <a:r>
              <a:rPr lang="en-GB" sz="2800" i="1" dirty="0" smtClean="0">
                <a:solidFill>
                  <a:prstClr val="black"/>
                </a:solidFill>
              </a:rPr>
              <a:t>International prevalence of adolescent non-suicidal self-injury &amp; deliberate self-harm </a:t>
            </a:r>
          </a:p>
          <a:p>
            <a:pPr defTabSz="457200"/>
            <a:endParaRPr lang="en-GB" sz="2800" i="1" dirty="0" smtClean="0">
              <a:solidFill>
                <a:prstClr val="black"/>
              </a:solidFill>
            </a:endParaRPr>
          </a:p>
          <a:p>
            <a:pPr marL="261938" indent="-261938" defTabSz="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Adolescent NSSI and DSH btw 2005-2011</a:t>
            </a:r>
          </a:p>
          <a:p>
            <a:pPr marL="261938" indent="-261938" defTabSz="457200">
              <a:buFont typeface="Arial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No significant difference in prevalence figures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NSSI 18.0%  DSH 16.1%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Consistent btw 2005 – 2011 →  prevalence stabilised?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Prevalence in the community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6" name="Picture 3" descr="F:\BSMC\conferences\public health south west\2014\pres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439816"/>
            <a:ext cx="4032448" cy="3916948"/>
          </a:xfrm>
          <a:prstGeom prst="rect">
            <a:avLst/>
          </a:prstGeom>
          <a:noFill/>
        </p:spPr>
      </p:pic>
      <p:grpSp>
        <p:nvGrpSpPr>
          <p:cNvPr id="3" name="Group 9"/>
          <p:cNvGrpSpPr/>
          <p:nvPr/>
        </p:nvGrpSpPr>
        <p:grpSpPr>
          <a:xfrm rot="20667929">
            <a:off x="405444" y="1994584"/>
            <a:ext cx="3524012" cy="2705609"/>
            <a:chOff x="467544" y="3284984"/>
            <a:chExt cx="3093758" cy="2518444"/>
          </a:xfrm>
        </p:grpSpPr>
        <p:pic>
          <p:nvPicPr>
            <p:cNvPr id="57347" name="Picture 3" descr="F:\BSMC\conferences\public health south west\2014\truth_about_sh_mhf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67544" y="3284984"/>
              <a:ext cx="1624167" cy="2294136"/>
            </a:xfrm>
            <a:prstGeom prst="rect">
              <a:avLst/>
            </a:prstGeom>
            <a:noFill/>
          </p:spPr>
        </p:pic>
        <p:pic>
          <p:nvPicPr>
            <p:cNvPr id="57348" name="Picture 4" descr="F:\BSMC\conferences\public health south west\2014\truth_hurts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422523">
              <a:off x="1327496" y="3355219"/>
              <a:ext cx="1528431" cy="2184938"/>
            </a:xfrm>
            <a:prstGeom prst="rect">
              <a:avLst/>
            </a:prstGeom>
            <a:noFill/>
          </p:spPr>
        </p:pic>
        <p:pic>
          <p:nvPicPr>
            <p:cNvPr id="57349" name="Picture 5" descr="F:\BSMC\conferences\public health south west\2014\cell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438812">
              <a:off x="2123882" y="3852946"/>
              <a:ext cx="1437420" cy="1950482"/>
            </a:xfrm>
            <a:prstGeom prst="rect">
              <a:avLst/>
            </a:prstGeom>
            <a:noFill/>
          </p:spPr>
        </p:pic>
      </p:grpSp>
      <p:pic>
        <p:nvPicPr>
          <p:cNvPr id="1026" name="Picture 2" descr="F:\BSMC\conferences\Mindfull_repor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488">
            <a:off x="3152547" y="2660507"/>
            <a:ext cx="1296144" cy="174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Prevalence study: design &amp; methodology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Cross-sectional survey, 2000 13 -18 yrs</a:t>
            </a:r>
          </a:p>
          <a:p>
            <a:r>
              <a:rPr lang="en-US" dirty="0" smtClean="0"/>
              <a:t>Anonymous online questionnaire</a:t>
            </a:r>
          </a:p>
          <a:p>
            <a:r>
              <a:rPr lang="en-US" dirty="0" smtClean="0"/>
              <a:t>Established market research panel </a:t>
            </a:r>
          </a:p>
          <a:p>
            <a:r>
              <a:rPr lang="en-US" dirty="0" smtClean="0"/>
              <a:t>Descriptive &amp; qualitative 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Primary outcome:</a:t>
            </a:r>
          </a:p>
          <a:p>
            <a:pPr lvl="1"/>
            <a:r>
              <a:rPr lang="en-US" dirty="0" smtClean="0"/>
              <a:t>self reported self-harm</a:t>
            </a:r>
          </a:p>
          <a:p>
            <a:pPr lvl="1"/>
            <a:r>
              <a:rPr lang="en-US" dirty="0" smtClean="0"/>
              <a:t>differentiation of behaviours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 15s</a:t>
            </a:r>
          </a:p>
          <a:p>
            <a:r>
              <a:rPr lang="en-US" dirty="0" smtClean="0"/>
              <a:t>Secondary outcomes:</a:t>
            </a:r>
          </a:p>
          <a:p>
            <a:pPr lvl="1"/>
            <a:r>
              <a:rPr lang="en-US" dirty="0" smtClean="0"/>
              <a:t>mental wellbeing (WEMWBS)</a:t>
            </a:r>
          </a:p>
          <a:p>
            <a:pPr lvl="1"/>
            <a:r>
              <a:rPr lang="en-US" dirty="0" smtClean="0"/>
              <a:t>risk behaviours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ocial contagion</a:t>
            </a:r>
          </a:p>
          <a:p>
            <a:pPr lvl="1"/>
            <a:r>
              <a:rPr lang="en-US" dirty="0" smtClean="0"/>
              <a:t>reasons  &amp; emotional responses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oncerns </a:t>
            </a:r>
          </a:p>
          <a:p>
            <a:pPr lvl="1"/>
            <a:r>
              <a:rPr lang="en-US" dirty="0" smtClean="0"/>
              <a:t>help-seeking behaviors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nline activities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3068960"/>
            <a:ext cx="4258816" cy="2677656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en-GB" sz="1400" b="1" dirty="0" smtClean="0">
                <a:solidFill>
                  <a:prstClr val="black"/>
                </a:solidFill>
              </a:rPr>
              <a:t>CASE criteria:</a:t>
            </a:r>
          </a:p>
          <a:p>
            <a:pPr algn="just" defTabSz="457200"/>
            <a:r>
              <a:rPr lang="en-GB" sz="1400" dirty="0">
                <a:solidFill>
                  <a:prstClr val="black"/>
                </a:solidFill>
              </a:rPr>
              <a:t>An act with a non-fatal outcome in which an individual deliberately did one or more of the following:</a:t>
            </a:r>
          </a:p>
          <a:p>
            <a:pPr algn="just" defTabSz="457200"/>
            <a:endParaRPr lang="en-GB" sz="1400" dirty="0" smtClean="0">
              <a:solidFill>
                <a:prstClr val="black"/>
              </a:solidFill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Initiated </a:t>
            </a:r>
            <a:r>
              <a:rPr lang="en-GB" sz="1400" dirty="0">
                <a:solidFill>
                  <a:prstClr val="black"/>
                </a:solidFill>
              </a:rPr>
              <a:t>behaviour (for example, self-cutting, jumping from a height), which they intended to cause self-harm.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Ingested a substance in excess of the prescribed or generally recognised therapeutic dose.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Ingested a recreational or illicit drug that was an act that the person regarded as self-harm.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Ingested a non-ingestible substance or </a:t>
            </a:r>
            <a:r>
              <a:rPr lang="en-GB" sz="1400" dirty="0" smtClean="0">
                <a:solidFill>
                  <a:prstClr val="black"/>
                </a:solidFill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ChildWise</a:t>
            </a:r>
            <a:r>
              <a:rPr lang="en-GB" dirty="0" smtClean="0"/>
              <a:t>/</a:t>
            </a:r>
            <a:r>
              <a:rPr lang="en-GB" dirty="0" err="1" smtClean="0"/>
              <a:t>ResearchBods</a:t>
            </a:r>
            <a:r>
              <a:rPr lang="en-GB" dirty="0" smtClean="0"/>
              <a:t> </a:t>
            </a:r>
          </a:p>
          <a:p>
            <a:r>
              <a:rPr lang="en-GB" dirty="0" smtClean="0"/>
              <a:t>Questionnaire (anon, online)</a:t>
            </a:r>
          </a:p>
          <a:p>
            <a:pPr lvl="1"/>
            <a:r>
              <a:rPr lang="en-GB" dirty="0" smtClean="0"/>
              <a:t>24 items, 15–30 </a:t>
            </a:r>
            <a:r>
              <a:rPr lang="en-GB" dirty="0" err="1" smtClean="0"/>
              <a:t>mins</a:t>
            </a:r>
            <a:endParaRPr lang="en-GB" dirty="0" smtClean="0"/>
          </a:p>
          <a:p>
            <a:pPr lvl="1"/>
            <a:r>
              <a:rPr lang="en-GB" dirty="0" smtClean="0"/>
              <a:t>Leisure, lifestyle (risk), health/wellbeing &amp; self-harm </a:t>
            </a:r>
          </a:p>
          <a:p>
            <a:pPr lvl="1"/>
            <a:r>
              <a:rPr lang="en-GB" dirty="0" smtClean="0"/>
              <a:t>Recommendations from stakeholder groups (multi-disciplinary team &amp; service-user group) </a:t>
            </a:r>
          </a:p>
          <a:p>
            <a:pPr lvl="1"/>
            <a:r>
              <a:rPr lang="en-GB" dirty="0" smtClean="0"/>
              <a:t>Opportunities for opting out, skip </a:t>
            </a:r>
            <a:r>
              <a:rPr lang="en-GB" dirty="0"/>
              <a:t>logic </a:t>
            </a:r>
          </a:p>
          <a:p>
            <a:r>
              <a:rPr lang="en-GB" dirty="0" smtClean="0"/>
              <a:t>Survey: 2 weeks, April 2013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24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28" y="548680"/>
            <a:ext cx="2602632" cy="89310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Recruitment &amp;</a:t>
            </a:r>
            <a:br>
              <a:rPr lang="en-GB" dirty="0" smtClean="0"/>
            </a:br>
            <a:r>
              <a:rPr lang="en-GB" dirty="0"/>
              <a:t>S</a:t>
            </a:r>
            <a:r>
              <a:rPr lang="en-GB" dirty="0" smtClean="0"/>
              <a:t>ample</a:t>
            </a:r>
            <a:endParaRPr lang="en-GB" dirty="0"/>
          </a:p>
        </p:txBody>
      </p:sp>
      <p:pic>
        <p:nvPicPr>
          <p:cNvPr id="1026" name="Picture 2" descr="F:\BSMC\selfharm\Survey\outputs\ECAP\Fig1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5796451" cy="455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916832"/>
            <a:ext cx="244827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OpenEpi</a:t>
            </a:r>
            <a:r>
              <a:rPr lang="en-GB" dirty="0" smtClean="0"/>
              <a:t>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2000 sample size for 95% confidence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YoungBods</a:t>
            </a:r>
            <a:r>
              <a:rPr lang="en-GB" dirty="0" smtClean="0"/>
              <a:t> 37000 11-24 </a:t>
            </a:r>
            <a:r>
              <a:rPr lang="en-GB" dirty="0" err="1" smtClean="0"/>
              <a:t>yrs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2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characteristics</a:t>
            </a:r>
            <a:endParaRPr lang="en-US" dirty="0"/>
          </a:p>
        </p:txBody>
      </p:sp>
      <p:pic>
        <p:nvPicPr>
          <p:cNvPr id="6" name="Content Placeholder 5" descr="Respondents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" b="452"/>
          <a:stretch/>
        </p:blipFill>
        <p:spPr>
          <a:xfrm>
            <a:off x="457200" y="1196975"/>
            <a:ext cx="3394075" cy="4752975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3460606"/>
              </p:ext>
            </p:extLst>
          </p:nvPr>
        </p:nvGraphicFramePr>
        <p:xfrm>
          <a:off x="4193416" y="1196975"/>
          <a:ext cx="4493383" cy="41222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"/>
                <a:gridCol w="2021011"/>
                <a:gridCol w="1154906"/>
                <a:gridCol w="1154906"/>
              </a:tblGrid>
              <a:tr h="5819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Characteristics</a:t>
                      </a:r>
                      <a:endParaRPr lang="en-GB" sz="1800" b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2011 Census</a:t>
                      </a:r>
                      <a:endParaRPr lang="en-GB" sz="1800" b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Final Sample</a:t>
                      </a:r>
                      <a:endParaRPr lang="en-GB" sz="1800" b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Age</a:t>
                      </a:r>
                      <a:endParaRPr lang="en-GB" sz="1800" i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13-15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49.1%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47.8%</a:t>
                      </a:r>
                      <a:endParaRPr lang="en-GB" sz="180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16-18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50.9%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52.3%</a:t>
                      </a:r>
                      <a:endParaRPr lang="en-GB" sz="180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403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effectLst/>
                        </a:rPr>
                        <a:t>Socioeconomic</a:t>
                      </a:r>
                      <a:r>
                        <a:rPr lang="en-GB" sz="1800" i="1" baseline="0" dirty="0" smtClean="0">
                          <a:effectLst/>
                        </a:rPr>
                        <a:t> status</a:t>
                      </a:r>
                      <a:endParaRPr lang="en-GB" sz="1800" i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ABC1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56.0%</a:t>
                      </a:r>
                      <a:endParaRPr lang="en-GB" sz="180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59.9%</a:t>
                      </a:r>
                      <a:endParaRPr lang="en-GB" sz="180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C2DE</a:t>
                      </a:r>
                      <a:endParaRPr lang="en-GB" sz="180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44.0%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40.2%</a:t>
                      </a:r>
                      <a:endParaRPr lang="en-GB" sz="1800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5403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Ethnicity</a:t>
                      </a:r>
                      <a:endParaRPr lang="en-GB" sz="1800" i="1" dirty="0">
                        <a:effectLst/>
                        <a:latin typeface="Arial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86.0%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81.6%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BME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14.0%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17.0%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</a:tr>
              <a:tr h="354030">
                <a:tc>
                  <a:txBody>
                    <a:bodyPr/>
                    <a:lstStyle/>
                    <a:p>
                      <a:endParaRPr lang="en-GB" sz="1800">
                        <a:effectLst/>
                        <a:latin typeface="Cambri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disclosed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1.4%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G_selfha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E PHE">
  <a:themeElements>
    <a:clrScheme name="UWEPHE">
      <a:dk1>
        <a:sysClr val="windowText" lastClr="000000"/>
      </a:dk1>
      <a:lt1>
        <a:sysClr val="window" lastClr="FFFFFF"/>
      </a:lt1>
      <a:dk2>
        <a:srgbClr val="E5002D"/>
      </a:dk2>
      <a:lt2>
        <a:srgbClr val="EEECE1"/>
      </a:lt2>
      <a:accent1>
        <a:srgbClr val="E5002D"/>
      </a:accent1>
      <a:accent2>
        <a:srgbClr val="C7C8CA"/>
      </a:accent2>
      <a:accent3>
        <a:srgbClr val="11175E"/>
      </a:accent3>
      <a:accent4>
        <a:srgbClr val="27AE9E"/>
      </a:accent4>
      <a:accent5>
        <a:srgbClr val="98022E"/>
      </a:accent5>
      <a:accent6>
        <a:srgbClr val="2BB273"/>
      </a:accent6>
      <a:hlink>
        <a:srgbClr val="1117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WPHSC_WEMWBS">
  <a:themeElements>
    <a:clrScheme name="UWEPHE">
      <a:dk1>
        <a:sysClr val="windowText" lastClr="000000"/>
      </a:dk1>
      <a:lt1>
        <a:sysClr val="window" lastClr="FFFFFF"/>
      </a:lt1>
      <a:dk2>
        <a:srgbClr val="E5002D"/>
      </a:dk2>
      <a:lt2>
        <a:srgbClr val="EEECE1"/>
      </a:lt2>
      <a:accent1>
        <a:srgbClr val="E5002D"/>
      </a:accent1>
      <a:accent2>
        <a:srgbClr val="C7C8CA"/>
      </a:accent2>
      <a:accent3>
        <a:srgbClr val="11175E"/>
      </a:accent3>
      <a:accent4>
        <a:srgbClr val="27AE9E"/>
      </a:accent4>
      <a:accent5>
        <a:srgbClr val="98022E"/>
      </a:accent5>
      <a:accent6>
        <a:srgbClr val="2BB273"/>
      </a:accent6>
      <a:hlink>
        <a:srgbClr val="1117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SING_selfharm</Template>
  <TotalTime>385</TotalTime>
  <Words>1642</Words>
  <Application>Microsoft Office PowerPoint</Application>
  <PresentationFormat>On-screen Show (4:3)</PresentationFormat>
  <Paragraphs>608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SING_selfharm</vt:lpstr>
      <vt:lpstr>UWE PHE</vt:lpstr>
      <vt:lpstr>SWPHSC_WEMWBS</vt:lpstr>
      <vt:lpstr>A panel-based prevalence study of self-reported self-harm in adolescents aged 13-18 in England</vt:lpstr>
      <vt:lpstr>Background to the study</vt:lpstr>
      <vt:lpstr>Existing prevalence studies</vt:lpstr>
      <vt:lpstr>Prevalence in the community</vt:lpstr>
      <vt:lpstr>Prevalence in the community</vt:lpstr>
      <vt:lpstr>Prevalence study: design &amp; methodology</vt:lpstr>
      <vt:lpstr>Survey design</vt:lpstr>
      <vt:lpstr>Recruitment &amp; Sample</vt:lpstr>
      <vt:lpstr>Sample characteristics</vt:lpstr>
      <vt:lpstr>Results: prevalence</vt:lpstr>
      <vt:lpstr>Types of self-harm by gender</vt:lpstr>
      <vt:lpstr>Age of onset</vt:lpstr>
      <vt:lpstr>Risk behaviours</vt:lpstr>
      <vt:lpstr>Bullying</vt:lpstr>
      <vt:lpstr>Social contagion – awareness of others </vt:lpstr>
      <vt:lpstr>Social contagion: exposure &amp; outcome</vt:lpstr>
      <vt:lpstr>Warwick-Edinburgh Mental Wellbeing Scale (WEMWBS)</vt:lpstr>
      <vt:lpstr>Wellbeing: overall, age &amp; gender</vt:lpstr>
      <vt:lpstr>Wellbeing: self-harm prevalence &amp; type</vt:lpstr>
      <vt:lpstr>Wellbeing: awareness of self-harm &amp; bullying</vt:lpstr>
      <vt:lpstr>Reasons for self-harm</vt:lpstr>
      <vt:lpstr>Emotional responses after self-harming</vt:lpstr>
      <vt:lpstr>Concerns about self-harm</vt:lpstr>
      <vt:lpstr>Reasons for looking at self-harm websites</vt:lpstr>
      <vt:lpstr>Help-seeking across genders</vt:lpstr>
      <vt:lpstr>Help-seeking across BME/non-BME groups</vt:lpstr>
      <vt:lpstr>Conclusions </vt:lpstr>
      <vt:lpstr>Strengths and limitations</vt:lpstr>
      <vt:lpstr>Further research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panel-based prevalence study of self-reported self-harm in adolescents aged 13-18 in England, including their associated attitudes and behaviours</dc:title>
  <dc:creator>Yvette</dc:creator>
  <cp:lastModifiedBy>Veronica Morin-Quintal</cp:lastModifiedBy>
  <cp:revision>115</cp:revision>
  <dcterms:created xsi:type="dcterms:W3CDTF">2014-10-12T14:04:55Z</dcterms:created>
  <dcterms:modified xsi:type="dcterms:W3CDTF">2015-01-19T11:27:12Z</dcterms:modified>
</cp:coreProperties>
</file>