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84" r:id="rId3"/>
  </p:sldMasterIdLst>
  <p:notesMasterIdLst>
    <p:notesMasterId r:id="rId28"/>
  </p:notesMasterIdLst>
  <p:handoutMasterIdLst>
    <p:handoutMasterId r:id="rId29"/>
  </p:handoutMasterIdLst>
  <p:sldIdLst>
    <p:sldId id="256" r:id="rId4"/>
    <p:sldId id="354" r:id="rId5"/>
    <p:sldId id="373" r:id="rId6"/>
    <p:sldId id="333" r:id="rId7"/>
    <p:sldId id="334" r:id="rId8"/>
    <p:sldId id="331" r:id="rId9"/>
    <p:sldId id="369" r:id="rId10"/>
    <p:sldId id="319" r:id="rId11"/>
    <p:sldId id="320" r:id="rId12"/>
    <p:sldId id="355" r:id="rId13"/>
    <p:sldId id="356" r:id="rId14"/>
    <p:sldId id="364" r:id="rId15"/>
    <p:sldId id="365" r:id="rId16"/>
    <p:sldId id="357" r:id="rId17"/>
    <p:sldId id="359" r:id="rId18"/>
    <p:sldId id="358" r:id="rId19"/>
    <p:sldId id="367" r:id="rId20"/>
    <p:sldId id="374" r:id="rId21"/>
    <p:sldId id="362" r:id="rId22"/>
    <p:sldId id="366" r:id="rId23"/>
    <p:sldId id="372" r:id="rId24"/>
    <p:sldId id="330" r:id="rId25"/>
    <p:sldId id="350" r:id="rId26"/>
    <p:sldId id="314" r:id="rId27"/>
  </p:sldIdLst>
  <p:sldSz cx="9144000" cy="6858000" type="screen4x3"/>
  <p:notesSz cx="6669088" cy="9872663"/>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828" autoAdjust="0"/>
    <p:restoredTop sz="78058" autoAdjust="0"/>
  </p:normalViewPr>
  <p:slideViewPr>
    <p:cSldViewPr>
      <p:cViewPr varScale="1">
        <p:scale>
          <a:sx n="72" d="100"/>
          <a:sy n="72" d="100"/>
        </p:scale>
        <p:origin x="171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bwMode="auto">
          <a:xfrm>
            <a:off x="0" y="0"/>
            <a:ext cx="2890665" cy="493634"/>
          </a:xfrm>
          <a:prstGeom prst="rect">
            <a:avLst/>
          </a:prstGeom>
          <a:noFill/>
          <a:ln w="9525">
            <a:noFill/>
            <a:miter lim="800000"/>
            <a:headEnd/>
            <a:tailEnd/>
          </a:ln>
          <a:effectLst/>
        </p:spPr>
        <p:txBody>
          <a:bodyPr vert="horz" wrap="square" lIns="90425" tIns="45213" rIns="90425" bIns="45213" numCol="1" anchor="t" anchorCtr="0" compatLnSpc="1">
            <a:prstTxWarp prst="textNoShape">
              <a:avLst/>
            </a:prstTxWarp>
          </a:bodyPr>
          <a:lstStyle>
            <a:lvl1pPr eaLnBrk="0" hangingPunct="0">
              <a:defRPr sz="1200" smtClean="0"/>
            </a:lvl1pPr>
          </a:lstStyle>
          <a:p>
            <a:pPr>
              <a:defRPr/>
            </a:pPr>
            <a:endParaRPr lang="en-US" dirty="0"/>
          </a:p>
        </p:txBody>
      </p:sp>
      <p:sp>
        <p:nvSpPr>
          <p:cNvPr id="95235" name="Rectangle 3"/>
          <p:cNvSpPr>
            <a:spLocks noGrp="1" noChangeArrowheads="1"/>
          </p:cNvSpPr>
          <p:nvPr>
            <p:ph type="dt" sz="quarter" idx="1"/>
          </p:nvPr>
        </p:nvSpPr>
        <p:spPr bwMode="auto">
          <a:xfrm>
            <a:off x="3776866" y="0"/>
            <a:ext cx="2890665" cy="493634"/>
          </a:xfrm>
          <a:prstGeom prst="rect">
            <a:avLst/>
          </a:prstGeom>
          <a:noFill/>
          <a:ln w="9525">
            <a:noFill/>
            <a:miter lim="800000"/>
            <a:headEnd/>
            <a:tailEnd/>
          </a:ln>
          <a:effectLst/>
        </p:spPr>
        <p:txBody>
          <a:bodyPr vert="horz" wrap="square" lIns="90425" tIns="45213" rIns="90425" bIns="45213" numCol="1" anchor="t" anchorCtr="0" compatLnSpc="1">
            <a:prstTxWarp prst="textNoShape">
              <a:avLst/>
            </a:prstTxWarp>
          </a:bodyPr>
          <a:lstStyle>
            <a:lvl1pPr algn="r" eaLnBrk="0" hangingPunct="0">
              <a:defRPr sz="1200" smtClean="0"/>
            </a:lvl1pPr>
          </a:lstStyle>
          <a:p>
            <a:pPr>
              <a:defRPr/>
            </a:pPr>
            <a:fld id="{83C8096D-4E4A-4679-AEC1-6EC7C1F968BD}" type="datetimeFigureOut">
              <a:rPr lang="en-GB"/>
              <a:pPr>
                <a:defRPr/>
              </a:pPr>
              <a:t>04/11/2014</a:t>
            </a:fld>
            <a:endParaRPr lang="en-GB" dirty="0"/>
          </a:p>
        </p:txBody>
      </p:sp>
      <p:sp>
        <p:nvSpPr>
          <p:cNvPr id="95236" name="Rectangle 4"/>
          <p:cNvSpPr>
            <a:spLocks noGrp="1" noChangeArrowheads="1"/>
          </p:cNvSpPr>
          <p:nvPr>
            <p:ph type="ftr" sz="quarter" idx="2"/>
          </p:nvPr>
        </p:nvSpPr>
        <p:spPr bwMode="auto">
          <a:xfrm>
            <a:off x="0" y="9377443"/>
            <a:ext cx="2890665" cy="493634"/>
          </a:xfrm>
          <a:prstGeom prst="rect">
            <a:avLst/>
          </a:prstGeom>
          <a:noFill/>
          <a:ln w="9525">
            <a:noFill/>
            <a:miter lim="800000"/>
            <a:headEnd/>
            <a:tailEnd/>
          </a:ln>
          <a:effectLst/>
        </p:spPr>
        <p:txBody>
          <a:bodyPr vert="horz" wrap="square" lIns="90425" tIns="45213" rIns="90425" bIns="45213" numCol="1" anchor="b" anchorCtr="0" compatLnSpc="1">
            <a:prstTxWarp prst="textNoShape">
              <a:avLst/>
            </a:prstTxWarp>
          </a:bodyPr>
          <a:lstStyle>
            <a:lvl1pPr eaLnBrk="0" hangingPunct="0">
              <a:defRPr sz="1200" smtClean="0"/>
            </a:lvl1pPr>
          </a:lstStyle>
          <a:p>
            <a:pPr>
              <a:defRPr/>
            </a:pPr>
            <a:endParaRPr lang="en-US" dirty="0"/>
          </a:p>
        </p:txBody>
      </p:sp>
      <p:sp>
        <p:nvSpPr>
          <p:cNvPr id="95237" name="Rectangle 5"/>
          <p:cNvSpPr>
            <a:spLocks noGrp="1" noChangeArrowheads="1"/>
          </p:cNvSpPr>
          <p:nvPr>
            <p:ph type="sldNum" sz="quarter" idx="3"/>
          </p:nvPr>
        </p:nvSpPr>
        <p:spPr bwMode="auto">
          <a:xfrm>
            <a:off x="3776866" y="9377443"/>
            <a:ext cx="2890665" cy="493634"/>
          </a:xfrm>
          <a:prstGeom prst="rect">
            <a:avLst/>
          </a:prstGeom>
          <a:noFill/>
          <a:ln w="9525">
            <a:noFill/>
            <a:miter lim="800000"/>
            <a:headEnd/>
            <a:tailEnd/>
          </a:ln>
          <a:effectLst/>
        </p:spPr>
        <p:txBody>
          <a:bodyPr vert="horz" wrap="square" lIns="90425" tIns="45213" rIns="90425" bIns="45213" numCol="1" anchor="b" anchorCtr="0" compatLnSpc="1">
            <a:prstTxWarp prst="textNoShape">
              <a:avLst/>
            </a:prstTxWarp>
          </a:bodyPr>
          <a:lstStyle>
            <a:lvl1pPr algn="r" eaLnBrk="0" hangingPunct="0">
              <a:defRPr sz="1200" smtClean="0"/>
            </a:lvl1pPr>
          </a:lstStyle>
          <a:p>
            <a:pPr>
              <a:defRPr/>
            </a:pPr>
            <a:fld id="{619EBF17-D47A-4738-9F36-D6FED701FE0B}" type="slidenum">
              <a:rPr lang="en-GB"/>
              <a:pPr>
                <a:defRPr/>
              </a:pPr>
              <a:t>‹#›</a:t>
            </a:fld>
            <a:endParaRPr lang="en-GB" dirty="0"/>
          </a:p>
        </p:txBody>
      </p:sp>
    </p:spTree>
    <p:extLst>
      <p:ext uri="{BB962C8B-B14F-4D97-AF65-F5344CB8AC3E}">
        <p14:creationId xmlns:p14="http://schemas.microsoft.com/office/powerpoint/2010/main" val="42131115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890665" cy="493634"/>
          </a:xfrm>
          <a:prstGeom prst="rect">
            <a:avLst/>
          </a:prstGeom>
          <a:noFill/>
          <a:ln w="9525">
            <a:noFill/>
            <a:miter lim="800000"/>
            <a:headEnd/>
            <a:tailEnd/>
          </a:ln>
          <a:effectLst/>
        </p:spPr>
        <p:txBody>
          <a:bodyPr vert="horz" wrap="square" lIns="90425" tIns="45213" rIns="90425" bIns="45213" numCol="1" anchor="t" anchorCtr="0" compatLnSpc="1">
            <a:prstTxWarp prst="textNoShape">
              <a:avLst/>
            </a:prstTxWarp>
          </a:bodyPr>
          <a:lstStyle>
            <a:lvl1pPr>
              <a:defRPr sz="1200" smtClean="0"/>
            </a:lvl1pPr>
          </a:lstStyle>
          <a:p>
            <a:pPr>
              <a:defRPr/>
            </a:pPr>
            <a:endParaRPr lang="en-US" dirty="0"/>
          </a:p>
        </p:txBody>
      </p:sp>
      <p:sp>
        <p:nvSpPr>
          <p:cNvPr id="11267" name="Rectangle 3"/>
          <p:cNvSpPr>
            <a:spLocks noGrp="1" noChangeArrowheads="1"/>
          </p:cNvSpPr>
          <p:nvPr>
            <p:ph type="dt" idx="1"/>
          </p:nvPr>
        </p:nvSpPr>
        <p:spPr bwMode="auto">
          <a:xfrm>
            <a:off x="3776866" y="0"/>
            <a:ext cx="2890665" cy="493634"/>
          </a:xfrm>
          <a:prstGeom prst="rect">
            <a:avLst/>
          </a:prstGeom>
          <a:noFill/>
          <a:ln w="9525">
            <a:noFill/>
            <a:miter lim="800000"/>
            <a:headEnd/>
            <a:tailEnd/>
          </a:ln>
          <a:effectLst/>
        </p:spPr>
        <p:txBody>
          <a:bodyPr vert="horz" wrap="square" lIns="90425" tIns="45213" rIns="90425" bIns="45213" numCol="1" anchor="t" anchorCtr="0" compatLnSpc="1">
            <a:prstTxWarp prst="textNoShape">
              <a:avLst/>
            </a:prstTxWarp>
          </a:bodyPr>
          <a:lstStyle>
            <a:lvl1pPr algn="r">
              <a:defRPr sz="1200" smtClean="0"/>
            </a:lvl1pPr>
          </a:lstStyle>
          <a:p>
            <a:pPr>
              <a:defRPr/>
            </a:pPr>
            <a:endParaRPr lang="en-US" dirty="0"/>
          </a:p>
        </p:txBody>
      </p:sp>
      <p:sp>
        <p:nvSpPr>
          <p:cNvPr id="30724" name="Rectangle 4"/>
          <p:cNvSpPr>
            <a:spLocks noGrp="1" noRot="1" noChangeAspect="1" noChangeArrowheads="1" noTextEdit="1"/>
          </p:cNvSpPr>
          <p:nvPr>
            <p:ph type="sldImg" idx="2"/>
          </p:nvPr>
        </p:nvSpPr>
        <p:spPr bwMode="auto">
          <a:xfrm>
            <a:off x="868363" y="741363"/>
            <a:ext cx="4932362" cy="3700462"/>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666598" y="4690309"/>
            <a:ext cx="5335893" cy="4442698"/>
          </a:xfrm>
          <a:prstGeom prst="rect">
            <a:avLst/>
          </a:prstGeom>
          <a:noFill/>
          <a:ln w="9525">
            <a:noFill/>
            <a:miter lim="800000"/>
            <a:headEnd/>
            <a:tailEnd/>
          </a:ln>
          <a:effectLst/>
        </p:spPr>
        <p:txBody>
          <a:bodyPr vert="horz" wrap="square" lIns="90425" tIns="45213" rIns="90425" bIns="4521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9377443"/>
            <a:ext cx="2890665" cy="493634"/>
          </a:xfrm>
          <a:prstGeom prst="rect">
            <a:avLst/>
          </a:prstGeom>
          <a:noFill/>
          <a:ln w="9525">
            <a:noFill/>
            <a:miter lim="800000"/>
            <a:headEnd/>
            <a:tailEnd/>
          </a:ln>
          <a:effectLst/>
        </p:spPr>
        <p:txBody>
          <a:bodyPr vert="horz" wrap="square" lIns="90425" tIns="45213" rIns="90425" bIns="45213" numCol="1" anchor="b" anchorCtr="0" compatLnSpc="1">
            <a:prstTxWarp prst="textNoShape">
              <a:avLst/>
            </a:prstTxWarp>
          </a:bodyPr>
          <a:lstStyle>
            <a:lvl1pPr>
              <a:defRPr sz="1200" smtClean="0"/>
            </a:lvl1pPr>
          </a:lstStyle>
          <a:p>
            <a:pPr>
              <a:defRPr/>
            </a:pPr>
            <a:endParaRPr lang="en-US" dirty="0"/>
          </a:p>
        </p:txBody>
      </p:sp>
      <p:sp>
        <p:nvSpPr>
          <p:cNvPr id="11271" name="Rectangle 7"/>
          <p:cNvSpPr>
            <a:spLocks noGrp="1" noChangeArrowheads="1"/>
          </p:cNvSpPr>
          <p:nvPr>
            <p:ph type="sldNum" sz="quarter" idx="5"/>
          </p:nvPr>
        </p:nvSpPr>
        <p:spPr bwMode="auto">
          <a:xfrm>
            <a:off x="3776866" y="9377443"/>
            <a:ext cx="2890665" cy="493634"/>
          </a:xfrm>
          <a:prstGeom prst="rect">
            <a:avLst/>
          </a:prstGeom>
          <a:noFill/>
          <a:ln w="9525">
            <a:noFill/>
            <a:miter lim="800000"/>
            <a:headEnd/>
            <a:tailEnd/>
          </a:ln>
          <a:effectLst/>
        </p:spPr>
        <p:txBody>
          <a:bodyPr vert="horz" wrap="square" lIns="90425" tIns="45213" rIns="90425" bIns="45213" numCol="1" anchor="b" anchorCtr="0" compatLnSpc="1">
            <a:prstTxWarp prst="textNoShape">
              <a:avLst/>
            </a:prstTxWarp>
          </a:bodyPr>
          <a:lstStyle>
            <a:lvl1pPr algn="r">
              <a:defRPr sz="1200" smtClean="0"/>
            </a:lvl1pPr>
          </a:lstStyle>
          <a:p>
            <a:pPr>
              <a:defRPr/>
            </a:pPr>
            <a:fld id="{510D2741-5508-4070-B0D0-B154B37E0288}" type="slidenum">
              <a:rPr lang="en-US"/>
              <a:pPr>
                <a:defRPr/>
              </a:pPr>
              <a:t>‹#›</a:t>
            </a:fld>
            <a:endParaRPr lang="en-US" dirty="0"/>
          </a:p>
        </p:txBody>
      </p:sp>
    </p:spTree>
    <p:extLst>
      <p:ext uri="{BB962C8B-B14F-4D97-AF65-F5344CB8AC3E}">
        <p14:creationId xmlns:p14="http://schemas.microsoft.com/office/powerpoint/2010/main" val="16373198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510D2741-5508-4070-B0D0-B154B37E0288}" type="slidenum">
              <a:rPr lang="en-US" smtClean="0"/>
              <a:pPr>
                <a:defRPr/>
              </a:pPr>
              <a:t>1</a:t>
            </a:fld>
            <a:endParaRPr lang="en-US" dirty="0"/>
          </a:p>
        </p:txBody>
      </p:sp>
    </p:spTree>
    <p:extLst>
      <p:ext uri="{BB962C8B-B14F-4D97-AF65-F5344CB8AC3E}">
        <p14:creationId xmlns:p14="http://schemas.microsoft.com/office/powerpoint/2010/main" val="35793783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Participant</a:t>
            </a:r>
            <a:r>
              <a:rPr lang="en-GB" baseline="0" dirty="0" smtClean="0"/>
              <a:t>s did also discuss t</a:t>
            </a:r>
            <a:r>
              <a:rPr lang="en-GB" dirty="0" smtClean="0"/>
              <a:t>he planned ante-</a:t>
            </a:r>
            <a:r>
              <a:rPr lang="en-GB" baseline="0" dirty="0" smtClean="0"/>
              <a:t> and post-natal contact but as it was only partially implemented at the time of the evaluation this data is omitted here.</a:t>
            </a:r>
            <a:endParaRPr lang="en-GB" dirty="0"/>
          </a:p>
        </p:txBody>
      </p:sp>
      <p:sp>
        <p:nvSpPr>
          <p:cNvPr id="4" name="Slide Number Placeholder 3"/>
          <p:cNvSpPr>
            <a:spLocks noGrp="1"/>
          </p:cNvSpPr>
          <p:nvPr>
            <p:ph type="sldNum" sz="quarter" idx="10"/>
          </p:nvPr>
        </p:nvSpPr>
        <p:spPr/>
        <p:txBody>
          <a:bodyPr/>
          <a:lstStyle/>
          <a:p>
            <a:pPr>
              <a:defRPr/>
            </a:pPr>
            <a:fld id="{510D2741-5508-4070-B0D0-B154B37E0288}" type="slidenum">
              <a:rPr lang="en-US" smtClean="0"/>
              <a:pPr>
                <a:defRPr/>
              </a:pPr>
              <a:t>10</a:t>
            </a:fld>
            <a:endParaRPr lang="en-US" dirty="0"/>
          </a:p>
        </p:txBody>
      </p:sp>
    </p:spTree>
    <p:extLst>
      <p:ext uri="{BB962C8B-B14F-4D97-AF65-F5344CB8AC3E}">
        <p14:creationId xmlns:p14="http://schemas.microsoft.com/office/powerpoint/2010/main" val="42888101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510D2741-5508-4070-B0D0-B154B37E0288}" type="slidenum">
              <a:rPr lang="en-US" smtClean="0"/>
              <a:pPr>
                <a:defRPr/>
              </a:pPr>
              <a:t>11</a:t>
            </a:fld>
            <a:endParaRPr lang="en-US" dirty="0"/>
          </a:p>
        </p:txBody>
      </p:sp>
    </p:spTree>
    <p:extLst>
      <p:ext uri="{BB962C8B-B14F-4D97-AF65-F5344CB8AC3E}">
        <p14:creationId xmlns:p14="http://schemas.microsoft.com/office/powerpoint/2010/main" val="3501818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510D2741-5508-4070-B0D0-B154B37E0288}" type="slidenum">
              <a:rPr lang="en-US" smtClean="0"/>
              <a:pPr>
                <a:defRPr/>
              </a:pPr>
              <a:t>12</a:t>
            </a:fld>
            <a:endParaRPr lang="en-US" dirty="0"/>
          </a:p>
        </p:txBody>
      </p:sp>
    </p:spTree>
    <p:extLst>
      <p:ext uri="{BB962C8B-B14F-4D97-AF65-F5344CB8AC3E}">
        <p14:creationId xmlns:p14="http://schemas.microsoft.com/office/powerpoint/2010/main" val="25987693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510D2741-5508-4070-B0D0-B154B37E0288}" type="slidenum">
              <a:rPr lang="en-US" smtClean="0"/>
              <a:pPr>
                <a:defRPr/>
              </a:pPr>
              <a:t>13</a:t>
            </a:fld>
            <a:endParaRPr lang="en-US" dirty="0"/>
          </a:p>
        </p:txBody>
      </p:sp>
    </p:spTree>
    <p:extLst>
      <p:ext uri="{BB962C8B-B14F-4D97-AF65-F5344CB8AC3E}">
        <p14:creationId xmlns:p14="http://schemas.microsoft.com/office/powerpoint/2010/main" val="20797143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Groups not felt to be an appropriate</a:t>
            </a:r>
            <a:r>
              <a:rPr lang="en-GB" baseline="0" dirty="0" smtClean="0"/>
              <a:t> way of offering support to all women – alternative suggestions included one-to-one support, buddy systems and telephone support.</a:t>
            </a:r>
            <a:endParaRPr lang="en-GB" dirty="0"/>
          </a:p>
        </p:txBody>
      </p:sp>
      <p:sp>
        <p:nvSpPr>
          <p:cNvPr id="4" name="Slide Number Placeholder 3"/>
          <p:cNvSpPr>
            <a:spLocks noGrp="1"/>
          </p:cNvSpPr>
          <p:nvPr>
            <p:ph type="sldNum" sz="quarter" idx="10"/>
          </p:nvPr>
        </p:nvSpPr>
        <p:spPr/>
        <p:txBody>
          <a:bodyPr/>
          <a:lstStyle/>
          <a:p>
            <a:pPr>
              <a:defRPr/>
            </a:pPr>
            <a:fld id="{510D2741-5508-4070-B0D0-B154B37E0288}" type="slidenum">
              <a:rPr lang="en-US" smtClean="0"/>
              <a:pPr>
                <a:defRPr/>
              </a:pPr>
              <a:t>14</a:t>
            </a:fld>
            <a:endParaRPr lang="en-US" dirty="0"/>
          </a:p>
        </p:txBody>
      </p:sp>
    </p:spTree>
    <p:extLst>
      <p:ext uri="{BB962C8B-B14F-4D97-AF65-F5344CB8AC3E}">
        <p14:creationId xmlns:p14="http://schemas.microsoft.com/office/powerpoint/2010/main" val="37432464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Health professionals felt</a:t>
            </a:r>
            <a:r>
              <a:rPr lang="en-GB" baseline="0" dirty="0" smtClean="0"/>
              <a:t> that young women didn’t like groups – that a different model of support was needed.</a:t>
            </a:r>
            <a:endParaRPr lang="en-GB" dirty="0"/>
          </a:p>
        </p:txBody>
      </p:sp>
      <p:sp>
        <p:nvSpPr>
          <p:cNvPr id="4" name="Slide Number Placeholder 3"/>
          <p:cNvSpPr>
            <a:spLocks noGrp="1"/>
          </p:cNvSpPr>
          <p:nvPr>
            <p:ph type="sldNum" sz="quarter" idx="10"/>
          </p:nvPr>
        </p:nvSpPr>
        <p:spPr/>
        <p:txBody>
          <a:bodyPr/>
          <a:lstStyle/>
          <a:p>
            <a:pPr>
              <a:defRPr/>
            </a:pPr>
            <a:fld id="{510D2741-5508-4070-B0D0-B154B37E0288}" type="slidenum">
              <a:rPr lang="en-US" smtClean="0"/>
              <a:pPr>
                <a:defRPr/>
              </a:pPr>
              <a:t>15</a:t>
            </a:fld>
            <a:endParaRPr lang="en-US" dirty="0"/>
          </a:p>
        </p:txBody>
      </p:sp>
    </p:spTree>
    <p:extLst>
      <p:ext uri="{BB962C8B-B14F-4D97-AF65-F5344CB8AC3E}">
        <p14:creationId xmlns:p14="http://schemas.microsoft.com/office/powerpoint/2010/main" val="3903925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Some of the issues…</a:t>
            </a:r>
            <a:endParaRPr lang="en-GB" dirty="0"/>
          </a:p>
        </p:txBody>
      </p:sp>
      <p:sp>
        <p:nvSpPr>
          <p:cNvPr id="4" name="Slide Number Placeholder 3"/>
          <p:cNvSpPr>
            <a:spLocks noGrp="1"/>
          </p:cNvSpPr>
          <p:nvPr>
            <p:ph type="sldNum" sz="quarter" idx="10"/>
          </p:nvPr>
        </p:nvSpPr>
        <p:spPr/>
        <p:txBody>
          <a:bodyPr/>
          <a:lstStyle/>
          <a:p>
            <a:pPr>
              <a:defRPr/>
            </a:pPr>
            <a:fld id="{510D2741-5508-4070-B0D0-B154B37E0288}" type="slidenum">
              <a:rPr lang="en-US" smtClean="0"/>
              <a:pPr>
                <a:defRPr/>
              </a:pPr>
              <a:t>16</a:t>
            </a:fld>
            <a:endParaRPr lang="en-US" dirty="0"/>
          </a:p>
        </p:txBody>
      </p:sp>
    </p:spTree>
    <p:extLst>
      <p:ext uri="{BB962C8B-B14F-4D97-AF65-F5344CB8AC3E}">
        <p14:creationId xmlns:p14="http://schemas.microsoft.com/office/powerpoint/2010/main" val="4911804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510D2741-5508-4070-B0D0-B154B37E0288}" type="slidenum">
              <a:rPr lang="en-US" smtClean="0"/>
              <a:pPr>
                <a:defRPr/>
              </a:pPr>
              <a:t>17</a:t>
            </a:fld>
            <a:endParaRPr lang="en-US" dirty="0"/>
          </a:p>
        </p:txBody>
      </p:sp>
    </p:spTree>
    <p:extLst>
      <p:ext uri="{BB962C8B-B14F-4D97-AF65-F5344CB8AC3E}">
        <p14:creationId xmlns:p14="http://schemas.microsoft.com/office/powerpoint/2010/main" val="8552261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510D2741-5508-4070-B0D0-B154B37E0288}" type="slidenum">
              <a:rPr lang="en-US" smtClean="0"/>
              <a:pPr>
                <a:defRPr/>
              </a:pPr>
              <a:t>18</a:t>
            </a:fld>
            <a:endParaRPr lang="en-US" dirty="0"/>
          </a:p>
        </p:txBody>
      </p:sp>
    </p:spTree>
    <p:extLst>
      <p:ext uri="{BB962C8B-B14F-4D97-AF65-F5344CB8AC3E}">
        <p14:creationId xmlns:p14="http://schemas.microsoft.com/office/powerpoint/2010/main" val="5128286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510D2741-5508-4070-B0D0-B154B37E0288}" type="slidenum">
              <a:rPr lang="en-US" smtClean="0"/>
              <a:pPr>
                <a:defRPr/>
              </a:pPr>
              <a:t>19</a:t>
            </a:fld>
            <a:endParaRPr lang="en-US" dirty="0"/>
          </a:p>
        </p:txBody>
      </p:sp>
    </p:spTree>
    <p:extLst>
      <p:ext uri="{BB962C8B-B14F-4D97-AF65-F5344CB8AC3E}">
        <p14:creationId xmlns:p14="http://schemas.microsoft.com/office/powerpoint/2010/main" val="2045671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510D2741-5508-4070-B0D0-B154B37E0288}" type="slidenum">
              <a:rPr lang="en-US" smtClean="0"/>
              <a:pPr>
                <a:defRPr/>
              </a:pPr>
              <a:t>2</a:t>
            </a:fld>
            <a:endParaRPr lang="en-US" dirty="0"/>
          </a:p>
        </p:txBody>
      </p:sp>
    </p:spTree>
    <p:extLst>
      <p:ext uri="{BB962C8B-B14F-4D97-AF65-F5344CB8AC3E}">
        <p14:creationId xmlns:p14="http://schemas.microsoft.com/office/powerpoint/2010/main" val="7096990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Acknowledging the role of social support</a:t>
            </a:r>
          </a:p>
          <a:p>
            <a:pPr lvl="1"/>
            <a:r>
              <a:rPr lang="en-GB" dirty="0" smtClean="0"/>
              <a:t>Particularly important for isolated women and those experiencing hostility for breastfeeding</a:t>
            </a:r>
          </a:p>
          <a:p>
            <a:pPr marL="0" lvl="1" defTabSz="904250"/>
            <a:endParaRPr lang="en-GB" dirty="0" smtClean="0"/>
          </a:p>
          <a:p>
            <a:r>
              <a:rPr lang="en-GB" dirty="0" smtClean="0"/>
              <a:t>Successful groups had strong local leadership</a:t>
            </a:r>
          </a:p>
          <a:p>
            <a:pPr lvl="1"/>
            <a:r>
              <a:rPr lang="en-GB" dirty="0" smtClean="0"/>
              <a:t>Peer support endorsed in Wiltshire at a high level but not necessarily locally</a:t>
            </a:r>
          </a:p>
          <a:p>
            <a:pPr marL="0" lvl="1" defTabSz="904250"/>
            <a:endParaRPr lang="en-GB" dirty="0" smtClean="0"/>
          </a:p>
          <a:p>
            <a:pPr marL="0" lvl="1" defTabSz="904250"/>
            <a:r>
              <a:rPr lang="en-GB" dirty="0" smtClean="0"/>
              <a:t>Since the evaluation there has been work on branding, a new name, logo and posters</a:t>
            </a:r>
          </a:p>
          <a:p>
            <a:pPr marL="0" lvl="1" defTabSz="904250"/>
            <a:endParaRPr lang="en-GB" dirty="0" smtClean="0"/>
          </a:p>
          <a:p>
            <a:pPr defTabSz="904250"/>
            <a:r>
              <a:rPr lang="en-GB" dirty="0" smtClean="0"/>
              <a:t>Children’s Centres were both positive and negative locations</a:t>
            </a:r>
          </a:p>
          <a:p>
            <a:endParaRPr lang="en-GB" dirty="0"/>
          </a:p>
        </p:txBody>
      </p:sp>
      <p:sp>
        <p:nvSpPr>
          <p:cNvPr id="4" name="Slide Number Placeholder 3"/>
          <p:cNvSpPr>
            <a:spLocks noGrp="1"/>
          </p:cNvSpPr>
          <p:nvPr>
            <p:ph type="sldNum" sz="quarter" idx="10"/>
          </p:nvPr>
        </p:nvSpPr>
        <p:spPr/>
        <p:txBody>
          <a:bodyPr/>
          <a:lstStyle/>
          <a:p>
            <a:pPr>
              <a:defRPr/>
            </a:pPr>
            <a:fld id="{510D2741-5508-4070-B0D0-B154B37E0288}" type="slidenum">
              <a:rPr lang="en-US" smtClean="0"/>
              <a:pPr>
                <a:defRPr/>
              </a:pPr>
              <a:t>20</a:t>
            </a:fld>
            <a:endParaRPr lang="en-US" dirty="0"/>
          </a:p>
        </p:txBody>
      </p:sp>
    </p:spTree>
    <p:extLst>
      <p:ext uri="{BB962C8B-B14F-4D97-AF65-F5344CB8AC3E}">
        <p14:creationId xmlns:p14="http://schemas.microsoft.com/office/powerpoint/2010/main" val="13811888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510D2741-5508-4070-B0D0-B154B37E0288}" type="slidenum">
              <a:rPr lang="en-US" smtClean="0"/>
              <a:pPr>
                <a:defRPr/>
              </a:pPr>
              <a:t>21</a:t>
            </a:fld>
            <a:endParaRPr lang="en-US" dirty="0"/>
          </a:p>
        </p:txBody>
      </p:sp>
    </p:spTree>
    <p:extLst>
      <p:ext uri="{BB962C8B-B14F-4D97-AF65-F5344CB8AC3E}">
        <p14:creationId xmlns:p14="http://schemas.microsoft.com/office/powerpoint/2010/main" val="188914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510D2741-5508-4070-B0D0-B154B37E0288}" type="slidenum">
              <a:rPr lang="en-US" smtClean="0"/>
              <a:pPr>
                <a:defRPr/>
              </a:pPr>
              <a:t>22</a:t>
            </a:fld>
            <a:endParaRPr lang="en-US" dirty="0"/>
          </a:p>
        </p:txBody>
      </p:sp>
    </p:spTree>
    <p:extLst>
      <p:ext uri="{BB962C8B-B14F-4D97-AF65-F5344CB8AC3E}">
        <p14:creationId xmlns:p14="http://schemas.microsoft.com/office/powerpoint/2010/main" val="40187373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510D2741-5508-4070-B0D0-B154B37E0288}" type="slidenum">
              <a:rPr lang="en-US" smtClean="0"/>
              <a:pPr>
                <a:defRPr/>
              </a:pPr>
              <a:t>23</a:t>
            </a:fld>
            <a:endParaRPr lang="en-US" dirty="0"/>
          </a:p>
        </p:txBody>
      </p:sp>
    </p:spTree>
    <p:extLst>
      <p:ext uri="{BB962C8B-B14F-4D97-AF65-F5344CB8AC3E}">
        <p14:creationId xmlns:p14="http://schemas.microsoft.com/office/powerpoint/2010/main" val="9575092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510D2741-5508-4070-B0D0-B154B37E0288}" type="slidenum">
              <a:rPr lang="en-US" smtClean="0"/>
              <a:pPr>
                <a:defRPr/>
              </a:pPr>
              <a:t>24</a:t>
            </a:fld>
            <a:endParaRPr lang="en-US" dirty="0"/>
          </a:p>
        </p:txBody>
      </p:sp>
    </p:spTree>
    <p:extLst>
      <p:ext uri="{BB962C8B-B14F-4D97-AF65-F5344CB8AC3E}">
        <p14:creationId xmlns:p14="http://schemas.microsoft.com/office/powerpoint/2010/main" val="3720096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Talk about other demographic</a:t>
            </a:r>
            <a:r>
              <a:rPr lang="en-GB" baseline="0" dirty="0" smtClean="0"/>
              <a:t> issues.</a:t>
            </a:r>
          </a:p>
          <a:p>
            <a:r>
              <a:rPr lang="en-GB" baseline="0" dirty="0" smtClean="0"/>
              <a:t>For all figures these are UK – country rates vary with England always highest and Northern Ireland lowest.</a:t>
            </a:r>
            <a:endParaRPr lang="en-GB" dirty="0"/>
          </a:p>
        </p:txBody>
      </p:sp>
      <p:sp>
        <p:nvSpPr>
          <p:cNvPr id="4" name="Slide Number Placeholder 3"/>
          <p:cNvSpPr>
            <a:spLocks noGrp="1"/>
          </p:cNvSpPr>
          <p:nvPr>
            <p:ph type="sldNum" sz="quarter" idx="10"/>
          </p:nvPr>
        </p:nvSpPr>
        <p:spPr/>
        <p:txBody>
          <a:bodyPr/>
          <a:lstStyle/>
          <a:p>
            <a:pPr>
              <a:defRPr/>
            </a:pPr>
            <a:fld id="{510D2741-5508-4070-B0D0-B154B37E0288}" type="slidenum">
              <a:rPr lang="en-US" smtClean="0"/>
              <a:pPr>
                <a:defRPr/>
              </a:pPr>
              <a:t>3</a:t>
            </a:fld>
            <a:endParaRPr lang="en-US" dirty="0"/>
          </a:p>
        </p:txBody>
      </p:sp>
    </p:spTree>
    <p:extLst>
      <p:ext uri="{BB962C8B-B14F-4D97-AF65-F5344CB8AC3E}">
        <p14:creationId xmlns:p14="http://schemas.microsoft.com/office/powerpoint/2010/main" val="17459648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GB" sz="1200" dirty="0"/>
              <a:t>One-to-one (face to face and/or telephone)</a:t>
            </a:r>
          </a:p>
          <a:p>
            <a:pPr lvl="1"/>
            <a:r>
              <a:rPr lang="en-GB" sz="1200" dirty="0"/>
              <a:t>Groups (run by/overseen by NHS and/or charities)</a:t>
            </a:r>
          </a:p>
          <a:p>
            <a:pPr lvl="1"/>
            <a:r>
              <a:rPr lang="en-GB" sz="1200" dirty="0"/>
              <a:t>Volunteers and/or paid supporters</a:t>
            </a:r>
          </a:p>
          <a:p>
            <a:pPr lvl="1"/>
            <a:r>
              <a:rPr lang="en-GB" sz="1200" dirty="0"/>
              <a:t>Online/virtual support</a:t>
            </a:r>
          </a:p>
          <a:p>
            <a:endParaRPr lang="en-GB" dirty="0" smtClean="0"/>
          </a:p>
          <a:p>
            <a:r>
              <a:rPr lang="en-GB" dirty="0" smtClean="0"/>
              <a:t>Recommended</a:t>
            </a:r>
            <a:r>
              <a:rPr lang="en-GB" baseline="0" dirty="0" smtClean="0"/>
              <a:t> as a key intervention to improve bf and exclusive bf rates</a:t>
            </a:r>
          </a:p>
          <a:p>
            <a:r>
              <a:rPr lang="en-US" dirty="0" smtClean="0"/>
              <a:t>What are the policy drivers for setting up peer support projects?</a:t>
            </a:r>
          </a:p>
          <a:p>
            <a:r>
              <a:rPr lang="en-US" dirty="0" smtClean="0"/>
              <a:t>Breastfeeding initiation and breastfeeding at 6-8 weeks are included as Health Improvement Indicators in the new Public Health Outcomes Framework (DH, 2012)</a:t>
            </a:r>
          </a:p>
          <a:p>
            <a:r>
              <a:rPr lang="en-US" dirty="0" smtClean="0"/>
              <a:t>Government strategy for public health highlights the importance of breastfeeding (Department of Health, 2010)</a:t>
            </a:r>
          </a:p>
          <a:p>
            <a:r>
              <a:rPr lang="en-US" dirty="0" smtClean="0"/>
              <a:t>Wiltshire Breastfeeding Strategy</a:t>
            </a:r>
          </a:p>
          <a:p>
            <a:r>
              <a:rPr lang="en-US" dirty="0" smtClean="0"/>
              <a:t>Increase numbers initiating breastfeeding by 11% by 2014</a:t>
            </a:r>
          </a:p>
          <a:p>
            <a:r>
              <a:rPr lang="en-US" dirty="0" smtClean="0"/>
              <a:t>Increase breastfeeding at 6-8 weeks by 8% by 2014</a:t>
            </a:r>
          </a:p>
          <a:p>
            <a:r>
              <a:rPr lang="en-US" dirty="0" smtClean="0"/>
              <a:t>Narrow the gap between areas of least and most deprivation</a:t>
            </a:r>
          </a:p>
          <a:p>
            <a:endParaRPr lang="en-GB" dirty="0"/>
          </a:p>
        </p:txBody>
      </p:sp>
      <p:sp>
        <p:nvSpPr>
          <p:cNvPr id="4" name="Slide Number Placeholder 3"/>
          <p:cNvSpPr>
            <a:spLocks noGrp="1"/>
          </p:cNvSpPr>
          <p:nvPr>
            <p:ph type="sldNum" sz="quarter" idx="10"/>
          </p:nvPr>
        </p:nvSpPr>
        <p:spPr/>
        <p:txBody>
          <a:bodyPr/>
          <a:lstStyle/>
          <a:p>
            <a:pPr>
              <a:defRPr/>
            </a:pPr>
            <a:fld id="{510D2741-5508-4070-B0D0-B154B37E0288}" type="slidenum">
              <a:rPr lang="en-US" smtClean="0"/>
              <a:pPr>
                <a:defRPr/>
              </a:pPr>
              <a:t>4</a:t>
            </a:fld>
            <a:endParaRPr lang="en-US" dirty="0"/>
          </a:p>
        </p:txBody>
      </p:sp>
    </p:spTree>
    <p:extLst>
      <p:ext uri="{BB962C8B-B14F-4D97-AF65-F5344CB8AC3E}">
        <p14:creationId xmlns:p14="http://schemas.microsoft.com/office/powerpoint/2010/main" val="31036208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510D2741-5508-4070-B0D0-B154B37E0288}" type="slidenum">
              <a:rPr lang="en-US" smtClean="0"/>
              <a:pPr>
                <a:defRPr/>
              </a:pPr>
              <a:t>5</a:t>
            </a:fld>
            <a:endParaRPr lang="en-US" dirty="0"/>
          </a:p>
        </p:txBody>
      </p:sp>
    </p:spTree>
    <p:extLst>
      <p:ext uri="{BB962C8B-B14F-4D97-AF65-F5344CB8AC3E}">
        <p14:creationId xmlns:p14="http://schemas.microsoft.com/office/powerpoint/2010/main" val="19937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Initiation</a:t>
            </a:r>
            <a:r>
              <a:rPr lang="en-GB" baseline="0" dirty="0" smtClean="0"/>
              <a:t> of bf in</a:t>
            </a:r>
            <a:r>
              <a:rPr lang="en-GB" dirty="0" smtClean="0"/>
              <a:t> Wiltshire as a whole similar</a:t>
            </a:r>
            <a:r>
              <a:rPr lang="en-GB" baseline="0" dirty="0" smtClean="0"/>
              <a:t> to the </a:t>
            </a:r>
            <a:r>
              <a:rPr lang="en-GB" dirty="0" smtClean="0"/>
              <a:t>UK,</a:t>
            </a:r>
            <a:r>
              <a:rPr lang="en-GB" baseline="0" dirty="0" smtClean="0"/>
              <a:t> 6 week figures a bit less</a:t>
            </a:r>
            <a:r>
              <a:rPr lang="en-GB" dirty="0" smtClean="0"/>
              <a:t> but much less in deprived areas</a:t>
            </a:r>
          </a:p>
          <a:p>
            <a:r>
              <a:rPr lang="en-GB" dirty="0" smtClean="0"/>
              <a:t>Some difficult</a:t>
            </a:r>
            <a:r>
              <a:rPr lang="en-GB" baseline="0" dirty="0" smtClean="0"/>
              <a:t>y in comparing figures locally with nationally.</a:t>
            </a:r>
            <a:endParaRPr lang="en-GB" dirty="0" smtClean="0"/>
          </a:p>
          <a:p>
            <a:r>
              <a:rPr lang="en-GB" dirty="0" smtClean="0"/>
              <a:t>Also talk about high</a:t>
            </a:r>
            <a:r>
              <a:rPr lang="en-GB" baseline="0" dirty="0" smtClean="0"/>
              <a:t> drop off rates.</a:t>
            </a:r>
          </a:p>
          <a:p>
            <a:endParaRPr lang="en-GB" baseline="0" dirty="0" smtClean="0"/>
          </a:p>
          <a:p>
            <a:r>
              <a:rPr lang="en-GB" baseline="0" dirty="0" smtClean="0"/>
              <a:t>Deprivation measured using IMD – so looking at a range of contributing factors.  In these areas of Wiltshire we are talking about lower educational attainment, low income and so on.</a:t>
            </a:r>
          </a:p>
          <a:p>
            <a:endParaRPr lang="en-GB" baseline="0" dirty="0" smtClean="0"/>
          </a:p>
          <a:p>
            <a:r>
              <a:rPr lang="en-GB" baseline="0" dirty="0" smtClean="0"/>
              <a:t>As we know, the advantages afforded by breastfeeding may be particularly important to babies born to young women and to those living in deprived areas.</a:t>
            </a:r>
            <a:endParaRPr lang="en-GB" dirty="0" smtClean="0"/>
          </a:p>
          <a:p>
            <a:endParaRPr lang="en-GB" dirty="0"/>
          </a:p>
        </p:txBody>
      </p:sp>
      <p:sp>
        <p:nvSpPr>
          <p:cNvPr id="4" name="Slide Number Placeholder 3"/>
          <p:cNvSpPr>
            <a:spLocks noGrp="1"/>
          </p:cNvSpPr>
          <p:nvPr>
            <p:ph type="sldNum" sz="quarter" idx="10"/>
          </p:nvPr>
        </p:nvSpPr>
        <p:spPr/>
        <p:txBody>
          <a:bodyPr/>
          <a:lstStyle/>
          <a:p>
            <a:pPr>
              <a:defRPr/>
            </a:pPr>
            <a:fld id="{510D2741-5508-4070-B0D0-B154B37E0288}" type="slidenum">
              <a:rPr lang="en-US" smtClean="0"/>
              <a:pPr>
                <a:defRPr/>
              </a:pPr>
              <a:t>6</a:t>
            </a:fld>
            <a:endParaRPr lang="en-US" dirty="0"/>
          </a:p>
        </p:txBody>
      </p:sp>
    </p:spTree>
    <p:extLst>
      <p:ext uri="{BB962C8B-B14F-4D97-AF65-F5344CB8AC3E}">
        <p14:creationId xmlns:p14="http://schemas.microsoft.com/office/powerpoint/2010/main" val="38604639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Explain</a:t>
            </a:r>
            <a:r>
              <a:rPr lang="en-GB" baseline="0" dirty="0" smtClean="0"/>
              <a:t> children’s centres and Sure Start – Wiltshire Council get Sure Start money (from </a:t>
            </a:r>
            <a:r>
              <a:rPr lang="en-GB" baseline="0" dirty="0" err="1" smtClean="0"/>
              <a:t>govt</a:t>
            </a:r>
            <a:r>
              <a:rPr lang="en-GB" baseline="0" dirty="0" smtClean="0"/>
              <a:t>) and tender the delivery – different organisations have got the tender in different areas (2 main organisations across Wiltshire).</a:t>
            </a:r>
          </a:p>
          <a:p>
            <a:r>
              <a:rPr lang="en-GB" sz="1200" baseline="0" dirty="0" smtClean="0"/>
              <a:t>The Importance of CC in promoting bf in deprived areas has been recognised.</a:t>
            </a:r>
          </a:p>
          <a:p>
            <a:pPr defTabSz="904250">
              <a:spcBef>
                <a:spcPct val="20000"/>
              </a:spcBef>
            </a:pPr>
            <a:r>
              <a:rPr lang="en-GB" sz="1200" dirty="0">
                <a:solidFill>
                  <a:prstClr val="black"/>
                </a:solidFill>
                <a:latin typeface="Arial" pitchFamily="34" charset="0"/>
                <a:cs typeface="Arial" pitchFamily="34" charset="0"/>
              </a:rPr>
              <a:t>Historical variations in type and location of support, some building on existing strong groups, Variation in provision and in attendance, Differences in support available from Children’s Centres, Slightly different set up in each of the three evaluation areas</a:t>
            </a:r>
          </a:p>
          <a:p>
            <a:endParaRPr lang="en-GB" dirty="0"/>
          </a:p>
        </p:txBody>
      </p:sp>
      <p:sp>
        <p:nvSpPr>
          <p:cNvPr id="4" name="Slide Number Placeholder 3"/>
          <p:cNvSpPr>
            <a:spLocks noGrp="1"/>
          </p:cNvSpPr>
          <p:nvPr>
            <p:ph type="sldNum" sz="quarter" idx="10"/>
          </p:nvPr>
        </p:nvSpPr>
        <p:spPr/>
        <p:txBody>
          <a:bodyPr/>
          <a:lstStyle/>
          <a:p>
            <a:pPr>
              <a:defRPr/>
            </a:pPr>
            <a:fld id="{510D2741-5508-4070-B0D0-B154B37E0288}" type="slidenum">
              <a:rPr lang="en-US" smtClean="0"/>
              <a:pPr>
                <a:defRPr/>
              </a:pPr>
              <a:t>7</a:t>
            </a:fld>
            <a:endParaRPr lang="en-US" dirty="0"/>
          </a:p>
        </p:txBody>
      </p:sp>
    </p:spTree>
    <p:extLst>
      <p:ext uri="{BB962C8B-B14F-4D97-AF65-F5344CB8AC3E}">
        <p14:creationId xmlns:p14="http://schemas.microsoft.com/office/powerpoint/2010/main" val="1141148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Explain</a:t>
            </a:r>
            <a:r>
              <a:rPr lang="en-GB" baseline="0" dirty="0" smtClean="0"/>
              <a:t> re the intervention.</a:t>
            </a:r>
          </a:p>
          <a:p>
            <a:r>
              <a:rPr lang="en-GB" sz="1200" baseline="0" dirty="0" smtClean="0"/>
              <a:t>Explain briefly re UNICEF BFI in the community.</a:t>
            </a:r>
          </a:p>
          <a:p>
            <a:pPr marL="339094" indent="-339094" defTabSz="904250">
              <a:spcBef>
                <a:spcPct val="20000"/>
              </a:spcBef>
              <a:buFont typeface="Arial" charset="0"/>
              <a:buChar char="•"/>
            </a:pPr>
            <a:r>
              <a:rPr lang="en-GB" sz="1200" dirty="0">
                <a:solidFill>
                  <a:prstClr val="black"/>
                </a:solidFill>
                <a:latin typeface="Arial" pitchFamily="34" charset="0"/>
                <a:cs typeface="Arial" pitchFamily="34" charset="0"/>
              </a:rPr>
              <a:t>Used the framework of Realist Evaluation (Pawson and Tilley, 1997; Pawson, 2006)</a:t>
            </a:r>
          </a:p>
          <a:p>
            <a:pPr marL="734703" lvl="1" indent="-282578" defTabSz="904250">
              <a:spcBef>
                <a:spcPct val="20000"/>
              </a:spcBef>
              <a:buFont typeface="Arial" charset="0"/>
              <a:buChar char="–"/>
            </a:pPr>
            <a:r>
              <a:rPr lang="en-GB" sz="1200" dirty="0">
                <a:solidFill>
                  <a:prstClr val="black"/>
                </a:solidFill>
                <a:latin typeface="Arial" pitchFamily="34" charset="0"/>
                <a:cs typeface="Arial" pitchFamily="34" charset="0"/>
              </a:rPr>
              <a:t>Social programmes driven by an underlying vision of change</a:t>
            </a:r>
          </a:p>
          <a:p>
            <a:pPr marL="734703" lvl="1" indent="-282578" defTabSz="904250">
              <a:spcBef>
                <a:spcPct val="20000"/>
              </a:spcBef>
              <a:buFont typeface="Arial" charset="0"/>
              <a:buChar char="–"/>
            </a:pPr>
            <a:r>
              <a:rPr lang="en-GB" sz="1200" dirty="0">
                <a:solidFill>
                  <a:prstClr val="black"/>
                </a:solidFill>
                <a:latin typeface="Arial" pitchFamily="34" charset="0"/>
                <a:cs typeface="Arial" pitchFamily="34" charset="0"/>
              </a:rPr>
              <a:t>Evaluator compares the theory and practice</a:t>
            </a:r>
          </a:p>
          <a:p>
            <a:pPr marL="734703" lvl="1" indent="-282578" defTabSz="904250">
              <a:spcBef>
                <a:spcPct val="20000"/>
              </a:spcBef>
              <a:buFont typeface="Arial" charset="0"/>
              <a:buChar char="–"/>
            </a:pPr>
            <a:r>
              <a:rPr lang="en-GB" sz="1200" dirty="0">
                <a:solidFill>
                  <a:prstClr val="black"/>
                </a:solidFill>
                <a:latin typeface="Arial" pitchFamily="34" charset="0"/>
                <a:cs typeface="Arial" pitchFamily="34" charset="0"/>
              </a:rPr>
              <a:t>“What works for whom in what circumstances and what respects, and how?”</a:t>
            </a:r>
          </a:p>
          <a:p>
            <a:pPr marL="339094" indent="-339094" defTabSz="904250">
              <a:spcBef>
                <a:spcPct val="20000"/>
              </a:spcBef>
              <a:buFont typeface="Arial" charset="0"/>
              <a:buChar char="•"/>
            </a:pPr>
            <a:r>
              <a:rPr lang="en-GB" sz="1200" dirty="0">
                <a:solidFill>
                  <a:prstClr val="black"/>
                </a:solidFill>
                <a:latin typeface="Arial" pitchFamily="34" charset="0"/>
                <a:cs typeface="Arial" pitchFamily="34" charset="0"/>
              </a:rPr>
              <a:t>In this evaluation, asking specific questions about the delivery of breastfeeding peer support</a:t>
            </a:r>
          </a:p>
          <a:p>
            <a:endParaRPr lang="en-GB" dirty="0"/>
          </a:p>
        </p:txBody>
      </p:sp>
      <p:sp>
        <p:nvSpPr>
          <p:cNvPr id="4" name="Slide Number Placeholder 3"/>
          <p:cNvSpPr>
            <a:spLocks noGrp="1"/>
          </p:cNvSpPr>
          <p:nvPr>
            <p:ph type="sldNum" sz="quarter" idx="10"/>
          </p:nvPr>
        </p:nvSpPr>
        <p:spPr/>
        <p:txBody>
          <a:bodyPr/>
          <a:lstStyle/>
          <a:p>
            <a:pPr>
              <a:defRPr/>
            </a:pPr>
            <a:fld id="{510D2741-5508-4070-B0D0-B154B37E0288}" type="slidenum">
              <a:rPr lang="en-US" smtClean="0"/>
              <a:pPr>
                <a:defRPr/>
              </a:pPr>
              <a:t>8</a:t>
            </a:fld>
            <a:endParaRPr lang="en-US" dirty="0"/>
          </a:p>
        </p:txBody>
      </p:sp>
    </p:spTree>
    <p:extLst>
      <p:ext uri="{BB962C8B-B14F-4D97-AF65-F5344CB8AC3E}">
        <p14:creationId xmlns:p14="http://schemas.microsoft.com/office/powerpoint/2010/main" val="28166159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Ethical approval</a:t>
            </a:r>
          </a:p>
          <a:p>
            <a:r>
              <a:rPr lang="en-GB" dirty="0" smtClean="0"/>
              <a:t>Say who the</a:t>
            </a:r>
            <a:r>
              <a:rPr lang="en-GB" baseline="0" dirty="0" smtClean="0"/>
              <a:t> stakeholders were – CC managers, PS coordinators, IFC, maternity service managers, health visitors</a:t>
            </a:r>
          </a:p>
          <a:p>
            <a:r>
              <a:rPr lang="en-GB" baseline="0" dirty="0" smtClean="0"/>
              <a:t>Breastfeeding mothers in two of the targeted areas – Trowbridge and Salisbury.  Hard to get others – also interviewed those who had used peer support in Devizes and </a:t>
            </a:r>
            <a:r>
              <a:rPr lang="en-GB" baseline="0" dirty="0" err="1" smtClean="0"/>
              <a:t>Chippenham</a:t>
            </a:r>
            <a:r>
              <a:rPr lang="en-GB" baseline="0" dirty="0" smtClean="0"/>
              <a:t>. One interviewed in Trowbridge had used peer support in Westbury.</a:t>
            </a:r>
          </a:p>
          <a:p>
            <a:r>
              <a:rPr lang="en-GB" baseline="0" dirty="0" smtClean="0"/>
              <a:t>Peer supporters in Salisbury and Westbury (but included those who offered peer support in the third area, Trowbridge)</a:t>
            </a:r>
          </a:p>
          <a:p>
            <a:endParaRPr lang="en-GB" dirty="0"/>
          </a:p>
        </p:txBody>
      </p:sp>
      <p:sp>
        <p:nvSpPr>
          <p:cNvPr id="4" name="Slide Number Placeholder 3"/>
          <p:cNvSpPr>
            <a:spLocks noGrp="1"/>
          </p:cNvSpPr>
          <p:nvPr>
            <p:ph type="sldNum" sz="quarter" idx="10"/>
          </p:nvPr>
        </p:nvSpPr>
        <p:spPr/>
        <p:txBody>
          <a:bodyPr/>
          <a:lstStyle/>
          <a:p>
            <a:pPr>
              <a:defRPr/>
            </a:pPr>
            <a:fld id="{510D2741-5508-4070-B0D0-B154B37E0288}" type="slidenum">
              <a:rPr lang="en-US" smtClean="0"/>
              <a:pPr>
                <a:defRPr/>
              </a:pPr>
              <a:t>9</a:t>
            </a:fld>
            <a:endParaRPr lang="en-US" dirty="0"/>
          </a:p>
        </p:txBody>
      </p:sp>
    </p:spTree>
    <p:extLst>
      <p:ext uri="{BB962C8B-B14F-4D97-AF65-F5344CB8AC3E}">
        <p14:creationId xmlns:p14="http://schemas.microsoft.com/office/powerpoint/2010/main" val="20083086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Title slide"/>
          <p:cNvPicPr>
            <a:picLocks noChangeAspect="1" noChangeArrowheads="1"/>
          </p:cNvPicPr>
          <p:nvPr userDrawn="1"/>
        </p:nvPicPr>
        <p:blipFill>
          <a:blip r:embed="rId2" cstate="print"/>
          <a:srcRect/>
          <a:stretch>
            <a:fillRect/>
          </a:stretch>
        </p:blipFill>
        <p:spPr bwMode="auto">
          <a:xfrm>
            <a:off x="0" y="-4763"/>
            <a:ext cx="9145588" cy="6867526"/>
          </a:xfrm>
          <a:prstGeom prst="rect">
            <a:avLst/>
          </a:prstGeom>
          <a:noFill/>
          <a:ln w="9525">
            <a:noFill/>
            <a:miter lim="800000"/>
            <a:headEnd/>
            <a:tailEnd/>
          </a:ln>
        </p:spPr>
      </p:pic>
      <p:sp>
        <p:nvSpPr>
          <p:cNvPr id="2" name="Title 1"/>
          <p:cNvSpPr>
            <a:spLocks noGrp="1"/>
          </p:cNvSpPr>
          <p:nvPr>
            <p:ph type="ctrTitle"/>
          </p:nvPr>
        </p:nvSpPr>
        <p:spPr>
          <a:xfrm>
            <a:off x="685800" y="1571612"/>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214686"/>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5" name="Date Placeholder 3"/>
          <p:cNvSpPr>
            <a:spLocks noGrp="1"/>
          </p:cNvSpPr>
          <p:nvPr>
            <p:ph type="dt" sz="half" idx="10"/>
          </p:nvPr>
        </p:nvSpPr>
        <p:spPr/>
        <p:txBody>
          <a:bodyPr/>
          <a:lstStyle>
            <a:lvl1pPr>
              <a:defRPr smtClean="0"/>
            </a:lvl1pPr>
          </a:lstStyle>
          <a:p>
            <a:pPr>
              <a:defRPr/>
            </a:pPr>
            <a:fld id="{D69D624D-8486-4324-ADE5-65CA34B10626}" type="datetime1">
              <a:rPr lang="en-US" smtClean="0"/>
              <a:pPr>
                <a:defRPr/>
              </a:pPr>
              <a:t>11/4/2014</a:t>
            </a:fld>
            <a:endParaRPr lang="en-US" dirty="0"/>
          </a:p>
        </p:txBody>
      </p:sp>
      <p:sp>
        <p:nvSpPr>
          <p:cNvPr id="6" name="Footer Placeholder 4"/>
          <p:cNvSpPr>
            <a:spLocks noGrp="1"/>
          </p:cNvSpPr>
          <p:nvPr>
            <p:ph type="ftr" sz="quarter" idx="11"/>
          </p:nvPr>
        </p:nvSpPr>
        <p:spPr/>
        <p:txBody>
          <a:bodyPr/>
          <a:lstStyle>
            <a:lvl1pPr>
              <a:defRPr smtClean="0"/>
            </a:lvl1pPr>
          </a:lstStyle>
          <a:p>
            <a:pPr>
              <a:defRPr/>
            </a:pPr>
            <a:endParaRPr lang="en-US" dirty="0"/>
          </a:p>
        </p:txBody>
      </p:sp>
      <p:sp>
        <p:nvSpPr>
          <p:cNvPr id="7" name="Slide Number Placeholder 5"/>
          <p:cNvSpPr>
            <a:spLocks noGrp="1"/>
          </p:cNvSpPr>
          <p:nvPr>
            <p:ph type="sldNum" sz="quarter" idx="12"/>
          </p:nvPr>
        </p:nvSpPr>
        <p:spPr/>
        <p:txBody>
          <a:bodyPr/>
          <a:lstStyle>
            <a:lvl1pPr>
              <a:defRPr smtClean="0"/>
            </a:lvl1pPr>
          </a:lstStyle>
          <a:p>
            <a:pPr>
              <a:defRPr/>
            </a:pPr>
            <a:fld id="{766B4F89-C9DD-4C7D-AC1D-7B42E6A2B878}" type="slidenum">
              <a:rPr lang="en-GB"/>
              <a:pPr>
                <a:defRPr/>
              </a:pPr>
              <a:t>‹#›</a:t>
            </a:fld>
            <a:endParaRPr lang="en-GB" dirty="0"/>
          </a:p>
        </p:txBody>
      </p:sp>
    </p:spTree>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smtClean="0"/>
            </a:lvl1pPr>
          </a:lstStyle>
          <a:p>
            <a:pPr>
              <a:defRPr/>
            </a:pPr>
            <a:fld id="{74765433-A9AC-4920-A3DE-933C73F50B78}" type="datetime1">
              <a:rPr lang="en-US" smtClean="0"/>
              <a:pPr>
                <a:defRPr/>
              </a:pPr>
              <a:t>11/4/2014</a:t>
            </a:fld>
            <a:endParaRPr lang="en-US" dirty="0"/>
          </a:p>
        </p:txBody>
      </p:sp>
      <p:sp>
        <p:nvSpPr>
          <p:cNvPr id="5" name="Rectangle 5"/>
          <p:cNvSpPr>
            <a:spLocks noGrp="1" noChangeArrowheads="1"/>
          </p:cNvSpPr>
          <p:nvPr>
            <p:ph type="ftr" sz="quarter" idx="11"/>
          </p:nvPr>
        </p:nvSpPr>
        <p:spPr/>
        <p:txBody>
          <a:bodyPr/>
          <a:lstStyle>
            <a:lvl1pPr>
              <a:defRPr smtClean="0"/>
            </a:lvl1pPr>
          </a:lstStyle>
          <a:p>
            <a:pPr>
              <a:defRPr/>
            </a:pPr>
            <a:endParaRPr lang="en-US" dirty="0"/>
          </a:p>
        </p:txBody>
      </p:sp>
      <p:sp>
        <p:nvSpPr>
          <p:cNvPr id="6" name="Rectangle 6"/>
          <p:cNvSpPr>
            <a:spLocks noGrp="1" noChangeArrowheads="1"/>
          </p:cNvSpPr>
          <p:nvPr>
            <p:ph type="sldNum" sz="quarter" idx="12"/>
          </p:nvPr>
        </p:nvSpPr>
        <p:spPr/>
        <p:txBody>
          <a:bodyPr/>
          <a:lstStyle>
            <a:lvl1pPr>
              <a:defRPr smtClean="0"/>
            </a:lvl1pPr>
          </a:lstStyle>
          <a:p>
            <a:pPr>
              <a:defRPr/>
            </a:pPr>
            <a:fld id="{E1E744B8-3375-4175-894E-DB1906B740D7}" type="slidenum">
              <a:rPr lang="en-GB"/>
              <a:pPr>
                <a:defRPr/>
              </a:pPr>
              <a:t>‹#›</a:t>
            </a:fld>
            <a:endParaRPr lang="en-GB" dirty="0"/>
          </a:p>
        </p:txBody>
      </p:sp>
    </p:spTree>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smtClean="0"/>
            </a:lvl1pPr>
          </a:lstStyle>
          <a:p>
            <a:pPr>
              <a:defRPr/>
            </a:pPr>
            <a:fld id="{A603AC67-7423-4FC3-8834-733AB1C9BA09}" type="datetime1">
              <a:rPr lang="en-US" smtClean="0"/>
              <a:pPr>
                <a:defRPr/>
              </a:pPr>
              <a:t>11/4/2014</a:t>
            </a:fld>
            <a:endParaRPr lang="en-US" dirty="0"/>
          </a:p>
        </p:txBody>
      </p:sp>
      <p:sp>
        <p:nvSpPr>
          <p:cNvPr id="5" name="Rectangle 5"/>
          <p:cNvSpPr>
            <a:spLocks noGrp="1" noChangeArrowheads="1"/>
          </p:cNvSpPr>
          <p:nvPr>
            <p:ph type="ftr" sz="quarter" idx="11"/>
          </p:nvPr>
        </p:nvSpPr>
        <p:spPr/>
        <p:txBody>
          <a:bodyPr/>
          <a:lstStyle>
            <a:lvl1pPr>
              <a:defRPr smtClean="0"/>
            </a:lvl1pPr>
          </a:lstStyle>
          <a:p>
            <a:pPr>
              <a:defRPr/>
            </a:pPr>
            <a:endParaRPr lang="en-US" dirty="0"/>
          </a:p>
        </p:txBody>
      </p:sp>
      <p:sp>
        <p:nvSpPr>
          <p:cNvPr id="6" name="Rectangle 6"/>
          <p:cNvSpPr>
            <a:spLocks noGrp="1" noChangeArrowheads="1"/>
          </p:cNvSpPr>
          <p:nvPr>
            <p:ph type="sldNum" sz="quarter" idx="12"/>
          </p:nvPr>
        </p:nvSpPr>
        <p:spPr/>
        <p:txBody>
          <a:bodyPr/>
          <a:lstStyle>
            <a:lvl1pPr>
              <a:defRPr smtClean="0"/>
            </a:lvl1pPr>
          </a:lstStyle>
          <a:p>
            <a:pPr>
              <a:defRPr/>
            </a:pPr>
            <a:fld id="{53503652-262C-4E5E-B712-9E39B9F08777}" type="slidenum">
              <a:rPr lang="en-GB"/>
              <a:pPr>
                <a:defRPr/>
              </a:pPr>
              <a:t>‹#›</a:t>
            </a:fld>
            <a:endParaRPr lang="en-GB" dirty="0"/>
          </a:p>
        </p:txBody>
      </p:sp>
    </p:spTree>
  </p:cSld>
  <p:clrMapOvr>
    <a:masterClrMapping/>
  </p:clrMapOvr>
  <p:transition spd="med">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3B456B-DBD6-44F9-A7E4-C59E1730D5B5}" type="datetime1">
              <a:rPr lang="en-US" smtClean="0"/>
              <a:pPr>
                <a:defRPr/>
              </a:pPr>
              <a:t>11/4/2014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1BFC72E-A45B-43F3-9564-AD2AB68619A5}" type="slidenum">
              <a:rPr lang="en-GB"/>
              <a:pPr>
                <a:defRPr/>
              </a:pPr>
              <a:t>‹#›</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C84E2DA-B81B-47C3-AB4F-2E047C9DCBDD}" type="datetime1">
              <a:rPr lang="en-US" smtClean="0"/>
              <a:pPr>
                <a:defRPr/>
              </a:pPr>
              <a:t>11/4/2014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70B6B12-BACD-4AFB-98D6-F72DAC9332F5}" type="slidenum">
              <a:rPr lang="en-GB"/>
              <a:pPr>
                <a:defRPr/>
              </a:pPr>
              <a:t>‹#›</a:t>
            </a:fld>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C389D18-BCA8-4A21-9EE3-FE943A0C0928}" type="datetime1">
              <a:rPr lang="en-US" smtClean="0"/>
              <a:pPr>
                <a:defRPr/>
              </a:pPr>
              <a:t>11/4/2014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E53817A-66E5-4BC4-BDFE-EDD9D56CD80F}" type="slidenum">
              <a:rPr lang="en-GB"/>
              <a:pPr>
                <a:defRPr/>
              </a:pPr>
              <a:t>‹#›</a:t>
            </a:fld>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12D9A22D-554E-495E-9C06-1C4E6A7ACDBC}" type="datetime1">
              <a:rPr lang="en-US" smtClean="0"/>
              <a:pPr>
                <a:defRPr/>
              </a:pPr>
              <a:t>11/4/2014</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E4CA454-5BF7-4ED2-ACC0-B8C248344893}" type="slidenum">
              <a:rPr lang="en-GB"/>
              <a:pPr>
                <a:defRPr/>
              </a:pPr>
              <a:t>‹#›</a:t>
            </a:fld>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65A5C20D-7677-47EB-8303-1EC16CE9C84B}" type="datetime1">
              <a:rPr lang="en-US" smtClean="0"/>
              <a:pPr>
                <a:defRPr/>
              </a:pPr>
              <a:t>11/4/2014</a:t>
            </a:fld>
            <a:endParaRPr lang="en-GB"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6A579957-27A7-4326-990E-63D0FDE57A29}" type="slidenum">
              <a:rPr lang="en-GB"/>
              <a:pPr>
                <a:defRPr/>
              </a:pPr>
              <a:t>‹#›</a:t>
            </a:fld>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A39A0929-7278-44C3-B66A-BCDA34A081FE}" type="datetime1">
              <a:rPr lang="en-US" smtClean="0"/>
              <a:pPr>
                <a:defRPr/>
              </a:pPr>
              <a:t>11/4/2014</a:t>
            </a:fld>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4325FD73-8EC6-4DE0-835F-EC996F6FD1DA}" type="slidenum">
              <a:rPr lang="en-GB"/>
              <a:pPr>
                <a:defRPr/>
              </a:pPr>
              <a:t>‹#›</a:t>
            </a:fld>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339EA7E-857C-4B2D-994F-F9BE0F1C11D4}" type="datetime1">
              <a:rPr lang="en-US" smtClean="0"/>
              <a:pPr>
                <a:defRPr/>
              </a:pPr>
              <a:t>11/4/2014</a:t>
            </a:fld>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1A8147A9-5537-4ACE-9FB9-C86E28D91EFC}" type="slidenum">
              <a:rPr lang="en-GB"/>
              <a:pPr>
                <a:defRPr/>
              </a:pPr>
              <a:t>‹#›</a:t>
            </a:fld>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5210F78-A658-452D-B9E4-0311BAAE8336}" type="datetime1">
              <a:rPr lang="en-US" smtClean="0"/>
              <a:pPr>
                <a:defRPr/>
              </a:pPr>
              <a:t>11/4/2014</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CA18F07-6105-4CFE-95E3-A1CCFC415BAA}"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smtClean="0"/>
            </a:lvl1pPr>
          </a:lstStyle>
          <a:p>
            <a:pPr>
              <a:defRPr/>
            </a:pPr>
            <a:fld id="{C8562CB1-2DD9-4268-B6B3-CD23DD08E023}" type="datetime1">
              <a:rPr lang="en-US" smtClean="0"/>
              <a:pPr>
                <a:defRPr/>
              </a:pPr>
              <a:t>11/4/2014</a:t>
            </a:fld>
            <a:endParaRPr lang="en-US" dirty="0"/>
          </a:p>
        </p:txBody>
      </p:sp>
      <p:sp>
        <p:nvSpPr>
          <p:cNvPr id="5" name="Rectangle 5"/>
          <p:cNvSpPr>
            <a:spLocks noGrp="1" noChangeArrowheads="1"/>
          </p:cNvSpPr>
          <p:nvPr>
            <p:ph type="ftr" sz="quarter" idx="11"/>
          </p:nvPr>
        </p:nvSpPr>
        <p:spPr/>
        <p:txBody>
          <a:bodyPr/>
          <a:lstStyle>
            <a:lvl1pPr>
              <a:defRPr smtClean="0"/>
            </a:lvl1pPr>
          </a:lstStyle>
          <a:p>
            <a:pPr>
              <a:defRPr/>
            </a:pPr>
            <a:endParaRPr lang="en-US" dirty="0"/>
          </a:p>
        </p:txBody>
      </p:sp>
      <p:sp>
        <p:nvSpPr>
          <p:cNvPr id="6" name="Rectangle 6"/>
          <p:cNvSpPr>
            <a:spLocks noGrp="1" noChangeArrowheads="1"/>
          </p:cNvSpPr>
          <p:nvPr>
            <p:ph type="sldNum" sz="quarter" idx="12"/>
          </p:nvPr>
        </p:nvSpPr>
        <p:spPr/>
        <p:txBody>
          <a:bodyPr/>
          <a:lstStyle>
            <a:lvl1pPr>
              <a:defRPr smtClean="0"/>
            </a:lvl1pPr>
          </a:lstStyle>
          <a:p>
            <a:pPr>
              <a:defRPr/>
            </a:pPr>
            <a:fld id="{6725F6BD-001D-44A2-9251-C6553560FB92}" type="slidenum">
              <a:rPr lang="en-GB"/>
              <a:pPr>
                <a:defRPr/>
              </a:pPr>
              <a:t>‹#›</a:t>
            </a:fld>
            <a:endParaRPr lang="en-GB" dirty="0"/>
          </a:p>
        </p:txBody>
      </p:sp>
    </p:spTree>
  </p:cSld>
  <p:clrMapOvr>
    <a:masterClrMapping/>
  </p:clrMapOvr>
  <p:transition spd="med">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1AA2C3B-DB77-4073-BB15-357EBBD3093E}" type="datetime1">
              <a:rPr lang="en-US" smtClean="0"/>
              <a:pPr>
                <a:defRPr/>
              </a:pPr>
              <a:t>11/4/2014</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CE0603F4-ED0D-48C5-9601-4AEBCE7DA9DE}" type="slidenum">
              <a:rPr lang="en-GB"/>
              <a:pPr>
                <a:defRPr/>
              </a:pPr>
              <a:t>‹#›</a:t>
            </a:fld>
            <a:endParaRPr lang="en-GB"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3C3DF432-AF6E-48E9-BA8F-978BE92EC908}" type="datetime1">
              <a:rPr lang="en-US" smtClean="0"/>
              <a:pPr>
                <a:defRPr/>
              </a:pPr>
              <a:t>11/4/2014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5EF8AA4-8E1C-4E08-BFF5-C166C141C1E6}" type="slidenum">
              <a:rPr lang="en-GB"/>
              <a:pPr>
                <a:defRPr/>
              </a:pPr>
              <a:t>‹#›</a:t>
            </a:fld>
            <a:endParaRPr lang="en-GB"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82612AB9-8018-42A5-95DD-72B1EC36AA0E}" type="datetime1">
              <a:rPr lang="en-US" smtClean="0"/>
              <a:pPr>
                <a:defRPr/>
              </a:pPr>
              <a:t>11/4/2014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0B85C4F-0345-458F-9CD8-AA5C3835A9CE}" type="slidenum">
              <a:rPr lang="en-GB"/>
              <a:pPr>
                <a:defRPr/>
              </a:pPr>
              <a:t>‹#›</a:t>
            </a:fld>
            <a:endParaRPr lang="en-GB"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A6ECD11C-B4CC-4329-9A52-127B5B175307}" type="datetime1">
              <a:rPr lang="en-US" smtClean="0"/>
              <a:pPr>
                <a:defRPr/>
              </a:pPr>
              <a:t>11/4/2014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BAD2BF9-CA45-4ACA-96E8-C88D7640520E}" type="slidenum">
              <a:rPr lang="en-GB"/>
              <a:pPr>
                <a:defRPr/>
              </a:pPr>
              <a:t>‹#›</a:t>
            </a:fld>
            <a:endParaRPr lang="en-GB"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lvl1pPr>
              <a:defRPr/>
            </a:lvl1pPr>
          </a:lstStyle>
          <a:p>
            <a:pPr>
              <a:defRPr/>
            </a:pPr>
            <a:fld id="{FD256678-AC18-4285-BB4C-7466D0FA9471}" type="datetime1">
              <a:rPr lang="en-US" smtClean="0"/>
              <a:pPr>
                <a:defRPr/>
              </a:pPr>
              <a:t>11/4/2014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7FE05AD-024C-4FE0-97BA-24751F2E3803}" type="slidenum">
              <a:rPr lang="en-GB"/>
              <a:pPr>
                <a:defRPr/>
              </a:pPr>
              <a:t>‹#›</a:t>
            </a:fld>
            <a:endParaRPr lang="en-GB"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C28CAEE-68A8-4697-83AB-84B61BC17EC3}" type="datetime1">
              <a:rPr lang="en-US" smtClean="0"/>
              <a:pPr>
                <a:defRPr/>
              </a:pPr>
              <a:t>11/4/2014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20F57BA-51CC-49BF-BE77-DFF82F8D2AEC}" type="slidenum">
              <a:rPr lang="en-GB"/>
              <a:pPr>
                <a:defRPr/>
              </a:pPr>
              <a:t>‹#›</a:t>
            </a:fld>
            <a:endParaRPr lang="en-GB"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BF29C003-B72F-4CE4-B821-65A8D3EBEC63}" type="datetime1">
              <a:rPr lang="en-US" smtClean="0"/>
              <a:pPr>
                <a:defRPr/>
              </a:pPr>
              <a:t>11/4/2014</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7E9609E-3B52-4FF7-B0FA-C649426C76AB}" type="slidenum">
              <a:rPr lang="en-GB"/>
              <a:pPr>
                <a:defRPr/>
              </a:pPr>
              <a:t>‹#›</a:t>
            </a:fld>
            <a:endParaRPr lang="en-GB"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55C5DBE8-8D87-4D0F-8412-432CC03D1ADF}" type="datetime1">
              <a:rPr lang="en-US" smtClean="0"/>
              <a:pPr>
                <a:defRPr/>
              </a:pPr>
              <a:t>11/4/2014</a:t>
            </a:fld>
            <a:endParaRPr lang="en-GB"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C27E35E4-AA79-4F96-8F6F-AAD6E1EC2379}" type="slidenum">
              <a:rPr lang="en-GB"/>
              <a:pPr>
                <a:defRPr/>
              </a:pPr>
              <a:t>‹#›</a:t>
            </a:fld>
            <a:endParaRPr lang="en-GB"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F1B34810-A6A1-4858-8A55-3EB6BDCAFCA5}" type="datetime1">
              <a:rPr lang="en-US" smtClean="0"/>
              <a:pPr>
                <a:defRPr/>
              </a:pPr>
              <a:t>11/4/2014</a:t>
            </a:fld>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6AFF61E2-69DF-4E06-B417-99BC468C4DD9}" type="slidenum">
              <a:rPr lang="en-GB"/>
              <a:pPr>
                <a:defRPr/>
              </a:pPr>
              <a:t>‹#›</a:t>
            </a:fld>
            <a:endParaRPr lang="en-GB"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819CBEC-3802-45C0-A7BD-B2CDE01A27F8}" type="datetime1">
              <a:rPr lang="en-US" smtClean="0"/>
              <a:pPr>
                <a:defRPr/>
              </a:pPr>
              <a:t>11/4/2014</a:t>
            </a:fld>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4648496D-465A-4217-9E3B-768CCF3FA084}"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fld id="{362A6386-0016-4FEE-81A4-B3EFCD719446}" type="datetime1">
              <a:rPr lang="en-US" smtClean="0"/>
              <a:pPr>
                <a:defRPr/>
              </a:pPr>
              <a:t>11/4/2014</a:t>
            </a:fld>
            <a:endParaRPr lang="en-US" dirty="0"/>
          </a:p>
        </p:txBody>
      </p:sp>
      <p:sp>
        <p:nvSpPr>
          <p:cNvPr id="5" name="Rectangle 5"/>
          <p:cNvSpPr>
            <a:spLocks noGrp="1" noChangeArrowheads="1"/>
          </p:cNvSpPr>
          <p:nvPr>
            <p:ph type="ftr" sz="quarter" idx="11"/>
          </p:nvPr>
        </p:nvSpPr>
        <p:spPr/>
        <p:txBody>
          <a:bodyPr/>
          <a:lstStyle>
            <a:lvl1pPr>
              <a:defRPr smtClean="0"/>
            </a:lvl1pPr>
          </a:lstStyle>
          <a:p>
            <a:pPr>
              <a:defRPr/>
            </a:pPr>
            <a:endParaRPr lang="en-US" dirty="0"/>
          </a:p>
        </p:txBody>
      </p:sp>
      <p:sp>
        <p:nvSpPr>
          <p:cNvPr id="6" name="Rectangle 6"/>
          <p:cNvSpPr>
            <a:spLocks noGrp="1" noChangeArrowheads="1"/>
          </p:cNvSpPr>
          <p:nvPr>
            <p:ph type="sldNum" sz="quarter" idx="12"/>
          </p:nvPr>
        </p:nvSpPr>
        <p:spPr/>
        <p:txBody>
          <a:bodyPr/>
          <a:lstStyle>
            <a:lvl1pPr>
              <a:defRPr smtClean="0"/>
            </a:lvl1pPr>
          </a:lstStyle>
          <a:p>
            <a:pPr>
              <a:defRPr/>
            </a:pPr>
            <a:fld id="{31A799CB-0AAC-4216-A887-E7083846DD26}" type="slidenum">
              <a:rPr lang="en-GB"/>
              <a:pPr>
                <a:defRPr/>
              </a:pPr>
              <a:t>‹#›</a:t>
            </a:fld>
            <a:endParaRPr lang="en-GB" dirty="0"/>
          </a:p>
        </p:txBody>
      </p:sp>
    </p:spTree>
  </p:cSld>
  <p:clrMapOvr>
    <a:masterClrMapping/>
  </p:clrMapOvr>
  <p:transition spd="med">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A0618F8-9D7D-4D02-BD61-C12A56738EC9}" type="datetime1">
              <a:rPr lang="en-US" smtClean="0"/>
              <a:pPr>
                <a:defRPr/>
              </a:pPr>
              <a:t>11/4/2014</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741A0C5-ACB9-4D1F-860C-3E0DCD1645EF}" type="slidenum">
              <a:rPr lang="en-GB"/>
              <a:pPr>
                <a:defRPr/>
              </a:pPr>
              <a:t>‹#›</a:t>
            </a:fld>
            <a:endParaRPr lang="en-GB"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AC4875D-0F7B-4993-9220-A0420160DC00}" type="datetime1">
              <a:rPr lang="en-US" smtClean="0"/>
              <a:pPr>
                <a:defRPr/>
              </a:pPr>
              <a:t>11/4/2014</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39FE654-9D67-4AD8-802E-8187C366A83C}" type="slidenum">
              <a:rPr lang="en-GB"/>
              <a:pPr>
                <a:defRPr/>
              </a:pPr>
              <a:t>‹#›</a:t>
            </a:fld>
            <a:endParaRPr lang="en-GB"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F6925FDE-25FF-4C72-82E7-A46124F022CB}" type="datetime1">
              <a:rPr lang="en-US" smtClean="0"/>
              <a:pPr>
                <a:defRPr/>
              </a:pPr>
              <a:t>11/4/2014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91834A4-074C-4932-BC2B-7BA8135F459B}" type="slidenum">
              <a:rPr lang="en-GB"/>
              <a:pPr>
                <a:defRPr/>
              </a:pPr>
              <a:t>‹#›</a:t>
            </a:fld>
            <a:endParaRPr lang="en-GB"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D2F5BB9-C51C-4E4B-AF21-DD672166FCED}" type="datetime1">
              <a:rPr lang="en-US" smtClean="0"/>
              <a:pPr>
                <a:defRPr/>
              </a:pPr>
              <a:t>11/4/2014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68C08E3-C824-4187-80A9-C48128619A76}"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smtClean="0"/>
            </a:lvl1pPr>
          </a:lstStyle>
          <a:p>
            <a:pPr>
              <a:defRPr/>
            </a:pPr>
            <a:fld id="{70B8293D-F338-49CB-9211-A6067B4267A9}" type="datetime1">
              <a:rPr lang="en-US" smtClean="0"/>
              <a:pPr>
                <a:defRPr/>
              </a:pPr>
              <a:t>11/4/2014</a:t>
            </a:fld>
            <a:endParaRPr lang="en-US" dirty="0"/>
          </a:p>
        </p:txBody>
      </p:sp>
      <p:sp>
        <p:nvSpPr>
          <p:cNvPr id="6" name="Rectangle 5"/>
          <p:cNvSpPr>
            <a:spLocks noGrp="1" noChangeArrowheads="1"/>
          </p:cNvSpPr>
          <p:nvPr>
            <p:ph type="ftr" sz="quarter" idx="11"/>
          </p:nvPr>
        </p:nvSpPr>
        <p:spPr/>
        <p:txBody>
          <a:bodyPr/>
          <a:lstStyle>
            <a:lvl1pPr>
              <a:defRPr smtClean="0"/>
            </a:lvl1pPr>
          </a:lstStyle>
          <a:p>
            <a:pPr>
              <a:defRPr/>
            </a:pPr>
            <a:endParaRPr lang="en-US" dirty="0"/>
          </a:p>
        </p:txBody>
      </p:sp>
      <p:sp>
        <p:nvSpPr>
          <p:cNvPr id="7" name="Rectangle 6"/>
          <p:cNvSpPr>
            <a:spLocks noGrp="1" noChangeArrowheads="1"/>
          </p:cNvSpPr>
          <p:nvPr>
            <p:ph type="sldNum" sz="quarter" idx="12"/>
          </p:nvPr>
        </p:nvSpPr>
        <p:spPr/>
        <p:txBody>
          <a:bodyPr/>
          <a:lstStyle>
            <a:lvl1pPr>
              <a:defRPr smtClean="0"/>
            </a:lvl1pPr>
          </a:lstStyle>
          <a:p>
            <a:pPr>
              <a:defRPr/>
            </a:pPr>
            <a:fld id="{F0448756-BB59-49A9-9810-6A41EFFE8548}" type="slidenum">
              <a:rPr lang="en-GB"/>
              <a:pPr>
                <a:defRPr/>
              </a:pPr>
              <a:t>‹#›</a:t>
            </a:fld>
            <a:endParaRPr lang="en-GB" dirty="0"/>
          </a:p>
        </p:txBody>
      </p:sp>
    </p:spTree>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defRPr smtClean="0"/>
            </a:lvl1pPr>
          </a:lstStyle>
          <a:p>
            <a:pPr>
              <a:defRPr/>
            </a:pPr>
            <a:fld id="{C9E3B07E-5A0C-41D7-9A70-E99914E84420}" type="datetime1">
              <a:rPr lang="en-US" smtClean="0"/>
              <a:pPr>
                <a:defRPr/>
              </a:pPr>
              <a:t>11/4/2014</a:t>
            </a:fld>
            <a:endParaRPr lang="en-US" dirty="0"/>
          </a:p>
        </p:txBody>
      </p:sp>
      <p:sp>
        <p:nvSpPr>
          <p:cNvPr id="8" name="Rectangle 5"/>
          <p:cNvSpPr>
            <a:spLocks noGrp="1" noChangeArrowheads="1"/>
          </p:cNvSpPr>
          <p:nvPr>
            <p:ph type="ftr" sz="quarter" idx="11"/>
          </p:nvPr>
        </p:nvSpPr>
        <p:spPr/>
        <p:txBody>
          <a:bodyPr/>
          <a:lstStyle>
            <a:lvl1pPr>
              <a:defRPr smtClean="0"/>
            </a:lvl1pPr>
          </a:lstStyle>
          <a:p>
            <a:pPr>
              <a:defRPr/>
            </a:pPr>
            <a:endParaRPr lang="en-US" dirty="0"/>
          </a:p>
        </p:txBody>
      </p:sp>
      <p:sp>
        <p:nvSpPr>
          <p:cNvPr id="9" name="Rectangle 6"/>
          <p:cNvSpPr>
            <a:spLocks noGrp="1" noChangeArrowheads="1"/>
          </p:cNvSpPr>
          <p:nvPr>
            <p:ph type="sldNum" sz="quarter" idx="12"/>
          </p:nvPr>
        </p:nvSpPr>
        <p:spPr/>
        <p:txBody>
          <a:bodyPr/>
          <a:lstStyle>
            <a:lvl1pPr>
              <a:defRPr smtClean="0"/>
            </a:lvl1pPr>
          </a:lstStyle>
          <a:p>
            <a:pPr>
              <a:defRPr/>
            </a:pPr>
            <a:fld id="{C223AE3B-2F12-40B1-93A7-401D982323FB}" type="slidenum">
              <a:rPr lang="en-GB"/>
              <a:pPr>
                <a:defRPr/>
              </a:pPr>
              <a:t>‹#›</a:t>
            </a:fld>
            <a:endParaRPr lang="en-GB" dirty="0"/>
          </a:p>
        </p:txBody>
      </p:sp>
    </p:spTree>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defRPr smtClean="0"/>
            </a:lvl1pPr>
          </a:lstStyle>
          <a:p>
            <a:pPr>
              <a:defRPr/>
            </a:pPr>
            <a:fld id="{A869DBF2-356E-4CEE-84B4-25DDC06FA1E3}" type="datetime1">
              <a:rPr lang="en-US" smtClean="0"/>
              <a:pPr>
                <a:defRPr/>
              </a:pPr>
              <a:t>11/4/2014</a:t>
            </a:fld>
            <a:endParaRPr lang="en-US" dirty="0"/>
          </a:p>
        </p:txBody>
      </p:sp>
      <p:sp>
        <p:nvSpPr>
          <p:cNvPr id="4" name="Rectangle 5"/>
          <p:cNvSpPr>
            <a:spLocks noGrp="1" noChangeArrowheads="1"/>
          </p:cNvSpPr>
          <p:nvPr>
            <p:ph type="ftr" sz="quarter" idx="11"/>
          </p:nvPr>
        </p:nvSpPr>
        <p:spPr/>
        <p:txBody>
          <a:bodyPr/>
          <a:lstStyle>
            <a:lvl1pPr>
              <a:defRPr smtClean="0"/>
            </a:lvl1pPr>
          </a:lstStyle>
          <a:p>
            <a:pPr>
              <a:defRPr/>
            </a:pPr>
            <a:endParaRPr lang="en-US" dirty="0"/>
          </a:p>
        </p:txBody>
      </p:sp>
      <p:sp>
        <p:nvSpPr>
          <p:cNvPr id="5" name="Rectangle 6"/>
          <p:cNvSpPr>
            <a:spLocks noGrp="1" noChangeArrowheads="1"/>
          </p:cNvSpPr>
          <p:nvPr>
            <p:ph type="sldNum" sz="quarter" idx="12"/>
          </p:nvPr>
        </p:nvSpPr>
        <p:spPr/>
        <p:txBody>
          <a:bodyPr/>
          <a:lstStyle>
            <a:lvl1pPr>
              <a:defRPr smtClean="0"/>
            </a:lvl1pPr>
          </a:lstStyle>
          <a:p>
            <a:pPr>
              <a:defRPr/>
            </a:pPr>
            <a:fld id="{B1CA13FF-230B-4B55-9FDE-45BCB1FACB7A}" type="slidenum">
              <a:rPr lang="en-GB"/>
              <a:pPr>
                <a:defRPr/>
              </a:pPr>
              <a:t>‹#›</a:t>
            </a:fld>
            <a:endParaRPr lang="en-GB" dirty="0"/>
          </a:p>
        </p:txBody>
      </p:sp>
    </p:spTree>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smtClean="0"/>
            </a:lvl1pPr>
          </a:lstStyle>
          <a:p>
            <a:pPr>
              <a:defRPr/>
            </a:pPr>
            <a:fld id="{FA3B4326-B80A-4CCF-9D45-8A95C571C46D}" type="datetime1">
              <a:rPr lang="en-US" smtClean="0"/>
              <a:pPr>
                <a:defRPr/>
              </a:pPr>
              <a:t>11/4/2014</a:t>
            </a:fld>
            <a:endParaRPr lang="en-US" dirty="0"/>
          </a:p>
        </p:txBody>
      </p:sp>
      <p:sp>
        <p:nvSpPr>
          <p:cNvPr id="3" name="Rectangle 5"/>
          <p:cNvSpPr>
            <a:spLocks noGrp="1" noChangeArrowheads="1"/>
          </p:cNvSpPr>
          <p:nvPr>
            <p:ph type="ftr" sz="quarter" idx="11"/>
          </p:nvPr>
        </p:nvSpPr>
        <p:spPr/>
        <p:txBody>
          <a:bodyPr/>
          <a:lstStyle>
            <a:lvl1pPr>
              <a:defRPr smtClean="0"/>
            </a:lvl1pPr>
          </a:lstStyle>
          <a:p>
            <a:pPr>
              <a:defRPr/>
            </a:pPr>
            <a:endParaRPr lang="en-US" dirty="0"/>
          </a:p>
        </p:txBody>
      </p:sp>
      <p:sp>
        <p:nvSpPr>
          <p:cNvPr id="4" name="Rectangle 6"/>
          <p:cNvSpPr>
            <a:spLocks noGrp="1" noChangeArrowheads="1"/>
          </p:cNvSpPr>
          <p:nvPr>
            <p:ph type="sldNum" sz="quarter" idx="12"/>
          </p:nvPr>
        </p:nvSpPr>
        <p:spPr/>
        <p:txBody>
          <a:bodyPr/>
          <a:lstStyle>
            <a:lvl1pPr>
              <a:defRPr smtClean="0"/>
            </a:lvl1pPr>
          </a:lstStyle>
          <a:p>
            <a:pPr>
              <a:defRPr/>
            </a:pPr>
            <a:fld id="{328D504C-534F-4855-885D-CF2E291C81F2}" type="slidenum">
              <a:rPr lang="en-GB"/>
              <a:pPr>
                <a:defRPr/>
              </a:pPr>
              <a:t>‹#›</a:t>
            </a:fld>
            <a:endParaRPr lang="en-GB" dirty="0"/>
          </a:p>
        </p:txBody>
      </p:sp>
    </p:spTree>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smtClean="0"/>
            </a:lvl1pPr>
          </a:lstStyle>
          <a:p>
            <a:pPr>
              <a:defRPr/>
            </a:pPr>
            <a:fld id="{584D72BD-0570-4631-B04E-490031C45B7B}" type="datetime1">
              <a:rPr lang="en-US" smtClean="0"/>
              <a:pPr>
                <a:defRPr/>
              </a:pPr>
              <a:t>11/4/2014</a:t>
            </a:fld>
            <a:endParaRPr lang="en-US" dirty="0"/>
          </a:p>
        </p:txBody>
      </p:sp>
      <p:sp>
        <p:nvSpPr>
          <p:cNvPr id="6" name="Rectangle 5"/>
          <p:cNvSpPr>
            <a:spLocks noGrp="1" noChangeArrowheads="1"/>
          </p:cNvSpPr>
          <p:nvPr>
            <p:ph type="ftr" sz="quarter" idx="11"/>
          </p:nvPr>
        </p:nvSpPr>
        <p:spPr/>
        <p:txBody>
          <a:bodyPr/>
          <a:lstStyle>
            <a:lvl1pPr>
              <a:defRPr smtClean="0"/>
            </a:lvl1pPr>
          </a:lstStyle>
          <a:p>
            <a:pPr>
              <a:defRPr/>
            </a:pPr>
            <a:endParaRPr lang="en-US" dirty="0"/>
          </a:p>
        </p:txBody>
      </p:sp>
      <p:sp>
        <p:nvSpPr>
          <p:cNvPr id="7" name="Rectangle 6"/>
          <p:cNvSpPr>
            <a:spLocks noGrp="1" noChangeArrowheads="1"/>
          </p:cNvSpPr>
          <p:nvPr>
            <p:ph type="sldNum" sz="quarter" idx="12"/>
          </p:nvPr>
        </p:nvSpPr>
        <p:spPr/>
        <p:txBody>
          <a:bodyPr/>
          <a:lstStyle>
            <a:lvl1pPr>
              <a:defRPr smtClean="0"/>
            </a:lvl1pPr>
          </a:lstStyle>
          <a:p>
            <a:pPr>
              <a:defRPr/>
            </a:pPr>
            <a:fld id="{599463C8-3C30-4CF2-A505-5969E179883D}" type="slidenum">
              <a:rPr lang="en-GB"/>
              <a:pPr>
                <a:defRPr/>
              </a:pPr>
              <a:t>‹#›</a:t>
            </a:fld>
            <a:endParaRPr lang="en-GB" dirty="0"/>
          </a:p>
        </p:txBody>
      </p:sp>
    </p:spTree>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smtClean="0"/>
            </a:lvl1pPr>
          </a:lstStyle>
          <a:p>
            <a:pPr>
              <a:defRPr/>
            </a:pPr>
            <a:fld id="{D63B2FA7-73F7-4A0A-9CC5-9216087F9CA3}" type="datetime1">
              <a:rPr lang="en-US" smtClean="0"/>
              <a:pPr>
                <a:defRPr/>
              </a:pPr>
              <a:t>11/4/2014</a:t>
            </a:fld>
            <a:endParaRPr lang="en-US" dirty="0"/>
          </a:p>
        </p:txBody>
      </p:sp>
      <p:sp>
        <p:nvSpPr>
          <p:cNvPr id="6" name="Rectangle 5"/>
          <p:cNvSpPr>
            <a:spLocks noGrp="1" noChangeArrowheads="1"/>
          </p:cNvSpPr>
          <p:nvPr>
            <p:ph type="ftr" sz="quarter" idx="11"/>
          </p:nvPr>
        </p:nvSpPr>
        <p:spPr/>
        <p:txBody>
          <a:bodyPr/>
          <a:lstStyle>
            <a:lvl1pPr>
              <a:defRPr smtClean="0"/>
            </a:lvl1pPr>
          </a:lstStyle>
          <a:p>
            <a:pPr>
              <a:defRPr/>
            </a:pPr>
            <a:endParaRPr lang="en-US" dirty="0"/>
          </a:p>
        </p:txBody>
      </p:sp>
      <p:sp>
        <p:nvSpPr>
          <p:cNvPr id="7" name="Rectangle 6"/>
          <p:cNvSpPr>
            <a:spLocks noGrp="1" noChangeArrowheads="1"/>
          </p:cNvSpPr>
          <p:nvPr>
            <p:ph type="sldNum" sz="quarter" idx="12"/>
          </p:nvPr>
        </p:nvSpPr>
        <p:spPr/>
        <p:txBody>
          <a:bodyPr/>
          <a:lstStyle>
            <a:lvl1pPr>
              <a:defRPr smtClean="0"/>
            </a:lvl1pPr>
          </a:lstStyle>
          <a:p>
            <a:pPr>
              <a:defRPr/>
            </a:pPr>
            <a:fld id="{5C2275B1-C49A-4BC0-B06E-D44EAA8DCBEF}" type="slidenum">
              <a:rPr lang="en-GB"/>
              <a:pPr>
                <a:defRPr/>
              </a:pPr>
              <a:t>‹#›</a:t>
            </a:fld>
            <a:endParaRPr lang="en-GB" dirty="0"/>
          </a:p>
        </p:txBody>
      </p:sp>
    </p:spTree>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pic>
        <p:nvPicPr>
          <p:cNvPr id="1026" name="Picture 6" descr="Title slide"/>
          <p:cNvPicPr>
            <a:picLocks noChangeAspect="1" noChangeArrowheads="1"/>
          </p:cNvPicPr>
          <p:nvPr userDrawn="1"/>
        </p:nvPicPr>
        <p:blipFill>
          <a:blip r:embed="rId13" cstate="print"/>
          <a:srcRect/>
          <a:stretch>
            <a:fillRect/>
          </a:stretch>
        </p:blipFill>
        <p:spPr bwMode="auto">
          <a:xfrm>
            <a:off x="0" y="-4763"/>
            <a:ext cx="9145588" cy="6867526"/>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fld id="{43FDEB17-6C74-4447-8D4C-F6FE554171E7}" type="datetime1">
              <a:rPr lang="en-US" smtClean="0"/>
              <a:pPr>
                <a:defRPr/>
              </a:pPr>
              <a:t>11/4/2014</a:t>
            </a:fld>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dirty="0"/>
          </a:p>
        </p:txBody>
      </p:sp>
      <p:sp>
        <p:nvSpPr>
          <p:cNvPr id="1030" name="Rectangle 6"/>
          <p:cNvSpPr>
            <a:spLocks noGrp="1" noChangeArrowheads="1"/>
          </p:cNvSpPr>
          <p:nvPr>
            <p:ph type="sldNum" sz="quarter" idx="4"/>
          </p:nvPr>
        </p:nvSpPr>
        <p:spPr bwMode="auto">
          <a:xfrm>
            <a:off x="3500438" y="6215063"/>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64974C32-441D-4D1E-A547-CF872242992B}"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4061" r:id="rId1"/>
    <p:sldLayoutId id="2147484062" r:id="rId2"/>
    <p:sldLayoutId id="2147484063" r:id="rId3"/>
    <p:sldLayoutId id="2147484064" r:id="rId4"/>
    <p:sldLayoutId id="2147484065" r:id="rId5"/>
    <p:sldLayoutId id="2147484066" r:id="rId6"/>
    <p:sldLayoutId id="2147484067" r:id="rId7"/>
    <p:sldLayoutId id="2147484068" r:id="rId8"/>
    <p:sldLayoutId id="2147484069" r:id="rId9"/>
    <p:sldLayoutId id="2147484070" r:id="rId10"/>
    <p:sldLayoutId id="2147484071" r:id="rId11"/>
  </p:sldLayoutIdLst>
  <p:transition spd="med"/>
  <p:hf sldNum="0" hdr="0" ftr="0" dt="0"/>
  <p:txStyles>
    <p:titleStyle>
      <a:lvl1pPr algn="l" rtl="0" eaLnBrk="0" fontAlgn="base" hangingPunct="0">
        <a:spcBef>
          <a:spcPct val="0"/>
        </a:spcBef>
        <a:spcAft>
          <a:spcPct val="0"/>
        </a:spcAft>
        <a:defRPr sz="4400">
          <a:solidFill>
            <a:srgbClr val="FF0000"/>
          </a:solidFill>
          <a:latin typeface="+mj-lt"/>
          <a:ea typeface="+mj-ea"/>
          <a:cs typeface="+mj-cs"/>
        </a:defRPr>
      </a:lvl1pPr>
      <a:lvl2pPr algn="l" rtl="0" eaLnBrk="0" fontAlgn="base" hangingPunct="0">
        <a:spcBef>
          <a:spcPct val="0"/>
        </a:spcBef>
        <a:spcAft>
          <a:spcPct val="0"/>
        </a:spcAft>
        <a:defRPr sz="4400">
          <a:solidFill>
            <a:srgbClr val="FF0000"/>
          </a:solidFill>
          <a:latin typeface="Arial" charset="0"/>
        </a:defRPr>
      </a:lvl2pPr>
      <a:lvl3pPr algn="l" rtl="0" eaLnBrk="0" fontAlgn="base" hangingPunct="0">
        <a:spcBef>
          <a:spcPct val="0"/>
        </a:spcBef>
        <a:spcAft>
          <a:spcPct val="0"/>
        </a:spcAft>
        <a:defRPr sz="4400">
          <a:solidFill>
            <a:srgbClr val="FF0000"/>
          </a:solidFill>
          <a:latin typeface="Arial" charset="0"/>
        </a:defRPr>
      </a:lvl3pPr>
      <a:lvl4pPr algn="l" rtl="0" eaLnBrk="0" fontAlgn="base" hangingPunct="0">
        <a:spcBef>
          <a:spcPct val="0"/>
        </a:spcBef>
        <a:spcAft>
          <a:spcPct val="0"/>
        </a:spcAft>
        <a:defRPr sz="4400">
          <a:solidFill>
            <a:srgbClr val="FF0000"/>
          </a:solidFill>
          <a:latin typeface="Arial" charset="0"/>
        </a:defRPr>
      </a:lvl4pPr>
      <a:lvl5pPr algn="l" rtl="0" eaLnBrk="0" fontAlgn="base" hangingPunct="0">
        <a:spcBef>
          <a:spcPct val="0"/>
        </a:spcBef>
        <a:spcAft>
          <a:spcPct val="0"/>
        </a:spcAft>
        <a:defRPr sz="4400">
          <a:solidFill>
            <a:srgbClr val="FF0000"/>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pic>
        <p:nvPicPr>
          <p:cNvPr id="2050" name="Picture 5" descr="General"/>
          <p:cNvPicPr>
            <a:picLocks noChangeAspect="1" noChangeArrowheads="1"/>
          </p:cNvPicPr>
          <p:nvPr userDrawn="1"/>
        </p:nvPicPr>
        <p:blipFill>
          <a:blip r:embed="rId13" cstate="print">
            <a:lum bright="10000"/>
          </a:blip>
          <a:srcRect/>
          <a:stretch>
            <a:fillRect/>
          </a:stretch>
        </p:blipFill>
        <p:spPr bwMode="auto">
          <a:xfrm>
            <a:off x="0" y="-4763"/>
            <a:ext cx="9145588" cy="6867526"/>
          </a:xfrm>
          <a:prstGeom prst="rect">
            <a:avLst/>
          </a:prstGeom>
          <a:noFill/>
          <a:ln w="9525">
            <a:noFill/>
            <a:miter lim="800000"/>
            <a:headEnd/>
            <a:tailEnd/>
          </a:ln>
        </p:spPr>
      </p:pic>
      <p:sp>
        <p:nvSpPr>
          <p:cNvPr id="2051"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2052"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pPr>
              <a:defRPr/>
            </a:pPr>
            <a:fld id="{62E4081C-0887-4C64-A027-5FA58D17E8ED}" type="datetime1">
              <a:rPr lang="en-US" smtClean="0"/>
              <a:pPr>
                <a:defRPr/>
              </a:pPr>
              <a:t>11/4/2014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C4424290-9CBC-46AE-A983-3EC364A5A71D}"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4039" r:id="rId1"/>
    <p:sldLayoutId id="2147484040" r:id="rId2"/>
    <p:sldLayoutId id="2147484041" r:id="rId3"/>
    <p:sldLayoutId id="2147484042" r:id="rId4"/>
    <p:sldLayoutId id="2147484043" r:id="rId5"/>
    <p:sldLayoutId id="2147484044" r:id="rId6"/>
    <p:sldLayoutId id="2147484045" r:id="rId7"/>
    <p:sldLayoutId id="2147484046" r:id="rId8"/>
    <p:sldLayoutId id="2147484047" r:id="rId9"/>
    <p:sldLayoutId id="2147484048" r:id="rId10"/>
    <p:sldLayoutId id="2147484049" r:id="rId11"/>
  </p:sldLayoutIdLst>
  <p:transition spd="med"/>
  <p:hf sldNum="0" hdr="0" ftr="0" dt="0"/>
  <p:txStyles>
    <p:titleStyle>
      <a:lvl1pPr algn="l" rtl="0" eaLnBrk="0" fontAlgn="base" hangingPunct="0">
        <a:spcBef>
          <a:spcPct val="0"/>
        </a:spcBef>
        <a:spcAft>
          <a:spcPct val="0"/>
        </a:spcAft>
        <a:defRPr sz="3600" kern="1200">
          <a:solidFill>
            <a:srgbClr val="FF0000"/>
          </a:solidFill>
          <a:latin typeface="Arial" pitchFamily="34" charset="0"/>
          <a:ea typeface="+mj-ea"/>
          <a:cs typeface="Arial" pitchFamily="34" charset="0"/>
        </a:defRPr>
      </a:lvl1pPr>
      <a:lvl2pPr algn="l" rtl="0" eaLnBrk="0" fontAlgn="base" hangingPunct="0">
        <a:spcBef>
          <a:spcPct val="0"/>
        </a:spcBef>
        <a:spcAft>
          <a:spcPct val="0"/>
        </a:spcAft>
        <a:defRPr sz="3600">
          <a:solidFill>
            <a:srgbClr val="FF0000"/>
          </a:solidFill>
          <a:latin typeface="Arial" charset="0"/>
          <a:cs typeface="Arial" charset="0"/>
        </a:defRPr>
      </a:lvl2pPr>
      <a:lvl3pPr algn="l" rtl="0" eaLnBrk="0" fontAlgn="base" hangingPunct="0">
        <a:spcBef>
          <a:spcPct val="0"/>
        </a:spcBef>
        <a:spcAft>
          <a:spcPct val="0"/>
        </a:spcAft>
        <a:defRPr sz="3600">
          <a:solidFill>
            <a:srgbClr val="FF0000"/>
          </a:solidFill>
          <a:latin typeface="Arial" charset="0"/>
          <a:cs typeface="Arial" charset="0"/>
        </a:defRPr>
      </a:lvl3pPr>
      <a:lvl4pPr algn="l" rtl="0" eaLnBrk="0" fontAlgn="base" hangingPunct="0">
        <a:spcBef>
          <a:spcPct val="0"/>
        </a:spcBef>
        <a:spcAft>
          <a:spcPct val="0"/>
        </a:spcAft>
        <a:defRPr sz="3600">
          <a:solidFill>
            <a:srgbClr val="FF0000"/>
          </a:solidFill>
          <a:latin typeface="Arial" charset="0"/>
          <a:cs typeface="Arial" charset="0"/>
        </a:defRPr>
      </a:lvl4pPr>
      <a:lvl5pPr algn="l" rtl="0" eaLnBrk="0" fontAlgn="base" hangingPunct="0">
        <a:spcBef>
          <a:spcPct val="0"/>
        </a:spcBef>
        <a:spcAft>
          <a:spcPct val="0"/>
        </a:spcAft>
        <a:defRPr sz="3600">
          <a:solidFill>
            <a:srgbClr val="FF0000"/>
          </a:solidFill>
          <a:latin typeface="Arial" charset="0"/>
          <a:cs typeface="Arial" charset="0"/>
        </a:defRPr>
      </a:lvl5pPr>
      <a:lvl6pPr marL="457200" algn="l" rtl="0" fontAlgn="base">
        <a:spcBef>
          <a:spcPct val="0"/>
        </a:spcBef>
        <a:spcAft>
          <a:spcPct val="0"/>
        </a:spcAft>
        <a:defRPr sz="4400">
          <a:solidFill>
            <a:srgbClr val="FF0000"/>
          </a:solidFill>
          <a:latin typeface="Arial" charset="0"/>
          <a:cs typeface="Arial" charset="0"/>
        </a:defRPr>
      </a:lvl6pPr>
      <a:lvl7pPr marL="914400" algn="l" rtl="0" fontAlgn="base">
        <a:spcBef>
          <a:spcPct val="0"/>
        </a:spcBef>
        <a:spcAft>
          <a:spcPct val="0"/>
        </a:spcAft>
        <a:defRPr sz="4400">
          <a:solidFill>
            <a:srgbClr val="FF0000"/>
          </a:solidFill>
          <a:latin typeface="Arial" charset="0"/>
          <a:cs typeface="Arial" charset="0"/>
        </a:defRPr>
      </a:lvl7pPr>
      <a:lvl8pPr marL="1371600" algn="l" rtl="0" fontAlgn="base">
        <a:spcBef>
          <a:spcPct val="0"/>
        </a:spcBef>
        <a:spcAft>
          <a:spcPct val="0"/>
        </a:spcAft>
        <a:defRPr sz="4400">
          <a:solidFill>
            <a:srgbClr val="FF0000"/>
          </a:solidFill>
          <a:latin typeface="Arial" charset="0"/>
          <a:cs typeface="Arial" charset="0"/>
        </a:defRPr>
      </a:lvl8pPr>
      <a:lvl9pPr marL="1828800" algn="l" rtl="0" fontAlgn="base">
        <a:spcBef>
          <a:spcPct val="0"/>
        </a:spcBef>
        <a:spcAft>
          <a:spcPct val="0"/>
        </a:spcAft>
        <a:defRPr sz="4400">
          <a:solidFill>
            <a:srgbClr val="FF0000"/>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pic>
        <p:nvPicPr>
          <p:cNvPr id="3074" name="Picture 9" descr="General 2"/>
          <p:cNvPicPr>
            <a:picLocks noChangeAspect="1" noChangeArrowheads="1"/>
          </p:cNvPicPr>
          <p:nvPr userDrawn="1"/>
        </p:nvPicPr>
        <p:blipFill>
          <a:blip r:embed="rId13" cstate="print"/>
          <a:srcRect/>
          <a:stretch>
            <a:fillRect/>
          </a:stretch>
        </p:blipFill>
        <p:spPr bwMode="auto">
          <a:xfrm>
            <a:off x="0" y="-4763"/>
            <a:ext cx="9145588" cy="6867526"/>
          </a:xfrm>
          <a:prstGeom prst="rect">
            <a:avLst/>
          </a:prstGeom>
          <a:noFill/>
          <a:ln w="9525">
            <a:noFill/>
            <a:miter lim="800000"/>
            <a:headEnd/>
            <a:tailEnd/>
          </a:ln>
        </p:spPr>
      </p:pic>
      <p:sp>
        <p:nvSpPr>
          <p:cNvPr id="3075"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3076"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pPr>
              <a:defRPr/>
            </a:pPr>
            <a:fld id="{81768790-1FC7-4588-B073-02E4C4A1B017}" type="datetime1">
              <a:rPr lang="en-US" smtClean="0"/>
              <a:pPr>
                <a:defRPr/>
              </a:pPr>
              <a:t>11/4/2014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E4948B19-11BF-4921-92A8-B37F615C77A4}"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4050" r:id="rId1"/>
    <p:sldLayoutId id="2147484051" r:id="rId2"/>
    <p:sldLayoutId id="2147484052" r:id="rId3"/>
    <p:sldLayoutId id="2147484053" r:id="rId4"/>
    <p:sldLayoutId id="2147484054" r:id="rId5"/>
    <p:sldLayoutId id="2147484055" r:id="rId6"/>
    <p:sldLayoutId id="2147484056" r:id="rId7"/>
    <p:sldLayoutId id="2147484057" r:id="rId8"/>
    <p:sldLayoutId id="2147484058" r:id="rId9"/>
    <p:sldLayoutId id="2147484059" r:id="rId10"/>
    <p:sldLayoutId id="2147484060" r:id="rId11"/>
  </p:sldLayoutIdLst>
  <p:transition spd="med"/>
  <p:hf sldNum="0" hdr="0" ftr="0" dt="0"/>
  <p:txStyles>
    <p:titleStyle>
      <a:lvl1pPr algn="l" rtl="0" eaLnBrk="0" fontAlgn="base" hangingPunct="0">
        <a:spcBef>
          <a:spcPct val="0"/>
        </a:spcBef>
        <a:spcAft>
          <a:spcPct val="0"/>
        </a:spcAft>
        <a:defRPr sz="4400" kern="1200">
          <a:solidFill>
            <a:srgbClr val="FF0000"/>
          </a:solidFill>
          <a:latin typeface="Arial" pitchFamily="34" charset="0"/>
          <a:ea typeface="+mj-ea"/>
          <a:cs typeface="Arial" pitchFamily="34" charset="0"/>
        </a:defRPr>
      </a:lvl1pPr>
      <a:lvl2pPr algn="l" rtl="0" eaLnBrk="0" fontAlgn="base" hangingPunct="0">
        <a:spcBef>
          <a:spcPct val="0"/>
        </a:spcBef>
        <a:spcAft>
          <a:spcPct val="0"/>
        </a:spcAft>
        <a:defRPr sz="4400">
          <a:solidFill>
            <a:srgbClr val="FF0000"/>
          </a:solidFill>
          <a:latin typeface="Arial" charset="0"/>
          <a:cs typeface="Arial" charset="0"/>
        </a:defRPr>
      </a:lvl2pPr>
      <a:lvl3pPr algn="l" rtl="0" eaLnBrk="0" fontAlgn="base" hangingPunct="0">
        <a:spcBef>
          <a:spcPct val="0"/>
        </a:spcBef>
        <a:spcAft>
          <a:spcPct val="0"/>
        </a:spcAft>
        <a:defRPr sz="4400">
          <a:solidFill>
            <a:srgbClr val="FF0000"/>
          </a:solidFill>
          <a:latin typeface="Arial" charset="0"/>
          <a:cs typeface="Arial" charset="0"/>
        </a:defRPr>
      </a:lvl3pPr>
      <a:lvl4pPr algn="l" rtl="0" eaLnBrk="0" fontAlgn="base" hangingPunct="0">
        <a:spcBef>
          <a:spcPct val="0"/>
        </a:spcBef>
        <a:spcAft>
          <a:spcPct val="0"/>
        </a:spcAft>
        <a:defRPr sz="4400">
          <a:solidFill>
            <a:srgbClr val="FF0000"/>
          </a:solidFill>
          <a:latin typeface="Arial" charset="0"/>
          <a:cs typeface="Arial" charset="0"/>
        </a:defRPr>
      </a:lvl4pPr>
      <a:lvl5pPr algn="l" rtl="0" eaLnBrk="0" fontAlgn="base" hangingPunct="0">
        <a:spcBef>
          <a:spcPct val="0"/>
        </a:spcBef>
        <a:spcAft>
          <a:spcPct val="0"/>
        </a:spcAft>
        <a:defRPr sz="4400">
          <a:solidFill>
            <a:srgbClr val="FF0000"/>
          </a:solidFill>
          <a:latin typeface="Arial" charset="0"/>
          <a:cs typeface="Arial" charset="0"/>
        </a:defRPr>
      </a:lvl5pPr>
      <a:lvl6pPr marL="457200" algn="l" rtl="0" fontAlgn="base">
        <a:spcBef>
          <a:spcPct val="0"/>
        </a:spcBef>
        <a:spcAft>
          <a:spcPct val="0"/>
        </a:spcAft>
        <a:defRPr sz="4400">
          <a:solidFill>
            <a:srgbClr val="FF0000"/>
          </a:solidFill>
          <a:latin typeface="Arial" charset="0"/>
          <a:cs typeface="Arial" charset="0"/>
        </a:defRPr>
      </a:lvl6pPr>
      <a:lvl7pPr marL="914400" algn="l" rtl="0" fontAlgn="base">
        <a:spcBef>
          <a:spcPct val="0"/>
        </a:spcBef>
        <a:spcAft>
          <a:spcPct val="0"/>
        </a:spcAft>
        <a:defRPr sz="4400">
          <a:solidFill>
            <a:srgbClr val="FF0000"/>
          </a:solidFill>
          <a:latin typeface="Arial" charset="0"/>
          <a:cs typeface="Arial" charset="0"/>
        </a:defRPr>
      </a:lvl7pPr>
      <a:lvl8pPr marL="1371600" algn="l" rtl="0" fontAlgn="base">
        <a:spcBef>
          <a:spcPct val="0"/>
        </a:spcBef>
        <a:spcAft>
          <a:spcPct val="0"/>
        </a:spcAft>
        <a:defRPr sz="4400">
          <a:solidFill>
            <a:srgbClr val="FF0000"/>
          </a:solidFill>
          <a:latin typeface="Arial" charset="0"/>
          <a:cs typeface="Arial" charset="0"/>
        </a:defRPr>
      </a:lvl8pPr>
      <a:lvl9pPr marL="1828800" algn="l" rtl="0" fontAlgn="base">
        <a:spcBef>
          <a:spcPct val="0"/>
        </a:spcBef>
        <a:spcAft>
          <a:spcPct val="0"/>
        </a:spcAft>
        <a:defRPr sz="4400">
          <a:solidFill>
            <a:srgbClr val="FF0000"/>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hyperlink" Target="mailto:sally.dowling@uwe.ac.uk" TargetMode="External"/><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539750" y="620688"/>
            <a:ext cx="7886700" cy="2470150"/>
          </a:xfrm>
        </p:spPr>
        <p:txBody>
          <a:bodyPr/>
          <a:lstStyle/>
          <a:p>
            <a:pPr eaLnBrk="1" hangingPunct="1"/>
            <a:r>
              <a:rPr lang="en-GB" sz="2400" b="1" dirty="0" smtClean="0">
                <a:solidFill>
                  <a:srgbClr val="000000"/>
                </a:solidFill>
              </a:rPr>
              <a:t>UWE Bristol</a:t>
            </a:r>
            <a:r>
              <a:rPr lang="en-GB" sz="3200" b="1" dirty="0" smtClean="0">
                <a:solidFill>
                  <a:srgbClr val="000000"/>
                </a:solidFill>
              </a:rPr>
              <a:t/>
            </a:r>
            <a:br>
              <a:rPr lang="en-GB" sz="3200" b="1" dirty="0" smtClean="0">
                <a:solidFill>
                  <a:srgbClr val="000000"/>
                </a:solidFill>
              </a:rPr>
            </a:br>
            <a:r>
              <a:rPr lang="en-GB" sz="3200" b="1" dirty="0" smtClean="0">
                <a:solidFill>
                  <a:srgbClr val="000000"/>
                </a:solidFill>
              </a:rPr>
              <a:t/>
            </a:r>
            <a:br>
              <a:rPr lang="en-GB" sz="3200" b="1" dirty="0" smtClean="0">
                <a:solidFill>
                  <a:srgbClr val="000000"/>
                </a:solidFill>
              </a:rPr>
            </a:br>
            <a:r>
              <a:rPr lang="en-GB" sz="3600" dirty="0" smtClean="0"/>
              <a:t>Breastfeeding </a:t>
            </a:r>
            <a:r>
              <a:rPr lang="en-GB" sz="3600" dirty="0"/>
              <a:t>peer support in </a:t>
            </a:r>
            <a:r>
              <a:rPr lang="en-GB" sz="3600" dirty="0" smtClean="0"/>
              <a:t>Wiltshire: An evaluation</a:t>
            </a:r>
            <a:endParaRPr lang="en-GB" sz="3600" dirty="0"/>
          </a:p>
        </p:txBody>
      </p:sp>
      <p:sp>
        <p:nvSpPr>
          <p:cNvPr id="15363" name="Subtitle 2"/>
          <p:cNvSpPr>
            <a:spLocks noGrp="1"/>
          </p:cNvSpPr>
          <p:nvPr>
            <p:ph type="subTitle" idx="1"/>
          </p:nvPr>
        </p:nvSpPr>
        <p:spPr>
          <a:xfrm>
            <a:off x="539750" y="3357563"/>
            <a:ext cx="7200900" cy="1752600"/>
          </a:xfrm>
        </p:spPr>
        <p:txBody>
          <a:bodyPr/>
          <a:lstStyle/>
          <a:p>
            <a:pPr algn="l" eaLnBrk="1" hangingPunct="1">
              <a:spcBef>
                <a:spcPct val="0"/>
              </a:spcBef>
            </a:pPr>
            <a:endParaRPr lang="en-GB" sz="1800" dirty="0" smtClean="0">
              <a:solidFill>
                <a:srgbClr val="000000"/>
              </a:solidFill>
            </a:endParaRPr>
          </a:p>
          <a:p>
            <a:pPr algn="l" eaLnBrk="1" hangingPunct="1">
              <a:spcBef>
                <a:spcPct val="0"/>
              </a:spcBef>
            </a:pPr>
            <a:r>
              <a:rPr lang="en-GB" sz="2000" dirty="0" smtClean="0">
                <a:solidFill>
                  <a:srgbClr val="000000"/>
                </a:solidFill>
              </a:rPr>
              <a:t>Dr Sally Dowling</a:t>
            </a:r>
          </a:p>
          <a:p>
            <a:pPr algn="l" eaLnBrk="1" hangingPunct="1">
              <a:spcBef>
                <a:spcPct val="0"/>
              </a:spcBef>
            </a:pPr>
            <a:r>
              <a:rPr lang="en-GB" sz="2000" dirty="0" smtClean="0">
                <a:solidFill>
                  <a:srgbClr val="000000"/>
                </a:solidFill>
              </a:rPr>
              <a:t>Professor David Evans</a:t>
            </a:r>
          </a:p>
          <a:p>
            <a:pPr algn="l" eaLnBrk="1" hangingPunct="1">
              <a:spcBef>
                <a:spcPct val="0"/>
              </a:spcBef>
            </a:pPr>
            <a:endParaRPr lang="en-GB" sz="2000" b="1" dirty="0" smtClean="0">
              <a:solidFill>
                <a:srgbClr val="000000"/>
              </a:solidFill>
            </a:endParaRPr>
          </a:p>
          <a:p>
            <a:endParaRPr lang="en-GB" dirty="0" smtClean="0"/>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Thematic analysis</a:t>
            </a:r>
            <a:endParaRPr lang="en-GB" sz="3200" dirty="0"/>
          </a:p>
        </p:txBody>
      </p:sp>
      <p:sp>
        <p:nvSpPr>
          <p:cNvPr id="3" name="Content Placeholder 2"/>
          <p:cNvSpPr>
            <a:spLocks noGrp="1"/>
          </p:cNvSpPr>
          <p:nvPr>
            <p:ph idx="1"/>
          </p:nvPr>
        </p:nvSpPr>
        <p:spPr/>
        <p:txBody>
          <a:bodyPr/>
          <a:lstStyle/>
          <a:p>
            <a:r>
              <a:rPr lang="en-GB" dirty="0" smtClean="0"/>
              <a:t>Main themes identified</a:t>
            </a:r>
          </a:p>
          <a:p>
            <a:pPr lvl="1"/>
            <a:r>
              <a:rPr lang="en-GB" sz="2400" dirty="0" smtClean="0"/>
              <a:t>the </a:t>
            </a:r>
            <a:r>
              <a:rPr lang="en-GB" sz="2400" dirty="0"/>
              <a:t>value of peer </a:t>
            </a:r>
            <a:r>
              <a:rPr lang="en-GB" sz="2400" dirty="0" smtClean="0"/>
              <a:t>support</a:t>
            </a:r>
          </a:p>
          <a:p>
            <a:pPr lvl="1"/>
            <a:r>
              <a:rPr lang="en-GB" sz="2400" dirty="0" smtClean="0"/>
              <a:t>the </a:t>
            </a:r>
            <a:r>
              <a:rPr lang="en-GB" sz="2400" dirty="0"/>
              <a:t>perception of peer support </a:t>
            </a:r>
            <a:r>
              <a:rPr lang="en-GB" sz="2400" dirty="0" smtClean="0"/>
              <a:t>groups</a:t>
            </a:r>
          </a:p>
          <a:p>
            <a:pPr lvl="1"/>
            <a:r>
              <a:rPr lang="en-GB" sz="2400" dirty="0" smtClean="0"/>
              <a:t>the </a:t>
            </a:r>
            <a:r>
              <a:rPr lang="en-GB" sz="2400" dirty="0"/>
              <a:t>provision of peer </a:t>
            </a:r>
            <a:r>
              <a:rPr lang="en-GB" sz="2400" dirty="0" smtClean="0"/>
              <a:t>support</a:t>
            </a:r>
          </a:p>
          <a:p>
            <a:pPr lvl="1"/>
            <a:r>
              <a:rPr lang="en-GB" sz="2400" dirty="0" smtClean="0"/>
              <a:t>reaching </a:t>
            </a:r>
            <a:r>
              <a:rPr lang="en-GB" sz="2400" dirty="0"/>
              <a:t>the women least likely to </a:t>
            </a:r>
            <a:r>
              <a:rPr lang="en-GB" sz="2400" dirty="0" smtClean="0"/>
              <a:t>breastfeed</a:t>
            </a:r>
          </a:p>
          <a:p>
            <a:pPr marL="457200" lvl="1" indent="0">
              <a:buNone/>
            </a:pPr>
            <a:r>
              <a:rPr lang="en-GB" sz="2400" dirty="0" smtClean="0"/>
              <a:t>   (ante- </a:t>
            </a:r>
            <a:r>
              <a:rPr lang="en-GB" sz="2400" dirty="0"/>
              <a:t>and post-natal </a:t>
            </a:r>
            <a:r>
              <a:rPr lang="en-GB" sz="2400" dirty="0" smtClean="0"/>
              <a:t>support)</a:t>
            </a:r>
            <a:endParaRPr lang="en-GB" sz="2400" dirty="0"/>
          </a:p>
        </p:txBody>
      </p:sp>
    </p:spTree>
    <p:extLst>
      <p:ext uri="{BB962C8B-B14F-4D97-AF65-F5344CB8AC3E}">
        <p14:creationId xmlns:p14="http://schemas.microsoft.com/office/powerpoint/2010/main" val="24751862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The value of peer support</a:t>
            </a:r>
            <a:endParaRPr lang="en-GB" sz="3200" dirty="0"/>
          </a:p>
        </p:txBody>
      </p:sp>
      <p:sp>
        <p:nvSpPr>
          <p:cNvPr id="3" name="Content Placeholder 2"/>
          <p:cNvSpPr>
            <a:spLocks noGrp="1"/>
          </p:cNvSpPr>
          <p:nvPr>
            <p:ph idx="1"/>
          </p:nvPr>
        </p:nvSpPr>
        <p:spPr/>
        <p:txBody>
          <a:bodyPr/>
          <a:lstStyle/>
          <a:p>
            <a:r>
              <a:rPr lang="en-GB" dirty="0" smtClean="0"/>
              <a:t>The </a:t>
            </a:r>
            <a:r>
              <a:rPr lang="en-GB" dirty="0"/>
              <a:t>importance of social </a:t>
            </a:r>
            <a:r>
              <a:rPr lang="en-GB" dirty="0" smtClean="0"/>
              <a:t>support</a:t>
            </a:r>
          </a:p>
          <a:p>
            <a:pPr lvl="1"/>
            <a:r>
              <a:rPr lang="en-GB" sz="1800" dirty="0" smtClean="0"/>
              <a:t>About breastfeeding support but more than this</a:t>
            </a:r>
          </a:p>
          <a:p>
            <a:pPr lvl="2"/>
            <a:r>
              <a:rPr lang="en-GB" sz="1800" i="1" dirty="0" smtClean="0"/>
              <a:t>‘Although everyone talks about breastfeeding I don’t think actually that many people do it’  </a:t>
            </a:r>
            <a:r>
              <a:rPr lang="en-GB" sz="1800" dirty="0" smtClean="0"/>
              <a:t>[BM3]</a:t>
            </a:r>
          </a:p>
          <a:p>
            <a:pPr lvl="2"/>
            <a:r>
              <a:rPr lang="en-GB" sz="1800" i="1" dirty="0" smtClean="0"/>
              <a:t>‘It works because the women form a bond and they get something more out of it than just help with breastfeeding’ </a:t>
            </a:r>
            <a:r>
              <a:rPr lang="en-GB" sz="1800" dirty="0" smtClean="0"/>
              <a:t>[SH1]</a:t>
            </a:r>
          </a:p>
          <a:p>
            <a:pPr lvl="2"/>
            <a:endParaRPr lang="en-GB" sz="1800" i="1" dirty="0" smtClean="0"/>
          </a:p>
          <a:p>
            <a:r>
              <a:rPr lang="en-GB" dirty="0" smtClean="0"/>
              <a:t>Mother-to-mother support</a:t>
            </a:r>
          </a:p>
          <a:p>
            <a:pPr lvl="1"/>
            <a:r>
              <a:rPr lang="en-GB" sz="1800" dirty="0" smtClean="0"/>
              <a:t>Importance of support provided by other breastfeeding mothers</a:t>
            </a:r>
          </a:p>
          <a:p>
            <a:pPr lvl="2"/>
            <a:r>
              <a:rPr lang="en-GB" sz="1800" i="1" dirty="0" smtClean="0"/>
              <a:t>‘Someone who just understands the mechanics of it…they might have all the knowledge in the world…but if they’ve never actually done it, they just don’t get that connection’ </a:t>
            </a:r>
            <a:r>
              <a:rPr lang="en-GB" sz="1800" dirty="0" smtClean="0"/>
              <a:t>[BM3]</a:t>
            </a:r>
            <a:endParaRPr lang="en-GB" sz="1800" i="1" dirty="0" smtClean="0"/>
          </a:p>
          <a:p>
            <a:pPr lvl="2"/>
            <a:endParaRPr lang="en-GB" sz="2000" dirty="0"/>
          </a:p>
          <a:p>
            <a:endParaRPr lang="en-GB" dirty="0"/>
          </a:p>
        </p:txBody>
      </p:sp>
    </p:spTree>
    <p:extLst>
      <p:ext uri="{BB962C8B-B14F-4D97-AF65-F5344CB8AC3E}">
        <p14:creationId xmlns:p14="http://schemas.microsoft.com/office/powerpoint/2010/main" val="35669792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The value of peer support</a:t>
            </a:r>
          </a:p>
        </p:txBody>
      </p:sp>
      <p:sp>
        <p:nvSpPr>
          <p:cNvPr id="3" name="Content Placeholder 2"/>
          <p:cNvSpPr>
            <a:spLocks noGrp="1"/>
          </p:cNvSpPr>
          <p:nvPr>
            <p:ph idx="1"/>
          </p:nvPr>
        </p:nvSpPr>
        <p:spPr/>
        <p:txBody>
          <a:bodyPr/>
          <a:lstStyle/>
          <a:p>
            <a:r>
              <a:rPr lang="en-GB" dirty="0">
                <a:solidFill>
                  <a:prstClr val="black"/>
                </a:solidFill>
              </a:rPr>
              <a:t>Normalising </a:t>
            </a:r>
            <a:r>
              <a:rPr lang="en-GB" dirty="0" smtClean="0">
                <a:solidFill>
                  <a:prstClr val="black"/>
                </a:solidFill>
              </a:rPr>
              <a:t>breastfeeding</a:t>
            </a:r>
          </a:p>
          <a:p>
            <a:pPr lvl="1"/>
            <a:r>
              <a:rPr lang="en-GB" sz="1800" dirty="0" smtClean="0">
                <a:solidFill>
                  <a:prstClr val="black"/>
                </a:solidFill>
              </a:rPr>
              <a:t>Particularly in areas with few breastfeeding women</a:t>
            </a:r>
          </a:p>
          <a:p>
            <a:pPr lvl="2"/>
            <a:r>
              <a:rPr lang="en-GB" sz="1800" i="1" dirty="0" smtClean="0">
                <a:solidFill>
                  <a:prstClr val="black"/>
                </a:solidFill>
              </a:rPr>
              <a:t>‘Being around like-minded people, other people in the same frame of mind.  People who were saying that it was the natural way to feed a baby’ </a:t>
            </a:r>
            <a:r>
              <a:rPr lang="en-GB" sz="1800" dirty="0" smtClean="0">
                <a:solidFill>
                  <a:prstClr val="black"/>
                </a:solidFill>
              </a:rPr>
              <a:t>[BM1]</a:t>
            </a:r>
          </a:p>
          <a:p>
            <a:pPr lvl="2"/>
            <a:endParaRPr lang="en-GB" sz="1800" dirty="0" smtClean="0">
              <a:solidFill>
                <a:prstClr val="black"/>
              </a:solidFill>
            </a:endParaRPr>
          </a:p>
          <a:p>
            <a:pPr lvl="1"/>
            <a:r>
              <a:rPr lang="en-GB" sz="1800" dirty="0" smtClean="0">
                <a:solidFill>
                  <a:prstClr val="black"/>
                </a:solidFill>
              </a:rPr>
              <a:t>Seeing others breastfeed, and at other stages</a:t>
            </a:r>
          </a:p>
          <a:p>
            <a:pPr lvl="2"/>
            <a:r>
              <a:rPr lang="en-GB" sz="1800" i="1" dirty="0" smtClean="0">
                <a:solidFill>
                  <a:prstClr val="black"/>
                </a:solidFill>
              </a:rPr>
              <a:t>‘It was nice to see there is a light at the end of the tunnel and people have experienced it getting easier’</a:t>
            </a:r>
            <a:r>
              <a:rPr lang="en-GB" sz="1800" dirty="0" smtClean="0">
                <a:solidFill>
                  <a:prstClr val="black"/>
                </a:solidFill>
              </a:rPr>
              <a:t> [BM4]</a:t>
            </a:r>
          </a:p>
          <a:p>
            <a:pPr lvl="2"/>
            <a:r>
              <a:rPr lang="en-GB" sz="1800" dirty="0" smtClean="0">
                <a:solidFill>
                  <a:prstClr val="black"/>
                </a:solidFill>
              </a:rPr>
              <a:t>‘</a:t>
            </a:r>
            <a:r>
              <a:rPr lang="en-GB" sz="1800" i="1" dirty="0">
                <a:solidFill>
                  <a:prstClr val="black"/>
                </a:solidFill>
              </a:rPr>
              <a:t>S</a:t>
            </a:r>
            <a:r>
              <a:rPr lang="en-GB" sz="1800" i="1" dirty="0" smtClean="0">
                <a:solidFill>
                  <a:prstClr val="black"/>
                </a:solidFill>
              </a:rPr>
              <a:t>omeone might be a month ahead, and that’s the way you learn.  People have just dealt with these problems and you pass it on’</a:t>
            </a:r>
            <a:r>
              <a:rPr lang="en-GB" sz="1800" dirty="0" smtClean="0">
                <a:solidFill>
                  <a:prstClr val="black"/>
                </a:solidFill>
              </a:rPr>
              <a:t> [SH9]</a:t>
            </a:r>
          </a:p>
          <a:p>
            <a:pPr lvl="2"/>
            <a:r>
              <a:rPr lang="en-GB" sz="1800" i="1" dirty="0" smtClean="0">
                <a:solidFill>
                  <a:prstClr val="black"/>
                </a:solidFill>
              </a:rPr>
              <a:t>‘I will get there, I will do that…and now I do! And it’s great’ </a:t>
            </a:r>
            <a:r>
              <a:rPr lang="en-GB" sz="1800" dirty="0" smtClean="0">
                <a:solidFill>
                  <a:prstClr val="black"/>
                </a:solidFill>
              </a:rPr>
              <a:t>[BM3]</a:t>
            </a:r>
            <a:endParaRPr lang="en-GB" sz="1800" i="1" dirty="0">
              <a:solidFill>
                <a:prstClr val="black"/>
              </a:solidFill>
            </a:endParaRPr>
          </a:p>
          <a:p>
            <a:pPr lvl="1"/>
            <a:endParaRPr lang="en-GB" sz="2400" dirty="0" smtClean="0">
              <a:solidFill>
                <a:prstClr val="black"/>
              </a:solidFill>
            </a:endParaRPr>
          </a:p>
          <a:p>
            <a:pPr lvl="1"/>
            <a:endParaRPr lang="en-GB" sz="2400" dirty="0">
              <a:solidFill>
                <a:prstClr val="black"/>
              </a:solidFill>
            </a:endParaRPr>
          </a:p>
          <a:p>
            <a:endParaRPr lang="en-GB" dirty="0"/>
          </a:p>
        </p:txBody>
      </p:sp>
    </p:spTree>
    <p:extLst>
      <p:ext uri="{BB962C8B-B14F-4D97-AF65-F5344CB8AC3E}">
        <p14:creationId xmlns:p14="http://schemas.microsoft.com/office/powerpoint/2010/main" val="18112934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The value of peer support</a:t>
            </a:r>
          </a:p>
        </p:txBody>
      </p:sp>
      <p:sp>
        <p:nvSpPr>
          <p:cNvPr id="3" name="Content Placeholder 2"/>
          <p:cNvSpPr>
            <a:spLocks noGrp="1"/>
          </p:cNvSpPr>
          <p:nvPr>
            <p:ph idx="1"/>
          </p:nvPr>
        </p:nvSpPr>
        <p:spPr/>
        <p:txBody>
          <a:bodyPr/>
          <a:lstStyle/>
          <a:p>
            <a:r>
              <a:rPr lang="en-GB" dirty="0" smtClean="0">
                <a:solidFill>
                  <a:prstClr val="black"/>
                </a:solidFill>
              </a:rPr>
              <a:t>Promoting </a:t>
            </a:r>
            <a:r>
              <a:rPr lang="en-GB" dirty="0">
                <a:solidFill>
                  <a:prstClr val="black"/>
                </a:solidFill>
              </a:rPr>
              <a:t>cultural </a:t>
            </a:r>
            <a:r>
              <a:rPr lang="en-GB" dirty="0" smtClean="0">
                <a:solidFill>
                  <a:prstClr val="black"/>
                </a:solidFill>
              </a:rPr>
              <a:t>change</a:t>
            </a:r>
          </a:p>
          <a:p>
            <a:pPr lvl="1"/>
            <a:r>
              <a:rPr lang="en-GB" sz="1800" dirty="0" smtClean="0">
                <a:solidFill>
                  <a:prstClr val="black"/>
                </a:solidFill>
              </a:rPr>
              <a:t>Replacing the support previously given by family</a:t>
            </a:r>
          </a:p>
          <a:p>
            <a:pPr lvl="2"/>
            <a:r>
              <a:rPr lang="en-GB" sz="1800" i="1" dirty="0" smtClean="0">
                <a:solidFill>
                  <a:prstClr val="black"/>
                </a:solidFill>
              </a:rPr>
              <a:t>‘Essentially we are providing the mothers, cousins, aunts </a:t>
            </a:r>
            <a:r>
              <a:rPr lang="en-GB" sz="1800" i="1" dirty="0" err="1" smtClean="0">
                <a:solidFill>
                  <a:prstClr val="black"/>
                </a:solidFill>
              </a:rPr>
              <a:t>etc</a:t>
            </a:r>
            <a:r>
              <a:rPr lang="en-GB" sz="1800" i="1" dirty="0" smtClean="0">
                <a:solidFill>
                  <a:prstClr val="black"/>
                </a:solidFill>
              </a:rPr>
              <a:t> to society…So important to provide what society isn’t providing’ </a:t>
            </a:r>
            <a:r>
              <a:rPr lang="en-GB" sz="1800" dirty="0" smtClean="0">
                <a:solidFill>
                  <a:prstClr val="black"/>
                </a:solidFill>
              </a:rPr>
              <a:t>[SH2]</a:t>
            </a:r>
          </a:p>
          <a:p>
            <a:pPr lvl="2"/>
            <a:r>
              <a:rPr lang="en-GB" sz="1800" i="1" dirty="0" smtClean="0">
                <a:solidFill>
                  <a:prstClr val="black"/>
                </a:solidFill>
              </a:rPr>
              <a:t>‘People know what’s normal for formula fed babies…lots of people are not exposed to breastfeeding before they have a baby’ </a:t>
            </a:r>
            <a:r>
              <a:rPr lang="en-GB" sz="1800" dirty="0" smtClean="0">
                <a:solidFill>
                  <a:prstClr val="black"/>
                </a:solidFill>
              </a:rPr>
              <a:t>[BM7]</a:t>
            </a:r>
          </a:p>
          <a:p>
            <a:pPr lvl="2"/>
            <a:endParaRPr lang="en-GB" sz="1800" dirty="0" smtClean="0">
              <a:solidFill>
                <a:prstClr val="black"/>
              </a:solidFill>
            </a:endParaRPr>
          </a:p>
          <a:p>
            <a:pPr lvl="1"/>
            <a:r>
              <a:rPr lang="en-GB" sz="1800" dirty="0" smtClean="0">
                <a:solidFill>
                  <a:prstClr val="black"/>
                </a:solidFill>
              </a:rPr>
              <a:t>Cultural influence strong in areas with few breastfeeding women</a:t>
            </a:r>
          </a:p>
          <a:p>
            <a:pPr lvl="2"/>
            <a:r>
              <a:rPr lang="en-GB" sz="1800" i="1" dirty="0" smtClean="0">
                <a:solidFill>
                  <a:prstClr val="black"/>
                </a:solidFill>
              </a:rPr>
              <a:t>‘Fighting against a culture of extended family’</a:t>
            </a:r>
            <a:r>
              <a:rPr lang="en-GB" sz="1800" dirty="0" smtClean="0">
                <a:solidFill>
                  <a:prstClr val="black"/>
                </a:solidFill>
              </a:rPr>
              <a:t> [SH8]</a:t>
            </a:r>
          </a:p>
          <a:p>
            <a:pPr lvl="2"/>
            <a:r>
              <a:rPr lang="en-GB" sz="1800" i="1" dirty="0" smtClean="0">
                <a:solidFill>
                  <a:prstClr val="black"/>
                </a:solidFill>
              </a:rPr>
              <a:t>‘There was lots of pressure to stop.  My mother-in-law said my milk was making my son sick…Peer support showed me that other people were doing the same thing, they were saying that what I was doing was ok’ </a:t>
            </a:r>
            <a:r>
              <a:rPr lang="en-GB" sz="1800" dirty="0" smtClean="0">
                <a:solidFill>
                  <a:prstClr val="black"/>
                </a:solidFill>
              </a:rPr>
              <a:t>[BM1]</a:t>
            </a:r>
            <a:endParaRPr lang="en-GB" sz="2000" i="1" dirty="0"/>
          </a:p>
        </p:txBody>
      </p:sp>
    </p:spTree>
    <p:extLst>
      <p:ext uri="{BB962C8B-B14F-4D97-AF65-F5344CB8AC3E}">
        <p14:creationId xmlns:p14="http://schemas.microsoft.com/office/powerpoint/2010/main" val="36340477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GB" sz="3200" dirty="0" smtClean="0"/>
              <a:t>The perception of peer support groups</a:t>
            </a:r>
            <a:endParaRPr lang="en-GB" sz="3200" dirty="0"/>
          </a:p>
        </p:txBody>
      </p:sp>
      <p:sp>
        <p:nvSpPr>
          <p:cNvPr id="3" name="Content Placeholder 2"/>
          <p:cNvSpPr>
            <a:spLocks noGrp="1"/>
          </p:cNvSpPr>
          <p:nvPr>
            <p:ph idx="1"/>
          </p:nvPr>
        </p:nvSpPr>
        <p:spPr/>
        <p:txBody>
          <a:bodyPr/>
          <a:lstStyle/>
          <a:p>
            <a:pPr lvl="0"/>
            <a:r>
              <a:rPr lang="en-GB" dirty="0"/>
              <a:t>Groups are not for </a:t>
            </a:r>
            <a:r>
              <a:rPr lang="en-GB" dirty="0" smtClean="0"/>
              <a:t>everyone/are middle class</a:t>
            </a:r>
          </a:p>
          <a:p>
            <a:pPr lvl="1"/>
            <a:r>
              <a:rPr lang="en-GB" sz="1800" i="1" dirty="0" smtClean="0"/>
              <a:t>‘Lots of people don’t like the whole groups thing, to be honest, do they? Women who have never been to a breastfeeding group have a very, very different picture of what a breastfeeding group is’…’Yes, everyone sits around with their boobs out being confident’ </a:t>
            </a:r>
            <a:r>
              <a:rPr lang="en-GB" sz="1800" dirty="0" smtClean="0"/>
              <a:t>[PS1]</a:t>
            </a:r>
          </a:p>
          <a:p>
            <a:pPr lvl="1"/>
            <a:r>
              <a:rPr lang="en-GB" sz="1800" dirty="0" smtClean="0"/>
              <a:t>‘</a:t>
            </a:r>
            <a:r>
              <a:rPr lang="en-GB" sz="1800" i="1" dirty="0" smtClean="0"/>
              <a:t>the idea of peer support is taking off in middle classes.  Groups are not part of the culture in more disadvantaged area’</a:t>
            </a:r>
            <a:r>
              <a:rPr lang="en-GB" sz="1800" dirty="0" smtClean="0"/>
              <a:t> [SH3]</a:t>
            </a:r>
          </a:p>
          <a:p>
            <a:pPr lvl="1"/>
            <a:endParaRPr lang="en-GB" sz="1800" dirty="0"/>
          </a:p>
          <a:p>
            <a:pPr lvl="0"/>
            <a:r>
              <a:rPr lang="en-GB" dirty="0"/>
              <a:t>Groups are for </a:t>
            </a:r>
            <a:r>
              <a:rPr lang="en-GB" dirty="0" smtClean="0"/>
              <a:t>problems</a:t>
            </a:r>
          </a:p>
          <a:p>
            <a:pPr lvl="1"/>
            <a:r>
              <a:rPr lang="en-GB" sz="1800" i="1" dirty="0" smtClean="0"/>
              <a:t>‘There’s some women who use it like a drop-in – they come once, get their answers and go’ </a:t>
            </a:r>
            <a:r>
              <a:rPr lang="en-GB" sz="1800" dirty="0" smtClean="0"/>
              <a:t>[PS2]</a:t>
            </a:r>
          </a:p>
          <a:p>
            <a:pPr lvl="1"/>
            <a:r>
              <a:rPr lang="en-GB" sz="1800" dirty="0" smtClean="0"/>
              <a:t>‘</a:t>
            </a:r>
            <a:r>
              <a:rPr lang="en-GB" sz="1800" i="1" dirty="0" smtClean="0"/>
              <a:t>They think you go there if there’s a problem, you go to the breastfeeding group if you’ve got a problem. So we’re trying to say, its’ not, its just a group to go to, to share your feelings, share your ideas’ </a:t>
            </a:r>
            <a:r>
              <a:rPr lang="en-GB" sz="1800" dirty="0" smtClean="0"/>
              <a:t>[SH10]</a:t>
            </a:r>
          </a:p>
          <a:p>
            <a:pPr lvl="1"/>
            <a:endParaRPr lang="en-GB" i="1" dirty="0" smtClean="0"/>
          </a:p>
          <a:p>
            <a:pPr lvl="1"/>
            <a:endParaRPr lang="en-GB" dirty="0"/>
          </a:p>
          <a:p>
            <a:endParaRPr lang="en-GB" dirty="0"/>
          </a:p>
        </p:txBody>
      </p:sp>
    </p:spTree>
    <p:extLst>
      <p:ext uri="{BB962C8B-B14F-4D97-AF65-F5344CB8AC3E}">
        <p14:creationId xmlns:p14="http://schemas.microsoft.com/office/powerpoint/2010/main" val="33804610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Reaching the women least likely to breastfeed</a:t>
            </a:r>
            <a:endParaRPr lang="en-GB" sz="3200" dirty="0"/>
          </a:p>
        </p:txBody>
      </p:sp>
      <p:sp>
        <p:nvSpPr>
          <p:cNvPr id="3" name="Content Placeholder 2"/>
          <p:cNvSpPr>
            <a:spLocks noGrp="1"/>
          </p:cNvSpPr>
          <p:nvPr>
            <p:ph idx="1"/>
          </p:nvPr>
        </p:nvSpPr>
        <p:spPr/>
        <p:txBody>
          <a:bodyPr/>
          <a:lstStyle/>
          <a:p>
            <a:r>
              <a:rPr lang="en-GB" dirty="0" smtClean="0"/>
              <a:t>Young women</a:t>
            </a:r>
          </a:p>
          <a:p>
            <a:pPr lvl="1"/>
            <a:r>
              <a:rPr lang="en-GB" sz="1800" i="1" dirty="0" smtClean="0"/>
              <a:t>‘They think it’s the older mother, they still say it’s the posh mummies that breastfeed and that doesn’t seem to change’</a:t>
            </a:r>
            <a:r>
              <a:rPr lang="en-GB" sz="1800" dirty="0" smtClean="0"/>
              <a:t> [SH11]</a:t>
            </a:r>
          </a:p>
          <a:p>
            <a:pPr lvl="1"/>
            <a:r>
              <a:rPr lang="en-GB" sz="1800" i="1" dirty="0" smtClean="0"/>
              <a:t>‘Younger mums might think they have to sit with their tops off and they don’t want anyone to see their boobs’ </a:t>
            </a:r>
            <a:r>
              <a:rPr lang="en-GB" sz="1800" dirty="0" smtClean="0"/>
              <a:t>[PS2]</a:t>
            </a:r>
          </a:p>
          <a:p>
            <a:pPr lvl="1"/>
            <a:endParaRPr lang="en-GB" sz="1800" i="1" dirty="0" smtClean="0"/>
          </a:p>
          <a:p>
            <a:r>
              <a:rPr lang="en-GB" dirty="0"/>
              <a:t>Women in areas with low breastfeeding rates/disadvantaged </a:t>
            </a:r>
            <a:r>
              <a:rPr lang="en-GB" dirty="0" smtClean="0"/>
              <a:t>areas</a:t>
            </a:r>
          </a:p>
          <a:p>
            <a:pPr lvl="1"/>
            <a:r>
              <a:rPr lang="en-GB" sz="1800" dirty="0" smtClean="0"/>
              <a:t>Hard to provide peer supporters from within the communities where few are breastfeeding</a:t>
            </a:r>
          </a:p>
          <a:p>
            <a:pPr lvl="1"/>
            <a:r>
              <a:rPr lang="en-GB" sz="1800" dirty="0" smtClean="0"/>
              <a:t>Retention – peer supporters become demoralised when there are few attendees </a:t>
            </a:r>
          </a:p>
          <a:p>
            <a:pPr lvl="1"/>
            <a:r>
              <a:rPr lang="en-GB" sz="1800" i="1" dirty="0" smtClean="0"/>
              <a:t>‘It’s a deprived area and it’s fighting that extended family culture…we’ve got some real challenges in those areas…it’s going to take slightly longer’ </a:t>
            </a:r>
            <a:r>
              <a:rPr lang="en-GB" sz="1800" dirty="0" smtClean="0"/>
              <a:t>[SH8]</a:t>
            </a:r>
            <a:endParaRPr lang="en-GB" sz="1800" i="1" dirty="0"/>
          </a:p>
        </p:txBody>
      </p:sp>
    </p:spTree>
    <p:extLst>
      <p:ext uri="{BB962C8B-B14F-4D97-AF65-F5344CB8AC3E}">
        <p14:creationId xmlns:p14="http://schemas.microsoft.com/office/powerpoint/2010/main" val="32502472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The provision of peer support</a:t>
            </a:r>
            <a:endParaRPr lang="en-GB" sz="3200" dirty="0"/>
          </a:p>
        </p:txBody>
      </p:sp>
      <p:sp>
        <p:nvSpPr>
          <p:cNvPr id="3" name="Content Placeholder 2"/>
          <p:cNvSpPr>
            <a:spLocks noGrp="1"/>
          </p:cNvSpPr>
          <p:nvPr>
            <p:ph idx="1"/>
          </p:nvPr>
        </p:nvSpPr>
        <p:spPr/>
        <p:txBody>
          <a:bodyPr/>
          <a:lstStyle/>
          <a:p>
            <a:pPr lvl="0"/>
            <a:r>
              <a:rPr lang="en-GB" dirty="0"/>
              <a:t>The location and timing of </a:t>
            </a:r>
            <a:r>
              <a:rPr lang="en-GB" dirty="0" smtClean="0"/>
              <a:t>groups</a:t>
            </a:r>
          </a:p>
          <a:p>
            <a:pPr lvl="1"/>
            <a:r>
              <a:rPr lang="en-GB" dirty="0" smtClean="0"/>
              <a:t>Issues relating to Children’s Centres (positive and negative)</a:t>
            </a:r>
          </a:p>
          <a:p>
            <a:pPr lvl="1"/>
            <a:r>
              <a:rPr lang="en-GB" dirty="0" smtClean="0"/>
              <a:t>Co-location with other groups</a:t>
            </a:r>
            <a:endParaRPr lang="en-GB" dirty="0"/>
          </a:p>
          <a:p>
            <a:pPr lvl="0"/>
            <a:r>
              <a:rPr lang="en-GB" dirty="0"/>
              <a:t>Leadership </a:t>
            </a:r>
            <a:r>
              <a:rPr lang="en-GB" dirty="0" smtClean="0"/>
              <a:t>issues</a:t>
            </a:r>
          </a:p>
          <a:p>
            <a:pPr lvl="1"/>
            <a:r>
              <a:rPr lang="en-GB" dirty="0" smtClean="0"/>
              <a:t>Importance of good support locally</a:t>
            </a:r>
            <a:endParaRPr lang="en-GB" dirty="0"/>
          </a:p>
          <a:p>
            <a:pPr lvl="0"/>
            <a:r>
              <a:rPr lang="en-GB" dirty="0"/>
              <a:t>The peer supporters</a:t>
            </a:r>
          </a:p>
          <a:p>
            <a:pPr lvl="1"/>
            <a:r>
              <a:rPr lang="en-GB" dirty="0"/>
              <a:t>Retention </a:t>
            </a:r>
            <a:endParaRPr lang="en-GB" dirty="0" smtClean="0"/>
          </a:p>
          <a:p>
            <a:pPr lvl="1"/>
            <a:r>
              <a:rPr lang="en-GB" dirty="0" smtClean="0"/>
              <a:t>What they gain</a:t>
            </a:r>
            <a:endParaRPr lang="en-GB" dirty="0"/>
          </a:p>
          <a:p>
            <a:pPr lvl="1"/>
            <a:r>
              <a:rPr lang="en-GB" dirty="0"/>
              <a:t>Should </a:t>
            </a:r>
            <a:r>
              <a:rPr lang="en-GB" dirty="0" smtClean="0"/>
              <a:t>they be </a:t>
            </a:r>
            <a:r>
              <a:rPr lang="en-GB" dirty="0"/>
              <a:t>paid</a:t>
            </a:r>
            <a:r>
              <a:rPr lang="en-GB" dirty="0" smtClean="0"/>
              <a:t>?</a:t>
            </a:r>
          </a:p>
          <a:p>
            <a:pPr lvl="0"/>
            <a:r>
              <a:rPr lang="en-GB" dirty="0" smtClean="0"/>
              <a:t>‘Mixed</a:t>
            </a:r>
            <a:r>
              <a:rPr lang="en-GB" dirty="0"/>
              <a:t>’ groups?</a:t>
            </a:r>
          </a:p>
          <a:p>
            <a:endParaRPr lang="en-GB" dirty="0"/>
          </a:p>
          <a:p>
            <a:endParaRPr lang="en-GB" dirty="0"/>
          </a:p>
        </p:txBody>
      </p:sp>
    </p:spTree>
    <p:extLst>
      <p:ext uri="{BB962C8B-B14F-4D97-AF65-F5344CB8AC3E}">
        <p14:creationId xmlns:p14="http://schemas.microsoft.com/office/powerpoint/2010/main" val="31782243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The provision of peer support</a:t>
            </a:r>
          </a:p>
        </p:txBody>
      </p:sp>
      <p:sp>
        <p:nvSpPr>
          <p:cNvPr id="3" name="Content Placeholder 2"/>
          <p:cNvSpPr>
            <a:spLocks noGrp="1"/>
          </p:cNvSpPr>
          <p:nvPr>
            <p:ph idx="1"/>
          </p:nvPr>
        </p:nvSpPr>
        <p:spPr/>
        <p:txBody>
          <a:bodyPr/>
          <a:lstStyle/>
          <a:p>
            <a:pPr lvl="0"/>
            <a:r>
              <a:rPr lang="en-GB" dirty="0"/>
              <a:t>The role of health </a:t>
            </a:r>
            <a:r>
              <a:rPr lang="en-GB" dirty="0" smtClean="0"/>
              <a:t>professionals</a:t>
            </a:r>
          </a:p>
          <a:p>
            <a:pPr lvl="1"/>
            <a:r>
              <a:rPr lang="en-GB" sz="1800" dirty="0" smtClean="0"/>
              <a:t>Some health visitors and midwives very knowledgeable but lack of consistency</a:t>
            </a:r>
          </a:p>
          <a:p>
            <a:pPr lvl="2"/>
            <a:r>
              <a:rPr lang="en-GB" sz="1800" i="1" dirty="0" smtClean="0"/>
              <a:t>[there are] not many </a:t>
            </a:r>
            <a:r>
              <a:rPr lang="en-GB" sz="1800" i="1" dirty="0" err="1" smtClean="0"/>
              <a:t>breastfeeders</a:t>
            </a:r>
            <a:r>
              <a:rPr lang="en-GB" sz="1800" i="1" dirty="0" smtClean="0"/>
              <a:t> in the area so the health professionals know more about formula feeding.  Breastfeeding is different – grow differently, feed differently’ </a:t>
            </a:r>
            <a:r>
              <a:rPr lang="en-GB" sz="1800" dirty="0" smtClean="0"/>
              <a:t>[PS2]</a:t>
            </a:r>
          </a:p>
          <a:p>
            <a:pPr lvl="2"/>
            <a:endParaRPr lang="en-GB" sz="1800" i="1" dirty="0" smtClean="0"/>
          </a:p>
          <a:p>
            <a:pPr lvl="1"/>
            <a:r>
              <a:rPr lang="en-GB" dirty="0" smtClean="0"/>
              <a:t>Examples of poor advice given by GPs</a:t>
            </a:r>
          </a:p>
          <a:p>
            <a:pPr lvl="2"/>
            <a:r>
              <a:rPr lang="en-GB" sz="1800" i="1" dirty="0" smtClean="0"/>
              <a:t>‘We’ve had GPs who’ve said recently ‘don’t worry about breastfeeding, just give your baby a bottle’…very depressing’ </a:t>
            </a:r>
            <a:r>
              <a:rPr lang="en-GB" sz="1800" dirty="0" smtClean="0"/>
              <a:t>[SH11]</a:t>
            </a:r>
          </a:p>
          <a:p>
            <a:pPr lvl="2"/>
            <a:r>
              <a:rPr lang="en-GB" sz="1800" i="1" dirty="0" smtClean="0"/>
              <a:t>‘[we get] referrals from GPs but their advice is variable and very odd sometimes’ </a:t>
            </a:r>
            <a:r>
              <a:rPr lang="en-GB" sz="1800" dirty="0" smtClean="0"/>
              <a:t>[SH4]</a:t>
            </a:r>
            <a:endParaRPr lang="en-GB" sz="1800" i="1" dirty="0" smtClean="0"/>
          </a:p>
          <a:p>
            <a:pPr lvl="2"/>
            <a:endParaRPr lang="en-GB" sz="1800" dirty="0"/>
          </a:p>
          <a:p>
            <a:pPr marL="0" lvl="0" indent="0">
              <a:buNone/>
            </a:pPr>
            <a:endParaRPr lang="en-GB" dirty="0"/>
          </a:p>
        </p:txBody>
      </p:sp>
    </p:spTree>
    <p:extLst>
      <p:ext uri="{BB962C8B-B14F-4D97-AF65-F5344CB8AC3E}">
        <p14:creationId xmlns:p14="http://schemas.microsoft.com/office/powerpoint/2010/main" val="26882656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Discussion</a:t>
            </a:r>
            <a:endParaRPr lang="en-GB" dirty="0"/>
          </a:p>
        </p:txBody>
      </p:sp>
      <p:sp>
        <p:nvSpPr>
          <p:cNvPr id="3" name="Content Placeholder 2"/>
          <p:cNvSpPr>
            <a:spLocks noGrp="1"/>
          </p:cNvSpPr>
          <p:nvPr>
            <p:ph idx="1"/>
          </p:nvPr>
        </p:nvSpPr>
        <p:spPr/>
        <p:txBody>
          <a:bodyPr/>
          <a:lstStyle/>
          <a:p>
            <a:r>
              <a:rPr lang="en-GB" dirty="0" smtClean="0"/>
              <a:t>Importance of peer support in socially deprived communities</a:t>
            </a:r>
          </a:p>
          <a:p>
            <a:r>
              <a:rPr lang="en-GB" dirty="0" smtClean="0"/>
              <a:t>Importance of Children’s Centres/location of groups</a:t>
            </a:r>
          </a:p>
          <a:p>
            <a:r>
              <a:rPr lang="en-GB" dirty="0" smtClean="0"/>
              <a:t>Influence of cultural norms and of social support</a:t>
            </a:r>
          </a:p>
          <a:p>
            <a:r>
              <a:rPr lang="en-GB" dirty="0" smtClean="0"/>
              <a:t>Additional benefits of peer support</a:t>
            </a:r>
          </a:p>
          <a:p>
            <a:r>
              <a:rPr lang="en-GB" dirty="0" smtClean="0"/>
              <a:t>Young women</a:t>
            </a:r>
          </a:p>
          <a:p>
            <a:r>
              <a:rPr lang="en-GB" dirty="0" smtClean="0"/>
              <a:t>Perception of groups</a:t>
            </a:r>
          </a:p>
          <a:p>
            <a:r>
              <a:rPr lang="en-GB" dirty="0" smtClean="0"/>
              <a:t>Linking of groups to other activities</a:t>
            </a:r>
          </a:p>
          <a:p>
            <a:r>
              <a:rPr lang="en-GB" dirty="0" smtClean="0"/>
              <a:t>Importance of strong leadership</a:t>
            </a:r>
          </a:p>
          <a:p>
            <a:endParaRPr lang="en-GB" dirty="0"/>
          </a:p>
        </p:txBody>
      </p:sp>
    </p:spTree>
    <p:extLst>
      <p:ext uri="{BB962C8B-B14F-4D97-AF65-F5344CB8AC3E}">
        <p14:creationId xmlns:p14="http://schemas.microsoft.com/office/powerpoint/2010/main" val="37137701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Discussion/recommendations </a:t>
            </a:r>
            <a:endParaRPr lang="en-GB" sz="3200" dirty="0"/>
          </a:p>
        </p:txBody>
      </p:sp>
      <p:sp>
        <p:nvSpPr>
          <p:cNvPr id="3" name="Content Placeholder 2"/>
          <p:cNvSpPr>
            <a:spLocks noGrp="1"/>
          </p:cNvSpPr>
          <p:nvPr>
            <p:ph idx="1"/>
          </p:nvPr>
        </p:nvSpPr>
        <p:spPr/>
        <p:txBody>
          <a:bodyPr/>
          <a:lstStyle/>
          <a:p>
            <a:r>
              <a:rPr lang="en-GB" dirty="0" smtClean="0"/>
              <a:t>Were peer supporters being drawn from disadvantaged communities?</a:t>
            </a:r>
          </a:p>
          <a:p>
            <a:pPr lvl="1"/>
            <a:r>
              <a:rPr lang="en-GB" dirty="0" smtClean="0"/>
              <a:t>Only in very small numbers</a:t>
            </a:r>
          </a:p>
          <a:p>
            <a:pPr lvl="1"/>
            <a:r>
              <a:rPr lang="en-GB" dirty="0" smtClean="0"/>
              <a:t>Groups not working well in all areas</a:t>
            </a:r>
          </a:p>
          <a:p>
            <a:pPr lvl="2"/>
            <a:r>
              <a:rPr lang="en-GB" sz="1800" dirty="0" smtClean="0"/>
              <a:t>Might need to consider different models, link with other activities (Dykes, 2005)</a:t>
            </a:r>
          </a:p>
          <a:p>
            <a:pPr lvl="1"/>
            <a:r>
              <a:rPr lang="en-GB" dirty="0" smtClean="0"/>
              <a:t>Cultural norms very powerful</a:t>
            </a:r>
          </a:p>
          <a:p>
            <a:pPr lvl="2"/>
            <a:r>
              <a:rPr lang="en-GB" sz="1800" dirty="0" smtClean="0"/>
              <a:t>Social support important (Thomson et al, 2012), difficult to provide where small numbers</a:t>
            </a:r>
          </a:p>
          <a:p>
            <a:r>
              <a:rPr lang="en-GB" dirty="0" smtClean="0"/>
              <a:t>Were women being offered contact prior to birth?</a:t>
            </a:r>
          </a:p>
          <a:p>
            <a:pPr lvl="1"/>
            <a:r>
              <a:rPr lang="en-GB" dirty="0" smtClean="0"/>
              <a:t>Not consistently and not in line with the intentions of the new intervention</a:t>
            </a:r>
          </a:p>
          <a:p>
            <a:endParaRPr lang="en-GB" dirty="0"/>
          </a:p>
          <a:p>
            <a:endParaRPr lang="en-GB" dirty="0"/>
          </a:p>
        </p:txBody>
      </p:sp>
    </p:spTree>
    <p:extLst>
      <p:ext uri="{BB962C8B-B14F-4D97-AF65-F5344CB8AC3E}">
        <p14:creationId xmlns:p14="http://schemas.microsoft.com/office/powerpoint/2010/main" val="27785840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Outline </a:t>
            </a:r>
            <a:endParaRPr lang="en-GB" dirty="0"/>
          </a:p>
        </p:txBody>
      </p:sp>
      <p:sp>
        <p:nvSpPr>
          <p:cNvPr id="3" name="Content Placeholder 2"/>
          <p:cNvSpPr>
            <a:spLocks noGrp="1"/>
          </p:cNvSpPr>
          <p:nvPr>
            <p:ph idx="1"/>
          </p:nvPr>
        </p:nvSpPr>
        <p:spPr/>
        <p:txBody>
          <a:bodyPr/>
          <a:lstStyle/>
          <a:p>
            <a:r>
              <a:rPr lang="en-GB" dirty="0"/>
              <a:t>Background</a:t>
            </a:r>
          </a:p>
          <a:p>
            <a:r>
              <a:rPr lang="en-GB" dirty="0"/>
              <a:t>The evaluation</a:t>
            </a:r>
          </a:p>
          <a:p>
            <a:r>
              <a:rPr lang="en-GB" dirty="0"/>
              <a:t>Methods</a:t>
            </a:r>
          </a:p>
          <a:p>
            <a:r>
              <a:rPr lang="en-GB" dirty="0"/>
              <a:t>Findings</a:t>
            </a:r>
          </a:p>
          <a:p>
            <a:r>
              <a:rPr lang="en-GB" dirty="0"/>
              <a:t>Discussion</a:t>
            </a:r>
          </a:p>
          <a:p>
            <a:endParaRPr lang="en-GB" dirty="0"/>
          </a:p>
        </p:txBody>
      </p:sp>
    </p:spTree>
    <p:extLst>
      <p:ext uri="{BB962C8B-B14F-4D97-AF65-F5344CB8AC3E}">
        <p14:creationId xmlns:p14="http://schemas.microsoft.com/office/powerpoint/2010/main" val="19101169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Recommendations</a:t>
            </a:r>
            <a:endParaRPr lang="en-GB" dirty="0"/>
          </a:p>
        </p:txBody>
      </p:sp>
      <p:sp>
        <p:nvSpPr>
          <p:cNvPr id="3" name="Content Placeholder 2"/>
          <p:cNvSpPr>
            <a:spLocks noGrp="1"/>
          </p:cNvSpPr>
          <p:nvPr>
            <p:ph idx="1"/>
          </p:nvPr>
        </p:nvSpPr>
        <p:spPr/>
        <p:txBody>
          <a:bodyPr/>
          <a:lstStyle/>
          <a:p>
            <a:r>
              <a:rPr lang="en-GB" dirty="0" smtClean="0"/>
              <a:t>‘One size fits all’ approach may not be working, particularly for women in disadvantaged groups/areas and for young women.</a:t>
            </a:r>
          </a:p>
          <a:p>
            <a:r>
              <a:rPr lang="en-GB" dirty="0" smtClean="0"/>
              <a:t>The importance of social support for breastfeeding women should be overtly recognised.</a:t>
            </a:r>
          </a:p>
          <a:p>
            <a:r>
              <a:rPr lang="en-GB" dirty="0" smtClean="0"/>
              <a:t>Contact with/sharing of good practice with those working in other rural areas with pockets of severe deprivation.</a:t>
            </a:r>
          </a:p>
          <a:p>
            <a:r>
              <a:rPr lang="en-GB" dirty="0" smtClean="0"/>
              <a:t>Leadership issues are very important with consistency from strategic to local levels.  Full engagement of GPs and midwives is necessary.</a:t>
            </a:r>
          </a:p>
          <a:p>
            <a:r>
              <a:rPr lang="en-GB" dirty="0" smtClean="0"/>
              <a:t>Work to market/brand the groups is needed to minimise the association with ‘problems’.</a:t>
            </a:r>
          </a:p>
          <a:p>
            <a:endParaRPr lang="en-GB" dirty="0"/>
          </a:p>
        </p:txBody>
      </p:sp>
    </p:spTree>
    <p:extLst>
      <p:ext uri="{BB962C8B-B14F-4D97-AF65-F5344CB8AC3E}">
        <p14:creationId xmlns:p14="http://schemas.microsoft.com/office/powerpoint/2010/main" val="9174178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Limitations to the work</a:t>
            </a:r>
            <a:endParaRPr lang="en-GB" sz="3200" dirty="0"/>
          </a:p>
        </p:txBody>
      </p:sp>
      <p:sp>
        <p:nvSpPr>
          <p:cNvPr id="3" name="Content Placeholder 2"/>
          <p:cNvSpPr>
            <a:spLocks noGrp="1"/>
          </p:cNvSpPr>
          <p:nvPr>
            <p:ph idx="1"/>
          </p:nvPr>
        </p:nvSpPr>
        <p:spPr/>
        <p:txBody>
          <a:bodyPr/>
          <a:lstStyle/>
          <a:p>
            <a:r>
              <a:rPr lang="en-GB" dirty="0" smtClean="0"/>
              <a:t>Carried out over much longer time frame than intended</a:t>
            </a:r>
          </a:p>
          <a:p>
            <a:pPr lvl="1"/>
            <a:r>
              <a:rPr lang="en-GB" dirty="0" smtClean="0"/>
              <a:t>Cannot draw any associations between peer support and breastfeeding rates</a:t>
            </a:r>
          </a:p>
          <a:p>
            <a:r>
              <a:rPr lang="en-GB" dirty="0"/>
              <a:t>A</a:t>
            </a:r>
            <a:r>
              <a:rPr lang="en-GB" dirty="0" smtClean="0"/>
              <a:t>nte- and post-natal texting/phoning not being universally implemented.</a:t>
            </a:r>
          </a:p>
          <a:p>
            <a:r>
              <a:rPr lang="en-GB" dirty="0" smtClean="0"/>
              <a:t>Recruiting breastfeeding women and midwives and setting up one focus group was difficult – led to some compromises and missing perspectives.</a:t>
            </a:r>
          </a:p>
          <a:p>
            <a:r>
              <a:rPr lang="en-GB" dirty="0" smtClean="0"/>
              <a:t>Challenging to access young women and those from disadvantaged communities.</a:t>
            </a:r>
          </a:p>
          <a:p>
            <a:endParaRPr lang="en-GB" dirty="0" smtClean="0"/>
          </a:p>
          <a:p>
            <a:endParaRPr lang="en-GB" dirty="0" smtClean="0"/>
          </a:p>
          <a:p>
            <a:endParaRPr lang="en-GB" dirty="0"/>
          </a:p>
        </p:txBody>
      </p:sp>
    </p:spTree>
    <p:extLst>
      <p:ext uri="{BB962C8B-B14F-4D97-AF65-F5344CB8AC3E}">
        <p14:creationId xmlns:p14="http://schemas.microsoft.com/office/powerpoint/2010/main" val="17813409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References</a:t>
            </a:r>
            <a:endParaRPr lang="en-GB" sz="3200" dirty="0"/>
          </a:p>
        </p:txBody>
      </p:sp>
      <p:sp>
        <p:nvSpPr>
          <p:cNvPr id="3" name="Content Placeholder 2"/>
          <p:cNvSpPr>
            <a:spLocks noGrp="1"/>
          </p:cNvSpPr>
          <p:nvPr>
            <p:ph idx="1"/>
          </p:nvPr>
        </p:nvSpPr>
        <p:spPr>
          <a:xfrm>
            <a:off x="539552" y="1340768"/>
            <a:ext cx="8229600" cy="4525963"/>
          </a:xfrm>
        </p:spPr>
        <p:txBody>
          <a:bodyPr/>
          <a:lstStyle/>
          <a:p>
            <a:pPr marL="0" indent="0">
              <a:buNone/>
            </a:pPr>
            <a:r>
              <a:rPr lang="en-GB" sz="1800" dirty="0"/>
              <a:t>Department of Health (2012) </a:t>
            </a:r>
            <a:r>
              <a:rPr lang="en-GB" sz="1800" i="1" dirty="0"/>
              <a:t>Healthy lives, healthy people: Improving outcomes and supporting </a:t>
            </a:r>
            <a:r>
              <a:rPr lang="en-GB" sz="1800" i="1" dirty="0" smtClean="0"/>
              <a:t>transparency</a:t>
            </a:r>
            <a:r>
              <a:rPr lang="en-GB" sz="1800" dirty="0" smtClean="0"/>
              <a:t>. London, Department of Health.</a:t>
            </a:r>
            <a:endParaRPr lang="en-GB" sz="1800" i="1" dirty="0"/>
          </a:p>
          <a:p>
            <a:pPr marL="0" indent="0">
              <a:buNone/>
            </a:pPr>
            <a:r>
              <a:rPr lang="en-GB" sz="1800" dirty="0" smtClean="0"/>
              <a:t>Dykes, F. (2005) Government funded breastfeeding peer support projects: implications for practice.  </a:t>
            </a:r>
            <a:r>
              <a:rPr lang="en-GB" sz="1800" i="1" dirty="0" smtClean="0"/>
              <a:t>Maternal and Child Nutrition</a:t>
            </a:r>
            <a:r>
              <a:rPr lang="en-GB" sz="1800" dirty="0" smtClean="0"/>
              <a:t>, 1:21-31.</a:t>
            </a:r>
          </a:p>
          <a:p>
            <a:pPr marL="0" indent="0">
              <a:buNone/>
            </a:pPr>
            <a:r>
              <a:rPr lang="en-GB" sz="1800" dirty="0" smtClean="0"/>
              <a:t>Dyson, L., McCormick, F. &amp; Renfrew, M.J (2006) Interventions </a:t>
            </a:r>
            <a:r>
              <a:rPr lang="en-GB" sz="1800" dirty="0"/>
              <a:t>for promoting the initiation of </a:t>
            </a:r>
            <a:r>
              <a:rPr lang="en-GB" sz="1800" dirty="0" smtClean="0"/>
              <a:t>breastfeeding (Review). </a:t>
            </a:r>
            <a:r>
              <a:rPr lang="en-GB" sz="1800" i="1" dirty="0" smtClean="0"/>
              <a:t>Evidence Based </a:t>
            </a:r>
            <a:r>
              <a:rPr lang="en-GB" sz="1800" i="1" dirty="0"/>
              <a:t>Child </a:t>
            </a:r>
            <a:r>
              <a:rPr lang="en-GB" sz="1800" i="1" dirty="0" smtClean="0"/>
              <a:t>Health, </a:t>
            </a:r>
            <a:r>
              <a:rPr lang="en-GB" sz="1800" dirty="0" smtClean="0"/>
              <a:t>1:592-616.</a:t>
            </a:r>
            <a:endParaRPr lang="en-GB" sz="1800" dirty="0"/>
          </a:p>
          <a:p>
            <a:pPr marL="0" indent="0">
              <a:buNone/>
            </a:pPr>
            <a:r>
              <a:rPr lang="en-GB" sz="1800" dirty="0" err="1" smtClean="0"/>
              <a:t>Kaunonen</a:t>
            </a:r>
            <a:r>
              <a:rPr lang="en-GB" sz="1800" dirty="0" smtClean="0"/>
              <a:t>, M., </a:t>
            </a:r>
            <a:r>
              <a:rPr lang="en-GB" sz="1800" dirty="0" err="1" smtClean="0"/>
              <a:t>Hannula</a:t>
            </a:r>
            <a:r>
              <a:rPr lang="en-GB" sz="1800" dirty="0" smtClean="0"/>
              <a:t>, L. &amp; </a:t>
            </a:r>
            <a:r>
              <a:rPr lang="en-GB" sz="1800" dirty="0" err="1" smtClean="0"/>
              <a:t>Tarkka</a:t>
            </a:r>
            <a:r>
              <a:rPr lang="en-GB" sz="1800" dirty="0" smtClean="0"/>
              <a:t>, M-T. (2012) A systematic review of peer support interventions for breastfeeding.  </a:t>
            </a:r>
            <a:r>
              <a:rPr lang="en-GB" sz="1800" i="1" dirty="0" smtClean="0"/>
              <a:t>Journal of Clinical Nursing</a:t>
            </a:r>
            <a:r>
              <a:rPr lang="en-GB" sz="1800" dirty="0" smtClean="0"/>
              <a:t>, 21:1943-1954.</a:t>
            </a:r>
          </a:p>
          <a:p>
            <a:pPr marL="0" indent="0">
              <a:buNone/>
            </a:pPr>
            <a:r>
              <a:rPr lang="en-GB" sz="1800" dirty="0" smtClean="0"/>
              <a:t>Jolly, K., Ingram, L., Freemantle, N. </a:t>
            </a:r>
            <a:r>
              <a:rPr lang="en-GB" sz="1800" i="1" dirty="0" smtClean="0"/>
              <a:t>et al.</a:t>
            </a:r>
            <a:r>
              <a:rPr lang="en-GB" sz="1800" dirty="0" smtClean="0"/>
              <a:t> (2012) Effect of a peer support service on breast-feeding continuation in the UK: A randomised controlled trial.  </a:t>
            </a:r>
            <a:r>
              <a:rPr lang="en-GB" sz="1800" i="1" dirty="0" smtClean="0"/>
              <a:t>Midwifery</a:t>
            </a:r>
            <a:r>
              <a:rPr lang="en-GB" sz="1800" dirty="0" smtClean="0"/>
              <a:t>, 28:740-745.</a:t>
            </a:r>
          </a:p>
          <a:p>
            <a:pPr marL="0" indent="0">
              <a:buNone/>
            </a:pPr>
            <a:r>
              <a:rPr lang="en-GB" sz="1800" dirty="0" err="1"/>
              <a:t>McAndrew</a:t>
            </a:r>
            <a:r>
              <a:rPr lang="en-GB" sz="1800" dirty="0"/>
              <a:t>, F., Thompson, J., Fellows, L., Large, A., Speed, M. and Renfrew, M.J. (2012) Infant Feeding Survey 2010.  Health and Social Care Information Centre (online).</a:t>
            </a:r>
          </a:p>
          <a:p>
            <a:pPr marL="0" indent="0">
              <a:buNone/>
            </a:pPr>
            <a:endParaRPr lang="en-GB" sz="2000" dirty="0" smtClean="0"/>
          </a:p>
          <a:p>
            <a:pPr marL="0" indent="0">
              <a:buNone/>
            </a:pPr>
            <a:endParaRPr lang="en-GB" sz="2000" dirty="0"/>
          </a:p>
        </p:txBody>
      </p:sp>
    </p:spTree>
    <p:extLst>
      <p:ext uri="{BB962C8B-B14F-4D97-AF65-F5344CB8AC3E}">
        <p14:creationId xmlns:p14="http://schemas.microsoft.com/office/powerpoint/2010/main" val="34799955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References</a:t>
            </a:r>
            <a:endParaRPr lang="en-GB" dirty="0"/>
          </a:p>
        </p:txBody>
      </p:sp>
      <p:sp>
        <p:nvSpPr>
          <p:cNvPr id="3" name="Content Placeholder 2"/>
          <p:cNvSpPr>
            <a:spLocks noGrp="1"/>
          </p:cNvSpPr>
          <p:nvPr>
            <p:ph idx="1"/>
          </p:nvPr>
        </p:nvSpPr>
        <p:spPr>
          <a:xfrm>
            <a:off x="467544" y="1340768"/>
            <a:ext cx="8229600" cy="4525963"/>
          </a:xfrm>
        </p:spPr>
        <p:txBody>
          <a:bodyPr/>
          <a:lstStyle/>
          <a:p>
            <a:pPr marL="0" indent="0">
              <a:buNone/>
            </a:pPr>
            <a:r>
              <a:rPr lang="en-GB" sz="1800" dirty="0" smtClean="0"/>
              <a:t>National </a:t>
            </a:r>
            <a:r>
              <a:rPr lang="en-GB" sz="1800" dirty="0"/>
              <a:t>Institute for Health and Clinical Excellence (2008) A peer-support programme for women who breastfeed: Commissioning Guide, Implementing NICE guidance. </a:t>
            </a:r>
            <a:r>
              <a:rPr lang="en-GB" sz="1800" dirty="0" smtClean="0"/>
              <a:t>NICE.</a:t>
            </a:r>
          </a:p>
          <a:p>
            <a:pPr marL="0" indent="0">
              <a:buNone/>
            </a:pPr>
            <a:r>
              <a:rPr lang="en-GB" sz="1800" dirty="0" err="1"/>
              <a:t>Pawson</a:t>
            </a:r>
            <a:r>
              <a:rPr lang="en-GB" sz="1800" dirty="0"/>
              <a:t>, R. (2006) Evidence-based Policy: A Realist Perspective. London: Sage</a:t>
            </a:r>
          </a:p>
          <a:p>
            <a:pPr marL="0" indent="0">
              <a:buNone/>
            </a:pPr>
            <a:r>
              <a:rPr lang="en-GB" sz="1800" dirty="0" err="1"/>
              <a:t>Pawson</a:t>
            </a:r>
            <a:r>
              <a:rPr lang="en-GB" sz="1800" dirty="0"/>
              <a:t>, R., &amp; Tilley, N. (1997) Realistic Evaluation. London: Sage</a:t>
            </a:r>
          </a:p>
          <a:p>
            <a:pPr marL="0" indent="0">
              <a:buNone/>
            </a:pPr>
            <a:r>
              <a:rPr lang="en-GB" sz="1800" dirty="0" smtClean="0"/>
              <a:t>Phipps, B. (2006) Peer support for breastfeeding in the UK. </a:t>
            </a:r>
            <a:r>
              <a:rPr lang="en-GB" sz="1800" i="1" dirty="0" smtClean="0"/>
              <a:t>The British Journal of General Practice</a:t>
            </a:r>
            <a:r>
              <a:rPr lang="en-GB" sz="1800" dirty="0" smtClean="0"/>
              <a:t>, 56(524):166-167.</a:t>
            </a:r>
            <a:endParaRPr lang="en-GB" sz="1800" dirty="0"/>
          </a:p>
          <a:p>
            <a:pPr marL="0" indent="0">
              <a:buNone/>
            </a:pPr>
            <a:r>
              <a:rPr lang="en-GB" sz="1800" dirty="0"/>
              <a:t>Renfrew, M.J., McCormick, F.M., Wade, A., Quinn, B. &amp; </a:t>
            </a:r>
            <a:r>
              <a:rPr lang="en-GB" sz="1800" dirty="0" err="1"/>
              <a:t>Doswell</a:t>
            </a:r>
            <a:r>
              <a:rPr lang="en-GB" sz="1800" dirty="0"/>
              <a:t>, T. (2012) Support for health breastfeeding mothers with health term babies (Review).  The Cochrane Collaboration.</a:t>
            </a:r>
          </a:p>
          <a:p>
            <a:pPr marL="0" indent="0">
              <a:buNone/>
            </a:pPr>
            <a:r>
              <a:rPr lang="en-GB" sz="1800" dirty="0" smtClean="0"/>
              <a:t>Thomson</a:t>
            </a:r>
            <a:r>
              <a:rPr lang="en-GB" sz="1800" dirty="0"/>
              <a:t>, G., </a:t>
            </a:r>
            <a:r>
              <a:rPr lang="en-GB" sz="1800" dirty="0" err="1"/>
              <a:t>Crossland</a:t>
            </a:r>
            <a:r>
              <a:rPr lang="en-GB" sz="1800" dirty="0"/>
              <a:t>, N. &amp; Dykes, F. (2012) Giving me hope: Women’s reflections on a breastfeeding peer support service.  Maternal and Child Nutrition, 8:340-353</a:t>
            </a:r>
            <a:r>
              <a:rPr lang="en-GB" sz="1800" dirty="0" smtClean="0"/>
              <a:t>.</a:t>
            </a:r>
          </a:p>
          <a:p>
            <a:pPr marL="0" indent="0">
              <a:buNone/>
            </a:pPr>
            <a:r>
              <a:rPr lang="en-GB" sz="1800" dirty="0" err="1" smtClean="0"/>
              <a:t>Trickey</a:t>
            </a:r>
            <a:r>
              <a:rPr lang="en-GB" sz="1800" dirty="0" smtClean="0"/>
              <a:t>, H. (2013) Peer support for breastfeeding continuation: an overview. </a:t>
            </a:r>
            <a:r>
              <a:rPr lang="en-GB" sz="1800" i="1" dirty="0" smtClean="0"/>
              <a:t>Perspective</a:t>
            </a:r>
            <a:r>
              <a:rPr lang="en-GB" sz="1800" dirty="0" smtClean="0"/>
              <a:t>, 21:15-20</a:t>
            </a:r>
            <a:endParaRPr lang="en-GB" sz="1800" dirty="0"/>
          </a:p>
          <a:p>
            <a:pPr marL="0" indent="0">
              <a:buNone/>
            </a:pPr>
            <a:endParaRPr lang="en-GB" sz="2000" dirty="0"/>
          </a:p>
        </p:txBody>
      </p:sp>
    </p:spTree>
    <p:extLst>
      <p:ext uri="{BB962C8B-B14F-4D97-AF65-F5344CB8AC3E}">
        <p14:creationId xmlns:p14="http://schemas.microsoft.com/office/powerpoint/2010/main" val="22614468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idx="4294967295"/>
          </p:nvPr>
        </p:nvSpPr>
        <p:spPr/>
        <p:txBody>
          <a:bodyPr/>
          <a:lstStyle/>
          <a:p>
            <a:r>
              <a:rPr lang="en-US" sz="3200" dirty="0" smtClean="0">
                <a:latin typeface="Arial" charset="0"/>
                <a:cs typeface="Arial" charset="0"/>
              </a:rPr>
              <a:t>Please contact me for further information</a:t>
            </a:r>
            <a:endParaRPr lang="en-US" dirty="0" smtClean="0">
              <a:latin typeface="Arial" charset="0"/>
              <a:cs typeface="Arial" charset="0"/>
            </a:endParaRPr>
          </a:p>
        </p:txBody>
      </p:sp>
      <p:sp>
        <p:nvSpPr>
          <p:cNvPr id="29699" name="Rectangle 3"/>
          <p:cNvSpPr>
            <a:spLocks noGrp="1" noChangeArrowheads="1"/>
          </p:cNvSpPr>
          <p:nvPr>
            <p:ph idx="4294967295"/>
          </p:nvPr>
        </p:nvSpPr>
        <p:spPr/>
        <p:txBody>
          <a:bodyPr/>
          <a:lstStyle/>
          <a:p>
            <a:pPr lvl="1"/>
            <a:endParaRPr lang="en-GB" dirty="0" smtClean="0">
              <a:latin typeface="Arial" charset="0"/>
              <a:cs typeface="Arial" charset="0"/>
            </a:endParaRPr>
          </a:p>
          <a:p>
            <a:pPr lvl="1">
              <a:buFont typeface="Arial" charset="0"/>
              <a:buNone/>
            </a:pPr>
            <a:r>
              <a:rPr lang="en-GB" sz="2400" dirty="0" smtClean="0">
                <a:latin typeface="Arial" charset="0"/>
                <a:cs typeface="Arial" charset="0"/>
                <a:hlinkClick r:id="rId3"/>
              </a:rPr>
              <a:t>sally.dowling@uwe.ac.uk</a:t>
            </a:r>
            <a:endParaRPr lang="en-GB" sz="2800" dirty="0" smtClean="0">
              <a:latin typeface="Arial" charset="0"/>
              <a:cs typeface="Arial" charset="0"/>
            </a:endParaRPr>
          </a:p>
          <a:p>
            <a:pPr lvl="1">
              <a:buFont typeface="Arial" charset="0"/>
              <a:buNone/>
            </a:pPr>
            <a:endParaRPr lang="en-GB" sz="2800" dirty="0" smtClean="0">
              <a:latin typeface="Arial" charset="0"/>
              <a:cs typeface="Arial" charset="0"/>
            </a:endParaRPr>
          </a:p>
          <a:p>
            <a:pPr lvl="1">
              <a:buFont typeface="Arial" charset="0"/>
              <a:buNone/>
            </a:pPr>
            <a:r>
              <a:rPr lang="en-GB" sz="2400" dirty="0" smtClean="0">
                <a:latin typeface="Arial" charset="0"/>
                <a:cs typeface="Arial" charset="0"/>
              </a:rPr>
              <a:t>+44 (0)117 328 8874</a:t>
            </a:r>
          </a:p>
          <a:p>
            <a:pPr lvl="1">
              <a:buFont typeface="Arial" charset="0"/>
              <a:buNone/>
            </a:pPr>
            <a:endParaRPr lang="en-GB" sz="2800" dirty="0" smtClean="0">
              <a:latin typeface="Arial" charset="0"/>
              <a:cs typeface="Arial" charset="0"/>
            </a:endParaRPr>
          </a:p>
          <a:p>
            <a:pPr lvl="1">
              <a:buFont typeface="Arial" charset="0"/>
              <a:buNone/>
            </a:pPr>
            <a:endParaRPr lang="en-GB" sz="2800" dirty="0" smtClean="0">
              <a:latin typeface="Arial" charset="0"/>
              <a:cs typeface="Arial" charset="0"/>
            </a:endParaRPr>
          </a:p>
          <a:p>
            <a:pPr lvl="1">
              <a:buFont typeface="Arial" charset="0"/>
              <a:buNone/>
            </a:pPr>
            <a:endParaRPr lang="en-GB" sz="2800" dirty="0" smtClean="0">
              <a:latin typeface="Arial" charset="0"/>
              <a:cs typeface="Arial" charset="0"/>
            </a:endParaRPr>
          </a:p>
          <a:p>
            <a:pPr lvl="1">
              <a:buFont typeface="Arial" charset="0"/>
              <a:buNone/>
            </a:pPr>
            <a:endParaRPr lang="en-GB" sz="2800" dirty="0" smtClean="0">
              <a:latin typeface="Arial" charset="0"/>
              <a:cs typeface="Arial" charset="0"/>
            </a:endParaRPr>
          </a:p>
          <a:p>
            <a:pPr lvl="1">
              <a:buFont typeface="Arial" charset="0"/>
              <a:buNone/>
            </a:pPr>
            <a:endParaRPr lang="en-GB" sz="2800" dirty="0" smtClean="0">
              <a:latin typeface="Arial" charset="0"/>
              <a:cs typeface="Arial" charset="0"/>
            </a:endParaRPr>
          </a:p>
          <a:p>
            <a:pPr lvl="1">
              <a:buFont typeface="Arial" charset="0"/>
              <a:buNone/>
            </a:pPr>
            <a:endParaRPr lang="en-GB" sz="2400" dirty="0" smtClean="0">
              <a:latin typeface="Arial" charset="0"/>
              <a:cs typeface="Arial" charset="0"/>
            </a:endParaRPr>
          </a:p>
          <a:p>
            <a:pPr lvl="1">
              <a:buFont typeface="Arial" charset="0"/>
              <a:buNone/>
            </a:pPr>
            <a:endParaRPr lang="en-GB" sz="2800" dirty="0" smtClean="0">
              <a:latin typeface="Arial" charset="0"/>
              <a:cs typeface="Arial" charset="0"/>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Breastfeeding in the UK</a:t>
            </a:r>
            <a:endParaRPr lang="en-GB" sz="3200" dirty="0"/>
          </a:p>
        </p:txBody>
      </p:sp>
      <p:sp>
        <p:nvSpPr>
          <p:cNvPr id="3" name="Content Placeholder 2"/>
          <p:cNvSpPr>
            <a:spLocks noGrp="1"/>
          </p:cNvSpPr>
          <p:nvPr>
            <p:ph idx="1"/>
          </p:nvPr>
        </p:nvSpPr>
        <p:spPr/>
        <p:txBody>
          <a:bodyPr/>
          <a:lstStyle/>
          <a:p>
            <a:r>
              <a:rPr lang="en-GB" dirty="0" smtClean="0"/>
              <a:t>81% of mothers in the UK initiate breastfeeding</a:t>
            </a:r>
          </a:p>
          <a:p>
            <a:pPr lvl="1"/>
            <a:r>
              <a:rPr lang="en-GB" dirty="0" smtClean="0"/>
              <a:t>Falls to 65% at 1 week, 55% at 6 weeks</a:t>
            </a:r>
          </a:p>
          <a:p>
            <a:pPr lvl="1"/>
            <a:r>
              <a:rPr lang="en-GB" dirty="0" smtClean="0"/>
              <a:t>34% of mothers are still breastfeeding at 6 months</a:t>
            </a:r>
          </a:p>
          <a:p>
            <a:r>
              <a:rPr lang="en-GB" dirty="0" smtClean="0"/>
              <a:t>Women who are not offered support for breastfeeding problems are more likely to stop in the early weeks.</a:t>
            </a:r>
          </a:p>
          <a:p>
            <a:r>
              <a:rPr lang="en-GB" dirty="0" smtClean="0"/>
              <a:t>Breastfeeding initiation rates are lowest amongst women under 20 (58%) and highest amongst women over 30 (87%).</a:t>
            </a:r>
          </a:p>
          <a:p>
            <a:r>
              <a:rPr lang="en-GB" dirty="0" smtClean="0"/>
              <a:t>This is within the context of policy and guidance suggesting that all women should exclusively breastfeed for six months and then continue alongside solid foods.</a:t>
            </a:r>
          </a:p>
          <a:p>
            <a:pPr marL="0" indent="0">
              <a:buNone/>
            </a:pPr>
            <a:endParaRPr lang="en-GB" dirty="0" smtClean="0"/>
          </a:p>
          <a:p>
            <a:pPr marL="0" indent="0">
              <a:buNone/>
            </a:pPr>
            <a:r>
              <a:rPr lang="en-GB" sz="1600" dirty="0"/>
              <a:t>National figures from McAndrew et al., 2012. </a:t>
            </a:r>
          </a:p>
          <a:p>
            <a:pPr marL="0" indent="0">
              <a:buNone/>
            </a:pPr>
            <a:endParaRPr lang="en-GB" sz="1600" dirty="0" smtClean="0"/>
          </a:p>
          <a:p>
            <a:pPr marL="0" indent="0">
              <a:buNone/>
            </a:pPr>
            <a:endParaRPr lang="en-GB" sz="1600" dirty="0"/>
          </a:p>
          <a:p>
            <a:pPr marL="0" indent="0">
              <a:buNone/>
            </a:pPr>
            <a:endParaRPr lang="en-GB" sz="1600" dirty="0" smtClean="0"/>
          </a:p>
          <a:p>
            <a:pPr marL="0" indent="0">
              <a:buNone/>
            </a:pPr>
            <a:endParaRPr lang="en-GB" sz="1600" dirty="0"/>
          </a:p>
        </p:txBody>
      </p:sp>
    </p:spTree>
    <p:extLst>
      <p:ext uri="{BB962C8B-B14F-4D97-AF65-F5344CB8AC3E}">
        <p14:creationId xmlns:p14="http://schemas.microsoft.com/office/powerpoint/2010/main" val="27681018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Background – peer support</a:t>
            </a:r>
            <a:endParaRPr lang="en-GB" sz="3200" dirty="0"/>
          </a:p>
        </p:txBody>
      </p:sp>
      <p:sp>
        <p:nvSpPr>
          <p:cNvPr id="3" name="Content Placeholder 2"/>
          <p:cNvSpPr>
            <a:spLocks noGrp="1"/>
          </p:cNvSpPr>
          <p:nvPr>
            <p:ph idx="1"/>
          </p:nvPr>
        </p:nvSpPr>
        <p:spPr/>
        <p:txBody>
          <a:bodyPr/>
          <a:lstStyle/>
          <a:p>
            <a:r>
              <a:rPr lang="en-GB" dirty="0" smtClean="0"/>
              <a:t>What is peer support?</a:t>
            </a:r>
          </a:p>
          <a:p>
            <a:pPr lvl="1"/>
            <a:r>
              <a:rPr lang="en-GB" sz="1800" i="1" dirty="0" smtClean="0"/>
              <a:t>‘An approach in which women who have personal, practical experience of breastfeeding offer support to other mothers’  </a:t>
            </a:r>
            <a:r>
              <a:rPr lang="en-GB" sz="1800" dirty="0" smtClean="0"/>
              <a:t>(Phipps, 2006:166).</a:t>
            </a:r>
          </a:p>
          <a:p>
            <a:pPr lvl="1"/>
            <a:r>
              <a:rPr lang="en-GB" sz="1800" i="1" dirty="0" smtClean="0"/>
              <a:t>‘Systematic support between two persons or in a group’</a:t>
            </a:r>
            <a:r>
              <a:rPr lang="en-GB" sz="1800" dirty="0" smtClean="0"/>
              <a:t>  (</a:t>
            </a:r>
            <a:r>
              <a:rPr lang="en-GB" sz="1800" dirty="0" err="1" smtClean="0"/>
              <a:t>Kaunonen</a:t>
            </a:r>
            <a:r>
              <a:rPr lang="en-GB" sz="1800" dirty="0" smtClean="0"/>
              <a:t> </a:t>
            </a:r>
            <a:r>
              <a:rPr lang="en-GB" sz="1800" i="1" dirty="0" smtClean="0"/>
              <a:t>et al</a:t>
            </a:r>
            <a:r>
              <a:rPr lang="en-GB" sz="1800" dirty="0" smtClean="0"/>
              <a:t>., 2012)</a:t>
            </a:r>
            <a:endParaRPr lang="en-GB" sz="1800" i="1" dirty="0" smtClean="0"/>
          </a:p>
          <a:p>
            <a:r>
              <a:rPr lang="en-GB" dirty="0" smtClean="0"/>
              <a:t>Different models of peer support</a:t>
            </a:r>
          </a:p>
          <a:p>
            <a:pPr marL="342900" lvl="1" indent="-342900">
              <a:buFont typeface="Arial" charset="0"/>
              <a:buChar char="•"/>
            </a:pPr>
            <a:r>
              <a:rPr lang="en-GB" sz="2400" dirty="0" smtClean="0"/>
              <a:t>Recommended </a:t>
            </a:r>
            <a:r>
              <a:rPr lang="en-GB" sz="2400" dirty="0"/>
              <a:t>by the WHO and </a:t>
            </a:r>
            <a:r>
              <a:rPr lang="en-GB" sz="2400" dirty="0" smtClean="0"/>
              <a:t>by </a:t>
            </a:r>
            <a:r>
              <a:rPr lang="en-GB" sz="2400" dirty="0"/>
              <a:t>NICE (Dyson </a:t>
            </a:r>
            <a:r>
              <a:rPr lang="en-GB" sz="2400" i="1" dirty="0"/>
              <a:t>et al</a:t>
            </a:r>
            <a:r>
              <a:rPr lang="en-GB" sz="2400" dirty="0"/>
              <a:t>., 2006; NICE, 2008</a:t>
            </a:r>
            <a:r>
              <a:rPr lang="en-GB" sz="2400" dirty="0" smtClean="0"/>
              <a:t>); part of NHS commissioning guidance for England.</a:t>
            </a:r>
          </a:p>
          <a:p>
            <a:pPr marL="342900" lvl="1" indent="-342900">
              <a:buFont typeface="Arial" charset="0"/>
              <a:buChar char="•"/>
            </a:pPr>
            <a:r>
              <a:rPr lang="en-GB" sz="2400" dirty="0" smtClean="0"/>
              <a:t>Aim of peer support is to enable continuation of breastfeeding.</a:t>
            </a:r>
            <a:endParaRPr lang="en-GB" sz="2400" dirty="0"/>
          </a:p>
          <a:p>
            <a:endParaRPr lang="en-GB" sz="2200" dirty="0" smtClean="0"/>
          </a:p>
          <a:p>
            <a:pPr lvl="1"/>
            <a:endParaRPr lang="en-GB" dirty="0" smtClean="0"/>
          </a:p>
          <a:p>
            <a:endParaRPr lang="en-GB" dirty="0"/>
          </a:p>
        </p:txBody>
      </p:sp>
    </p:spTree>
    <p:extLst>
      <p:ext uri="{BB962C8B-B14F-4D97-AF65-F5344CB8AC3E}">
        <p14:creationId xmlns:p14="http://schemas.microsoft.com/office/powerpoint/2010/main" val="26199263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Background – peer support</a:t>
            </a:r>
            <a:endParaRPr lang="en-GB" sz="3200" dirty="0"/>
          </a:p>
        </p:txBody>
      </p:sp>
      <p:sp>
        <p:nvSpPr>
          <p:cNvPr id="3" name="Content Placeholder 2"/>
          <p:cNvSpPr>
            <a:spLocks noGrp="1"/>
          </p:cNvSpPr>
          <p:nvPr>
            <p:ph idx="1"/>
          </p:nvPr>
        </p:nvSpPr>
        <p:spPr>
          <a:xfrm>
            <a:off x="467544" y="1340768"/>
            <a:ext cx="8229600" cy="4525963"/>
          </a:xfrm>
        </p:spPr>
        <p:txBody>
          <a:bodyPr/>
          <a:lstStyle/>
          <a:p>
            <a:r>
              <a:rPr lang="en-GB" dirty="0"/>
              <a:t>What do we know about how and why it works</a:t>
            </a:r>
            <a:r>
              <a:rPr lang="en-GB" dirty="0" smtClean="0"/>
              <a:t>?</a:t>
            </a:r>
          </a:p>
          <a:p>
            <a:pPr lvl="1"/>
            <a:r>
              <a:rPr lang="en-GB" dirty="0" smtClean="0"/>
              <a:t>Qualitative research – women value:</a:t>
            </a:r>
          </a:p>
          <a:p>
            <a:pPr lvl="2"/>
            <a:r>
              <a:rPr lang="en-GB" sz="1800" dirty="0" smtClean="0"/>
              <a:t>Support </a:t>
            </a:r>
            <a:r>
              <a:rPr lang="en-GB" sz="1800" dirty="0"/>
              <a:t>from those who have similar experiences</a:t>
            </a:r>
          </a:p>
          <a:p>
            <a:pPr lvl="2"/>
            <a:r>
              <a:rPr lang="en-GB" sz="1800" dirty="0"/>
              <a:t>Social support</a:t>
            </a:r>
          </a:p>
          <a:p>
            <a:pPr lvl="2"/>
            <a:r>
              <a:rPr lang="en-GB" sz="1800" dirty="0"/>
              <a:t>Opportunity to question</a:t>
            </a:r>
          </a:p>
          <a:p>
            <a:pPr lvl="2"/>
            <a:r>
              <a:rPr lang="en-GB" sz="1800" dirty="0"/>
              <a:t>Opportunity to overcome </a:t>
            </a:r>
            <a:r>
              <a:rPr lang="en-GB" sz="1800" dirty="0" smtClean="0"/>
              <a:t>problems</a:t>
            </a:r>
          </a:p>
          <a:p>
            <a:pPr marL="0" indent="0">
              <a:buNone/>
            </a:pPr>
            <a:r>
              <a:rPr lang="en-GB" sz="1600" dirty="0" smtClean="0"/>
              <a:t>(Thomson </a:t>
            </a:r>
            <a:r>
              <a:rPr lang="en-GB" sz="1600" i="1" dirty="0" smtClean="0"/>
              <a:t>et al</a:t>
            </a:r>
            <a:r>
              <a:rPr lang="en-GB" sz="1600" dirty="0" smtClean="0"/>
              <a:t>., 2012; </a:t>
            </a:r>
            <a:r>
              <a:rPr lang="en-GB" sz="1600" dirty="0" err="1" smtClean="0"/>
              <a:t>Trickey</a:t>
            </a:r>
            <a:r>
              <a:rPr lang="en-GB" sz="1600" dirty="0" smtClean="0"/>
              <a:t>, 2013)</a:t>
            </a:r>
            <a:endParaRPr lang="en-GB" sz="1600" dirty="0"/>
          </a:p>
          <a:p>
            <a:pPr lvl="1"/>
            <a:r>
              <a:rPr lang="en-GB" dirty="0" smtClean="0"/>
              <a:t>Systematic reviews highlight</a:t>
            </a:r>
            <a:r>
              <a:rPr lang="en-GB" dirty="0"/>
              <a:t>	</a:t>
            </a:r>
            <a:endParaRPr lang="en-GB" dirty="0" smtClean="0"/>
          </a:p>
          <a:p>
            <a:pPr lvl="2"/>
            <a:r>
              <a:rPr lang="en-GB" sz="1800" dirty="0" smtClean="0"/>
              <a:t>Importance of continuous breastfeeding support</a:t>
            </a:r>
          </a:p>
          <a:p>
            <a:pPr lvl="2"/>
            <a:r>
              <a:rPr lang="en-GB" sz="1800" dirty="0" smtClean="0"/>
              <a:t>Peer support works best alongside professional support</a:t>
            </a:r>
          </a:p>
          <a:p>
            <a:pPr lvl="2"/>
            <a:r>
              <a:rPr lang="en-GB" sz="1800" dirty="0" smtClean="0"/>
              <a:t>Importance of training</a:t>
            </a:r>
          </a:p>
          <a:p>
            <a:pPr lvl="2"/>
            <a:r>
              <a:rPr lang="en-GB" sz="1800" dirty="0" smtClean="0"/>
              <a:t>Face-to-face support more successful</a:t>
            </a:r>
          </a:p>
          <a:p>
            <a:pPr lvl="2"/>
            <a:r>
              <a:rPr lang="en-GB" sz="1800" dirty="0" smtClean="0"/>
              <a:t>Reactive support less successful</a:t>
            </a:r>
          </a:p>
          <a:p>
            <a:pPr marL="0" indent="0">
              <a:buNone/>
            </a:pPr>
            <a:r>
              <a:rPr lang="en-GB" sz="1600" dirty="0" smtClean="0"/>
              <a:t>(</a:t>
            </a:r>
            <a:r>
              <a:rPr lang="en-GB" sz="1600" dirty="0" err="1" smtClean="0"/>
              <a:t>Kaunonen</a:t>
            </a:r>
            <a:r>
              <a:rPr lang="en-GB" sz="1600" dirty="0" smtClean="0"/>
              <a:t> </a:t>
            </a:r>
            <a:r>
              <a:rPr lang="en-GB" sz="1600" i="1" dirty="0" smtClean="0"/>
              <a:t>et al</a:t>
            </a:r>
            <a:r>
              <a:rPr lang="en-GB" sz="1600" dirty="0" smtClean="0"/>
              <a:t>, 2012; Renfrew </a:t>
            </a:r>
            <a:r>
              <a:rPr lang="en-GB" sz="1600" i="1" dirty="0" smtClean="0"/>
              <a:t>et al</a:t>
            </a:r>
            <a:r>
              <a:rPr lang="en-GB" sz="1600" dirty="0" smtClean="0"/>
              <a:t>., 2012)</a:t>
            </a:r>
            <a:endParaRPr lang="en-GB" sz="1600" dirty="0"/>
          </a:p>
        </p:txBody>
      </p:sp>
    </p:spTree>
    <p:extLst>
      <p:ext uri="{BB962C8B-B14F-4D97-AF65-F5344CB8AC3E}">
        <p14:creationId xmlns:p14="http://schemas.microsoft.com/office/powerpoint/2010/main" val="19001237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Breastfeeding in Wiltshire</a:t>
            </a:r>
            <a:endParaRPr lang="en-GB" sz="3200" dirty="0"/>
          </a:p>
        </p:txBody>
      </p:sp>
      <p:sp>
        <p:nvSpPr>
          <p:cNvPr id="3" name="Content Placeholder 2"/>
          <p:cNvSpPr>
            <a:spLocks noGrp="1"/>
          </p:cNvSpPr>
          <p:nvPr>
            <p:ph idx="1"/>
          </p:nvPr>
        </p:nvSpPr>
        <p:spPr/>
        <p:txBody>
          <a:bodyPr/>
          <a:lstStyle/>
          <a:p>
            <a:r>
              <a:rPr lang="en-GB" dirty="0" smtClean="0"/>
              <a:t>In Wiltshire (2012/13) 81.7% of women initiated breastfeeding; in Q1 2012/13 49% were breastfeeding at 6 weeks</a:t>
            </a:r>
          </a:p>
          <a:p>
            <a:r>
              <a:rPr lang="en-GB" dirty="0" smtClean="0"/>
              <a:t>Difference across and between different areas in Wiltshire</a:t>
            </a:r>
          </a:p>
          <a:p>
            <a:pPr lvl="1"/>
            <a:r>
              <a:rPr lang="en-GB" sz="1800" dirty="0" smtClean="0"/>
              <a:t>At 6 weeks 39% of babies breastfed in the most deprived area (population quintile); 53.5% in the least deprived</a:t>
            </a:r>
          </a:p>
          <a:p>
            <a:pPr lvl="1"/>
            <a:r>
              <a:rPr lang="en-GB" sz="1800" dirty="0" smtClean="0"/>
              <a:t>At 6 weeks rate is lowest amongst mothers aged 15-19 (19%) and mothers aged 20-24 (23%)</a:t>
            </a:r>
          </a:p>
          <a:p>
            <a:endParaRPr lang="en-GB" dirty="0" smtClean="0"/>
          </a:p>
          <a:p>
            <a:pPr marL="0" indent="0">
              <a:buNone/>
            </a:pPr>
            <a:endParaRPr lang="en-GB" sz="1600" dirty="0" smtClean="0"/>
          </a:p>
          <a:p>
            <a:pPr marL="0" indent="0">
              <a:buNone/>
            </a:pPr>
            <a:endParaRPr lang="en-GB" sz="1600" dirty="0"/>
          </a:p>
          <a:p>
            <a:pPr marL="0" indent="0">
              <a:buNone/>
            </a:pPr>
            <a:endParaRPr lang="en-GB" sz="1600" dirty="0" smtClean="0"/>
          </a:p>
          <a:p>
            <a:pPr marL="0" indent="0">
              <a:buNone/>
            </a:pPr>
            <a:r>
              <a:rPr lang="en-GB" sz="1600" dirty="0" smtClean="0"/>
              <a:t>Wiltshire </a:t>
            </a:r>
            <a:r>
              <a:rPr lang="en-GB" sz="1600" dirty="0"/>
              <a:t>figures from NHS Wiltshire Breastfeeding Dataset, September 2012 </a:t>
            </a:r>
            <a:r>
              <a:rPr lang="en-GB" sz="1600" dirty="0" smtClean="0"/>
              <a:t>(draft)</a:t>
            </a:r>
            <a:endParaRPr lang="en-GB" sz="1600" dirty="0"/>
          </a:p>
          <a:p>
            <a:endParaRPr lang="en-GB" sz="2800" dirty="0" smtClean="0"/>
          </a:p>
          <a:p>
            <a:endParaRPr lang="en-GB" sz="2800" dirty="0" smtClean="0"/>
          </a:p>
          <a:p>
            <a:endParaRPr lang="en-GB" dirty="0"/>
          </a:p>
        </p:txBody>
      </p:sp>
    </p:spTree>
    <p:extLst>
      <p:ext uri="{BB962C8B-B14F-4D97-AF65-F5344CB8AC3E}">
        <p14:creationId xmlns:p14="http://schemas.microsoft.com/office/powerpoint/2010/main" val="1508738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Peer support in Wiltshire</a:t>
            </a:r>
            <a:endParaRPr lang="en-GB" sz="3200" dirty="0"/>
          </a:p>
        </p:txBody>
      </p:sp>
      <p:sp>
        <p:nvSpPr>
          <p:cNvPr id="3" name="Content Placeholder 2"/>
          <p:cNvSpPr>
            <a:spLocks noGrp="1"/>
          </p:cNvSpPr>
          <p:nvPr>
            <p:ph idx="1"/>
          </p:nvPr>
        </p:nvSpPr>
        <p:spPr/>
        <p:txBody>
          <a:bodyPr/>
          <a:lstStyle/>
          <a:p>
            <a:r>
              <a:rPr lang="en-GB" dirty="0" smtClean="0"/>
              <a:t>Commissioned by the local NHS (NHS Wiltshire, now by Wiltshire Council)</a:t>
            </a:r>
          </a:p>
          <a:p>
            <a:pPr lvl="1"/>
            <a:r>
              <a:rPr lang="en-GB" dirty="0" smtClean="0"/>
              <a:t>Two paid posts – ‘peer support co-ordinators’</a:t>
            </a:r>
          </a:p>
          <a:p>
            <a:pPr lvl="1"/>
            <a:r>
              <a:rPr lang="en-GB" dirty="0" smtClean="0"/>
              <a:t>Network of volunteer peer supporters, training delivered by the National Childbirth Trust, </a:t>
            </a:r>
            <a:r>
              <a:rPr lang="en-GB" dirty="0"/>
              <a:t>accredited </a:t>
            </a:r>
            <a:r>
              <a:rPr lang="en-GB" dirty="0" smtClean="0"/>
              <a:t>by the Open College Network</a:t>
            </a:r>
          </a:p>
          <a:p>
            <a:pPr lvl="1"/>
            <a:r>
              <a:rPr lang="en-GB" dirty="0" smtClean="0"/>
              <a:t>Ten week training and a workbook, plus on-going supervision and top-up training</a:t>
            </a:r>
          </a:p>
          <a:p>
            <a:r>
              <a:rPr lang="en-GB" dirty="0" smtClean="0"/>
              <a:t>Peer support groups run out of Children’s Centres (part of the Government’s Sure Start programme)</a:t>
            </a:r>
            <a:endParaRPr lang="en-GB" sz="2800" dirty="0" smtClean="0"/>
          </a:p>
        </p:txBody>
      </p:sp>
    </p:spTree>
    <p:extLst>
      <p:ext uri="{BB962C8B-B14F-4D97-AF65-F5344CB8AC3E}">
        <p14:creationId xmlns:p14="http://schemas.microsoft.com/office/powerpoint/2010/main" val="33293829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The Evaluation</a:t>
            </a:r>
            <a:endParaRPr lang="en-GB" sz="3200" dirty="0"/>
          </a:p>
        </p:txBody>
      </p:sp>
      <p:sp>
        <p:nvSpPr>
          <p:cNvPr id="3" name="Content Placeholder 2"/>
          <p:cNvSpPr>
            <a:spLocks noGrp="1"/>
          </p:cNvSpPr>
          <p:nvPr>
            <p:ph idx="1"/>
          </p:nvPr>
        </p:nvSpPr>
        <p:spPr/>
        <p:txBody>
          <a:bodyPr/>
          <a:lstStyle/>
          <a:p>
            <a:r>
              <a:rPr lang="en-GB" dirty="0" smtClean="0"/>
              <a:t>Approached by NHS Wiltshire </a:t>
            </a:r>
            <a:r>
              <a:rPr lang="en-GB" dirty="0" smtClean="0"/>
              <a:t>and </a:t>
            </a:r>
            <a:r>
              <a:rPr lang="en-GB" dirty="0" smtClean="0"/>
              <a:t>asked to evaluate breastfeeding peer support in three areas of Wiltshire – Salisbury, Trowbridge and Westbury</a:t>
            </a:r>
          </a:p>
          <a:p>
            <a:r>
              <a:rPr lang="en-GB" dirty="0" smtClean="0"/>
              <a:t>Data collection </a:t>
            </a:r>
            <a:r>
              <a:rPr lang="en-GB" dirty="0" smtClean="0"/>
              <a:t>from May 2012 – February 2013.</a:t>
            </a:r>
          </a:p>
          <a:p>
            <a:r>
              <a:rPr lang="en-GB" dirty="0" smtClean="0"/>
              <a:t>Why these areas?</a:t>
            </a:r>
          </a:p>
          <a:p>
            <a:pPr lvl="1"/>
            <a:r>
              <a:rPr lang="en-GB" sz="1800" dirty="0" smtClean="0"/>
              <a:t>Deprivation</a:t>
            </a:r>
          </a:p>
          <a:p>
            <a:pPr lvl="1"/>
            <a:r>
              <a:rPr lang="en-GB" sz="1800" dirty="0" smtClean="0"/>
              <a:t>Low breastfeeding rates</a:t>
            </a:r>
          </a:p>
          <a:p>
            <a:r>
              <a:rPr lang="en-GB" dirty="0" smtClean="0"/>
              <a:t>Why carry out the evaluation then?</a:t>
            </a:r>
          </a:p>
          <a:p>
            <a:pPr lvl="1"/>
            <a:r>
              <a:rPr lang="en-GB" sz="1800" dirty="0" smtClean="0"/>
              <a:t>The introduction of a new ante- and postnatal peer support contact</a:t>
            </a:r>
          </a:p>
          <a:p>
            <a:pPr lvl="1"/>
            <a:r>
              <a:rPr lang="en-GB" sz="1800" dirty="0" smtClean="0"/>
              <a:t>UNICEF BFI Community Accreditation </a:t>
            </a:r>
            <a:endParaRPr lang="en-GB" sz="1800" dirty="0"/>
          </a:p>
          <a:p>
            <a:endParaRPr lang="en-GB" dirty="0" smtClean="0"/>
          </a:p>
        </p:txBody>
      </p:sp>
    </p:spTree>
    <p:extLst>
      <p:ext uri="{BB962C8B-B14F-4D97-AF65-F5344CB8AC3E}">
        <p14:creationId xmlns:p14="http://schemas.microsoft.com/office/powerpoint/2010/main" val="42898618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Methods</a:t>
            </a:r>
            <a:endParaRPr lang="en-GB" dirty="0"/>
          </a:p>
        </p:txBody>
      </p:sp>
      <p:sp>
        <p:nvSpPr>
          <p:cNvPr id="3" name="Content Placeholder 2"/>
          <p:cNvSpPr>
            <a:spLocks noGrp="1"/>
          </p:cNvSpPr>
          <p:nvPr>
            <p:ph idx="1"/>
          </p:nvPr>
        </p:nvSpPr>
        <p:spPr>
          <a:xfrm>
            <a:off x="467544" y="1412776"/>
            <a:ext cx="8229600" cy="4525963"/>
          </a:xfrm>
        </p:spPr>
        <p:txBody>
          <a:bodyPr/>
          <a:lstStyle/>
          <a:p>
            <a:r>
              <a:rPr lang="en-GB" dirty="0" smtClean="0"/>
              <a:t>Interviews with stakeholders (n=12)</a:t>
            </a:r>
          </a:p>
          <a:p>
            <a:pPr lvl="1"/>
            <a:r>
              <a:rPr lang="en-GB" sz="1800" dirty="0" smtClean="0"/>
              <a:t>Peer support coordinators, Infant Feeding coordinators, Maternity Service Leads, Children's Centre managers, Health Visitors. </a:t>
            </a:r>
          </a:p>
          <a:p>
            <a:r>
              <a:rPr lang="en-GB" dirty="0" smtClean="0"/>
              <a:t>Interviews with breastfeeding mothers (n=7)</a:t>
            </a:r>
          </a:p>
          <a:p>
            <a:r>
              <a:rPr lang="en-GB" dirty="0" smtClean="0"/>
              <a:t>Focus groups with peer supporters (n=2; 12 women)</a:t>
            </a:r>
            <a:endParaRPr lang="en-GB" sz="2000" dirty="0" smtClean="0"/>
          </a:p>
          <a:p>
            <a:r>
              <a:rPr lang="en-GB" dirty="0" smtClean="0"/>
              <a:t>Participants were accessed using purposive sampling and snowballing (peer support </a:t>
            </a:r>
            <a:r>
              <a:rPr lang="en-GB" dirty="0" smtClean="0"/>
              <a:t>coordinators and CC managers </a:t>
            </a:r>
            <a:r>
              <a:rPr lang="en-GB" dirty="0" smtClean="0"/>
              <a:t>as gatekeepers)</a:t>
            </a:r>
          </a:p>
          <a:p>
            <a:r>
              <a:rPr lang="en-GB" dirty="0" smtClean="0"/>
              <a:t>Data collection took place over a longer time period than anticipated </a:t>
            </a:r>
          </a:p>
          <a:p>
            <a:pPr lvl="1"/>
            <a:r>
              <a:rPr lang="en-GB" sz="2400" dirty="0" smtClean="0"/>
              <a:t>Why?</a:t>
            </a:r>
          </a:p>
          <a:p>
            <a:pPr lvl="1"/>
            <a:r>
              <a:rPr lang="en-GB" sz="2400" dirty="0" smtClean="0"/>
              <a:t>Consequences?</a:t>
            </a:r>
          </a:p>
          <a:p>
            <a:endParaRPr lang="en-GB" dirty="0"/>
          </a:p>
          <a:p>
            <a:pPr marL="0" indent="0">
              <a:buNone/>
            </a:pPr>
            <a:endParaRPr lang="en-GB" dirty="0"/>
          </a:p>
        </p:txBody>
      </p:sp>
    </p:spTree>
    <p:extLst>
      <p:ext uri="{BB962C8B-B14F-4D97-AF65-F5344CB8AC3E}">
        <p14:creationId xmlns:p14="http://schemas.microsoft.com/office/powerpoint/2010/main" val="296425462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lide Option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lide Option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12779</TotalTime>
  <Words>2780</Words>
  <Application>Microsoft Office PowerPoint</Application>
  <PresentationFormat>On-screen Show (4:3)</PresentationFormat>
  <Paragraphs>280</Paragraphs>
  <Slides>24</Slides>
  <Notes>24</Notes>
  <HiddenSlides>0</HiddenSlides>
  <MMClips>0</MMClips>
  <ScaleCrop>false</ScaleCrop>
  <HeadingPairs>
    <vt:vector size="6" baseType="variant">
      <vt:variant>
        <vt:lpstr>Fonts Used</vt:lpstr>
      </vt:variant>
      <vt:variant>
        <vt:i4>1</vt:i4>
      </vt:variant>
      <vt:variant>
        <vt:lpstr>Theme</vt:lpstr>
      </vt:variant>
      <vt:variant>
        <vt:i4>3</vt:i4>
      </vt:variant>
      <vt:variant>
        <vt:lpstr>Slide Titles</vt:lpstr>
      </vt:variant>
      <vt:variant>
        <vt:i4>24</vt:i4>
      </vt:variant>
    </vt:vector>
  </HeadingPairs>
  <TitlesOfParts>
    <vt:vector size="28" baseType="lpstr">
      <vt:lpstr>Arial</vt:lpstr>
      <vt:lpstr>Default Design</vt:lpstr>
      <vt:lpstr>Slide Option 1</vt:lpstr>
      <vt:lpstr>Slide Option 2</vt:lpstr>
      <vt:lpstr>UWE Bristol  Breastfeeding peer support in Wiltshire: An evaluation</vt:lpstr>
      <vt:lpstr>Outline </vt:lpstr>
      <vt:lpstr>Breastfeeding in the UK</vt:lpstr>
      <vt:lpstr>Background – peer support</vt:lpstr>
      <vt:lpstr>Background – peer support</vt:lpstr>
      <vt:lpstr>Breastfeeding in Wiltshire</vt:lpstr>
      <vt:lpstr>Peer support in Wiltshire</vt:lpstr>
      <vt:lpstr>The Evaluation</vt:lpstr>
      <vt:lpstr>Methods</vt:lpstr>
      <vt:lpstr>Thematic analysis</vt:lpstr>
      <vt:lpstr>The value of peer support</vt:lpstr>
      <vt:lpstr>The value of peer support</vt:lpstr>
      <vt:lpstr>The value of peer support</vt:lpstr>
      <vt:lpstr>The perception of peer support groups</vt:lpstr>
      <vt:lpstr>Reaching the women least likely to breastfeed</vt:lpstr>
      <vt:lpstr>The provision of peer support</vt:lpstr>
      <vt:lpstr>The provision of peer support</vt:lpstr>
      <vt:lpstr>Discussion</vt:lpstr>
      <vt:lpstr>Discussion/recommendations </vt:lpstr>
      <vt:lpstr>Recommendations</vt:lpstr>
      <vt:lpstr>Limitations to the work</vt:lpstr>
      <vt:lpstr>References</vt:lpstr>
      <vt:lpstr>References</vt:lpstr>
      <vt:lpstr>Please contact me for further information</vt:lpstr>
    </vt:vector>
  </TitlesOfParts>
  <Company>University of the West of England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kkkkkkk</dc:title>
  <dc:creator>at-admin</dc:creator>
  <cp:lastModifiedBy>Sally Dowling</cp:lastModifiedBy>
  <cp:revision>287</cp:revision>
  <cp:lastPrinted>2014-11-04T16:05:49Z</cp:lastPrinted>
  <dcterms:created xsi:type="dcterms:W3CDTF">2008-03-28T15:44:30Z</dcterms:created>
  <dcterms:modified xsi:type="dcterms:W3CDTF">2014-11-04T20:02:36Z</dcterms:modified>
</cp:coreProperties>
</file>