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5" r:id="rId7"/>
    <p:sldId id="270" r:id="rId8"/>
    <p:sldId id="266" r:id="rId9"/>
    <p:sldId id="282" r:id="rId10"/>
    <p:sldId id="272" r:id="rId11"/>
    <p:sldId id="274" r:id="rId12"/>
    <p:sldId id="276" r:id="rId13"/>
    <p:sldId id="278" r:id="rId14"/>
    <p:sldId id="280" r:id="rId15"/>
    <p:sldId id="296" r:id="rId16"/>
    <p:sldId id="267" r:id="rId17"/>
    <p:sldId id="284" r:id="rId18"/>
    <p:sldId id="285" r:id="rId19"/>
    <p:sldId id="286" r:id="rId20"/>
    <p:sldId id="287" r:id="rId21"/>
    <p:sldId id="283" r:id="rId22"/>
    <p:sldId id="288" r:id="rId23"/>
    <p:sldId id="289" r:id="rId24"/>
    <p:sldId id="290" r:id="rId25"/>
    <p:sldId id="291" r:id="rId26"/>
    <p:sldId id="292" r:id="rId27"/>
    <p:sldId id="293" r:id="rId28"/>
    <p:sldId id="294" r:id="rId29"/>
    <p:sldId id="295" r:id="rId30"/>
    <p:sldId id="28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85" autoAdjust="0"/>
    <p:restoredTop sz="94660"/>
  </p:normalViewPr>
  <p:slideViewPr>
    <p:cSldViewPr snapToGrid="0">
      <p:cViewPr varScale="1">
        <p:scale>
          <a:sx n="115" d="100"/>
          <a:sy n="115" d="100"/>
        </p:scale>
        <p:origin x="-2408"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F2A16C-7747-400C-B673-B633E95FCCF0}" type="datetimeFigureOut">
              <a:rPr lang="en-GB" smtClean="0"/>
              <a:t>04/12/2014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162692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F2A16C-7747-400C-B673-B633E95FCCF0}" type="datetimeFigureOut">
              <a:rPr lang="en-GB" smtClean="0"/>
              <a:t>04/12/2014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315912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F2A16C-7747-400C-B673-B633E95FCCF0}" type="datetimeFigureOut">
              <a:rPr lang="en-GB" smtClean="0"/>
              <a:t>04/12/2014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175437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F2A16C-7747-400C-B673-B633E95FCCF0}" type="datetimeFigureOut">
              <a:rPr lang="en-GB" smtClean="0"/>
              <a:t>04/12/2014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664677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2A16C-7747-400C-B673-B633E95FCCF0}" type="datetimeFigureOut">
              <a:rPr lang="en-GB" smtClean="0"/>
              <a:t>04/12/2014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338005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F2A16C-7747-400C-B673-B633E95FCCF0}" type="datetimeFigureOut">
              <a:rPr lang="en-GB" smtClean="0"/>
              <a:t>04/12/2014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239915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F2A16C-7747-400C-B673-B633E95FCCF0}" type="datetimeFigureOut">
              <a:rPr lang="en-GB" smtClean="0"/>
              <a:t>04/12/2014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168169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F2A16C-7747-400C-B673-B633E95FCCF0}" type="datetimeFigureOut">
              <a:rPr lang="en-GB" smtClean="0"/>
              <a:t>04/12/2014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338586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2A16C-7747-400C-B673-B633E95FCCF0}" type="datetimeFigureOut">
              <a:rPr lang="en-GB" smtClean="0"/>
              <a:t>04/12/2014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122713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2A16C-7747-400C-B673-B633E95FCCF0}" type="datetimeFigureOut">
              <a:rPr lang="en-GB" smtClean="0"/>
              <a:t>04/12/2014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150839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2A16C-7747-400C-B673-B633E95FCCF0}" type="datetimeFigureOut">
              <a:rPr lang="en-GB" smtClean="0"/>
              <a:t>04/12/2014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C3AA5B-FFB1-454E-83F2-31B5EC07C70F}" type="slidenum">
              <a:rPr lang="en-GB" smtClean="0"/>
              <a:t>‹#›</a:t>
            </a:fld>
            <a:endParaRPr lang="en-GB"/>
          </a:p>
        </p:txBody>
      </p:sp>
    </p:spTree>
    <p:extLst>
      <p:ext uri="{BB962C8B-B14F-4D97-AF65-F5344CB8AC3E}">
        <p14:creationId xmlns:p14="http://schemas.microsoft.com/office/powerpoint/2010/main" val="3681752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2A16C-7747-400C-B673-B633E95FCCF0}" type="datetimeFigureOut">
              <a:rPr lang="en-GB" smtClean="0"/>
              <a:t>04/12/2014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3AA5B-FFB1-454E-83F2-31B5EC07C70F}" type="slidenum">
              <a:rPr lang="en-GB" smtClean="0"/>
              <a:t>‹#›</a:t>
            </a:fld>
            <a:endParaRPr lang="en-GB"/>
          </a:p>
        </p:txBody>
      </p:sp>
    </p:spTree>
    <p:extLst>
      <p:ext uri="{BB962C8B-B14F-4D97-AF65-F5344CB8AC3E}">
        <p14:creationId xmlns:p14="http://schemas.microsoft.com/office/powerpoint/2010/main" val="2058379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wmf"/><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png"/><Relationship Id="rId5"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uwe.ac.uk/media/uwe-logos/UWE_c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2" y="388143"/>
            <a:ext cx="3616325"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srcRect/>
          <a:stretch>
            <a:fillRect/>
          </a:stretch>
        </p:blipFill>
        <p:spPr bwMode="auto">
          <a:xfrm>
            <a:off x="7258844" y="388143"/>
            <a:ext cx="4475163" cy="174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6" name="Picture 5" descr="C:\Documents and Settings\psc5kb\Local Settings\Temporary Internet Files\Content.IE5\0HUZ4PEB\MCj04421080000[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3112" y="2274094"/>
            <a:ext cx="3025775"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
          <p:cNvSpPr txBox="1">
            <a:spLocks noChangeArrowheads="1"/>
          </p:cNvSpPr>
          <p:nvPr/>
        </p:nvSpPr>
        <p:spPr bwMode="auto">
          <a:xfrm>
            <a:off x="1523205" y="5047456"/>
            <a:ext cx="914558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1900" kern="1200">
                <a:solidFill>
                  <a:schemeClr val="tx1"/>
                </a:solidFill>
                <a:latin typeface="Arial" panose="020B0604020202020204" pitchFamily="34" charset="0"/>
                <a:ea typeface="ＭＳ Ｐゴシック" panose="020B0600070205080204" pitchFamily="34" charset="-128"/>
                <a:cs typeface="+mn-cs"/>
              </a:defRPr>
            </a:lvl1pPr>
            <a:lvl2pPr marL="104775" indent="352425" algn="l" rtl="0" fontAlgn="base">
              <a:spcBef>
                <a:spcPct val="0"/>
              </a:spcBef>
              <a:spcAft>
                <a:spcPct val="0"/>
              </a:spcAft>
              <a:defRPr sz="1900" kern="1200">
                <a:solidFill>
                  <a:schemeClr val="tx1"/>
                </a:solidFill>
                <a:latin typeface="Arial" panose="020B0604020202020204" pitchFamily="34" charset="0"/>
                <a:ea typeface="ＭＳ Ｐゴシック" panose="020B0600070205080204" pitchFamily="34" charset="-128"/>
                <a:cs typeface="+mn-cs"/>
              </a:defRPr>
            </a:lvl2pPr>
            <a:lvl3pPr marL="209550" indent="704850" algn="l" rtl="0" fontAlgn="base">
              <a:spcBef>
                <a:spcPct val="0"/>
              </a:spcBef>
              <a:spcAft>
                <a:spcPct val="0"/>
              </a:spcAft>
              <a:defRPr sz="1900" kern="1200">
                <a:solidFill>
                  <a:schemeClr val="tx1"/>
                </a:solidFill>
                <a:latin typeface="Arial" panose="020B0604020202020204" pitchFamily="34" charset="0"/>
                <a:ea typeface="ＭＳ Ｐゴシック" panose="020B0600070205080204" pitchFamily="34" charset="-128"/>
                <a:cs typeface="+mn-cs"/>
              </a:defRPr>
            </a:lvl3pPr>
            <a:lvl4pPr marL="314325" indent="1057275" algn="l" rtl="0" fontAlgn="base">
              <a:spcBef>
                <a:spcPct val="0"/>
              </a:spcBef>
              <a:spcAft>
                <a:spcPct val="0"/>
              </a:spcAft>
              <a:defRPr sz="1900" kern="1200">
                <a:solidFill>
                  <a:schemeClr val="tx1"/>
                </a:solidFill>
                <a:latin typeface="Arial" panose="020B0604020202020204" pitchFamily="34" charset="0"/>
                <a:ea typeface="ＭＳ Ｐゴシック" panose="020B0600070205080204" pitchFamily="34" charset="-128"/>
                <a:cs typeface="+mn-cs"/>
              </a:defRPr>
            </a:lvl4pPr>
            <a:lvl5pPr marL="419100" indent="1409700" algn="l" rtl="0" fontAlgn="base">
              <a:spcBef>
                <a:spcPct val="0"/>
              </a:spcBef>
              <a:spcAft>
                <a:spcPct val="0"/>
              </a:spcAft>
              <a:defRPr sz="19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9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9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9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900" kern="1200">
                <a:solidFill>
                  <a:schemeClr val="tx1"/>
                </a:solidFill>
                <a:latin typeface="Arial" panose="020B0604020202020204" pitchFamily="34" charset="0"/>
                <a:ea typeface="ＭＳ Ｐゴシック" panose="020B0600070205080204" pitchFamily="34" charset="-128"/>
                <a:cs typeface="+mn-cs"/>
              </a:defRPr>
            </a:lvl9pPr>
          </a:lstStyle>
          <a:p>
            <a:pPr algn="ctr" eaLnBrk="1" hangingPunct="1">
              <a:spcBef>
                <a:spcPct val="0"/>
              </a:spcBef>
              <a:buFontTx/>
              <a:buNone/>
            </a:pPr>
            <a:r>
              <a:rPr lang="en-GB" altLang="en-US" sz="3600" b="1" i="1" dirty="0" smtClean="0"/>
              <a:t>How to be a good listener</a:t>
            </a:r>
          </a:p>
          <a:p>
            <a:pPr algn="ctr" eaLnBrk="1" hangingPunct="1">
              <a:spcBef>
                <a:spcPct val="0"/>
              </a:spcBef>
              <a:buFontTx/>
              <a:buNone/>
            </a:pPr>
            <a:endParaRPr lang="en-GB" altLang="en-US" sz="2800" b="1" dirty="0"/>
          </a:p>
          <a:p>
            <a:pPr algn="ctr" eaLnBrk="1" hangingPunct="1">
              <a:spcBef>
                <a:spcPct val="0"/>
              </a:spcBef>
              <a:buFontTx/>
              <a:buNone/>
            </a:pPr>
            <a:r>
              <a:rPr lang="en-GB" altLang="en-US" sz="2400" b="1" dirty="0" smtClean="0"/>
              <a:t>Dr Kate Muir</a:t>
            </a:r>
            <a:endParaRPr lang="en-GB" altLang="en-US" sz="2400" dirty="0"/>
          </a:p>
        </p:txBody>
      </p:sp>
    </p:spTree>
    <p:extLst>
      <p:ext uri="{BB962C8B-B14F-4D97-AF65-F5344CB8AC3E}">
        <p14:creationId xmlns:p14="http://schemas.microsoft.com/office/powerpoint/2010/main" val="1804063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8326" y="219365"/>
            <a:ext cx="6598227" cy="584775"/>
          </a:xfrm>
          <a:prstGeom prst="rect">
            <a:avLst/>
          </a:prstGeom>
          <a:noFill/>
        </p:spPr>
        <p:txBody>
          <a:bodyPr wrap="square" rtlCol="0">
            <a:spAutoFit/>
          </a:bodyPr>
          <a:lstStyle/>
          <a:p>
            <a:pPr algn="ctr"/>
            <a:r>
              <a:rPr lang="en-GB" sz="3200" b="1" dirty="0" smtClean="0"/>
              <a:t>Alignment</a:t>
            </a:r>
            <a:endParaRPr lang="en-GB" b="1" dirty="0"/>
          </a:p>
        </p:txBody>
      </p:sp>
      <p:sp>
        <p:nvSpPr>
          <p:cNvPr id="4" name="TextBox 3"/>
          <p:cNvSpPr txBox="1"/>
          <p:nvPr/>
        </p:nvSpPr>
        <p:spPr>
          <a:xfrm>
            <a:off x="2629890" y="881600"/>
            <a:ext cx="6556663" cy="461665"/>
          </a:xfrm>
          <a:prstGeom prst="rect">
            <a:avLst/>
          </a:prstGeom>
          <a:noFill/>
        </p:spPr>
        <p:txBody>
          <a:bodyPr wrap="square" rtlCol="0">
            <a:spAutoFit/>
          </a:bodyPr>
          <a:lstStyle/>
          <a:p>
            <a:pPr algn="ctr"/>
            <a:r>
              <a:rPr lang="en-GB" sz="2400" i="1" dirty="0" smtClean="0"/>
              <a:t>Yielding the floor (1)</a:t>
            </a:r>
            <a:endParaRPr lang="en-GB" sz="2400" dirty="0"/>
          </a:p>
        </p:txBody>
      </p:sp>
      <p:graphicFrame>
        <p:nvGraphicFramePr>
          <p:cNvPr id="6" name="Table 5"/>
          <p:cNvGraphicFramePr>
            <a:graphicFrameLocks noGrp="1"/>
          </p:cNvGraphicFramePr>
          <p:nvPr>
            <p:extLst>
              <p:ext uri="{D42A27DB-BD31-4B8C-83A1-F6EECF244321}">
                <p14:modId xmlns:p14="http://schemas.microsoft.com/office/powerpoint/2010/main" val="2762177307"/>
              </p:ext>
            </p:extLst>
          </p:nvPr>
        </p:nvGraphicFramePr>
        <p:xfrm>
          <a:off x="454725" y="1678792"/>
          <a:ext cx="6831446" cy="4480560"/>
        </p:xfrm>
        <a:graphic>
          <a:graphicData uri="http://schemas.openxmlformats.org/drawingml/2006/table">
            <a:tbl>
              <a:tblPr firstRow="1" firstCol="1" bandRow="1"/>
              <a:tblGrid>
                <a:gridCol w="773295"/>
                <a:gridCol w="6058151"/>
              </a:tblGrid>
              <a:tr h="3754061">
                <a:tc>
                  <a:txBody>
                    <a:bodyPr/>
                    <a:lstStyle/>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P96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P95</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7   P96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8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9   P95</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10 P96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11 P95</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12 P96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13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14 P95</a:t>
                      </a: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…so it was just weird because I was in halls and I was in {</a:t>
                      </a:r>
                      <a:r>
                        <a:rPr lang="en-GB" sz="1400" i="1" dirty="0">
                          <a:effectLst/>
                          <a:latin typeface="Times New Roman" panose="02020603050405020304" pitchFamily="18" charset="0"/>
                          <a:ea typeface="Times New Roman" panose="02020603050405020304" pitchFamily="18" charset="0"/>
                          <a:cs typeface="Arial" panose="020B0604020202020204" pitchFamily="34" charset="0"/>
                        </a:rPr>
                        <a:t>location</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and I’ve got a really good group of friends here and I just- I remember my birthday was on a Sunday and obviously because I had </a:t>
                      </a:r>
                      <a:r>
                        <a:rPr lang="en-GB" sz="1400" dirty="0" err="1">
                          <a:effectLst/>
                          <a:latin typeface="Times New Roman" panose="02020603050405020304" pitchFamily="18" charset="0"/>
                          <a:ea typeface="Times New Roman" panose="02020603050405020304" pitchFamily="18" charset="0"/>
                          <a:cs typeface="Arial" panose="020B0604020202020204" pitchFamily="34" charset="0"/>
                        </a:rPr>
                        <a:t>uni</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the next day I couldn’t go home and it was just like I felt quite sad about that. But then because my friends were so amazing and like they all came into [mine] and we all went out the night before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and had like such an amazing night and like they like threw like a little bit of a surprise party [for me      ] the night before and like everyone came over they</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[oh really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did all the kitchen [up    ] put bags all over the floor and stuff and then they all</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brought a cake and like brought loads of presents for me because they knew I felt quite upset about it.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
        <p:nvSpPr>
          <p:cNvPr id="7" name="Oval 6"/>
          <p:cNvSpPr/>
          <p:nvPr/>
        </p:nvSpPr>
        <p:spPr>
          <a:xfrm>
            <a:off x="3683403" y="3310296"/>
            <a:ext cx="870857" cy="3483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2098881" y="4274458"/>
            <a:ext cx="1062017" cy="3265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2265795" y="4905830"/>
            <a:ext cx="1062017" cy="3265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7997371" y="2062302"/>
            <a:ext cx="3701143" cy="3170099"/>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a:t>Overlapping verbal ‘continuers</a:t>
            </a:r>
            <a:r>
              <a:rPr lang="en-GB" sz="2000" dirty="0" smtClean="0"/>
              <a:t>’</a:t>
            </a:r>
            <a:br>
              <a:rPr lang="en-GB" sz="2000" dirty="0" smtClean="0"/>
            </a:br>
            <a:endParaRPr lang="en-GB" sz="2000" dirty="0"/>
          </a:p>
          <a:p>
            <a:pPr marL="285750" indent="-285750">
              <a:buFont typeface="Arial" panose="020B0604020202020204" pitchFamily="34" charset="0"/>
              <a:buChar char="•"/>
            </a:pPr>
            <a:r>
              <a:rPr lang="en-GB" sz="2000" dirty="0"/>
              <a:t>Show listener is paying attention and understands the </a:t>
            </a:r>
            <a:r>
              <a:rPr lang="en-GB" sz="2000" dirty="0" smtClean="0"/>
              <a:t>story</a:t>
            </a:r>
            <a:br>
              <a:rPr lang="en-GB" sz="2000" dirty="0" smtClean="0"/>
            </a:br>
            <a:endParaRPr lang="en-GB" sz="2000" dirty="0" smtClean="0"/>
          </a:p>
          <a:p>
            <a:pPr marL="285750" indent="-285750">
              <a:buFont typeface="Arial" panose="020B0604020202020204" pitchFamily="34" charset="0"/>
              <a:buChar char="•"/>
            </a:pPr>
            <a:r>
              <a:rPr lang="en-GB" sz="2000" dirty="0" smtClean="0"/>
              <a:t>Listener signals they are happy to pass their turn at talk</a:t>
            </a:r>
            <a:br>
              <a:rPr lang="en-GB" sz="2000" dirty="0" smtClean="0"/>
            </a:br>
            <a:endParaRPr lang="en-GB" sz="2000" dirty="0" smtClean="0"/>
          </a:p>
          <a:p>
            <a:pPr marL="285750" indent="-285750">
              <a:buFont typeface="Arial" panose="020B0604020202020204" pitchFamily="34" charset="0"/>
              <a:buChar char="•"/>
            </a:pPr>
            <a:r>
              <a:rPr lang="en-GB" sz="2000" dirty="0" smtClean="0"/>
              <a:t>Speaker successfully tells story</a:t>
            </a:r>
            <a:endParaRPr lang="en-GB" sz="2000" dirty="0"/>
          </a:p>
        </p:txBody>
      </p:sp>
    </p:spTree>
    <p:extLst>
      <p:ext uri="{BB962C8B-B14F-4D97-AF65-F5344CB8AC3E}">
        <p14:creationId xmlns:p14="http://schemas.microsoft.com/office/powerpoint/2010/main" val="1721042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8326" y="219365"/>
            <a:ext cx="6598227" cy="584775"/>
          </a:xfrm>
          <a:prstGeom prst="rect">
            <a:avLst/>
          </a:prstGeom>
          <a:noFill/>
        </p:spPr>
        <p:txBody>
          <a:bodyPr wrap="square" rtlCol="0">
            <a:spAutoFit/>
          </a:bodyPr>
          <a:lstStyle/>
          <a:p>
            <a:pPr algn="ctr"/>
            <a:r>
              <a:rPr lang="en-GB" sz="3200" b="1" dirty="0" smtClean="0"/>
              <a:t>Alignment</a:t>
            </a:r>
            <a:endParaRPr lang="en-GB" b="1" dirty="0"/>
          </a:p>
        </p:txBody>
      </p:sp>
      <p:sp>
        <p:nvSpPr>
          <p:cNvPr id="4" name="TextBox 3"/>
          <p:cNvSpPr txBox="1"/>
          <p:nvPr/>
        </p:nvSpPr>
        <p:spPr>
          <a:xfrm>
            <a:off x="2629890" y="881600"/>
            <a:ext cx="6556663" cy="461665"/>
          </a:xfrm>
          <a:prstGeom prst="rect">
            <a:avLst/>
          </a:prstGeom>
          <a:noFill/>
        </p:spPr>
        <p:txBody>
          <a:bodyPr wrap="square" rtlCol="0">
            <a:spAutoFit/>
          </a:bodyPr>
          <a:lstStyle/>
          <a:p>
            <a:pPr algn="ctr"/>
            <a:r>
              <a:rPr lang="en-GB" sz="2400" i="1" dirty="0" smtClean="0"/>
              <a:t>Yielding the floor (2)</a:t>
            </a:r>
            <a:endParaRPr lang="en-GB" sz="2400" dirty="0"/>
          </a:p>
        </p:txBody>
      </p:sp>
      <p:sp>
        <p:nvSpPr>
          <p:cNvPr id="7" name="Oval 6"/>
          <p:cNvSpPr/>
          <p:nvPr/>
        </p:nvSpPr>
        <p:spPr>
          <a:xfrm>
            <a:off x="2629890" y="2497049"/>
            <a:ext cx="870857" cy="3483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6085416" y="4591013"/>
            <a:ext cx="1062017" cy="3265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3237437" y="3709629"/>
            <a:ext cx="1062017" cy="3265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7883071" y="1826200"/>
            <a:ext cx="3701143" cy="4093428"/>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a:t>Overlapping verbal ‘continuers</a:t>
            </a:r>
            <a:r>
              <a:rPr lang="en-GB" sz="2000" dirty="0" smtClean="0"/>
              <a:t>’</a:t>
            </a:r>
            <a:br>
              <a:rPr lang="en-GB" sz="2000" dirty="0" smtClean="0"/>
            </a:br>
            <a:endParaRPr lang="en-GB" sz="2000" dirty="0"/>
          </a:p>
          <a:p>
            <a:pPr marL="285750" indent="-285750">
              <a:buFont typeface="Arial" panose="020B0604020202020204" pitchFamily="34" charset="0"/>
              <a:buChar char="•"/>
            </a:pPr>
            <a:r>
              <a:rPr lang="en-GB" sz="2000" dirty="0"/>
              <a:t>Show listener is paying attention and understands the </a:t>
            </a:r>
            <a:r>
              <a:rPr lang="en-GB" sz="2000" dirty="0" smtClean="0"/>
              <a:t>story</a:t>
            </a:r>
            <a:br>
              <a:rPr lang="en-GB" sz="2000" dirty="0" smtClean="0"/>
            </a:br>
            <a:endParaRPr lang="en-GB" sz="2000" dirty="0" smtClean="0"/>
          </a:p>
          <a:p>
            <a:pPr marL="285750" indent="-285750">
              <a:buFont typeface="Arial" panose="020B0604020202020204" pitchFamily="34" charset="0"/>
              <a:buChar char="•"/>
            </a:pPr>
            <a:r>
              <a:rPr lang="en-GB" sz="2000" dirty="0" smtClean="0"/>
              <a:t>Listener signals they are happy to pass their turn at talk</a:t>
            </a:r>
            <a:br>
              <a:rPr lang="en-GB" sz="2000" dirty="0" smtClean="0"/>
            </a:br>
            <a:endParaRPr lang="en-GB" sz="2000" dirty="0" smtClean="0"/>
          </a:p>
          <a:p>
            <a:pPr marL="285750" indent="-285750">
              <a:buFont typeface="Arial" panose="020B0604020202020204" pitchFamily="34" charset="0"/>
              <a:buChar char="•"/>
            </a:pPr>
            <a:r>
              <a:rPr lang="en-GB" sz="2000" dirty="0" smtClean="0"/>
              <a:t>Speaker successfully tells story</a:t>
            </a:r>
            <a:br>
              <a:rPr lang="en-GB" sz="2000" dirty="0" smtClean="0"/>
            </a:br>
            <a:endParaRPr lang="en-GB" sz="2000" dirty="0" smtClean="0"/>
          </a:p>
          <a:p>
            <a:pPr marL="285750" indent="-285750">
              <a:buFont typeface="Arial" panose="020B0604020202020204" pitchFamily="34" charset="0"/>
              <a:buChar char="•"/>
            </a:pPr>
            <a:r>
              <a:rPr lang="en-GB" sz="2000" dirty="0" smtClean="0"/>
              <a:t>One continuer also expresses sympathy</a:t>
            </a:r>
            <a:endParaRPr lang="en-GB" sz="2000" dirty="0"/>
          </a:p>
        </p:txBody>
      </p:sp>
      <p:graphicFrame>
        <p:nvGraphicFramePr>
          <p:cNvPr id="10" name="Table 9"/>
          <p:cNvGraphicFramePr>
            <a:graphicFrameLocks noGrp="1"/>
          </p:cNvGraphicFramePr>
          <p:nvPr>
            <p:extLst>
              <p:ext uri="{D42A27DB-BD31-4B8C-83A1-F6EECF244321}">
                <p14:modId xmlns:p14="http://schemas.microsoft.com/office/powerpoint/2010/main" val="2226148077"/>
              </p:ext>
            </p:extLst>
          </p:nvPr>
        </p:nvGraphicFramePr>
        <p:xfrm>
          <a:off x="553931" y="1603022"/>
          <a:ext cx="6467757" cy="4457699"/>
        </p:xfrm>
        <a:graphic>
          <a:graphicData uri="http://schemas.openxmlformats.org/drawingml/2006/table">
            <a:tbl>
              <a:tblPr firstRow="1" firstCol="1" bandRow="1"/>
              <a:tblGrid>
                <a:gridCol w="671130"/>
                <a:gridCol w="5796627"/>
              </a:tblGrid>
              <a:tr h="4255911">
                <a:tc>
                  <a:txBody>
                    <a:bodyPr/>
                    <a:lstStyle/>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1   P25</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2</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3</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4   P26</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5   P25</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6  </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7  </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8   P26</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9   P25</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10 </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11 P26</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12 P25</a:t>
                      </a: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13 </a:t>
                      </a:r>
                    </a:p>
                    <a:p>
                      <a:pPr algn="just">
                        <a:lnSpc>
                          <a:spcPct val="150000"/>
                        </a:lnSpc>
                        <a:spcAft>
                          <a:spcPts val="0"/>
                        </a:spcAft>
                      </a:pPr>
                      <a:r>
                        <a:rPr lang="en-GB" sz="1300" dirty="0" smtClean="0">
                          <a:effectLst/>
                          <a:latin typeface="Times New Roman" panose="02020603050405020304" pitchFamily="18" charset="0"/>
                          <a:ea typeface="Times New Roman" panose="02020603050405020304" pitchFamily="18" charset="0"/>
                          <a:cs typeface="Arial" panose="020B0604020202020204" pitchFamily="34" charset="0"/>
                        </a:rPr>
                        <a:t>14</a:t>
                      </a:r>
                    </a:p>
                    <a:p>
                      <a:pPr algn="just">
                        <a:lnSpc>
                          <a:spcPct val="150000"/>
                        </a:lnSpc>
                        <a:spcAft>
                          <a:spcPts val="0"/>
                        </a:spcAft>
                      </a:pPr>
                      <a:r>
                        <a:rPr lang="en-GB" sz="1300" dirty="0" smtClean="0">
                          <a:effectLst/>
                          <a:latin typeface="Times New Roman" panose="02020603050405020304" pitchFamily="18" charset="0"/>
                          <a:ea typeface="Times New Roman" panose="02020603050405020304" pitchFamily="18" charset="0"/>
                          <a:cs typeface="Arial" panose="020B0604020202020204" pitchFamily="34" charset="0"/>
                        </a:rPr>
                        <a:t>15 P26 </a:t>
                      </a:r>
                      <a:endParaRPr lang="en-GB" sz="13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…sort of the like media advertised it as like everything was 50% off but it wasn’t it was more like 10%.  It wasn’t that good a deal that they got. So a lot of customers were not the nicest of [people] so and it’s just hard when you’ve seen like you’ve had </a:t>
                      </a:r>
                    </a:p>
                    <a:p>
                      <a:pPr algn="just">
                        <a:lnSpc>
                          <a:spcPct val="150000"/>
                        </a:lnSpc>
                        <a:spcAft>
                          <a:spcPts val="0"/>
                        </a:spcAft>
                      </a:pP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aww   ]</a:t>
                      </a:r>
                      <a:endParaRPr lang="en-GB" sz="13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to work to put</a:t>
                      </a: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300" dirty="0">
                          <a:effectLst/>
                          <a:latin typeface="Times New Roman" panose="02020603050405020304" pitchFamily="18" charset="0"/>
                          <a:ea typeface="Times New Roman" panose="02020603050405020304" pitchFamily="18" charset="0"/>
                          <a:cs typeface="Arial" panose="020B0604020202020204" pitchFamily="34" charset="0"/>
                        </a:rPr>
                        <a:t>all the store together to see it sort of people just like- people would come up dump things and it’s just- and it shut in January. But I was sort of worried because I had to pay like </a:t>
                      </a:r>
                      <a:r>
                        <a:rPr lang="en-GB" sz="1300" dirty="0" err="1">
                          <a:effectLst/>
                          <a:latin typeface="Times New Roman" panose="02020603050405020304" pitchFamily="18" charset="0"/>
                          <a:ea typeface="Times New Roman" panose="02020603050405020304" pitchFamily="18" charset="0"/>
                          <a:cs typeface="Arial" panose="020B0604020202020204" pitchFamily="34" charset="0"/>
                        </a:rPr>
                        <a:t>uni</a:t>
                      </a:r>
                      <a:r>
                        <a:rPr lang="en-GB" sz="1300" dirty="0">
                          <a:effectLst/>
                          <a:latin typeface="Times New Roman" panose="02020603050405020304" pitchFamily="18" charset="0"/>
                          <a:ea typeface="Times New Roman" panose="02020603050405020304" pitchFamily="18" charset="0"/>
                          <a:cs typeface="Arial" panose="020B0604020202020204" pitchFamily="34" charset="0"/>
                        </a:rPr>
                        <a:t> and [stuff] so I needed to get another job pretty quickly </a:t>
                      </a:r>
                    </a:p>
                    <a:p>
                      <a:pPr algn="just">
                        <a:lnSpc>
                          <a:spcPct val="150000"/>
                        </a:lnSpc>
                        <a:spcAft>
                          <a:spcPts val="0"/>
                        </a:spcAft>
                      </a:pP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3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but the only good thing is we did</a:t>
                      </a: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300" dirty="0">
                          <a:effectLst/>
                          <a:latin typeface="Times New Roman" panose="02020603050405020304" pitchFamily="18" charset="0"/>
                          <a:ea typeface="Times New Roman" panose="02020603050405020304" pitchFamily="18" charset="0"/>
                          <a:cs typeface="Arial" panose="020B0604020202020204" pitchFamily="34" charset="0"/>
                        </a:rPr>
                        <a:t>get redundancy pay. </a:t>
                      </a:r>
                      <a:r>
                        <a:rPr lang="en-GB" sz="1300" dirty="0" err="1">
                          <a:effectLst/>
                          <a:latin typeface="Times New Roman" panose="02020603050405020304" pitchFamily="18" charset="0"/>
                          <a:ea typeface="Times New Roman" panose="02020603050405020304" pitchFamily="18" charset="0"/>
                          <a:cs typeface="Arial" panose="020B0604020202020204" pitchFamily="34" charset="0"/>
                        </a:rPr>
                        <a:t>Erm</a:t>
                      </a:r>
                      <a:r>
                        <a:rPr lang="en-GB" sz="1300" dirty="0">
                          <a:effectLst/>
                          <a:latin typeface="Times New Roman" panose="02020603050405020304" pitchFamily="18" charset="0"/>
                          <a:ea typeface="Times New Roman" panose="02020603050405020304" pitchFamily="18" charset="0"/>
                          <a:cs typeface="Arial" panose="020B0604020202020204" pitchFamily="34" charset="0"/>
                        </a:rPr>
                        <a:t> but it was sort of at the time just worrying to think “oh I’m not going to have any money coming in” [or    ] </a:t>
                      </a:r>
                    </a:p>
                    <a:p>
                      <a:pPr algn="just">
                        <a:lnSpc>
                          <a:spcPct val="150000"/>
                        </a:lnSpc>
                        <a:spcAft>
                          <a:spcPts val="0"/>
                        </a:spcAft>
                      </a:pP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3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3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300" dirty="0">
                          <a:effectLst/>
                          <a:latin typeface="Times New Roman" panose="02020603050405020304" pitchFamily="18" charset="0"/>
                          <a:ea typeface="Times New Roman" panose="02020603050405020304" pitchFamily="18" charset="0"/>
                          <a:cs typeface="Arial" panose="020B0604020202020204" pitchFamily="34" charset="0"/>
                        </a:rPr>
                        <a:t>because I’ve got my car to run and stuff.  But it’s- I’ve got another job now so it’s not too bad but at that point I was just really sort of I don’t quite know what I’m going </a:t>
                      </a:r>
                      <a:r>
                        <a:rPr lang="en-GB" sz="1300" dirty="0" smtClean="0">
                          <a:effectLst/>
                          <a:latin typeface="Times New Roman" panose="02020603050405020304" pitchFamily="18" charset="0"/>
                          <a:ea typeface="Times New Roman" panose="02020603050405020304" pitchFamily="18" charset="0"/>
                          <a:cs typeface="Arial" panose="020B0604020202020204" pitchFamily="34" charset="0"/>
                        </a:rPr>
                        <a:t>to [do    ]. </a:t>
                      </a:r>
                    </a:p>
                    <a:p>
                      <a:pPr algn="just">
                        <a:lnSpc>
                          <a:spcPct val="150000"/>
                        </a:lnSpc>
                        <a:spcAft>
                          <a:spcPts val="0"/>
                        </a:spcAft>
                      </a:pPr>
                      <a:r>
                        <a:rPr lang="en-GB" sz="1300" b="1" dirty="0" smtClean="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3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
        <p:nvSpPr>
          <p:cNvPr id="11" name="Oval 10"/>
          <p:cNvSpPr/>
          <p:nvPr/>
        </p:nvSpPr>
        <p:spPr>
          <a:xfrm>
            <a:off x="954616" y="5770701"/>
            <a:ext cx="1062017" cy="3265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1991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8326" y="219365"/>
            <a:ext cx="6598227" cy="584775"/>
          </a:xfrm>
          <a:prstGeom prst="rect">
            <a:avLst/>
          </a:prstGeom>
          <a:noFill/>
        </p:spPr>
        <p:txBody>
          <a:bodyPr wrap="square" rtlCol="0">
            <a:spAutoFit/>
          </a:bodyPr>
          <a:lstStyle/>
          <a:p>
            <a:pPr algn="ctr"/>
            <a:r>
              <a:rPr lang="en-GB" sz="3200" b="1" dirty="0" smtClean="0"/>
              <a:t>Alignment</a:t>
            </a:r>
            <a:endParaRPr lang="en-GB" b="1" dirty="0"/>
          </a:p>
        </p:txBody>
      </p:sp>
      <p:sp>
        <p:nvSpPr>
          <p:cNvPr id="4" name="TextBox 3"/>
          <p:cNvSpPr txBox="1"/>
          <p:nvPr/>
        </p:nvSpPr>
        <p:spPr>
          <a:xfrm>
            <a:off x="2629890" y="881600"/>
            <a:ext cx="6556663" cy="461665"/>
          </a:xfrm>
          <a:prstGeom prst="rect">
            <a:avLst/>
          </a:prstGeom>
          <a:noFill/>
        </p:spPr>
        <p:txBody>
          <a:bodyPr wrap="square" rtlCol="0">
            <a:spAutoFit/>
          </a:bodyPr>
          <a:lstStyle/>
          <a:p>
            <a:pPr algn="ctr"/>
            <a:r>
              <a:rPr lang="en-GB" sz="2400" i="1" dirty="0" smtClean="0"/>
              <a:t>Demonstrations of understanding (1)</a:t>
            </a:r>
            <a:endParaRPr lang="en-GB" sz="2400" dirty="0"/>
          </a:p>
        </p:txBody>
      </p:sp>
      <p:graphicFrame>
        <p:nvGraphicFramePr>
          <p:cNvPr id="5" name="Table 4"/>
          <p:cNvGraphicFramePr>
            <a:graphicFrameLocks noGrp="1"/>
          </p:cNvGraphicFramePr>
          <p:nvPr>
            <p:extLst>
              <p:ext uri="{D42A27DB-BD31-4B8C-83A1-F6EECF244321}">
                <p14:modId xmlns:p14="http://schemas.microsoft.com/office/powerpoint/2010/main" val="1459018593"/>
              </p:ext>
            </p:extLst>
          </p:nvPr>
        </p:nvGraphicFramePr>
        <p:xfrm>
          <a:off x="5527964" y="2266012"/>
          <a:ext cx="5796481" cy="3200399"/>
        </p:xfrm>
        <a:graphic>
          <a:graphicData uri="http://schemas.openxmlformats.org/drawingml/2006/table">
            <a:tbl>
              <a:tblPr firstRow="1" firstCol="1" bandRow="1"/>
              <a:tblGrid>
                <a:gridCol w="645399"/>
                <a:gridCol w="5151082"/>
              </a:tblGrid>
              <a:tr h="0">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P96</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   P95</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P96</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P95</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7   P96</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8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9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P95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10 P95</a:t>
                      </a: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…we went there and then we were up until like we watched the sun rise in the </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morning</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i="1" dirty="0">
                          <a:effectLst/>
                          <a:latin typeface="Times New Roman" panose="02020603050405020304" pitchFamily="18" charset="0"/>
                          <a:ea typeface="Times New Roman" panose="02020603050405020304" pitchFamily="18" charset="0"/>
                          <a:cs typeface="Arial" panose="020B0604020202020204" pitchFamily="34" charset="0"/>
                        </a:rPr>
                        <a:t>laughs</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So when we were walking home- it was like 5 o’clock in the morning and we were going down to </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i="1" dirty="0">
                          <a:effectLst/>
                          <a:latin typeface="Times New Roman" panose="02020603050405020304" pitchFamily="18" charset="0"/>
                          <a:ea typeface="Times New Roman" panose="02020603050405020304" pitchFamily="18" charset="0"/>
                          <a:cs typeface="Arial" panose="020B0604020202020204" pitchFamily="34" charset="0"/>
                        </a:rPr>
                        <a:t>location</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and the sun was rising so </a:t>
                      </a:r>
                      <a:r>
                        <a:rPr lang="en-GB"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we</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just sat outside. I was so tired and </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then everyone brought presents and stuff out to </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me</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it </a:t>
                      </a:r>
                      <a:r>
                        <a:rPr lang="en-GB"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was so good you know.</a:t>
                      </a:r>
                      <a:endParaRPr lang="en-GB" sz="14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[wow]</a:t>
                      </a:r>
                      <a:r>
                        <a:rPr lang="en-GB" sz="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That’s </a:t>
                      </a:r>
                      <a:r>
                        <a:rPr lang="en-GB" sz="1400" b="1" dirty="0">
                          <a:effectLst/>
                          <a:latin typeface="Times New Roman" panose="02020603050405020304" pitchFamily="18" charset="0"/>
                          <a:ea typeface="Times New Roman" panose="02020603050405020304" pitchFamily="18" charset="0"/>
                          <a:cs typeface="Times New Roman" panose="02020603050405020304" pitchFamily="18" charset="0"/>
                        </a:rPr>
                        <a:t>quality.</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
        <p:nvSpPr>
          <p:cNvPr id="6" name="Oval 5"/>
          <p:cNvSpPr/>
          <p:nvPr/>
        </p:nvSpPr>
        <p:spPr>
          <a:xfrm>
            <a:off x="6118898" y="5136856"/>
            <a:ext cx="1352165" cy="41189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910771" y="2083084"/>
            <a:ext cx="3701143" cy="3785652"/>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smtClean="0"/>
              <a:t>Assessment of event at story end is a listener ‘preferred’ response</a:t>
            </a:r>
            <a:br>
              <a:rPr lang="en-GB" sz="2000" dirty="0" smtClean="0"/>
            </a:br>
            <a:endParaRPr lang="en-GB" sz="2000" dirty="0" smtClean="0"/>
          </a:p>
          <a:p>
            <a:pPr marL="285750" indent="-285750">
              <a:buFont typeface="Arial" panose="020B0604020202020204" pitchFamily="34" charset="0"/>
              <a:buChar char="•"/>
            </a:pPr>
            <a:r>
              <a:rPr lang="en-GB" sz="2000" dirty="0"/>
              <a:t>Listener’s positive assessment agrees with the speaker’s assessment </a:t>
            </a:r>
            <a:r>
              <a:rPr lang="en-GB" sz="2000" dirty="0" smtClean="0"/>
              <a:t/>
            </a:r>
            <a:br>
              <a:rPr lang="en-GB" sz="2000" dirty="0" smtClean="0"/>
            </a:br>
            <a:endParaRPr lang="en-GB" sz="2000" dirty="0"/>
          </a:p>
          <a:p>
            <a:pPr marL="285750" indent="-285750">
              <a:buFont typeface="Arial" panose="020B0604020202020204" pitchFamily="34" charset="0"/>
              <a:buChar char="•"/>
            </a:pPr>
            <a:r>
              <a:rPr lang="en-GB" sz="2000" dirty="0" smtClean="0"/>
              <a:t>Listener demonstrates understanding of story meaning </a:t>
            </a:r>
            <a:r>
              <a:rPr lang="en-GB" sz="2000" i="1" dirty="0" smtClean="0"/>
              <a:t>as speaker intended</a:t>
            </a:r>
            <a:r>
              <a:rPr lang="en-GB" sz="2000" dirty="0" smtClean="0"/>
              <a:t/>
            </a:r>
            <a:br>
              <a:rPr lang="en-GB" sz="2000" dirty="0" smtClean="0"/>
            </a:br>
            <a:endParaRPr lang="en-GB" sz="2000" dirty="0" smtClean="0"/>
          </a:p>
        </p:txBody>
      </p:sp>
      <p:sp>
        <p:nvSpPr>
          <p:cNvPr id="8" name="Oval 7"/>
          <p:cNvSpPr/>
          <p:nvPr/>
        </p:nvSpPr>
        <p:spPr>
          <a:xfrm>
            <a:off x="7366673" y="4479631"/>
            <a:ext cx="1352165" cy="41189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604673" y="4808244"/>
            <a:ext cx="1352165" cy="41189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52907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8326" y="219365"/>
            <a:ext cx="6598227" cy="584775"/>
          </a:xfrm>
          <a:prstGeom prst="rect">
            <a:avLst/>
          </a:prstGeom>
          <a:noFill/>
        </p:spPr>
        <p:txBody>
          <a:bodyPr wrap="square" rtlCol="0">
            <a:spAutoFit/>
          </a:bodyPr>
          <a:lstStyle/>
          <a:p>
            <a:pPr algn="ctr"/>
            <a:r>
              <a:rPr lang="en-GB" sz="3200" b="1" dirty="0" smtClean="0"/>
              <a:t>Alignment</a:t>
            </a:r>
            <a:endParaRPr lang="en-GB" b="1" dirty="0"/>
          </a:p>
        </p:txBody>
      </p:sp>
      <p:sp>
        <p:nvSpPr>
          <p:cNvPr id="4" name="TextBox 3"/>
          <p:cNvSpPr txBox="1"/>
          <p:nvPr/>
        </p:nvSpPr>
        <p:spPr>
          <a:xfrm>
            <a:off x="2629890" y="881600"/>
            <a:ext cx="6556663" cy="461665"/>
          </a:xfrm>
          <a:prstGeom prst="rect">
            <a:avLst/>
          </a:prstGeom>
          <a:noFill/>
        </p:spPr>
        <p:txBody>
          <a:bodyPr wrap="square" rtlCol="0">
            <a:spAutoFit/>
          </a:bodyPr>
          <a:lstStyle/>
          <a:p>
            <a:pPr algn="ctr"/>
            <a:r>
              <a:rPr lang="en-GB" sz="2400" i="1" dirty="0" smtClean="0"/>
              <a:t>Demonstrations of understanding (2)</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3781994665"/>
              </p:ext>
            </p:extLst>
          </p:nvPr>
        </p:nvGraphicFramePr>
        <p:xfrm>
          <a:off x="5185063" y="1644934"/>
          <a:ext cx="6556663" cy="4708981"/>
        </p:xfrm>
        <a:graphic>
          <a:graphicData uri="http://schemas.openxmlformats.org/drawingml/2006/table">
            <a:tbl>
              <a:tblPr firstRow="1" firstCol="1" bandRow="1"/>
              <a:tblGrid>
                <a:gridCol w="981867"/>
                <a:gridCol w="5574796"/>
              </a:tblGrid>
              <a:tr h="4708981">
                <a:tc>
                  <a:txBody>
                    <a:bodyPr/>
                    <a:lstStyle/>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2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3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4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5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6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7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8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9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10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11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12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13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14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15 P96</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16 P95</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17 </a:t>
                      </a:r>
                    </a:p>
                  </a:txBody>
                  <a:tcPr marL="68580" marR="68580" marT="0" marB="0">
                    <a:lnL>
                      <a:noFill/>
                    </a:lnL>
                    <a:lnR>
                      <a:noFill/>
                    </a:lnR>
                    <a:lnT>
                      <a:noFill/>
                    </a:lnT>
                    <a:lnB>
                      <a:noFill/>
                    </a:lnB>
                  </a:tcPr>
                </a:tc>
                <a:tc>
                  <a:txBody>
                    <a:bodyPr/>
                    <a:lstStyle/>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Okay my negative event is Christmas Day- last Christmas just [gone] and I went</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to go- my granddad had just had a [fall  ] and he was like eighty eight nearly so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right]</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he’s like really old now. So we had to go and visit him on Christmas Day and it was just upsetting because I’ve always had every single Christmas with [him ]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and it was the first one without him [so    ] yeah. It was just weird to see him in a </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aww]</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hospital with like all old people and like he just looked really [old   ] and frail in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his chair in there. I felt really guilty because we were “hey, Merry Christmas </a:t>
                      </a:r>
                      <a:endParaRPr lang="en-GB" sz="12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okay          ] we’re going to go now and have our Christmas dinner without you.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 yeah]</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Sorry bye”. But [yeah] that’s [sad]</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err="1">
                          <a:effectLst/>
                          <a:latin typeface="Times New Roman" panose="02020603050405020304" pitchFamily="18" charset="0"/>
                          <a:ea typeface="Times New Roman" panose="02020603050405020304" pitchFamily="18" charset="0"/>
                          <a:cs typeface="Arial" panose="020B0604020202020204" pitchFamily="34" charset="0"/>
                        </a:rPr>
                        <a:t>aaw</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      </a:t>
                      </a:r>
                      <a:r>
                        <a:rPr lang="en-GB" sz="1200" b="1"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sad].  Mine’s not as sad. Mine’s not even a bit like that. Mine’s not even that sad a memory. </a:t>
                      </a:r>
                      <a:r>
                        <a:rPr lang="en-GB" sz="1200" b="1" dirty="0" err="1">
                          <a:effectLst/>
                          <a:latin typeface="Times New Roman" panose="02020603050405020304" pitchFamily="18" charset="0"/>
                          <a:ea typeface="Times New Roman" panose="02020603050405020304" pitchFamily="18" charset="0"/>
                          <a:cs typeface="Arial" panose="020B0604020202020204" pitchFamily="34" charset="0"/>
                        </a:rPr>
                        <a:t>Aaw</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that’s horrible…</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
        <p:nvSpPr>
          <p:cNvPr id="5" name="TextBox 4"/>
          <p:cNvSpPr txBox="1"/>
          <p:nvPr/>
        </p:nvSpPr>
        <p:spPr>
          <a:xfrm>
            <a:off x="910771" y="1644934"/>
            <a:ext cx="3701143" cy="4708981"/>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smtClean="0"/>
              <a:t>Continuer in form of expression of sympathy: emotional support</a:t>
            </a:r>
            <a:br>
              <a:rPr lang="en-GB" sz="2000" dirty="0" smtClean="0"/>
            </a:br>
            <a:endParaRPr lang="en-GB" sz="2000" dirty="0" smtClean="0"/>
          </a:p>
          <a:p>
            <a:pPr marL="285750" indent="-285750">
              <a:buFont typeface="Arial" panose="020B0604020202020204" pitchFamily="34" charset="0"/>
              <a:buChar char="•"/>
            </a:pPr>
            <a:r>
              <a:rPr lang="en-GB" sz="2000" dirty="0" smtClean="0"/>
              <a:t>Anticipatory response uses same evaluative term as speaker</a:t>
            </a:r>
            <a:br>
              <a:rPr lang="en-GB" sz="2000" dirty="0" smtClean="0"/>
            </a:br>
            <a:endParaRPr lang="en-GB" sz="2000" dirty="0" smtClean="0"/>
          </a:p>
          <a:p>
            <a:pPr marL="285750" indent="-285750">
              <a:buFont typeface="Arial" panose="020B0604020202020204" pitchFamily="34" charset="0"/>
              <a:buChar char="•"/>
            </a:pPr>
            <a:r>
              <a:rPr lang="en-GB" sz="2000" dirty="0" smtClean="0"/>
              <a:t>More sympathy expressed as part of end of story assessment</a:t>
            </a:r>
            <a:br>
              <a:rPr lang="en-GB" sz="2000" dirty="0" smtClean="0"/>
            </a:br>
            <a:endParaRPr lang="en-GB" sz="2000" dirty="0" smtClean="0"/>
          </a:p>
          <a:p>
            <a:pPr marL="285750" indent="-285750">
              <a:buFont typeface="Arial" panose="020B0604020202020204" pitchFamily="34" charset="0"/>
              <a:buChar char="•"/>
            </a:pPr>
            <a:r>
              <a:rPr lang="en-GB" sz="2000" dirty="0" smtClean="0"/>
              <a:t>Acknowledgement of speaker’s negative feelings as </a:t>
            </a:r>
            <a:r>
              <a:rPr lang="en-GB" sz="2000" i="1" dirty="0" smtClean="0"/>
              <a:t>valid emotional reaction</a:t>
            </a:r>
            <a:endParaRPr lang="en-GB" sz="2000" dirty="0" smtClean="0"/>
          </a:p>
        </p:txBody>
      </p:sp>
      <p:sp>
        <p:nvSpPr>
          <p:cNvPr id="6" name="Oval 5"/>
          <p:cNvSpPr/>
          <p:nvPr/>
        </p:nvSpPr>
        <p:spPr>
          <a:xfrm>
            <a:off x="8257817" y="3849188"/>
            <a:ext cx="824827" cy="300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845403" y="5763901"/>
            <a:ext cx="824827" cy="300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8491971" y="6053444"/>
            <a:ext cx="1600200" cy="300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7124485" y="5777757"/>
            <a:ext cx="824827" cy="300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4678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8326" y="219365"/>
            <a:ext cx="6598227" cy="584775"/>
          </a:xfrm>
          <a:prstGeom prst="rect">
            <a:avLst/>
          </a:prstGeom>
          <a:noFill/>
        </p:spPr>
        <p:txBody>
          <a:bodyPr wrap="square" rtlCol="0">
            <a:spAutoFit/>
          </a:bodyPr>
          <a:lstStyle/>
          <a:p>
            <a:pPr algn="ctr"/>
            <a:r>
              <a:rPr lang="en-GB" sz="3200" b="1" dirty="0" smtClean="0"/>
              <a:t>Alignment</a:t>
            </a:r>
            <a:endParaRPr lang="en-GB" b="1" dirty="0"/>
          </a:p>
        </p:txBody>
      </p:sp>
      <p:sp>
        <p:nvSpPr>
          <p:cNvPr id="4" name="TextBox 3"/>
          <p:cNvSpPr txBox="1"/>
          <p:nvPr/>
        </p:nvSpPr>
        <p:spPr>
          <a:xfrm>
            <a:off x="2629890" y="881600"/>
            <a:ext cx="6556663" cy="461665"/>
          </a:xfrm>
          <a:prstGeom prst="rect">
            <a:avLst/>
          </a:prstGeom>
          <a:noFill/>
        </p:spPr>
        <p:txBody>
          <a:bodyPr wrap="square" rtlCol="0">
            <a:spAutoFit/>
          </a:bodyPr>
          <a:lstStyle/>
          <a:p>
            <a:pPr algn="ctr"/>
            <a:r>
              <a:rPr lang="en-GB" sz="2400" i="1" dirty="0" smtClean="0"/>
              <a:t>Demonstrations of understanding (3)</a:t>
            </a:r>
            <a:endParaRPr lang="en-GB" sz="2400" dirty="0"/>
          </a:p>
        </p:txBody>
      </p:sp>
      <p:sp>
        <p:nvSpPr>
          <p:cNvPr id="5" name="TextBox 4"/>
          <p:cNvSpPr txBox="1"/>
          <p:nvPr/>
        </p:nvSpPr>
        <p:spPr>
          <a:xfrm>
            <a:off x="889989" y="1947436"/>
            <a:ext cx="3701143" cy="4093428"/>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smtClean="0"/>
              <a:t>Listener tells related story (self-disclosure)</a:t>
            </a:r>
            <a:br>
              <a:rPr lang="en-GB" sz="2000" dirty="0" smtClean="0"/>
            </a:br>
            <a:endParaRPr lang="en-GB" sz="2000" dirty="0" smtClean="0"/>
          </a:p>
          <a:p>
            <a:pPr marL="285750" indent="-285750">
              <a:buFont typeface="Arial" panose="020B0604020202020204" pitchFamily="34" charset="0"/>
              <a:buChar char="•"/>
            </a:pPr>
            <a:r>
              <a:rPr lang="en-GB" sz="2000" dirty="0" smtClean="0"/>
              <a:t>Story agrees with speaker’s assessment – demonstrating understanding of meaning</a:t>
            </a:r>
            <a:br>
              <a:rPr lang="en-GB" sz="2000" dirty="0" smtClean="0"/>
            </a:br>
            <a:endParaRPr lang="en-GB" sz="2000" dirty="0" smtClean="0"/>
          </a:p>
          <a:p>
            <a:pPr marL="285750" indent="-285750">
              <a:buFont typeface="Arial" panose="020B0604020202020204" pitchFamily="34" charset="0"/>
              <a:buChar char="•"/>
            </a:pPr>
            <a:r>
              <a:rPr lang="en-GB" sz="2000" dirty="0" smtClean="0"/>
              <a:t>Acknowledgement of speaker’s negative feelings as </a:t>
            </a:r>
            <a:r>
              <a:rPr lang="en-GB" sz="2000" i="1" dirty="0" smtClean="0"/>
              <a:t>valid emotional reaction</a:t>
            </a:r>
            <a:br>
              <a:rPr lang="en-GB" sz="2000" i="1" dirty="0" smtClean="0"/>
            </a:br>
            <a:endParaRPr lang="en-GB" sz="2000" i="1" dirty="0" smtClean="0"/>
          </a:p>
          <a:p>
            <a:pPr marL="285750" indent="-285750">
              <a:buFont typeface="Arial" panose="020B0604020202020204" pitchFamily="34" charset="0"/>
              <a:buChar char="•"/>
            </a:pPr>
            <a:r>
              <a:rPr lang="en-GB" sz="2000" dirty="0" smtClean="0"/>
              <a:t>Self disclosure engenders rapport and intimacy</a:t>
            </a:r>
          </a:p>
        </p:txBody>
      </p:sp>
      <p:sp>
        <p:nvSpPr>
          <p:cNvPr id="8" name="Oval 7"/>
          <p:cNvSpPr/>
          <p:nvPr/>
        </p:nvSpPr>
        <p:spPr>
          <a:xfrm>
            <a:off x="5346700" y="3564082"/>
            <a:ext cx="6489700" cy="88091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4188669888"/>
              </p:ext>
            </p:extLst>
          </p:nvPr>
        </p:nvGraphicFramePr>
        <p:xfrm>
          <a:off x="5247409" y="2675415"/>
          <a:ext cx="6359872" cy="1920240"/>
        </p:xfrm>
        <a:graphic>
          <a:graphicData uri="http://schemas.openxmlformats.org/drawingml/2006/table">
            <a:tbl>
              <a:tblPr firstRow="1" firstCol="1" bandRow="1"/>
              <a:tblGrid>
                <a:gridCol w="562218"/>
                <a:gridCol w="5797654"/>
              </a:tblGrid>
              <a:tr h="0">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P25</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 P26</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P26</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P25</a:t>
                      </a: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…but that’s it really. And obviously like to lose sort of all your friends that you’ve met through your [job  ] it’s not very nice.</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I’ve got a friend who worked in Woolworths as [well  ] so yeah they said it was a bit of a horrible time…</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[mmm]</a:t>
                      </a: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val="1250893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74674110"/>
              </p:ext>
            </p:extLst>
          </p:nvPr>
        </p:nvGraphicFramePr>
        <p:xfrm>
          <a:off x="4715394" y="1499461"/>
          <a:ext cx="6943205" cy="4800600"/>
        </p:xfrm>
        <a:graphic>
          <a:graphicData uri="http://schemas.openxmlformats.org/drawingml/2006/table">
            <a:tbl>
              <a:tblPr firstRow="1" firstCol="1" bandRow="1"/>
              <a:tblGrid>
                <a:gridCol w="1017878"/>
                <a:gridCol w="5925327"/>
              </a:tblGrid>
              <a:tr h="4133146">
                <a:tc>
                  <a:txBody>
                    <a:bodyPr/>
                    <a:lstStyle/>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P56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7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P55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8 P56</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9</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10</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11</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12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13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14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P55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15 P56</a:t>
                      </a: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…and so I rung up the department and she just said “Oh you got 2:1” so I was absolutely delighted because I’d just spent the higher year in this awful </a:t>
                      </a:r>
                      <a:r>
                        <a:rPr lang="en-GB" sz="1400" dirty="0" err="1">
                          <a:effectLst/>
                          <a:latin typeface="Times New Roman" panose="02020603050405020304" pitchFamily="18" charset="0"/>
                          <a:ea typeface="Times New Roman" panose="02020603050405020304" pitchFamily="18" charset="0"/>
                          <a:cs typeface="Arial" panose="020B0604020202020204" pitchFamily="34" charset="0"/>
                        </a:rPr>
                        <a:t>awful</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panic and just sitting in the library basically in cold sweats. And yeah, so I rung her up and she was like- she told me that and I was absolutely delighted. I think I screamed at her slightly on the phone and I was just in a complete state and quite over-excited.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(2.0)</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And my sister- she was in the room next to where I was on the phone. She kind of came out. She was asleep and she was like “What on earth is the matter with you?” And then yeah I kind of went on to tell my family and my friends and (0.1) and then I had to go to work. I remember doing that and then in the evening I went up to see my dad who lives in the Midlands- I’m from Hampshire- and so we went out and we celebrated.</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(0.5)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And yeah I think that was kind of it- but- yeah what about your first thing.</a:t>
                      </a:r>
                    </a:p>
                  </a:txBody>
                  <a:tcPr marL="68580" marR="68580" marT="0" marB="0">
                    <a:lnL>
                      <a:noFill/>
                    </a:lnL>
                    <a:lnR>
                      <a:noFill/>
                    </a:lnR>
                    <a:lnT>
                      <a:noFill/>
                    </a:lnT>
                    <a:lnB>
                      <a:noFill/>
                    </a:lnB>
                  </a:tcPr>
                </a:tc>
              </a:tr>
            </a:tbl>
          </a:graphicData>
        </a:graphic>
      </p:graphicFrame>
      <p:sp>
        <p:nvSpPr>
          <p:cNvPr id="3" name="TextBox 2"/>
          <p:cNvSpPr txBox="1"/>
          <p:nvPr/>
        </p:nvSpPr>
        <p:spPr>
          <a:xfrm>
            <a:off x="2525981" y="541483"/>
            <a:ext cx="6598227" cy="584775"/>
          </a:xfrm>
          <a:prstGeom prst="rect">
            <a:avLst/>
          </a:prstGeom>
          <a:noFill/>
        </p:spPr>
        <p:txBody>
          <a:bodyPr wrap="square" rtlCol="0">
            <a:spAutoFit/>
          </a:bodyPr>
          <a:lstStyle/>
          <a:p>
            <a:pPr algn="ctr"/>
            <a:r>
              <a:rPr lang="en-GB" sz="3200" b="1" dirty="0" smtClean="0"/>
              <a:t>Lack of Alignment looks like this…</a:t>
            </a:r>
            <a:endParaRPr lang="en-GB" b="1" dirty="0"/>
          </a:p>
        </p:txBody>
      </p:sp>
      <p:sp>
        <p:nvSpPr>
          <p:cNvPr id="5" name="TextBox 4"/>
          <p:cNvSpPr txBox="1"/>
          <p:nvPr/>
        </p:nvSpPr>
        <p:spPr>
          <a:xfrm>
            <a:off x="588653" y="2063801"/>
            <a:ext cx="3701143" cy="3785652"/>
          </a:xfrm>
          <a:prstGeom prst="rect">
            <a:avLst/>
          </a:prstGeom>
          <a:solidFill>
            <a:schemeClr val="accent4">
              <a:lumMod val="20000"/>
              <a:lumOff val="80000"/>
            </a:schemeClr>
          </a:solidFill>
          <a:ln w="31750">
            <a:solidFill>
              <a:srgbClr val="FF0000"/>
            </a:solidFill>
          </a:ln>
        </p:spPr>
        <p:txBody>
          <a:bodyPr wrap="square" rtlCol="0">
            <a:spAutoFit/>
          </a:bodyPr>
          <a:lstStyle/>
          <a:p>
            <a:pPr marL="285750" indent="-285750">
              <a:buFont typeface="Arial" panose="020B0604020202020204" pitchFamily="34" charset="0"/>
              <a:buChar char="•"/>
            </a:pPr>
            <a:r>
              <a:rPr lang="en-GB" sz="2000" dirty="0" smtClean="0"/>
              <a:t>Listener fails to: </a:t>
            </a:r>
            <a:br>
              <a:rPr lang="en-GB" sz="2000" dirty="0" smtClean="0"/>
            </a:br>
            <a:endParaRPr lang="en-GB" sz="2000" dirty="0" smtClean="0"/>
          </a:p>
          <a:p>
            <a:pPr marL="742950" lvl="1" indent="-285750">
              <a:buFont typeface="Arial" panose="020B0604020202020204" pitchFamily="34" charset="0"/>
              <a:buChar char="•"/>
            </a:pPr>
            <a:r>
              <a:rPr lang="en-GB" sz="2000" dirty="0" smtClean="0"/>
              <a:t>give continuers</a:t>
            </a:r>
            <a:br>
              <a:rPr lang="en-GB" sz="2000" dirty="0" smtClean="0"/>
            </a:br>
            <a:endParaRPr lang="en-GB" sz="2000" dirty="0" smtClean="0"/>
          </a:p>
          <a:p>
            <a:pPr marL="742950" lvl="1" indent="-285750">
              <a:buFont typeface="Arial" panose="020B0604020202020204" pitchFamily="34" charset="0"/>
              <a:buChar char="•"/>
            </a:pPr>
            <a:r>
              <a:rPr lang="en-GB" sz="2000" dirty="0" smtClean="0"/>
              <a:t>take up her turn at talk</a:t>
            </a:r>
            <a:br>
              <a:rPr lang="en-GB" sz="2000" dirty="0" smtClean="0"/>
            </a:br>
            <a:endParaRPr lang="en-GB" sz="2000" dirty="0" smtClean="0"/>
          </a:p>
          <a:p>
            <a:pPr marL="742950" lvl="1" indent="-285750">
              <a:buFont typeface="Arial" panose="020B0604020202020204" pitchFamily="34" charset="0"/>
              <a:buChar char="•"/>
            </a:pPr>
            <a:r>
              <a:rPr lang="en-GB" sz="2000" dirty="0"/>
              <a:t>g</a:t>
            </a:r>
            <a:r>
              <a:rPr lang="en-GB" sz="2000" dirty="0" smtClean="0"/>
              <a:t>ive an end of story assessment</a:t>
            </a:r>
            <a:br>
              <a:rPr lang="en-GB" sz="2000" dirty="0" smtClean="0"/>
            </a:br>
            <a:endParaRPr lang="en-GB" sz="2000" dirty="0" smtClean="0"/>
          </a:p>
          <a:p>
            <a:pPr marL="285750" indent="-285750">
              <a:buFont typeface="Arial" panose="020B0604020202020204" pitchFamily="34" charset="0"/>
              <a:buChar char="•"/>
            </a:pPr>
            <a:r>
              <a:rPr lang="en-GB" sz="2000" dirty="0" smtClean="0"/>
              <a:t>Speaker feels less positive about event afterwards</a:t>
            </a:r>
          </a:p>
          <a:p>
            <a:pPr marL="285750" indent="-285750">
              <a:buFont typeface="Arial" panose="020B0604020202020204" pitchFamily="34" charset="0"/>
              <a:buChar char="•"/>
            </a:pPr>
            <a:endParaRPr lang="en-GB" sz="2000" dirty="0" smtClean="0"/>
          </a:p>
        </p:txBody>
      </p:sp>
      <p:sp>
        <p:nvSpPr>
          <p:cNvPr id="8" name="Oval 7"/>
          <p:cNvSpPr/>
          <p:nvPr/>
        </p:nvSpPr>
        <p:spPr>
          <a:xfrm>
            <a:off x="5564909" y="3418609"/>
            <a:ext cx="783937" cy="3717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564909" y="5663571"/>
            <a:ext cx="783937" cy="3717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449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67641" y="1634630"/>
            <a:ext cx="2971800" cy="4144880"/>
          </a:xfrm>
          <a:prstGeom prst="rect">
            <a:avLst/>
          </a:prstGeom>
        </p:spPr>
      </p:pic>
      <p:sp>
        <p:nvSpPr>
          <p:cNvPr id="3" name="TextBox 2"/>
          <p:cNvSpPr txBox="1"/>
          <p:nvPr/>
        </p:nvSpPr>
        <p:spPr>
          <a:xfrm>
            <a:off x="2888673" y="349595"/>
            <a:ext cx="6598227" cy="1077218"/>
          </a:xfrm>
          <a:prstGeom prst="rect">
            <a:avLst/>
          </a:prstGeom>
          <a:noFill/>
        </p:spPr>
        <p:txBody>
          <a:bodyPr wrap="square" rtlCol="0">
            <a:spAutoFit/>
          </a:bodyPr>
          <a:lstStyle/>
          <a:p>
            <a:pPr algn="ctr"/>
            <a:r>
              <a:rPr lang="en-GB" sz="3200" b="1" dirty="0" smtClean="0"/>
              <a:t>Alignment: </a:t>
            </a:r>
          </a:p>
          <a:p>
            <a:pPr algn="ctr"/>
            <a:r>
              <a:rPr lang="en-GB" sz="3200" b="1" i="1" dirty="0" smtClean="0"/>
              <a:t>Smooth flow of conversation</a:t>
            </a:r>
            <a:endParaRPr lang="en-GB" b="1" i="1" dirty="0"/>
          </a:p>
        </p:txBody>
      </p:sp>
      <p:sp>
        <p:nvSpPr>
          <p:cNvPr id="4" name="TextBox 3"/>
          <p:cNvSpPr txBox="1"/>
          <p:nvPr/>
        </p:nvSpPr>
        <p:spPr>
          <a:xfrm>
            <a:off x="4319155" y="1426813"/>
            <a:ext cx="6556663" cy="4462760"/>
          </a:xfrm>
          <a:prstGeom prst="rect">
            <a:avLst/>
          </a:prstGeom>
          <a:noFill/>
        </p:spPr>
        <p:txBody>
          <a:bodyPr wrap="square" rtlCol="0">
            <a:spAutoFit/>
          </a:bodyPr>
          <a:lstStyle/>
          <a:p>
            <a:pPr algn="ctr"/>
            <a:r>
              <a:rPr lang="en-GB" sz="2800" i="1" dirty="0" smtClean="0"/>
              <a:t/>
            </a:r>
            <a:br>
              <a:rPr lang="en-GB" sz="2800" i="1" dirty="0" smtClean="0"/>
            </a:br>
            <a:endParaRPr lang="en-GB" sz="2800" dirty="0" smtClean="0"/>
          </a:p>
          <a:p>
            <a:pPr marL="800100" lvl="1" indent="-342900">
              <a:buFont typeface="Wingdings" panose="05000000000000000000" pitchFamily="2" charset="2"/>
              <a:buChar char="ü"/>
            </a:pPr>
            <a:r>
              <a:rPr lang="en-GB" sz="2400" dirty="0" smtClean="0"/>
              <a:t>Participants orient to turn-taking norms</a:t>
            </a:r>
            <a:br>
              <a:rPr lang="en-GB" sz="2400" dirty="0" smtClean="0"/>
            </a:br>
            <a:endParaRPr lang="en-GB" sz="2400" dirty="0"/>
          </a:p>
          <a:p>
            <a:pPr marL="800100" lvl="1" indent="-342900">
              <a:buFont typeface="Wingdings" panose="05000000000000000000" pitchFamily="2" charset="2"/>
              <a:buChar char="ü"/>
            </a:pPr>
            <a:r>
              <a:rPr lang="en-GB" sz="2400" dirty="0" smtClean="0"/>
              <a:t>Speaker successfully tells story</a:t>
            </a:r>
            <a:br>
              <a:rPr lang="en-GB" sz="2400" dirty="0" smtClean="0"/>
            </a:br>
            <a:endParaRPr lang="en-GB" sz="2400" dirty="0" smtClean="0"/>
          </a:p>
          <a:p>
            <a:pPr marL="800100" lvl="1" indent="-342900">
              <a:buFont typeface="Wingdings" panose="05000000000000000000" pitchFamily="2" charset="2"/>
              <a:buChar char="ü"/>
            </a:pPr>
            <a:r>
              <a:rPr lang="en-GB" sz="2400" dirty="0" smtClean="0"/>
              <a:t>Mutual understanding of story meaning</a:t>
            </a:r>
            <a:br>
              <a:rPr lang="en-GB" sz="2400" dirty="0" smtClean="0"/>
            </a:br>
            <a:endParaRPr lang="en-GB" sz="2400" dirty="0" smtClean="0"/>
          </a:p>
          <a:p>
            <a:pPr marL="800100" lvl="1" indent="-342900">
              <a:buFont typeface="Wingdings" panose="05000000000000000000" pitchFamily="2" charset="2"/>
              <a:buChar char="ü"/>
            </a:pPr>
            <a:r>
              <a:rPr lang="en-GB" sz="2400" dirty="0" smtClean="0"/>
              <a:t>Validate speaker’s feelings as appropriate emotional reaction</a:t>
            </a:r>
            <a:br>
              <a:rPr lang="en-GB" sz="2400" dirty="0" smtClean="0"/>
            </a:br>
            <a:r>
              <a:rPr lang="en-GB" dirty="0" smtClean="0"/>
              <a:t/>
            </a:r>
            <a:br>
              <a:rPr lang="en-GB" dirty="0" smtClean="0"/>
            </a:br>
            <a:endParaRPr lang="en-GB" dirty="0"/>
          </a:p>
        </p:txBody>
      </p:sp>
    </p:spTree>
    <p:extLst>
      <p:ext uri="{BB962C8B-B14F-4D97-AF65-F5344CB8AC3E}">
        <p14:creationId xmlns:p14="http://schemas.microsoft.com/office/powerpoint/2010/main" val="132934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174021041"/>
              </p:ext>
            </p:extLst>
          </p:nvPr>
        </p:nvGraphicFramePr>
        <p:xfrm>
          <a:off x="434877" y="1274452"/>
          <a:ext cx="6849149" cy="4937760"/>
        </p:xfrm>
        <a:graphic>
          <a:graphicData uri="http://schemas.openxmlformats.org/drawingml/2006/table">
            <a:tbl>
              <a:tblPr firstRow="1" firstCol="1" bandRow="1"/>
              <a:tblGrid>
                <a:gridCol w="1025668"/>
                <a:gridCol w="5823481"/>
              </a:tblGrid>
              <a:tr h="4788925">
                <a:tc>
                  <a:txBody>
                    <a:bodyPr/>
                    <a:lstStyle/>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2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3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4</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5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6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7   </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9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10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11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12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13</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14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15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16 P127</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17 P128</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18 P127  </a:t>
                      </a:r>
                    </a:p>
                  </a:txBody>
                  <a:tcPr marL="65929" marR="65929" marT="0" marB="0">
                    <a:lnL>
                      <a:noFill/>
                    </a:lnL>
                    <a:lnR>
                      <a:noFill/>
                    </a:lnR>
                    <a:lnT>
                      <a:noFill/>
                    </a:lnT>
                    <a:lnB>
                      <a:noFill/>
                    </a:lnB>
                  </a:tcPr>
                </a:tc>
                <a:tc>
                  <a:txBody>
                    <a:bodyPr/>
                    <a:lstStyle/>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…I’ve had strained ankles and things [before] and it never felt quite like that and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I remember eventually they went and did the x-rays and I saw the woman go sort of </a:t>
                      </a:r>
                      <a:endParaRPr lang="en-GB" sz="12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i="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i="1" dirty="0">
                          <a:effectLst/>
                          <a:latin typeface="Times New Roman" panose="02020603050405020304" pitchFamily="18" charset="0"/>
                          <a:ea typeface="Times New Roman" panose="02020603050405020304" pitchFamily="18" charset="0"/>
                          <a:cs typeface="Arial" panose="020B0604020202020204" pitchFamily="34" charset="0"/>
                        </a:rPr>
                        <a:t>sharp intake of breath)</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and I thought “oh no” And then we eventually went </a:t>
                      </a:r>
                    </a:p>
                    <a:p>
                      <a:pPr algn="just">
                        <a:lnSpc>
                          <a:spcPct val="150000"/>
                        </a:lnSpc>
                        <a:spcAft>
                          <a:spcPts val="0"/>
                        </a:spcAft>
                      </a:pP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oh dear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through to the sort of A&amp;E booth where they were going to do- where they were going to tell me what had gone on and they showed me the x-ray and it was snapped at one side and then a radial fracture at the [back    ] and my heart just </a:t>
                      </a: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oh god]</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sank. I was just “oh my goodness”.</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I’ve never broken anything so.</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It was just the thought of “what am I </a:t>
                      </a:r>
                      <a:r>
                        <a:rPr lang="en-GB" sz="1200" dirty="0" err="1">
                          <a:effectLst/>
                          <a:latin typeface="Times New Roman" panose="02020603050405020304" pitchFamily="18" charset="0"/>
                          <a:ea typeface="Times New Roman" panose="02020603050405020304" pitchFamily="18" charset="0"/>
                          <a:cs typeface="Arial" panose="020B0604020202020204" pitchFamily="34" charset="0"/>
                        </a:rPr>
                        <a:t>gonna</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 do” you know. I live two miles away from the </a:t>
                      </a:r>
                      <a:r>
                        <a:rPr lang="en-GB" sz="1200" dirty="0" err="1">
                          <a:effectLst/>
                          <a:latin typeface="Times New Roman" panose="02020603050405020304" pitchFamily="18" charset="0"/>
                          <a:ea typeface="Times New Roman" panose="02020603050405020304" pitchFamily="18" charset="0"/>
                          <a:cs typeface="Arial" panose="020B0604020202020204" pitchFamily="34" charset="0"/>
                        </a:rPr>
                        <a:t>uni.</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 I can’t drive up. [I can’t        ] walk up. And then they give you the</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yeah can’t]</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worst news. It’s not a load-bearing sort of [break] so you’re </a:t>
                      </a:r>
                      <a:r>
                        <a:rPr lang="en-GB" sz="1200" dirty="0" err="1">
                          <a:effectLst/>
                          <a:latin typeface="Times New Roman" panose="02020603050405020304" pitchFamily="18" charset="0"/>
                          <a:ea typeface="Times New Roman" panose="02020603050405020304" pitchFamily="18" charset="0"/>
                          <a:cs typeface="Arial" panose="020B0604020202020204" pitchFamily="34" charset="0"/>
                        </a:rPr>
                        <a:t>gonna</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 have to keep </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a:t>
                      </a:r>
                      <a:r>
                        <a:rPr lang="en-GB" sz="1200" b="1" dirty="0" err="1">
                          <a:effectLst/>
                          <a:latin typeface="Times New Roman" panose="02020603050405020304" pitchFamily="18" charset="0"/>
                          <a:ea typeface="Times New Roman" panose="02020603050405020304" pitchFamily="18" charset="0"/>
                          <a:cs typeface="Arial" panose="020B0604020202020204" pitchFamily="34" charset="0"/>
                        </a:rPr>
                        <a:t>aaw</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all your weight off it. </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rPr>
                        <a:t>Yeah oh god.</a:t>
                      </a:r>
                      <a:endParaRPr lang="en-GB" sz="1200" dirty="0">
                        <a:effectLst/>
                        <a:latin typeface="Times New Roman" panose="02020603050405020304" pitchFamily="18" charset="0"/>
                        <a:ea typeface="Times New Roman" panose="02020603050405020304" pitchFamily="18" charset="0"/>
                      </a:endParaRPr>
                    </a:p>
                  </a:txBody>
                  <a:tcPr marL="65929" marR="65929" marT="0" marB="0">
                    <a:lnL>
                      <a:noFill/>
                    </a:lnL>
                    <a:lnR>
                      <a:noFill/>
                    </a:lnR>
                    <a:lnT>
                      <a:noFill/>
                    </a:lnT>
                    <a:lnB>
                      <a:noFill/>
                    </a:lnB>
                  </a:tcPr>
                </a:tc>
              </a:tr>
            </a:tbl>
          </a:graphicData>
        </a:graphic>
      </p:graphicFrame>
      <p:sp>
        <p:nvSpPr>
          <p:cNvPr id="3" name="TextBox 2"/>
          <p:cNvSpPr txBox="1"/>
          <p:nvPr/>
        </p:nvSpPr>
        <p:spPr>
          <a:xfrm>
            <a:off x="2505198" y="229694"/>
            <a:ext cx="6598227" cy="584775"/>
          </a:xfrm>
          <a:prstGeom prst="rect">
            <a:avLst/>
          </a:prstGeom>
          <a:noFill/>
        </p:spPr>
        <p:txBody>
          <a:bodyPr wrap="square" rtlCol="0">
            <a:spAutoFit/>
          </a:bodyPr>
          <a:lstStyle/>
          <a:p>
            <a:pPr algn="ctr"/>
            <a:r>
              <a:rPr lang="en-GB" sz="3200" b="1" dirty="0" smtClean="0"/>
              <a:t>Emotional Support (1)</a:t>
            </a:r>
            <a:endParaRPr lang="en-GB" b="1" dirty="0"/>
          </a:p>
        </p:txBody>
      </p:sp>
      <p:sp>
        <p:nvSpPr>
          <p:cNvPr id="2" name="TextBox 1"/>
          <p:cNvSpPr txBox="1"/>
          <p:nvPr/>
        </p:nvSpPr>
        <p:spPr>
          <a:xfrm>
            <a:off x="7974793" y="2520088"/>
            <a:ext cx="3701143" cy="2554545"/>
          </a:xfrm>
          <a:prstGeom prst="rect">
            <a:avLst/>
          </a:prstGeom>
          <a:solidFill>
            <a:schemeClr val="accent6">
              <a:lumMod val="20000"/>
              <a:lumOff val="80000"/>
            </a:schemeClr>
          </a:solidFill>
          <a:ln w="31750">
            <a:solidFill>
              <a:schemeClr val="accent6">
                <a:lumMod val="75000"/>
              </a:schemeClr>
            </a:solidFill>
          </a:ln>
        </p:spPr>
        <p:txBody>
          <a:bodyPr wrap="square" rtlCol="0">
            <a:spAutoFit/>
          </a:bodyPr>
          <a:lstStyle/>
          <a:p>
            <a:pPr marL="285750" indent="-285750">
              <a:buFont typeface="Arial" panose="020B0604020202020204" pitchFamily="34" charset="0"/>
              <a:buChar char="•"/>
            </a:pPr>
            <a:r>
              <a:rPr lang="en-GB" sz="2000" dirty="0" smtClean="0"/>
              <a:t>Sympathetic continuers</a:t>
            </a:r>
            <a:br>
              <a:rPr lang="en-GB" sz="2000" dirty="0" smtClean="0"/>
            </a:br>
            <a:endParaRPr lang="en-GB" sz="2000" dirty="0" smtClean="0"/>
          </a:p>
          <a:p>
            <a:pPr marL="285750" indent="-285750">
              <a:buFont typeface="Arial" panose="020B0604020202020204" pitchFamily="34" charset="0"/>
              <a:buChar char="•"/>
            </a:pPr>
            <a:r>
              <a:rPr lang="en-GB" sz="2000" dirty="0" smtClean="0"/>
              <a:t>Acknowledge negative content of story </a:t>
            </a:r>
            <a:br>
              <a:rPr lang="en-GB" sz="2000" dirty="0" smtClean="0"/>
            </a:br>
            <a:endParaRPr lang="en-GB" sz="2000" dirty="0" smtClean="0"/>
          </a:p>
          <a:p>
            <a:pPr marL="285750" indent="-285750">
              <a:buFont typeface="Arial" panose="020B0604020202020204" pitchFamily="34" charset="0"/>
              <a:buChar char="•"/>
            </a:pPr>
            <a:r>
              <a:rPr lang="en-GB" sz="2000" dirty="0" smtClean="0"/>
              <a:t>Empathise and understand why speaker feels event is negative</a:t>
            </a:r>
            <a:endParaRPr lang="en-GB" sz="2000" dirty="0"/>
          </a:p>
        </p:txBody>
      </p:sp>
      <p:sp>
        <p:nvSpPr>
          <p:cNvPr id="11" name="Oval 10"/>
          <p:cNvSpPr/>
          <p:nvPr/>
        </p:nvSpPr>
        <p:spPr>
          <a:xfrm>
            <a:off x="1368996" y="2370122"/>
            <a:ext cx="1735448" cy="32657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2729307" y="3470790"/>
            <a:ext cx="996026" cy="32657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3863841" y="5384256"/>
            <a:ext cx="996026" cy="32657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1251982" y="5847644"/>
            <a:ext cx="1332238" cy="448793"/>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4778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5198" y="229694"/>
            <a:ext cx="6598227" cy="584775"/>
          </a:xfrm>
          <a:prstGeom prst="rect">
            <a:avLst/>
          </a:prstGeom>
          <a:noFill/>
        </p:spPr>
        <p:txBody>
          <a:bodyPr wrap="square" rtlCol="0">
            <a:spAutoFit/>
          </a:bodyPr>
          <a:lstStyle/>
          <a:p>
            <a:pPr algn="ctr"/>
            <a:r>
              <a:rPr lang="en-GB" sz="3200" b="1" dirty="0" smtClean="0"/>
              <a:t>Emotional Support (2)</a:t>
            </a:r>
            <a:endParaRPr lang="en-GB" b="1" dirty="0"/>
          </a:p>
        </p:txBody>
      </p:sp>
      <p:sp>
        <p:nvSpPr>
          <p:cNvPr id="2" name="TextBox 1"/>
          <p:cNvSpPr txBox="1"/>
          <p:nvPr/>
        </p:nvSpPr>
        <p:spPr>
          <a:xfrm>
            <a:off x="7974793" y="2520088"/>
            <a:ext cx="3701143" cy="3170099"/>
          </a:xfrm>
          <a:prstGeom prst="rect">
            <a:avLst/>
          </a:prstGeom>
          <a:solidFill>
            <a:schemeClr val="accent6">
              <a:lumMod val="20000"/>
              <a:lumOff val="80000"/>
            </a:schemeClr>
          </a:solidFill>
          <a:ln w="31750">
            <a:solidFill>
              <a:schemeClr val="accent6">
                <a:lumMod val="75000"/>
              </a:schemeClr>
            </a:solidFill>
          </a:ln>
        </p:spPr>
        <p:txBody>
          <a:bodyPr wrap="square" rtlCol="0">
            <a:spAutoFit/>
          </a:bodyPr>
          <a:lstStyle/>
          <a:p>
            <a:pPr marL="285750" indent="-285750">
              <a:buFont typeface="Arial" panose="020B0604020202020204" pitchFamily="34" charset="0"/>
              <a:buChar char="•"/>
            </a:pPr>
            <a:r>
              <a:rPr lang="en-GB" sz="2000" dirty="0" smtClean="0"/>
              <a:t>Show understanding of speaker’s feelings</a:t>
            </a:r>
            <a:br>
              <a:rPr lang="en-GB" sz="2000" dirty="0" smtClean="0"/>
            </a:br>
            <a:endParaRPr lang="en-GB" sz="2000" dirty="0" smtClean="0"/>
          </a:p>
          <a:p>
            <a:pPr marL="285750" indent="-285750">
              <a:buFont typeface="Arial" panose="020B0604020202020204" pitchFamily="34" charset="0"/>
              <a:buChar char="•"/>
            </a:pPr>
            <a:r>
              <a:rPr lang="en-GB" sz="2000" dirty="0" smtClean="0"/>
              <a:t>Demonstrate the speaker is not alone in their emotional reactions</a:t>
            </a:r>
            <a:br>
              <a:rPr lang="en-GB" sz="2000" dirty="0" smtClean="0"/>
            </a:br>
            <a:endParaRPr lang="en-GB" sz="2000" dirty="0" smtClean="0"/>
          </a:p>
          <a:p>
            <a:pPr marL="285750" indent="-285750">
              <a:buFont typeface="Arial" panose="020B0604020202020204" pitchFamily="34" charset="0"/>
              <a:buChar char="•"/>
            </a:pPr>
            <a:r>
              <a:rPr lang="en-GB" sz="2000" dirty="0" smtClean="0"/>
              <a:t>Self-disclosure of a similar story to demonstrate empathy</a:t>
            </a:r>
          </a:p>
          <a:p>
            <a:pPr marL="285750" indent="-285750">
              <a:buFont typeface="Arial" panose="020B0604020202020204" pitchFamily="34" charset="0"/>
              <a:buChar char="•"/>
            </a:pPr>
            <a:endParaRPr lang="en-GB" sz="2000" dirty="0"/>
          </a:p>
        </p:txBody>
      </p:sp>
      <p:sp>
        <p:nvSpPr>
          <p:cNvPr id="11" name="Oval 10"/>
          <p:cNvSpPr/>
          <p:nvPr/>
        </p:nvSpPr>
        <p:spPr>
          <a:xfrm>
            <a:off x="1340774" y="4963539"/>
            <a:ext cx="2745804" cy="32657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1340774" y="3634074"/>
            <a:ext cx="1300826" cy="384770"/>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664683679"/>
              </p:ext>
            </p:extLst>
          </p:nvPr>
        </p:nvGraphicFramePr>
        <p:xfrm>
          <a:off x="499751" y="2068533"/>
          <a:ext cx="6928337" cy="3840480"/>
        </p:xfrm>
        <a:graphic>
          <a:graphicData uri="http://schemas.openxmlformats.org/drawingml/2006/table">
            <a:tbl>
              <a:tblPr firstRow="1" firstCol="1" bandRow="1"/>
              <a:tblGrid>
                <a:gridCol w="931075"/>
                <a:gridCol w="5997262"/>
              </a:tblGrid>
              <a:tr h="3113068">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P44</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P43</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P44</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P43</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7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8   P44</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9   P43</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10 P43</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11</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…me and dad went round to go and see her um and she was like in bed and she’s not usually in bed and um yeah it was just a bit sad really like I was worried [obviously] and um I could see that my dad was worried which kind of didn’t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help.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 I know. If you see your parents are worried then you’re just like “oh no”</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I know yeah they’re the kind of people you look to [yeah ] so she got better.</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[mmm]</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That happened to me actually. Exactly the same thing happened to my granddad but he got- my mum was getting really worried about it and once they do you get really worried as well…</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val="3673777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64114894"/>
              </p:ext>
            </p:extLst>
          </p:nvPr>
        </p:nvGraphicFramePr>
        <p:xfrm>
          <a:off x="821228" y="2520088"/>
          <a:ext cx="5888817" cy="2880360"/>
        </p:xfrm>
        <a:graphic>
          <a:graphicData uri="http://schemas.openxmlformats.org/drawingml/2006/table">
            <a:tbl>
              <a:tblPr firstRow="1" firstCol="1" bandRow="1"/>
              <a:tblGrid>
                <a:gridCol w="699135"/>
                <a:gridCol w="5189682"/>
              </a:tblGrid>
              <a:tr h="0">
                <a:tc>
                  <a:txBody>
                    <a:bodyPr/>
                    <a:lstStyle/>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P89</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P90</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P89</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7 P90</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8</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9</a:t>
                      </a: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…and it was just really unusual and I was just- because they have like a little screen that tells you when the next bus comes and it didn’t say anything about the free city bus so I had to walk home with quite a few groceries and it was just really unpleasant.</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Oh god.</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Yeah it was like a thirty minute walk so.</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a:t>
                      </a:r>
                      <a:r>
                        <a:rPr lang="en-GB" sz="1400" b="1" i="1" dirty="0">
                          <a:effectLst/>
                          <a:latin typeface="Times New Roman" panose="02020603050405020304" pitchFamily="18" charset="0"/>
                          <a:ea typeface="Times New Roman" panose="02020603050405020304" pitchFamily="18" charset="0"/>
                          <a:cs typeface="Arial" panose="020B0604020202020204" pitchFamily="34" charset="0"/>
                        </a:rPr>
                        <a:t>laughs</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 Mine’s a bit more deep.  I-</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my dad- basically my mum and dad haven’t been getting on for like years and- but we all lived under the same roof because my brother was quite young…</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
        <p:nvSpPr>
          <p:cNvPr id="3" name="TextBox 2"/>
          <p:cNvSpPr txBox="1"/>
          <p:nvPr/>
        </p:nvSpPr>
        <p:spPr>
          <a:xfrm>
            <a:off x="2505198" y="229694"/>
            <a:ext cx="6598227" cy="1015663"/>
          </a:xfrm>
          <a:prstGeom prst="rect">
            <a:avLst/>
          </a:prstGeom>
          <a:noFill/>
        </p:spPr>
        <p:txBody>
          <a:bodyPr wrap="square" rtlCol="0">
            <a:spAutoFit/>
          </a:bodyPr>
          <a:lstStyle/>
          <a:p>
            <a:pPr algn="ctr"/>
            <a:r>
              <a:rPr lang="en-GB" sz="3200" b="1" dirty="0" smtClean="0"/>
              <a:t>Emotional Support</a:t>
            </a:r>
            <a:br>
              <a:rPr lang="en-GB" sz="3200" b="1" dirty="0" smtClean="0"/>
            </a:br>
            <a:r>
              <a:rPr lang="en-GB" sz="2800" i="1" dirty="0" smtClean="0"/>
              <a:t>What </a:t>
            </a:r>
            <a:r>
              <a:rPr lang="en-GB" sz="2800" i="1" u="sng" dirty="0" smtClean="0"/>
              <a:t>not</a:t>
            </a:r>
            <a:r>
              <a:rPr lang="en-GB" sz="2800" i="1" dirty="0" smtClean="0"/>
              <a:t> to do (1)</a:t>
            </a:r>
            <a:endParaRPr lang="en-GB" sz="1600" i="1" dirty="0"/>
          </a:p>
        </p:txBody>
      </p:sp>
      <p:sp>
        <p:nvSpPr>
          <p:cNvPr id="2" name="TextBox 1"/>
          <p:cNvSpPr txBox="1"/>
          <p:nvPr/>
        </p:nvSpPr>
        <p:spPr>
          <a:xfrm>
            <a:off x="7652674" y="2042106"/>
            <a:ext cx="3701143" cy="4093428"/>
          </a:xfrm>
          <a:prstGeom prst="rect">
            <a:avLst/>
          </a:prstGeom>
          <a:solidFill>
            <a:schemeClr val="accent6">
              <a:lumMod val="20000"/>
              <a:lumOff val="80000"/>
            </a:schemeClr>
          </a:solidFill>
          <a:ln w="31750">
            <a:solidFill>
              <a:schemeClr val="accent6">
                <a:lumMod val="75000"/>
              </a:schemeClr>
            </a:solidFill>
          </a:ln>
        </p:spPr>
        <p:txBody>
          <a:bodyPr wrap="square" rtlCol="0">
            <a:spAutoFit/>
          </a:bodyPr>
          <a:lstStyle/>
          <a:p>
            <a:pPr marL="285750" indent="-285750">
              <a:buFont typeface="Arial" panose="020B0604020202020204" pitchFamily="34" charset="0"/>
              <a:buChar char="•"/>
            </a:pPr>
            <a:r>
              <a:rPr lang="en-GB" sz="2000" dirty="0" smtClean="0"/>
              <a:t>Listener does not acknowledge negativity of the event</a:t>
            </a:r>
            <a:br>
              <a:rPr lang="en-GB" sz="2000" dirty="0" smtClean="0"/>
            </a:br>
            <a:endParaRPr lang="en-GB" sz="2000" dirty="0" smtClean="0"/>
          </a:p>
          <a:p>
            <a:pPr marL="285750" indent="-285750">
              <a:buFont typeface="Arial" panose="020B0604020202020204" pitchFamily="34" charset="0"/>
              <a:buChar char="•"/>
            </a:pPr>
            <a:r>
              <a:rPr lang="en-GB" sz="2000" dirty="0" smtClean="0"/>
              <a:t>Laughter by listener signals misunderstanding  </a:t>
            </a:r>
            <a:br>
              <a:rPr lang="en-GB" sz="2000" dirty="0" smtClean="0"/>
            </a:br>
            <a:endParaRPr lang="en-GB" sz="2000" dirty="0" smtClean="0"/>
          </a:p>
          <a:p>
            <a:pPr marL="285750" indent="-285750">
              <a:buFont typeface="Arial" panose="020B0604020202020204" pitchFamily="34" charset="0"/>
              <a:buChar char="•"/>
            </a:pPr>
            <a:r>
              <a:rPr lang="en-GB" sz="2000" dirty="0" smtClean="0"/>
              <a:t>Belittlement of importance of speaker’s event</a:t>
            </a:r>
            <a:br>
              <a:rPr lang="en-GB" sz="2000" dirty="0" smtClean="0"/>
            </a:br>
            <a:endParaRPr lang="en-GB" sz="2000" dirty="0" smtClean="0"/>
          </a:p>
          <a:p>
            <a:pPr marL="285750" indent="-285750">
              <a:buFont typeface="Arial" panose="020B0604020202020204" pitchFamily="34" charset="0"/>
              <a:buChar char="•"/>
            </a:pPr>
            <a:r>
              <a:rPr lang="en-GB" sz="2000" dirty="0" smtClean="0"/>
              <a:t>Failure by listener to show empathy = speaker felt more negative about event after discussion</a:t>
            </a:r>
            <a:endParaRPr lang="en-GB" sz="2000" dirty="0"/>
          </a:p>
        </p:txBody>
      </p:sp>
      <p:sp>
        <p:nvSpPr>
          <p:cNvPr id="12" name="Oval 11"/>
          <p:cNvSpPr/>
          <p:nvPr/>
        </p:nvSpPr>
        <p:spPr>
          <a:xfrm>
            <a:off x="1361554" y="4426527"/>
            <a:ext cx="2961063" cy="42336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598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ounded Rectangle 4"/>
          <p:cNvSpPr>
            <a:spLocks noChangeArrowheads="1"/>
          </p:cNvSpPr>
          <p:nvPr/>
        </p:nvSpPr>
        <p:spPr bwMode="auto">
          <a:xfrm>
            <a:off x="1206500" y="573088"/>
            <a:ext cx="4337050" cy="1758950"/>
          </a:xfrm>
          <a:prstGeom prst="roundRect">
            <a:avLst>
              <a:gd name="adj" fmla="val 16667"/>
            </a:avLst>
          </a:prstGeom>
          <a:noFill/>
          <a:ln w="3810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Emotional intensity fades over time</a:t>
            </a:r>
          </a:p>
        </p:txBody>
      </p:sp>
      <p:sp>
        <p:nvSpPr>
          <p:cNvPr id="5123" name="Rounded Rectangle 5"/>
          <p:cNvSpPr>
            <a:spLocks noChangeArrowheads="1"/>
          </p:cNvSpPr>
          <p:nvPr/>
        </p:nvSpPr>
        <p:spPr bwMode="auto">
          <a:xfrm>
            <a:off x="6508752" y="573088"/>
            <a:ext cx="4110038" cy="1758950"/>
          </a:xfrm>
          <a:prstGeom prst="roundRect">
            <a:avLst>
              <a:gd name="adj" fmla="val 16667"/>
            </a:avLst>
          </a:prstGeom>
          <a:noFill/>
          <a:ln w="3810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Bias towards unpleasant events  </a:t>
            </a:r>
          </a:p>
        </p:txBody>
      </p:sp>
      <p:sp>
        <p:nvSpPr>
          <p:cNvPr id="5124" name="Rounded Rectangle 7"/>
          <p:cNvSpPr>
            <a:spLocks noChangeArrowheads="1"/>
          </p:cNvSpPr>
          <p:nvPr/>
        </p:nvSpPr>
        <p:spPr bwMode="auto">
          <a:xfrm>
            <a:off x="4008439" y="2781300"/>
            <a:ext cx="4048125" cy="1511300"/>
          </a:xfrm>
          <a:prstGeom prst="roundRect">
            <a:avLst>
              <a:gd name="adj" fmla="val 16667"/>
            </a:avLst>
          </a:prstGeom>
          <a:solidFill>
            <a:schemeClr val="accent1">
              <a:lumMod val="40000"/>
              <a:lumOff val="6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a:t>Fading Affect Bias</a:t>
            </a:r>
          </a:p>
          <a:p>
            <a:pPr algn="ctr" eaLnBrk="1" hangingPunct="1">
              <a:spcBef>
                <a:spcPct val="0"/>
              </a:spcBef>
              <a:buFontTx/>
              <a:buNone/>
            </a:pPr>
            <a:r>
              <a:rPr lang="en-GB" altLang="en-US" sz="2800"/>
              <a:t>(FAB)</a:t>
            </a:r>
          </a:p>
        </p:txBody>
      </p:sp>
      <p:sp>
        <p:nvSpPr>
          <p:cNvPr id="5125" name="Rounded Rectangle 4"/>
          <p:cNvSpPr>
            <a:spLocks noChangeArrowheads="1"/>
          </p:cNvSpPr>
          <p:nvPr/>
        </p:nvSpPr>
        <p:spPr bwMode="auto">
          <a:xfrm>
            <a:off x="1104900" y="4941888"/>
            <a:ext cx="4438650" cy="1433512"/>
          </a:xfrm>
          <a:prstGeom prst="roundRect">
            <a:avLst>
              <a:gd name="adj" fmla="val 16667"/>
            </a:avLst>
          </a:prstGeom>
          <a:noFill/>
          <a:ln w="3810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Pleasant events retain positive emotional intensity…</a:t>
            </a:r>
          </a:p>
        </p:txBody>
      </p:sp>
      <p:sp>
        <p:nvSpPr>
          <p:cNvPr id="5126" name="Rounded Rectangle 5"/>
          <p:cNvSpPr>
            <a:spLocks noChangeArrowheads="1"/>
          </p:cNvSpPr>
          <p:nvPr/>
        </p:nvSpPr>
        <p:spPr bwMode="auto">
          <a:xfrm>
            <a:off x="6508752" y="4941889"/>
            <a:ext cx="4110038" cy="1433511"/>
          </a:xfrm>
          <a:prstGeom prst="roundRect">
            <a:avLst>
              <a:gd name="adj" fmla="val 16667"/>
            </a:avLst>
          </a:prstGeom>
          <a:noFill/>
          <a:ln w="3810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…but negative emotions fade </a:t>
            </a:r>
          </a:p>
        </p:txBody>
      </p:sp>
    </p:spTree>
    <p:extLst>
      <p:ext uri="{BB962C8B-B14F-4D97-AF65-F5344CB8AC3E}">
        <p14:creationId xmlns:p14="http://schemas.microsoft.com/office/powerpoint/2010/main" val="2893153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10076023"/>
              </p:ext>
            </p:extLst>
          </p:nvPr>
        </p:nvGraphicFramePr>
        <p:xfrm>
          <a:off x="657456" y="2225642"/>
          <a:ext cx="5868670" cy="3200399"/>
        </p:xfrm>
        <a:graphic>
          <a:graphicData uri="http://schemas.openxmlformats.org/drawingml/2006/table">
            <a:tbl>
              <a:tblPr firstRow="1" firstCol="1" bandRow="1"/>
              <a:tblGrid>
                <a:gridCol w="901180"/>
                <a:gridCol w="4967490"/>
              </a:tblGrid>
              <a:tr h="3188022">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P127</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a:t>
                      </a: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4 </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5  P128</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6  P127</a:t>
                      </a:r>
                    </a:p>
                    <a:p>
                      <a:pPr marL="0" marR="0" indent="0" algn="just" defTabSz="914400" rtl="0" eaLnBrk="1" fontAlgn="auto" latinLnBrk="0" hangingPunct="1">
                        <a:lnSpc>
                          <a:spcPct val="150000"/>
                        </a:lnSpc>
                        <a:spcBef>
                          <a:spcPts val="0"/>
                        </a:spcBef>
                        <a:spcAft>
                          <a:spcPts val="0"/>
                        </a:spcAft>
                        <a:buClrTx/>
                        <a:buSzTx/>
                        <a:buFontTx/>
                        <a:buNone/>
                        <a:tabLst/>
                        <a:defRPr/>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7 </a:t>
                      </a:r>
                    </a:p>
                    <a:p>
                      <a:pPr marL="0" marR="0" indent="0" algn="just" defTabSz="914400" rtl="0" eaLnBrk="1" fontAlgn="auto" latinLnBrk="0" hangingPunct="1">
                        <a:lnSpc>
                          <a:spcPct val="150000"/>
                        </a:lnSpc>
                        <a:spcBef>
                          <a:spcPts val="0"/>
                        </a:spcBef>
                        <a:spcAft>
                          <a:spcPts val="0"/>
                        </a:spcAft>
                        <a:buClrTx/>
                        <a:buSzTx/>
                        <a:buFontTx/>
                        <a:buNone/>
                        <a:tabLst/>
                        <a:defRPr/>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8 </a:t>
                      </a:r>
                    </a:p>
                    <a:p>
                      <a:pPr marL="0" marR="0" indent="0" algn="just" defTabSz="914400" rtl="0" eaLnBrk="1" fontAlgn="auto" latinLnBrk="0" hangingPunct="1">
                        <a:lnSpc>
                          <a:spcPct val="150000"/>
                        </a:lnSpc>
                        <a:spcBef>
                          <a:spcPts val="0"/>
                        </a:spcBef>
                        <a:spcAft>
                          <a:spcPts val="0"/>
                        </a:spcAft>
                        <a:buClrTx/>
                        <a:buSzTx/>
                        <a:buFontTx/>
                        <a:buNone/>
                        <a:tabLst/>
                        <a:defRPr/>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9   P128</a:t>
                      </a:r>
                    </a:p>
                    <a:p>
                      <a:pPr algn="just">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10 P127</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rPr>
                        <a:t>…and it was just- yeah it was really awful but I was kind of like felt sorry for my dad ‘cos he was obviously upset and felt really guilty and then was like shocked and then I was upset for my mum and I was just like “oh my god” yeah really random.</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rPr>
                        <a:t>If you can get to the angry stage.</a:t>
                      </a:r>
                      <a:endParaRPr lang="en-GB" sz="1400" dirty="0">
                        <a:effectLst/>
                        <a:latin typeface="Times New Roman" panose="02020603050405020304" pitchFamily="18" charset="0"/>
                        <a:ea typeface="Times New Roman" panose="02020603050405020304" pitchFamily="18"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rPr>
                        <a:t>No </a:t>
                      </a:r>
                      <a:r>
                        <a:rPr lang="en-GB" sz="1400" dirty="0" err="1">
                          <a:effectLst/>
                          <a:latin typeface="Times New Roman" panose="02020603050405020304" pitchFamily="18" charset="0"/>
                          <a:ea typeface="Times New Roman" panose="02020603050405020304" pitchFamily="18" charset="0"/>
                        </a:rPr>
                        <a:t>no</a:t>
                      </a:r>
                      <a:r>
                        <a:rPr lang="en-GB" sz="1400" dirty="0">
                          <a:effectLst/>
                          <a:latin typeface="Times New Roman" panose="02020603050405020304" pitchFamily="18" charset="0"/>
                          <a:ea typeface="Times New Roman" panose="02020603050405020304" pitchFamily="18" charset="0"/>
                        </a:rPr>
                        <a:t> </a:t>
                      </a:r>
                      <a:r>
                        <a:rPr lang="en-GB" sz="1400" dirty="0" err="1">
                          <a:effectLst/>
                          <a:latin typeface="Times New Roman" panose="02020603050405020304" pitchFamily="18" charset="0"/>
                          <a:ea typeface="Times New Roman" panose="02020603050405020304" pitchFamily="18" charset="0"/>
                        </a:rPr>
                        <a:t>no</a:t>
                      </a:r>
                      <a:r>
                        <a:rPr lang="en-GB" sz="1400" dirty="0">
                          <a:effectLst/>
                          <a:latin typeface="Times New Roman" panose="02020603050405020304" pitchFamily="18" charset="0"/>
                          <a:ea typeface="Times New Roman" panose="02020603050405020304" pitchFamily="18" charset="0"/>
                        </a:rPr>
                        <a:t> it wasn’t (0.3) no I definitely wasn’t angry. I was just (0.2) yeah it was really weird. It was just like totally unexpected. So that stood out yeah as my negative event.</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rPr>
                        <a:t>Yeah that would have been terrible.</a:t>
                      </a:r>
                      <a:endParaRPr lang="en-GB" sz="1400" dirty="0">
                        <a:effectLst/>
                        <a:latin typeface="Times New Roman" panose="02020603050405020304" pitchFamily="18" charset="0"/>
                        <a:ea typeface="Times New Roman" panose="02020603050405020304" pitchFamily="18"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rPr>
                        <a:t>Yeah.</a:t>
                      </a:r>
                    </a:p>
                  </a:txBody>
                  <a:tcPr marL="68580" marR="68580" marT="0" marB="0">
                    <a:lnL>
                      <a:noFill/>
                    </a:lnL>
                    <a:lnR>
                      <a:noFill/>
                    </a:lnR>
                    <a:lnT>
                      <a:noFill/>
                    </a:lnT>
                    <a:lnB>
                      <a:noFill/>
                    </a:lnB>
                  </a:tcPr>
                </a:tc>
              </a:tr>
            </a:tbl>
          </a:graphicData>
        </a:graphic>
      </p:graphicFrame>
      <p:sp>
        <p:nvSpPr>
          <p:cNvPr id="3" name="TextBox 2"/>
          <p:cNvSpPr txBox="1"/>
          <p:nvPr/>
        </p:nvSpPr>
        <p:spPr>
          <a:xfrm>
            <a:off x="2505198" y="229694"/>
            <a:ext cx="6598227" cy="1015663"/>
          </a:xfrm>
          <a:prstGeom prst="rect">
            <a:avLst/>
          </a:prstGeom>
          <a:noFill/>
        </p:spPr>
        <p:txBody>
          <a:bodyPr wrap="square" rtlCol="0">
            <a:spAutoFit/>
          </a:bodyPr>
          <a:lstStyle/>
          <a:p>
            <a:pPr algn="ctr"/>
            <a:r>
              <a:rPr lang="en-GB" sz="3200" b="1" dirty="0" smtClean="0"/>
              <a:t>Emotional Support</a:t>
            </a:r>
            <a:br>
              <a:rPr lang="en-GB" sz="3200" b="1" dirty="0" smtClean="0"/>
            </a:br>
            <a:r>
              <a:rPr lang="en-GB" sz="2800" i="1" dirty="0" smtClean="0"/>
              <a:t>What </a:t>
            </a:r>
            <a:r>
              <a:rPr lang="en-GB" sz="2800" i="1" u="sng" dirty="0" smtClean="0"/>
              <a:t>not</a:t>
            </a:r>
            <a:r>
              <a:rPr lang="en-GB" sz="2800" i="1" dirty="0" smtClean="0"/>
              <a:t> to do (2)</a:t>
            </a:r>
            <a:endParaRPr lang="en-GB" sz="1600" i="1" dirty="0"/>
          </a:p>
        </p:txBody>
      </p:sp>
      <p:sp>
        <p:nvSpPr>
          <p:cNvPr id="2" name="TextBox 1"/>
          <p:cNvSpPr txBox="1"/>
          <p:nvPr/>
        </p:nvSpPr>
        <p:spPr>
          <a:xfrm>
            <a:off x="7538374" y="1435044"/>
            <a:ext cx="3701143" cy="4401205"/>
          </a:xfrm>
          <a:prstGeom prst="rect">
            <a:avLst/>
          </a:prstGeom>
          <a:solidFill>
            <a:schemeClr val="accent6">
              <a:lumMod val="20000"/>
              <a:lumOff val="80000"/>
            </a:schemeClr>
          </a:solidFill>
          <a:ln w="31750">
            <a:solidFill>
              <a:schemeClr val="accent6">
                <a:lumMod val="75000"/>
              </a:schemeClr>
            </a:solidFill>
          </a:ln>
        </p:spPr>
        <p:txBody>
          <a:bodyPr wrap="square" rtlCol="0">
            <a:spAutoFit/>
          </a:bodyPr>
          <a:lstStyle/>
          <a:p>
            <a:pPr marL="285750" indent="-285750">
              <a:buFont typeface="Arial" panose="020B0604020202020204" pitchFamily="34" charset="0"/>
              <a:buChar char="•"/>
            </a:pPr>
            <a:r>
              <a:rPr lang="en-GB" sz="2000" dirty="0" smtClean="0"/>
              <a:t>Listener misunderstood emotions felt by speaker</a:t>
            </a:r>
            <a:br>
              <a:rPr lang="en-GB" sz="2000" dirty="0" smtClean="0"/>
            </a:br>
            <a:endParaRPr lang="en-GB" sz="2000" dirty="0" smtClean="0"/>
          </a:p>
          <a:p>
            <a:pPr marL="285750" indent="-285750">
              <a:buFont typeface="Arial" panose="020B0604020202020204" pitchFamily="34" charset="0"/>
              <a:buChar char="•"/>
            </a:pPr>
            <a:r>
              <a:rPr lang="en-GB" sz="2000" dirty="0" smtClean="0"/>
              <a:t>Speaker struggles to convey her feelings</a:t>
            </a:r>
            <a:br>
              <a:rPr lang="en-GB" sz="2000" dirty="0" smtClean="0"/>
            </a:br>
            <a:endParaRPr lang="en-GB" sz="2000" dirty="0" smtClean="0"/>
          </a:p>
          <a:p>
            <a:pPr marL="285750" indent="-285750">
              <a:buFont typeface="Arial" panose="020B0604020202020204" pitchFamily="34" charset="0"/>
              <a:buChar char="•"/>
            </a:pPr>
            <a:r>
              <a:rPr lang="en-GB" sz="2000" dirty="0" smtClean="0"/>
              <a:t>Listener then focusses on the negativity of event without expression of sympathy</a:t>
            </a:r>
            <a:br>
              <a:rPr lang="en-GB" sz="2000" dirty="0" smtClean="0"/>
            </a:br>
            <a:endParaRPr lang="en-GB" sz="2000" dirty="0" smtClean="0"/>
          </a:p>
          <a:p>
            <a:pPr marL="285750" indent="-285750">
              <a:buFont typeface="Arial" panose="020B0604020202020204" pitchFamily="34" charset="0"/>
              <a:buChar char="•"/>
            </a:pPr>
            <a:r>
              <a:rPr lang="en-GB" sz="2000" dirty="0" smtClean="0"/>
              <a:t>Failure by listener to show empathy = speaker felt more negative about event after discussion</a:t>
            </a:r>
            <a:endParaRPr lang="en-GB" sz="2000" dirty="0"/>
          </a:p>
        </p:txBody>
      </p:sp>
      <p:sp>
        <p:nvSpPr>
          <p:cNvPr id="12" name="Oval 11"/>
          <p:cNvSpPr/>
          <p:nvPr/>
        </p:nvSpPr>
        <p:spPr>
          <a:xfrm>
            <a:off x="1420436" y="3475197"/>
            <a:ext cx="2961063" cy="42336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420437" y="4739425"/>
            <a:ext cx="2961063" cy="423361"/>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3237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9430" y="2182089"/>
            <a:ext cx="4770993" cy="3168794"/>
          </a:xfrm>
          <a:prstGeom prst="rect">
            <a:avLst/>
          </a:prstGeom>
        </p:spPr>
      </p:pic>
      <p:sp>
        <p:nvSpPr>
          <p:cNvPr id="3" name="TextBox 2"/>
          <p:cNvSpPr txBox="1"/>
          <p:nvPr/>
        </p:nvSpPr>
        <p:spPr>
          <a:xfrm>
            <a:off x="3054927" y="426027"/>
            <a:ext cx="5715000" cy="584775"/>
          </a:xfrm>
          <a:prstGeom prst="rect">
            <a:avLst/>
          </a:prstGeom>
          <a:noFill/>
        </p:spPr>
        <p:txBody>
          <a:bodyPr wrap="square" rtlCol="0">
            <a:spAutoFit/>
          </a:bodyPr>
          <a:lstStyle/>
          <a:p>
            <a:pPr algn="ctr"/>
            <a:r>
              <a:rPr lang="en-GB" sz="3200" b="1" dirty="0" smtClean="0"/>
              <a:t>Emotional Support</a:t>
            </a:r>
            <a:endParaRPr lang="en-GB" sz="3200" b="1" dirty="0"/>
          </a:p>
        </p:txBody>
      </p:sp>
      <p:sp>
        <p:nvSpPr>
          <p:cNvPr id="5" name="TextBox 4"/>
          <p:cNvSpPr txBox="1"/>
          <p:nvPr/>
        </p:nvSpPr>
        <p:spPr>
          <a:xfrm>
            <a:off x="6130636" y="1903389"/>
            <a:ext cx="5278582" cy="3785652"/>
          </a:xfrm>
          <a:prstGeom prst="rect">
            <a:avLst/>
          </a:prstGeom>
          <a:noFill/>
        </p:spPr>
        <p:txBody>
          <a:bodyPr wrap="square" rtlCol="0">
            <a:spAutoFit/>
          </a:bodyPr>
          <a:lstStyle/>
          <a:p>
            <a:pPr marL="285750" indent="-285750">
              <a:buFont typeface="Wingdings" panose="05000000000000000000" pitchFamily="2" charset="2"/>
              <a:buChar char="ü"/>
            </a:pPr>
            <a:r>
              <a:rPr lang="en-GB" sz="2000" dirty="0" smtClean="0"/>
              <a:t>Expressions of sympathy</a:t>
            </a:r>
            <a:br>
              <a:rPr lang="en-GB" sz="2000" dirty="0" smtClean="0"/>
            </a:br>
            <a:endParaRPr lang="en-GB" sz="2000" dirty="0" smtClean="0"/>
          </a:p>
          <a:p>
            <a:pPr marL="285750" indent="-285750">
              <a:buFont typeface="Wingdings" panose="05000000000000000000" pitchFamily="2" charset="2"/>
              <a:buChar char="ü"/>
            </a:pPr>
            <a:r>
              <a:rPr lang="en-GB" sz="2000" dirty="0" smtClean="0"/>
              <a:t>Acknowledge negative content of story </a:t>
            </a:r>
            <a:br>
              <a:rPr lang="en-GB" sz="2000" dirty="0" smtClean="0"/>
            </a:br>
            <a:endParaRPr lang="en-GB" sz="2000" dirty="0" smtClean="0"/>
          </a:p>
          <a:p>
            <a:pPr marL="285750" indent="-285750">
              <a:buFont typeface="Wingdings" panose="05000000000000000000" pitchFamily="2" charset="2"/>
              <a:buChar char="ü"/>
            </a:pPr>
            <a:r>
              <a:rPr lang="en-GB" sz="2000" dirty="0" smtClean="0"/>
              <a:t>Speakers are encouraged to tell story whilst feeling supported</a:t>
            </a:r>
            <a:br>
              <a:rPr lang="en-GB" sz="2000" dirty="0" smtClean="0"/>
            </a:br>
            <a:endParaRPr lang="en-GB" sz="2000" dirty="0" smtClean="0"/>
          </a:p>
          <a:p>
            <a:pPr marL="285750" indent="-285750">
              <a:buFont typeface="Wingdings" panose="05000000000000000000" pitchFamily="2" charset="2"/>
              <a:buChar char="ü"/>
            </a:pPr>
            <a:r>
              <a:rPr lang="en-GB" sz="2000" dirty="0" smtClean="0"/>
              <a:t>Demonstrate empathy through self-disclosures </a:t>
            </a:r>
            <a:br>
              <a:rPr lang="en-GB" sz="2000" dirty="0" smtClean="0"/>
            </a:br>
            <a:endParaRPr lang="en-GB" sz="2000" dirty="0" smtClean="0"/>
          </a:p>
          <a:p>
            <a:pPr marL="285750" indent="-285750">
              <a:buFont typeface="Wingdings" panose="05000000000000000000" pitchFamily="2" charset="2"/>
              <a:buChar char="ü"/>
            </a:pPr>
            <a:r>
              <a:rPr lang="en-GB" sz="2000" dirty="0" smtClean="0"/>
              <a:t>Speaker feels understood and their emotional reactions are valid </a:t>
            </a:r>
            <a:endParaRPr lang="en-GB" sz="2000" dirty="0"/>
          </a:p>
        </p:txBody>
      </p:sp>
    </p:spTree>
    <p:extLst>
      <p:ext uri="{BB962C8B-B14F-4D97-AF65-F5344CB8AC3E}">
        <p14:creationId xmlns:p14="http://schemas.microsoft.com/office/powerpoint/2010/main" val="328213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043731535"/>
              </p:ext>
            </p:extLst>
          </p:nvPr>
        </p:nvGraphicFramePr>
        <p:xfrm>
          <a:off x="460679" y="1553133"/>
          <a:ext cx="7012565" cy="5212080"/>
        </p:xfrm>
        <a:graphic>
          <a:graphicData uri="http://schemas.openxmlformats.org/drawingml/2006/table">
            <a:tbl>
              <a:tblPr firstRow="1" firstCol="1" bandRow="1"/>
              <a:tblGrid>
                <a:gridCol w="727662"/>
                <a:gridCol w="6284903"/>
              </a:tblGrid>
              <a:tr h="4351338">
                <a:tc>
                  <a:txBody>
                    <a:bodyPr/>
                    <a:lstStyle/>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   P90</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2</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3</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4</a:t>
                      </a: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5</a:t>
                      </a:r>
                    </a:p>
                    <a:p>
                      <a:pPr marL="0" marR="0" indent="0" algn="l" defTabSz="914400" rtl="0" eaLnBrk="1" fontAlgn="auto" latinLnBrk="0" hangingPunct="1">
                        <a:lnSpc>
                          <a:spcPct val="150000"/>
                        </a:lnSpc>
                        <a:spcBef>
                          <a:spcPts val="0"/>
                        </a:spcBef>
                        <a:spcAft>
                          <a:spcPts val="0"/>
                        </a:spcAft>
                        <a:buClrTx/>
                        <a:buSzTx/>
                        <a:buFontTx/>
                        <a:buNone/>
                        <a:tabLst/>
                        <a:defRPr/>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6   </a:t>
                      </a:r>
                    </a:p>
                    <a:p>
                      <a:pPr marL="0" marR="0" indent="0" algn="l" defTabSz="914400" rtl="0" eaLnBrk="1" fontAlgn="auto" latinLnBrk="0" hangingPunct="1">
                        <a:lnSpc>
                          <a:spcPct val="150000"/>
                        </a:lnSpc>
                        <a:spcBef>
                          <a:spcPts val="0"/>
                        </a:spcBef>
                        <a:spcAft>
                          <a:spcPts val="0"/>
                        </a:spcAft>
                        <a:buClrTx/>
                        <a:buSzTx/>
                        <a:buFontTx/>
                        <a:buNone/>
                        <a:tabLst/>
                        <a:defRPr/>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7   P89</a:t>
                      </a:r>
                    </a:p>
                    <a:p>
                      <a:pPr marL="0" marR="0" indent="0" algn="l" defTabSz="914400" rtl="0" eaLnBrk="1" fontAlgn="auto" latinLnBrk="0" hangingPunct="1">
                        <a:lnSpc>
                          <a:spcPct val="150000"/>
                        </a:lnSpc>
                        <a:spcBef>
                          <a:spcPts val="0"/>
                        </a:spcBef>
                        <a:spcAft>
                          <a:spcPts val="0"/>
                        </a:spcAft>
                        <a:buClrTx/>
                        <a:buSzTx/>
                        <a:buFontTx/>
                        <a:buNone/>
                        <a:tabLst/>
                        <a:defRPr/>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7   P90</a:t>
                      </a: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8  </a:t>
                      </a: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9   </a:t>
                      </a: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10</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11   P89</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12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P90</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13 </a:t>
                      </a:r>
                      <a:endParaRPr lang="en-GB" sz="12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14</a:t>
                      </a: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15</a:t>
                      </a:r>
                    </a:p>
                    <a:p>
                      <a:pPr>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16   P89</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14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  P90</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6511" marR="56511" marT="0" marB="0">
                    <a:lnL>
                      <a:noFill/>
                    </a:lnL>
                    <a:lnR>
                      <a:noFill/>
                    </a:lnR>
                    <a:lnT>
                      <a:noFill/>
                    </a:lnT>
                    <a:lnB>
                      <a:noFill/>
                    </a:lnB>
                  </a:tcPr>
                </a:tc>
                <a:tc>
                  <a:txBody>
                    <a:bodyPr/>
                    <a:lstStyle/>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Mine’s a bit more deep. I- my dad- basically my mum and dad haven’t been getting on for like years and but we all lived under the same roof because my brother was quite young- well he’s 13 but at the time he was like 10- 11- and neither of them wanted to not see him for a day so they didn’t really want to move- either of them. And so after like two three years of them not really getting on my dad finally- they both filed for divorce and he moved out. But he’s only round the corner. It’s in literally the next street.</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Well that’s good. He’s still close.</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It’s really good because they get to see him every day and obviously I can just do my own thing and go home when I want and stuff. And yeah it was horrible. It was really like horrible because my dad found it really hard to deal with it obviously he was moving out of the home we’ve lived in all like all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my [</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life           ] and he really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struggled not seeing my brother every day and- and it was horrible </a:t>
                      </a:r>
                    </a:p>
                    <a:p>
                      <a:pPr marL="0" marR="0" indent="0" algn="just" defTabSz="914400" rtl="0" eaLnBrk="1" fontAlgn="auto" latinLnBrk="0" hangingPunct="1">
                        <a:lnSpc>
                          <a:spcPct val="150000"/>
                        </a:lnSpc>
                        <a:spcBef>
                          <a:spcPts val="0"/>
                        </a:spcBef>
                        <a:spcAft>
                          <a:spcPts val="0"/>
                        </a:spcAft>
                        <a:buClrTx/>
                        <a:buSzTx/>
                        <a:buFontTx/>
                        <a:buNone/>
                        <a:tabLst/>
                        <a:defRPr/>
                      </a:pPr>
                      <a:r>
                        <a:rPr lang="en-GB" sz="1200" b="1" dirty="0" smtClean="0">
                          <a:effectLst/>
                          <a:latin typeface="Times New Roman" panose="02020603050405020304" pitchFamily="18" charset="0"/>
                          <a:ea typeface="Times New Roman" panose="02020603050405020304" pitchFamily="18" charset="0"/>
                          <a:cs typeface="Arial" panose="020B0604020202020204" pitchFamily="34" charset="0"/>
                        </a:rPr>
                        <a:t>           [mm-hmm]</a:t>
                      </a:r>
                      <a:endParaRPr lang="en-GB" sz="1200" dirty="0" smtClean="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like to see him like upset.</a:t>
                      </a:r>
                      <a:r>
                        <a:rPr lang="en-GB" sz="1200"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200" dirty="0" smtClean="0">
                          <a:effectLst/>
                          <a:latin typeface="Times New Roman" panose="02020603050405020304" pitchFamily="18" charset="0"/>
                          <a:ea typeface="Times New Roman" panose="02020603050405020304" pitchFamily="18" charset="0"/>
                          <a:cs typeface="Arial" panose="020B0604020202020204" pitchFamily="34" charset="0"/>
                        </a:rPr>
                        <a:t>But </a:t>
                      </a:r>
                      <a:r>
                        <a:rPr lang="en-GB" sz="1200" dirty="0">
                          <a:effectLst/>
                          <a:latin typeface="Times New Roman" panose="02020603050405020304" pitchFamily="18" charset="0"/>
                          <a:ea typeface="Times New Roman" panose="02020603050405020304" pitchFamily="18" charset="0"/>
                          <a:cs typeface="Arial" panose="020B0604020202020204" pitchFamily="34" charset="0"/>
                        </a:rPr>
                        <a:t>it is definitely for the better so I can kind of (0.1) I can kind of come out with it with a positive- but yeah it was horrible at the time when they were both like- and I always like- it was really like they’re lonely as well but I think it will work out for the better. It obviously like will do because it’s happier in both houses now so.</a:t>
                      </a:r>
                    </a:p>
                    <a:p>
                      <a:pPr algn="just">
                        <a:lnSpc>
                          <a:spcPct val="150000"/>
                        </a:lnSpc>
                        <a:spcAft>
                          <a:spcPts val="0"/>
                        </a:spcAft>
                      </a:pPr>
                      <a:r>
                        <a:rPr lang="en-GB" sz="1200" b="1" dirty="0">
                          <a:effectLst/>
                          <a:latin typeface="Times New Roman" panose="02020603050405020304" pitchFamily="18" charset="0"/>
                          <a:ea typeface="Times New Roman" panose="02020603050405020304" pitchFamily="18" charset="0"/>
                          <a:cs typeface="Arial" panose="020B0604020202020204" pitchFamily="34" charset="0"/>
                        </a:rPr>
                        <a:t>Oh that’s good.</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200" dirty="0">
                          <a:effectLst/>
                          <a:latin typeface="Times New Roman" panose="02020603050405020304" pitchFamily="18" charset="0"/>
                          <a:ea typeface="Times New Roman" panose="02020603050405020304" pitchFamily="18" charset="0"/>
                          <a:cs typeface="Arial" panose="020B0604020202020204" pitchFamily="34" charset="0"/>
                        </a:rPr>
                        <a:t>Yeah.</a:t>
                      </a:r>
                    </a:p>
                  </a:txBody>
                  <a:tcPr marL="56511" marR="56511" marT="0" marB="0">
                    <a:lnL>
                      <a:noFill/>
                    </a:lnL>
                    <a:lnR>
                      <a:noFill/>
                    </a:lnR>
                    <a:lnT>
                      <a:noFill/>
                    </a:lnT>
                    <a:lnB>
                      <a:noFill/>
                    </a:lnB>
                  </a:tcPr>
                </a:tc>
              </a:tr>
            </a:tbl>
          </a:graphicData>
        </a:graphic>
      </p:graphicFrame>
      <p:sp>
        <p:nvSpPr>
          <p:cNvPr id="3" name="TextBox 2"/>
          <p:cNvSpPr txBox="1"/>
          <p:nvPr/>
        </p:nvSpPr>
        <p:spPr>
          <a:xfrm>
            <a:off x="2681641" y="313851"/>
            <a:ext cx="6598227" cy="830997"/>
          </a:xfrm>
          <a:prstGeom prst="rect">
            <a:avLst/>
          </a:prstGeom>
          <a:noFill/>
        </p:spPr>
        <p:txBody>
          <a:bodyPr wrap="square" rtlCol="0">
            <a:spAutoFit/>
          </a:bodyPr>
          <a:lstStyle/>
          <a:p>
            <a:pPr algn="ctr"/>
            <a:r>
              <a:rPr lang="en-GB" sz="3200" b="1" dirty="0" smtClean="0"/>
              <a:t> Positive Focus (1)</a:t>
            </a:r>
            <a:br>
              <a:rPr lang="en-GB" sz="3200" b="1" dirty="0" smtClean="0"/>
            </a:br>
            <a:endParaRPr lang="en-GB" sz="1600" i="1" dirty="0"/>
          </a:p>
        </p:txBody>
      </p:sp>
      <p:sp>
        <p:nvSpPr>
          <p:cNvPr id="2" name="TextBox 1"/>
          <p:cNvSpPr txBox="1"/>
          <p:nvPr/>
        </p:nvSpPr>
        <p:spPr>
          <a:xfrm>
            <a:off x="7954267" y="2568494"/>
            <a:ext cx="3701143" cy="3170099"/>
          </a:xfrm>
          <a:prstGeom prst="rect">
            <a:avLst/>
          </a:prstGeom>
          <a:solidFill>
            <a:schemeClr val="accent1">
              <a:lumMod val="20000"/>
              <a:lumOff val="80000"/>
            </a:schemeClr>
          </a:solidFill>
          <a:ln w="31750">
            <a:solidFill>
              <a:schemeClr val="accent1">
                <a:lumMod val="50000"/>
              </a:schemeClr>
            </a:solidFill>
          </a:ln>
        </p:spPr>
        <p:txBody>
          <a:bodyPr wrap="square" rtlCol="0">
            <a:spAutoFit/>
          </a:bodyPr>
          <a:lstStyle/>
          <a:p>
            <a:pPr marL="285750" indent="-285750">
              <a:buFont typeface="Arial" panose="020B0604020202020204" pitchFamily="34" charset="0"/>
              <a:buChar char="•"/>
            </a:pPr>
            <a:r>
              <a:rPr lang="en-GB" sz="2000" dirty="0" smtClean="0"/>
              <a:t>Listener picks up on subtle positive angle of speaker’s negative story</a:t>
            </a:r>
            <a:br>
              <a:rPr lang="en-GB" sz="2000" dirty="0" smtClean="0"/>
            </a:br>
            <a:endParaRPr lang="en-GB" sz="2000" dirty="0" smtClean="0"/>
          </a:p>
          <a:p>
            <a:pPr marL="285750" indent="-285750">
              <a:buFont typeface="Arial" panose="020B0604020202020204" pitchFamily="34" charset="0"/>
              <a:buChar char="•"/>
            </a:pPr>
            <a:r>
              <a:rPr lang="en-GB" sz="2000" dirty="0" smtClean="0"/>
              <a:t>Listener offers positive assessment</a:t>
            </a:r>
            <a:br>
              <a:rPr lang="en-GB" sz="2000" dirty="0" smtClean="0"/>
            </a:br>
            <a:endParaRPr lang="en-GB" sz="2000" dirty="0" smtClean="0"/>
          </a:p>
          <a:p>
            <a:pPr marL="285750" indent="-285750">
              <a:buFont typeface="Arial" panose="020B0604020202020204" pitchFamily="34" charset="0"/>
              <a:buChar char="•"/>
            </a:pPr>
            <a:r>
              <a:rPr lang="en-GB" sz="2000" dirty="0" smtClean="0"/>
              <a:t>Speaker builds on positive interpretation and closing evaluation is positive</a:t>
            </a:r>
            <a:endParaRPr lang="en-GB" sz="2000" dirty="0"/>
          </a:p>
        </p:txBody>
      </p:sp>
      <p:sp>
        <p:nvSpPr>
          <p:cNvPr id="12" name="Oval 11"/>
          <p:cNvSpPr/>
          <p:nvPr/>
        </p:nvSpPr>
        <p:spPr>
          <a:xfrm>
            <a:off x="4162173" y="2568494"/>
            <a:ext cx="2961063"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1024666" y="3138583"/>
            <a:ext cx="2961063"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2681641" y="5622139"/>
            <a:ext cx="2961063"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745066" y="5833819"/>
            <a:ext cx="2195637"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3204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81641" y="313851"/>
            <a:ext cx="6598227" cy="830997"/>
          </a:xfrm>
          <a:prstGeom prst="rect">
            <a:avLst/>
          </a:prstGeom>
          <a:noFill/>
        </p:spPr>
        <p:txBody>
          <a:bodyPr wrap="square" rtlCol="0">
            <a:spAutoFit/>
          </a:bodyPr>
          <a:lstStyle/>
          <a:p>
            <a:pPr algn="ctr"/>
            <a:r>
              <a:rPr lang="en-GB" sz="3200" b="1" dirty="0" smtClean="0"/>
              <a:t> Positive Focus (2)</a:t>
            </a:r>
            <a:br>
              <a:rPr lang="en-GB" sz="3200" b="1" dirty="0" smtClean="0"/>
            </a:br>
            <a:endParaRPr lang="en-GB" sz="1600" i="1" dirty="0"/>
          </a:p>
        </p:txBody>
      </p:sp>
      <p:sp>
        <p:nvSpPr>
          <p:cNvPr id="2" name="TextBox 1"/>
          <p:cNvSpPr txBox="1"/>
          <p:nvPr/>
        </p:nvSpPr>
        <p:spPr>
          <a:xfrm>
            <a:off x="7843174" y="2326866"/>
            <a:ext cx="3701143" cy="3170099"/>
          </a:xfrm>
          <a:prstGeom prst="rect">
            <a:avLst/>
          </a:prstGeom>
          <a:solidFill>
            <a:schemeClr val="accent1">
              <a:lumMod val="20000"/>
              <a:lumOff val="80000"/>
            </a:schemeClr>
          </a:solidFill>
          <a:ln w="31750">
            <a:solidFill>
              <a:schemeClr val="accent1">
                <a:lumMod val="50000"/>
              </a:schemeClr>
            </a:solidFill>
          </a:ln>
        </p:spPr>
        <p:txBody>
          <a:bodyPr wrap="square" rtlCol="0">
            <a:spAutoFit/>
          </a:bodyPr>
          <a:lstStyle/>
          <a:p>
            <a:pPr marL="285750" indent="-285750">
              <a:buFont typeface="Arial" panose="020B0604020202020204" pitchFamily="34" charset="0"/>
              <a:buChar char="•"/>
            </a:pPr>
            <a:r>
              <a:rPr lang="en-GB" sz="2000" dirty="0" smtClean="0"/>
              <a:t>Listener picks up positive aspect of story alluded to by speaker</a:t>
            </a:r>
            <a:br>
              <a:rPr lang="en-GB" sz="2000" dirty="0" smtClean="0"/>
            </a:br>
            <a:endParaRPr lang="en-GB" sz="2000" dirty="0" smtClean="0"/>
          </a:p>
          <a:p>
            <a:pPr marL="285750" indent="-285750">
              <a:buFont typeface="Arial" panose="020B0604020202020204" pitchFamily="34" charset="0"/>
              <a:buChar char="•"/>
            </a:pPr>
            <a:r>
              <a:rPr lang="en-GB" sz="2000" dirty="0" smtClean="0"/>
              <a:t>Speaker elaborates on positive ending to a negative event</a:t>
            </a:r>
            <a:br>
              <a:rPr lang="en-GB" sz="2000" dirty="0" smtClean="0"/>
            </a:br>
            <a:endParaRPr lang="en-GB" sz="2000" dirty="0" smtClean="0"/>
          </a:p>
          <a:p>
            <a:pPr marL="285750" indent="-285750">
              <a:buFont typeface="Arial" panose="020B0604020202020204" pitchFamily="34" charset="0"/>
              <a:buChar char="•"/>
            </a:pPr>
            <a:r>
              <a:rPr lang="en-GB" sz="2000" dirty="0" smtClean="0"/>
              <a:t>Speaker changes evaluation of event from negative to focussing on positive outcome</a:t>
            </a:r>
            <a:endParaRPr lang="en-GB" sz="2000" dirty="0"/>
          </a:p>
        </p:txBody>
      </p:sp>
      <p:sp>
        <p:nvSpPr>
          <p:cNvPr id="12" name="Oval 11"/>
          <p:cNvSpPr/>
          <p:nvPr/>
        </p:nvSpPr>
        <p:spPr>
          <a:xfrm>
            <a:off x="1294794" y="2957304"/>
            <a:ext cx="2961063"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1382483" y="4596988"/>
            <a:ext cx="2129113" cy="423361"/>
          </a:xfrm>
          <a:prstGeom prst="ellipse">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132892609"/>
              </p:ext>
            </p:extLst>
          </p:nvPr>
        </p:nvGraphicFramePr>
        <p:xfrm>
          <a:off x="685882" y="2360172"/>
          <a:ext cx="6572873" cy="3520440"/>
        </p:xfrm>
        <a:graphic>
          <a:graphicData uri="http://schemas.openxmlformats.org/drawingml/2006/table">
            <a:tbl>
              <a:tblPr firstRow="1" firstCol="1" bandRow="1"/>
              <a:tblGrid>
                <a:gridCol w="984295"/>
                <a:gridCol w="5588578"/>
              </a:tblGrid>
              <a:tr h="0">
                <a:tc>
                  <a:txBody>
                    <a:bodyPr/>
                    <a:lstStyle/>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1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P25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2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3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P26</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4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P25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5   </a:t>
                      </a:r>
                    </a:p>
                    <a:p>
                      <a:pPr>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6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P26</a:t>
                      </a:r>
                    </a:p>
                    <a:p>
                      <a:pPr>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7     P25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8     P26</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9     P25</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10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50000"/>
                        </a:lnSpc>
                        <a:spcAft>
                          <a:spcPts val="0"/>
                        </a:spcAft>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11 </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c>
                  <a:txBody>
                    <a:bodyPr/>
                    <a:lstStyle/>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…it- apparently like seven hundred people applied and only fifty got a job. I don’t know how </a:t>
                      </a:r>
                      <a:r>
                        <a:rPr lang="en-GB" sz="1400" u="sng" dirty="0">
                          <a:effectLst/>
                          <a:latin typeface="Times New Roman" panose="02020603050405020304" pitchFamily="18" charset="0"/>
                          <a:ea typeface="Times New Roman" panose="02020603050405020304" pitchFamily="18" charset="0"/>
                          <a:cs typeface="Arial" panose="020B0604020202020204" pitchFamily="34" charset="0"/>
                        </a:rPr>
                        <a:t>I</a:t>
                      </a:r>
                      <a:r>
                        <a:rPr lang="en-GB" sz="1400" dirty="0">
                          <a:effectLst/>
                          <a:latin typeface="Times New Roman" panose="02020603050405020304" pitchFamily="18" charset="0"/>
                          <a:ea typeface="Times New Roman" panose="02020603050405020304" pitchFamily="18" charset="0"/>
                          <a:cs typeface="Arial" panose="020B0604020202020204" pitchFamily="34" charset="0"/>
                        </a:rPr>
                        <a:t> managed it but.</a:t>
                      </a:r>
                    </a:p>
                    <a:p>
                      <a:pPr algn="just">
                        <a:lnSpc>
                          <a:spcPct val="150000"/>
                        </a:lnSpc>
                        <a:spcAft>
                          <a:spcPts val="0"/>
                        </a:spcAft>
                      </a:pP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Oh well done. That’s good.</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Yeah. It was alright because at least it sort of- you can go home at Christmas and [stuff] they want you like in term like well they don’t want you at like </a:t>
                      </a: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p>
                    <a:p>
                      <a:pPr algn="just">
                        <a:lnSpc>
                          <a:spcPct val="150000"/>
                        </a:lnSpc>
                        <a:spcAft>
                          <a:spcPts val="0"/>
                        </a:spcAft>
                      </a:pPr>
                      <a:r>
                        <a:rPr lang="en-GB" sz="1400" b="1" baseline="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yeah]</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indent="0" algn="just" defTabSz="914400" rtl="0" eaLnBrk="1" fontAlgn="auto" latinLnBrk="0" hangingPunct="1">
                        <a:lnSpc>
                          <a:spcPct val="150000"/>
                        </a:lnSpc>
                        <a:spcBef>
                          <a:spcPts val="0"/>
                        </a:spcBef>
                        <a:spcAft>
                          <a:spcPts val="0"/>
                        </a:spcAft>
                        <a:buClrTx/>
                        <a:buSzTx/>
                        <a:buFontTx/>
                        <a:buNone/>
                        <a:tabLst/>
                        <a:defRPr/>
                      </a:pPr>
                      <a:r>
                        <a:rPr lang="en-GB" sz="1400" dirty="0" smtClean="0">
                          <a:effectLst/>
                          <a:latin typeface="Times New Roman" panose="02020603050405020304" pitchFamily="18" charset="0"/>
                          <a:ea typeface="Times New Roman" panose="02020603050405020304" pitchFamily="18" charset="0"/>
                          <a:cs typeface="Arial" panose="020B0604020202020204" pitchFamily="34" charset="0"/>
                        </a:rPr>
                        <a:t>on holidays so you can just go home.</a:t>
                      </a:r>
                    </a:p>
                    <a:p>
                      <a:pPr algn="just">
                        <a:lnSpc>
                          <a:spcPct val="150000"/>
                        </a:lnSpc>
                        <a:spcAft>
                          <a:spcPts val="0"/>
                        </a:spcAft>
                      </a:pPr>
                      <a:r>
                        <a:rPr lang="en-GB" sz="1400" b="1" dirty="0" smtClean="0">
                          <a:effectLst/>
                          <a:latin typeface="Times New Roman" panose="02020603050405020304" pitchFamily="18" charset="0"/>
                          <a:ea typeface="Times New Roman" panose="02020603050405020304" pitchFamily="18" charset="0"/>
                          <a:cs typeface="Arial" panose="020B0604020202020204" pitchFamily="34" charset="0"/>
                        </a:rPr>
                        <a:t>That’s </a:t>
                      </a:r>
                      <a:r>
                        <a:rPr lang="en-GB" sz="1400" b="1" dirty="0">
                          <a:effectLst/>
                          <a:latin typeface="Times New Roman" panose="02020603050405020304" pitchFamily="18" charset="0"/>
                          <a:ea typeface="Times New Roman" panose="02020603050405020304" pitchFamily="18" charset="0"/>
                          <a:cs typeface="Arial" panose="020B0604020202020204" pitchFamily="34" charset="0"/>
                        </a:rPr>
                        <a:t>really good.</a:t>
                      </a:r>
                      <a:endParaRPr lang="en-GB" sz="14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400" dirty="0">
                          <a:effectLst/>
                          <a:latin typeface="Times New Roman" panose="02020603050405020304" pitchFamily="18" charset="0"/>
                          <a:ea typeface="Times New Roman" panose="02020603050405020304" pitchFamily="18" charset="0"/>
                          <a:cs typeface="Arial" panose="020B0604020202020204" pitchFamily="34" charset="0"/>
                        </a:rPr>
                        <a:t>So it’s much better than- like at Woolworths I had to get- I was going home every weekend anyway. It wasn’t that far for me to go but it was a bit of a pain…</a:t>
                      </a: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val="78620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31155" y="1982685"/>
            <a:ext cx="4804420" cy="3214594"/>
          </a:xfrm>
          <a:prstGeom prst="rect">
            <a:avLst/>
          </a:prstGeom>
        </p:spPr>
      </p:pic>
      <p:sp>
        <p:nvSpPr>
          <p:cNvPr id="4" name="TextBox 3"/>
          <p:cNvSpPr txBox="1"/>
          <p:nvPr/>
        </p:nvSpPr>
        <p:spPr>
          <a:xfrm>
            <a:off x="2390274" y="545432"/>
            <a:ext cx="7571874" cy="584775"/>
          </a:xfrm>
          <a:prstGeom prst="rect">
            <a:avLst/>
          </a:prstGeom>
          <a:noFill/>
        </p:spPr>
        <p:txBody>
          <a:bodyPr wrap="square" rtlCol="0">
            <a:spAutoFit/>
          </a:bodyPr>
          <a:lstStyle/>
          <a:p>
            <a:pPr algn="ctr"/>
            <a:r>
              <a:rPr lang="en-GB" sz="3200" b="1" dirty="0" smtClean="0"/>
              <a:t>Positive Focus</a:t>
            </a:r>
            <a:endParaRPr lang="en-GB" sz="3200" b="1" dirty="0"/>
          </a:p>
        </p:txBody>
      </p:sp>
      <p:sp>
        <p:nvSpPr>
          <p:cNvPr id="5" name="TextBox 4"/>
          <p:cNvSpPr txBox="1"/>
          <p:nvPr/>
        </p:nvSpPr>
        <p:spPr>
          <a:xfrm>
            <a:off x="433137" y="1805168"/>
            <a:ext cx="5743074" cy="4339650"/>
          </a:xfrm>
          <a:prstGeom prst="rect">
            <a:avLst/>
          </a:prstGeom>
          <a:noFill/>
        </p:spPr>
        <p:txBody>
          <a:bodyPr wrap="square" rtlCol="0">
            <a:spAutoFit/>
          </a:bodyPr>
          <a:lstStyle/>
          <a:p>
            <a:pPr marL="285750" indent="-285750">
              <a:buFont typeface="Wingdings" panose="05000000000000000000" pitchFamily="2" charset="2"/>
              <a:buChar char="ü"/>
            </a:pPr>
            <a:r>
              <a:rPr lang="en-GB" sz="2400" dirty="0" smtClean="0"/>
              <a:t>Speakers often include subtle positive interpretations of negative events in their accounts</a:t>
            </a:r>
            <a:br>
              <a:rPr lang="en-GB" sz="2400" dirty="0" smtClean="0"/>
            </a:br>
            <a:endParaRPr lang="en-GB" sz="2400" dirty="0" smtClean="0"/>
          </a:p>
          <a:p>
            <a:pPr marL="285750" indent="-285750">
              <a:buFont typeface="Wingdings" panose="05000000000000000000" pitchFamily="2" charset="2"/>
              <a:buChar char="ü"/>
            </a:pPr>
            <a:r>
              <a:rPr lang="en-GB" sz="2400" dirty="0" smtClean="0"/>
              <a:t>Listeners highlight and encourage speakers to focus on positive consequences </a:t>
            </a:r>
            <a:br>
              <a:rPr lang="en-GB" sz="2400" dirty="0" smtClean="0"/>
            </a:br>
            <a:endParaRPr lang="en-GB" sz="2400" dirty="0" smtClean="0"/>
          </a:p>
          <a:p>
            <a:pPr marL="285750" indent="-285750">
              <a:buFont typeface="Wingdings" panose="05000000000000000000" pitchFamily="2" charset="2"/>
              <a:buChar char="ü"/>
            </a:pPr>
            <a:r>
              <a:rPr lang="en-GB" sz="2400" dirty="0" smtClean="0"/>
              <a:t>Mutual development of more positive interpretation of the event </a:t>
            </a:r>
            <a:r>
              <a:rPr lang="en-GB" dirty="0" smtClean="0"/>
              <a:t/>
            </a:r>
            <a:br>
              <a:rPr lang="en-GB" dirty="0" smtClean="0"/>
            </a:br>
            <a:endParaRPr lang="en-GB" dirty="0" smtClean="0"/>
          </a:p>
          <a:p>
            <a:pPr marL="285750" indent="-285750">
              <a:buFont typeface="Wingdings" panose="05000000000000000000" pitchFamily="2" charset="2"/>
              <a:buChar char="ü"/>
            </a:pPr>
            <a:endParaRPr lang="en-GB" dirty="0"/>
          </a:p>
        </p:txBody>
      </p:sp>
    </p:spTree>
    <p:extLst>
      <p:ext uri="{BB962C8B-B14F-4D97-AF65-F5344CB8AC3E}">
        <p14:creationId xmlns:p14="http://schemas.microsoft.com/office/powerpoint/2010/main" val="2412212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1125" y="446567"/>
            <a:ext cx="10571838" cy="6155531"/>
          </a:xfrm>
          <a:prstGeom prst="rect">
            <a:avLst/>
          </a:prstGeom>
          <a:noFill/>
        </p:spPr>
        <p:txBody>
          <a:bodyPr wrap="square" rtlCol="0">
            <a:spAutoFit/>
          </a:bodyPr>
          <a:lstStyle/>
          <a:p>
            <a:pPr algn="ctr"/>
            <a:r>
              <a:rPr lang="en-GB" sz="3200" b="1" dirty="0" smtClean="0"/>
              <a:t>Implications: Positive </a:t>
            </a:r>
            <a:r>
              <a:rPr lang="en-GB" sz="3200" b="1" dirty="0"/>
              <a:t>Disclosures</a:t>
            </a:r>
          </a:p>
          <a:p>
            <a:endParaRPr lang="en-GB" sz="3200" dirty="0" smtClean="0"/>
          </a:p>
          <a:p>
            <a:pPr marL="342900" indent="-342900">
              <a:buFont typeface="Arial" panose="020B0604020202020204" pitchFamily="34" charset="0"/>
              <a:buChar char="•"/>
            </a:pPr>
            <a:r>
              <a:rPr lang="en-GB" sz="3000" dirty="0" smtClean="0"/>
              <a:t>Listener responses to positive events:</a:t>
            </a:r>
            <a:br>
              <a:rPr lang="en-GB" sz="3000" dirty="0" smtClean="0"/>
            </a:br>
            <a:endParaRPr lang="en-GB" sz="3000" dirty="0" smtClean="0"/>
          </a:p>
          <a:p>
            <a:pPr marL="800100" lvl="1" indent="-342900">
              <a:buFontTx/>
              <a:buChar char="-"/>
            </a:pPr>
            <a:r>
              <a:rPr lang="en-GB" sz="3000" dirty="0" smtClean="0"/>
              <a:t>Consistent with active-constructive responding style (</a:t>
            </a:r>
            <a:r>
              <a:rPr lang="en-GB" sz="3000" i="1" dirty="0" smtClean="0"/>
              <a:t>enthusiastic support</a:t>
            </a:r>
            <a:r>
              <a:rPr lang="en-GB" sz="3000" dirty="0" smtClean="0"/>
              <a:t>; i.e., Gable, Gonzaga &amp; </a:t>
            </a:r>
            <a:r>
              <a:rPr lang="en-GB" sz="3000" dirty="0" err="1" smtClean="0"/>
              <a:t>Strachman</a:t>
            </a:r>
            <a:r>
              <a:rPr lang="en-GB" sz="3000" dirty="0" smtClean="0"/>
              <a:t>, 2006)</a:t>
            </a:r>
            <a:br>
              <a:rPr lang="en-GB" sz="3000" dirty="0" smtClean="0"/>
            </a:br>
            <a:endParaRPr lang="en-GB" sz="3000" dirty="0" smtClean="0"/>
          </a:p>
          <a:p>
            <a:pPr marL="800100" lvl="1" indent="-342900">
              <a:buFontTx/>
              <a:buChar char="-"/>
            </a:pPr>
            <a:r>
              <a:rPr lang="en-GB" sz="3000" dirty="0" smtClean="0"/>
              <a:t>Encourage speaker to savour positive emotions (Bryant &amp; </a:t>
            </a:r>
            <a:r>
              <a:rPr lang="en-GB" sz="3000" dirty="0" err="1" smtClean="0"/>
              <a:t>Veroff</a:t>
            </a:r>
            <a:r>
              <a:rPr lang="en-GB" sz="3000" dirty="0" smtClean="0"/>
              <a:t>, 2007)</a:t>
            </a:r>
            <a:br>
              <a:rPr lang="en-GB" sz="3000" dirty="0" smtClean="0"/>
            </a:br>
            <a:endParaRPr lang="en-GB" sz="3000" dirty="0" smtClean="0"/>
          </a:p>
          <a:p>
            <a:pPr marL="800100" lvl="1" indent="-342900">
              <a:buFontTx/>
              <a:buChar char="-"/>
            </a:pPr>
            <a:r>
              <a:rPr lang="en-GB" sz="3000" dirty="0" smtClean="0"/>
              <a:t>Boost speaker self-esteem and self-efficacy (Fredrickson, 2001)  </a:t>
            </a:r>
            <a:endParaRPr lang="en-GB" sz="3000" dirty="0"/>
          </a:p>
        </p:txBody>
      </p:sp>
    </p:spTree>
    <p:extLst>
      <p:ext uri="{BB962C8B-B14F-4D97-AF65-F5344CB8AC3E}">
        <p14:creationId xmlns:p14="http://schemas.microsoft.com/office/powerpoint/2010/main" val="949775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80025" y="547255"/>
            <a:ext cx="9930063" cy="6001643"/>
          </a:xfrm>
          <a:prstGeom prst="rect">
            <a:avLst/>
          </a:prstGeom>
          <a:noFill/>
        </p:spPr>
        <p:txBody>
          <a:bodyPr wrap="square" rtlCol="0">
            <a:spAutoFit/>
          </a:bodyPr>
          <a:lstStyle/>
          <a:p>
            <a:pPr algn="ctr"/>
            <a:r>
              <a:rPr lang="en-GB" sz="3200" b="1" dirty="0" smtClean="0"/>
              <a:t>Implications: Negative </a:t>
            </a:r>
            <a:r>
              <a:rPr lang="en-GB" sz="3200" b="1" dirty="0"/>
              <a:t>Disclosures (1</a:t>
            </a:r>
            <a:r>
              <a:rPr lang="en-GB" sz="3200" b="1" dirty="0" smtClean="0"/>
              <a:t>)</a:t>
            </a:r>
            <a:br>
              <a:rPr lang="en-GB" sz="3200" b="1" dirty="0" smtClean="0"/>
            </a:br>
            <a:r>
              <a:rPr lang="en-GB" sz="3200" b="1" dirty="0" smtClean="0"/>
              <a:t/>
            </a:r>
            <a:br>
              <a:rPr lang="en-GB" sz="3200" b="1" dirty="0" smtClean="0"/>
            </a:br>
            <a:endParaRPr lang="en-GB" sz="3200" b="1" dirty="0"/>
          </a:p>
          <a:p>
            <a:pPr marL="342900" indent="-342900">
              <a:buFont typeface="Arial" panose="020B0604020202020204" pitchFamily="34" charset="0"/>
              <a:buChar char="•"/>
            </a:pPr>
            <a:r>
              <a:rPr lang="en-GB" sz="3200" dirty="0" smtClean="0"/>
              <a:t>Listener demonstrate empathy to negative events:</a:t>
            </a:r>
            <a:br>
              <a:rPr lang="en-GB" sz="3200" dirty="0" smtClean="0"/>
            </a:br>
            <a:endParaRPr lang="en-GB" sz="3200" dirty="0" smtClean="0"/>
          </a:p>
          <a:p>
            <a:pPr marL="800100" lvl="1" indent="-342900">
              <a:buFontTx/>
              <a:buChar char="-"/>
            </a:pPr>
            <a:r>
              <a:rPr lang="en-GB" sz="3200" dirty="0" smtClean="0"/>
              <a:t>Consistent with research into helpful listener responses for emotional recovery (</a:t>
            </a:r>
            <a:r>
              <a:rPr lang="en-GB" sz="3200" i="1" dirty="0" smtClean="0"/>
              <a:t>love, concern &amp; understanding</a:t>
            </a:r>
            <a:r>
              <a:rPr lang="en-GB" sz="3200" dirty="0" smtClean="0"/>
              <a:t>; Lehman &amp; Hemphill, 1990)</a:t>
            </a:r>
            <a:br>
              <a:rPr lang="en-GB" sz="3200" dirty="0" smtClean="0"/>
            </a:br>
            <a:endParaRPr lang="en-GB" sz="3200" dirty="0" smtClean="0"/>
          </a:p>
          <a:p>
            <a:pPr marL="800100" lvl="1" indent="-342900">
              <a:buFontTx/>
              <a:buChar char="-"/>
            </a:pPr>
            <a:r>
              <a:rPr lang="en-GB" sz="3200" dirty="0" smtClean="0"/>
              <a:t>Enables mobilisation of internal resources to deal with negative events (Taylor, 1991)</a:t>
            </a:r>
          </a:p>
          <a:p>
            <a:pPr lvl="1"/>
            <a:endParaRPr lang="en-GB" sz="3200" dirty="0" smtClean="0"/>
          </a:p>
        </p:txBody>
      </p:sp>
    </p:spTree>
    <p:extLst>
      <p:ext uri="{BB962C8B-B14F-4D97-AF65-F5344CB8AC3E}">
        <p14:creationId xmlns:p14="http://schemas.microsoft.com/office/powerpoint/2010/main" val="300133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41688" y="1516781"/>
            <a:ext cx="10503203" cy="4401205"/>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Listeners encourage speakers to </a:t>
            </a:r>
            <a:r>
              <a:rPr lang="en-GB" sz="2800" i="1" dirty="0" smtClean="0"/>
              <a:t>cognitively reappraise </a:t>
            </a:r>
            <a:r>
              <a:rPr lang="en-GB" sz="2800" dirty="0" smtClean="0"/>
              <a:t>the meaning of events from negative to positive</a:t>
            </a:r>
            <a:br>
              <a:rPr lang="en-GB" sz="2800" dirty="0" smtClean="0"/>
            </a:br>
            <a:endParaRPr lang="en-GB" sz="2800" dirty="0"/>
          </a:p>
          <a:p>
            <a:pPr marL="800100" lvl="1" indent="-342900">
              <a:buFontTx/>
              <a:buChar char="-"/>
            </a:pPr>
            <a:r>
              <a:rPr lang="en-GB" sz="2800" dirty="0" smtClean="0"/>
              <a:t>Reinterpret meaning of event and its consequences, and/or ability to deal with event</a:t>
            </a:r>
            <a:br>
              <a:rPr lang="en-GB" sz="2800" dirty="0" smtClean="0"/>
            </a:br>
            <a:endParaRPr lang="en-GB" sz="2800" dirty="0" smtClean="0"/>
          </a:p>
          <a:p>
            <a:pPr marL="342900" indent="-342900">
              <a:buFont typeface="Arial" panose="020B0604020202020204" pitchFamily="34" charset="0"/>
              <a:buChar char="•"/>
            </a:pPr>
            <a:r>
              <a:rPr lang="en-GB" sz="2800" dirty="0" smtClean="0"/>
              <a:t>Consistent </a:t>
            </a:r>
            <a:r>
              <a:rPr lang="en-GB" sz="2800" dirty="0"/>
              <a:t>with effectiveness of challenging vs. empathetic listening styles (</a:t>
            </a:r>
            <a:r>
              <a:rPr lang="en-GB" sz="2800" dirty="0" err="1"/>
              <a:t>Lepore</a:t>
            </a:r>
            <a:r>
              <a:rPr lang="en-GB" sz="2800" dirty="0"/>
              <a:t> et al., 2004</a:t>
            </a:r>
            <a:r>
              <a:rPr lang="en-GB" sz="2800" dirty="0" smtClean="0"/>
              <a:t>)</a:t>
            </a:r>
            <a:br>
              <a:rPr lang="en-GB" sz="2800" dirty="0" smtClean="0"/>
            </a:br>
            <a:endParaRPr lang="en-GB" sz="2800" dirty="0" smtClean="0"/>
          </a:p>
          <a:p>
            <a:pPr marL="342900" indent="-342900">
              <a:buFont typeface="Arial" panose="020B0604020202020204" pitchFamily="34" charset="0"/>
              <a:buChar char="•"/>
            </a:pPr>
            <a:r>
              <a:rPr lang="en-GB" sz="2800" dirty="0" smtClean="0"/>
              <a:t>To help speakers feel better – or due to social norms?</a:t>
            </a:r>
          </a:p>
        </p:txBody>
      </p:sp>
      <p:sp>
        <p:nvSpPr>
          <p:cNvPr id="4" name="TextBox 3"/>
          <p:cNvSpPr txBox="1"/>
          <p:nvPr/>
        </p:nvSpPr>
        <p:spPr>
          <a:xfrm>
            <a:off x="1678998" y="495807"/>
            <a:ext cx="8801100" cy="584775"/>
          </a:xfrm>
          <a:prstGeom prst="rect">
            <a:avLst/>
          </a:prstGeom>
          <a:noFill/>
        </p:spPr>
        <p:txBody>
          <a:bodyPr wrap="square" rtlCol="0">
            <a:spAutoFit/>
          </a:bodyPr>
          <a:lstStyle/>
          <a:p>
            <a:pPr algn="ctr"/>
            <a:r>
              <a:rPr lang="en-GB" sz="3200" b="1" dirty="0" smtClean="0"/>
              <a:t>Implications: Negative </a:t>
            </a:r>
            <a:r>
              <a:rPr lang="en-GB" sz="3200" b="1" dirty="0"/>
              <a:t>Disclosures (2)</a:t>
            </a:r>
          </a:p>
        </p:txBody>
      </p:sp>
    </p:spTree>
    <p:extLst>
      <p:ext uri="{BB962C8B-B14F-4D97-AF65-F5344CB8AC3E}">
        <p14:creationId xmlns:p14="http://schemas.microsoft.com/office/powerpoint/2010/main" val="3478003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272" y="361559"/>
            <a:ext cx="9944100" cy="1138773"/>
          </a:xfrm>
          <a:prstGeom prst="rect">
            <a:avLst/>
          </a:prstGeom>
          <a:noFill/>
        </p:spPr>
        <p:txBody>
          <a:bodyPr wrap="square" rtlCol="0">
            <a:spAutoFit/>
          </a:bodyPr>
          <a:lstStyle/>
          <a:p>
            <a:pPr algn="ctr"/>
            <a:r>
              <a:rPr lang="en-GB" sz="3200" b="1" dirty="0" smtClean="0"/>
              <a:t>Limitations</a:t>
            </a:r>
            <a:endParaRPr lang="en-GB" b="1" dirty="0" smtClean="0"/>
          </a:p>
          <a:p>
            <a:endParaRPr lang="en-GB" dirty="0"/>
          </a:p>
          <a:p>
            <a:endParaRPr lang="en-GB" dirty="0"/>
          </a:p>
        </p:txBody>
      </p:sp>
      <p:sp>
        <p:nvSpPr>
          <p:cNvPr id="3" name="Rounded Rectangle 5"/>
          <p:cNvSpPr>
            <a:spLocks noChangeArrowheads="1"/>
          </p:cNvSpPr>
          <p:nvPr/>
        </p:nvSpPr>
        <p:spPr bwMode="auto">
          <a:xfrm>
            <a:off x="1079500" y="1500332"/>
            <a:ext cx="4176713" cy="1513032"/>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Small sample of transcripts selected as exemplars</a:t>
            </a:r>
            <a:endParaRPr lang="en-GB" altLang="en-US" sz="2800" dirty="0"/>
          </a:p>
        </p:txBody>
      </p:sp>
      <p:sp>
        <p:nvSpPr>
          <p:cNvPr id="4" name="Rounded Rectangle 5"/>
          <p:cNvSpPr>
            <a:spLocks noChangeArrowheads="1"/>
          </p:cNvSpPr>
          <p:nvPr/>
        </p:nvSpPr>
        <p:spPr bwMode="auto">
          <a:xfrm>
            <a:off x="6451598" y="3356273"/>
            <a:ext cx="4176713" cy="1513032"/>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Strangers – social norms?</a:t>
            </a:r>
            <a:endParaRPr lang="en-GB" altLang="en-US" sz="2800" dirty="0"/>
          </a:p>
        </p:txBody>
      </p:sp>
      <p:sp>
        <p:nvSpPr>
          <p:cNvPr id="5" name="Rounded Rectangle 5"/>
          <p:cNvSpPr>
            <a:spLocks noChangeArrowheads="1"/>
          </p:cNvSpPr>
          <p:nvPr/>
        </p:nvSpPr>
        <p:spPr bwMode="auto">
          <a:xfrm>
            <a:off x="3714966" y="5166060"/>
            <a:ext cx="4176713" cy="1513032"/>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Non-verbal behaviour not manipulated or recorded</a:t>
            </a:r>
            <a:endParaRPr lang="en-GB" altLang="en-US" sz="2800" dirty="0"/>
          </a:p>
        </p:txBody>
      </p:sp>
      <p:sp>
        <p:nvSpPr>
          <p:cNvPr id="6" name="Rounded Rectangle 5"/>
          <p:cNvSpPr>
            <a:spLocks noChangeArrowheads="1"/>
          </p:cNvSpPr>
          <p:nvPr/>
        </p:nvSpPr>
        <p:spPr bwMode="auto">
          <a:xfrm>
            <a:off x="6451598" y="1500332"/>
            <a:ext cx="4176713" cy="1513032"/>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Not </a:t>
            </a:r>
            <a:r>
              <a:rPr lang="en-GB" altLang="en-US" sz="2800" dirty="0" err="1" smtClean="0"/>
              <a:t>generalisable</a:t>
            </a:r>
            <a:r>
              <a:rPr lang="en-GB" altLang="en-US" sz="2800" dirty="0" smtClean="0"/>
              <a:t> beyond sample</a:t>
            </a:r>
            <a:endParaRPr lang="en-GB" altLang="en-US" sz="2800" dirty="0"/>
          </a:p>
        </p:txBody>
      </p:sp>
      <p:sp>
        <p:nvSpPr>
          <p:cNvPr id="7" name="Rounded Rectangle 5"/>
          <p:cNvSpPr>
            <a:spLocks noChangeArrowheads="1"/>
          </p:cNvSpPr>
          <p:nvPr/>
        </p:nvSpPr>
        <p:spPr bwMode="auto">
          <a:xfrm>
            <a:off x="1079499" y="3356273"/>
            <a:ext cx="4176713" cy="1513032"/>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Exploratory qualitative analysis</a:t>
            </a:r>
            <a:endParaRPr lang="en-GB" altLang="en-US" sz="2800" dirty="0"/>
          </a:p>
        </p:txBody>
      </p:sp>
    </p:spTree>
    <p:extLst>
      <p:ext uri="{BB962C8B-B14F-4D97-AF65-F5344CB8AC3E}">
        <p14:creationId xmlns:p14="http://schemas.microsoft.com/office/powerpoint/2010/main" val="525089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1373" y="410082"/>
            <a:ext cx="8801100" cy="584775"/>
          </a:xfrm>
          <a:prstGeom prst="rect">
            <a:avLst/>
          </a:prstGeom>
          <a:noFill/>
        </p:spPr>
        <p:txBody>
          <a:bodyPr wrap="square" rtlCol="0">
            <a:spAutoFit/>
          </a:bodyPr>
          <a:lstStyle/>
          <a:p>
            <a:pPr algn="ctr"/>
            <a:r>
              <a:rPr lang="en-GB" sz="3200" b="1" dirty="0" smtClean="0"/>
              <a:t>Some (very tentative) conclusions</a:t>
            </a:r>
            <a:endParaRPr lang="en-GB" sz="3200" b="1" dirty="0"/>
          </a:p>
        </p:txBody>
      </p:sp>
      <p:sp>
        <p:nvSpPr>
          <p:cNvPr id="4" name="TextBox 3"/>
          <p:cNvSpPr txBox="1"/>
          <p:nvPr/>
        </p:nvSpPr>
        <p:spPr>
          <a:xfrm>
            <a:off x="1039091" y="1516618"/>
            <a:ext cx="9985664" cy="4524315"/>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Speakers are not passive recipients of emotional support</a:t>
            </a:r>
            <a:br>
              <a:rPr lang="en-GB" sz="2400" dirty="0" smtClean="0"/>
            </a:br>
            <a:endParaRPr lang="en-GB" sz="2400" dirty="0" smtClean="0"/>
          </a:p>
          <a:p>
            <a:pPr marL="285750" indent="-285750">
              <a:buFont typeface="Arial" panose="020B0604020202020204" pitchFamily="34" charset="0"/>
              <a:buChar char="•"/>
            </a:pPr>
            <a:r>
              <a:rPr lang="en-GB" sz="2400" dirty="0" smtClean="0"/>
              <a:t>Consistent with the social function of autobiographical memory (</a:t>
            </a:r>
            <a:r>
              <a:rPr lang="en-GB" sz="2400" dirty="0" err="1" smtClean="0"/>
              <a:t>Alea</a:t>
            </a:r>
            <a:r>
              <a:rPr lang="en-GB" sz="2400" dirty="0" smtClean="0"/>
              <a:t> &amp; </a:t>
            </a:r>
            <a:r>
              <a:rPr lang="en-GB" sz="2400" dirty="0" err="1" smtClean="0"/>
              <a:t>Bluck</a:t>
            </a:r>
            <a:r>
              <a:rPr lang="en-GB" sz="2400" dirty="0" smtClean="0"/>
              <a:t>, 2003)</a:t>
            </a:r>
            <a:br>
              <a:rPr lang="en-GB" sz="2400" dirty="0" smtClean="0"/>
            </a:br>
            <a:endParaRPr lang="en-GB" sz="2400" dirty="0" smtClean="0"/>
          </a:p>
          <a:p>
            <a:pPr marL="742950" lvl="1" indent="-285750">
              <a:buFontTx/>
              <a:buChar char="-"/>
            </a:pPr>
            <a:r>
              <a:rPr lang="en-GB" sz="2400" dirty="0" smtClean="0"/>
              <a:t>People disclose memories for social purposes</a:t>
            </a:r>
            <a:br>
              <a:rPr lang="en-GB" sz="2400" dirty="0" smtClean="0"/>
            </a:br>
            <a:endParaRPr lang="en-GB" sz="2400" dirty="0" smtClean="0"/>
          </a:p>
          <a:p>
            <a:pPr marL="742950" lvl="1" indent="-285750">
              <a:buFontTx/>
              <a:buChar char="-"/>
            </a:pPr>
            <a:r>
              <a:rPr lang="en-GB" sz="2400" dirty="0" smtClean="0"/>
              <a:t>Enhancement of FAB (i.e., increase positive and decrease negative emotions) is a by-product of disclosure</a:t>
            </a:r>
            <a:br>
              <a:rPr lang="en-GB" sz="2400" dirty="0" smtClean="0"/>
            </a:br>
            <a:endParaRPr lang="en-GB" sz="2400" dirty="0" smtClean="0"/>
          </a:p>
          <a:p>
            <a:pPr marL="742950" lvl="1" indent="-285750">
              <a:buFontTx/>
              <a:buChar char="-"/>
            </a:pPr>
            <a:r>
              <a:rPr lang="en-GB" sz="2400" dirty="0" smtClean="0"/>
              <a:t>Did social disclosure evolve as a process by which emotional regulation is achieved? </a:t>
            </a:r>
            <a:endParaRPr lang="en-GB" sz="2400" dirty="0"/>
          </a:p>
        </p:txBody>
      </p:sp>
    </p:spTree>
    <p:extLst>
      <p:ext uri="{BB962C8B-B14F-4D97-AF65-F5344CB8AC3E}">
        <p14:creationId xmlns:p14="http://schemas.microsoft.com/office/powerpoint/2010/main" val="105613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friends-talking.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35863" y="2708275"/>
            <a:ext cx="3067050"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ounded Rectangle 3"/>
          <p:cNvSpPr>
            <a:spLocks noChangeArrowheads="1"/>
          </p:cNvSpPr>
          <p:nvPr/>
        </p:nvSpPr>
        <p:spPr bwMode="auto">
          <a:xfrm>
            <a:off x="1487489" y="2492375"/>
            <a:ext cx="4968875" cy="1081088"/>
          </a:xfrm>
          <a:prstGeom prst="roundRect">
            <a:avLst>
              <a:gd name="adj" fmla="val 16667"/>
            </a:avLst>
          </a:prstGeom>
          <a:solidFill>
            <a:schemeClr val="accent1">
              <a:lumMod val="60000"/>
              <a:lumOff val="40000"/>
            </a:schemeClr>
          </a:solidFill>
          <a:ln w="38100" algn="ctr">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77875" indent="-2984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96975" indent="-238125"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74813"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154238"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6114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30686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5258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9830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400" dirty="0"/>
              <a:t>Is the act of talking about events involved?</a:t>
            </a:r>
          </a:p>
        </p:txBody>
      </p:sp>
      <p:sp>
        <p:nvSpPr>
          <p:cNvPr id="4" name="Title 7"/>
          <p:cNvSpPr txBox="1">
            <a:spLocks/>
          </p:cNvSpPr>
          <p:nvPr/>
        </p:nvSpPr>
        <p:spPr bwMode="auto">
          <a:xfrm>
            <a:off x="1487489" y="803276"/>
            <a:ext cx="9432925" cy="792163"/>
          </a:xfrm>
          <a:prstGeom prst="rect">
            <a:avLst/>
          </a:prstGeom>
          <a:noFill/>
          <a:ln w="9525">
            <a:noFill/>
            <a:miter lim="800000"/>
            <a:headEnd/>
            <a:tailEnd/>
          </a:ln>
        </p:spPr>
        <p:txBody>
          <a:bodyPr lIns="95766" tIns="47883" rIns="95766" bIns="47883" anchor="ctr"/>
          <a:lstStyle/>
          <a:p>
            <a:pPr algn="ctr" defTabSz="957263" eaLnBrk="0" hangingPunct="0">
              <a:defRPr/>
            </a:pPr>
            <a:r>
              <a:rPr lang="en-GB" sz="4000" b="1" kern="0" dirty="0">
                <a:latin typeface="+mj-lt"/>
                <a:ea typeface="+mj-ea"/>
                <a:cs typeface="+mj-cs"/>
              </a:rPr>
              <a:t>A problem shared is a problem halved?</a:t>
            </a:r>
          </a:p>
        </p:txBody>
      </p:sp>
      <p:sp>
        <p:nvSpPr>
          <p:cNvPr id="8197" name="Rounded Rectangle 4"/>
          <p:cNvSpPr>
            <a:spLocks noChangeArrowheads="1"/>
          </p:cNvSpPr>
          <p:nvPr/>
        </p:nvSpPr>
        <p:spPr bwMode="auto">
          <a:xfrm>
            <a:off x="1487489" y="3789363"/>
            <a:ext cx="4968875" cy="1079500"/>
          </a:xfrm>
          <a:prstGeom prst="roundRect">
            <a:avLst>
              <a:gd name="adj" fmla="val 16667"/>
            </a:avLst>
          </a:prstGeom>
          <a:solidFill>
            <a:schemeClr val="accent1">
              <a:lumMod val="60000"/>
              <a:lumOff val="40000"/>
            </a:schemeClr>
          </a:solidFill>
          <a:ln w="38100" algn="ctr">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77875" indent="-2984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96975" indent="-238125"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74813"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154238"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6114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30686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5258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9830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000" dirty="0" err="1"/>
              <a:t>Skowronski</a:t>
            </a:r>
            <a:r>
              <a:rPr lang="en-GB" altLang="en-US" sz="2000" dirty="0"/>
              <a:t> </a:t>
            </a:r>
            <a:r>
              <a:rPr lang="en-GB" altLang="en-US" sz="2000" i="1" dirty="0"/>
              <a:t>et al </a:t>
            </a:r>
            <a:r>
              <a:rPr lang="en-GB" altLang="en-US" sz="2000" dirty="0"/>
              <a:t>(2004)</a:t>
            </a:r>
          </a:p>
          <a:p>
            <a:pPr algn="ctr" eaLnBrk="1" hangingPunct="1">
              <a:spcBef>
                <a:spcPct val="0"/>
              </a:spcBef>
              <a:buFontTx/>
              <a:buNone/>
            </a:pPr>
            <a:endParaRPr lang="en-GB" altLang="en-US" sz="2000" dirty="0"/>
          </a:p>
          <a:p>
            <a:pPr algn="ctr" eaLnBrk="1" hangingPunct="1">
              <a:spcBef>
                <a:spcPct val="0"/>
              </a:spcBef>
              <a:buFontTx/>
              <a:buNone/>
            </a:pPr>
            <a:r>
              <a:rPr lang="en-GB" altLang="en-US" sz="2000" dirty="0"/>
              <a:t>Events disclosed 0, 2 or 3 times</a:t>
            </a:r>
          </a:p>
        </p:txBody>
      </p:sp>
      <p:sp>
        <p:nvSpPr>
          <p:cNvPr id="8198" name="Rounded Rectangle 5"/>
          <p:cNvSpPr>
            <a:spLocks noChangeArrowheads="1"/>
          </p:cNvSpPr>
          <p:nvPr/>
        </p:nvSpPr>
        <p:spPr bwMode="auto">
          <a:xfrm>
            <a:off x="1487489" y="5084764"/>
            <a:ext cx="4968875" cy="1081087"/>
          </a:xfrm>
          <a:prstGeom prst="roundRect">
            <a:avLst>
              <a:gd name="adj" fmla="val 16667"/>
            </a:avLst>
          </a:prstGeom>
          <a:solidFill>
            <a:schemeClr val="accent1">
              <a:lumMod val="60000"/>
              <a:lumOff val="40000"/>
            </a:schemeClr>
          </a:solidFill>
          <a:ln w="38100" algn="ctr">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77875" indent="-2984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96975" indent="-238125"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74813"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154238" indent="-238125"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6114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30686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5258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983038" indent="-238125"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000" dirty="0"/>
              <a:t>3 times = Pleasant increased in intensity</a:t>
            </a:r>
          </a:p>
          <a:p>
            <a:pPr algn="ctr" eaLnBrk="1" hangingPunct="1">
              <a:spcBef>
                <a:spcPct val="0"/>
              </a:spcBef>
              <a:buFontTx/>
              <a:buNone/>
            </a:pPr>
            <a:r>
              <a:rPr lang="en-GB" altLang="en-US" sz="2000" dirty="0"/>
              <a:t>Unpleasant decreased in intensity</a:t>
            </a:r>
          </a:p>
        </p:txBody>
      </p:sp>
    </p:spTree>
    <p:extLst>
      <p:ext uri="{BB962C8B-B14F-4D97-AF65-F5344CB8AC3E}">
        <p14:creationId xmlns:p14="http://schemas.microsoft.com/office/powerpoint/2010/main" val="1666857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279397" y="548918"/>
            <a:ext cx="11684000" cy="523220"/>
          </a:xfrm>
          <a:prstGeom prst="rect">
            <a:avLst/>
          </a:prstGeom>
          <a:noFill/>
        </p:spPr>
        <p:txBody>
          <a:bodyPr wrap="square" rtlCol="0">
            <a:spAutoFit/>
          </a:bodyPr>
          <a:lstStyle/>
          <a:p>
            <a:pPr algn="ctr"/>
            <a:r>
              <a:rPr lang="en-GB" sz="2800" b="1" i="1" dirty="0" smtClean="0"/>
              <a:t>How to be a good listener… </a:t>
            </a:r>
            <a:endParaRPr lang="en-GB" i="1" dirty="0"/>
          </a:p>
        </p:txBody>
      </p:sp>
      <p:pic>
        <p:nvPicPr>
          <p:cNvPr id="4" name="Picture 3"/>
          <p:cNvPicPr>
            <a:picLocks noChangeAspect="1"/>
          </p:cNvPicPr>
          <p:nvPr/>
        </p:nvPicPr>
        <p:blipFill>
          <a:blip r:embed="rId2"/>
          <a:stretch>
            <a:fillRect/>
          </a:stretch>
        </p:blipFill>
        <p:spPr>
          <a:xfrm>
            <a:off x="8207952" y="2532380"/>
            <a:ext cx="3263611" cy="2654404"/>
          </a:xfrm>
          <a:prstGeom prst="rect">
            <a:avLst/>
          </a:prstGeom>
          <a:ln w="50800">
            <a:solidFill>
              <a:schemeClr val="accent1"/>
            </a:solidFill>
          </a:ln>
        </p:spPr>
      </p:pic>
      <p:sp>
        <p:nvSpPr>
          <p:cNvPr id="3" name="Rounded Rectangle 2"/>
          <p:cNvSpPr/>
          <p:nvPr/>
        </p:nvSpPr>
        <p:spPr>
          <a:xfrm>
            <a:off x="279397" y="1463600"/>
            <a:ext cx="7439377" cy="1601650"/>
          </a:xfrm>
          <a:prstGeom prst="roundRect">
            <a:avLst/>
          </a:prstGeom>
          <a:gradFill>
            <a:gsLst>
              <a:gs pos="3000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a:solidFill>
                  <a:schemeClr val="tx1"/>
                </a:solidFill>
              </a:rPr>
              <a:t>Alignment</a:t>
            </a:r>
          </a:p>
          <a:p>
            <a:pPr marL="800100" lvl="1" indent="-342900">
              <a:buFontTx/>
              <a:buChar char="-"/>
            </a:pPr>
            <a:r>
              <a:rPr lang="en-GB" sz="2000" i="1" dirty="0">
                <a:solidFill>
                  <a:schemeClr val="tx1"/>
                </a:solidFill>
              </a:rPr>
              <a:t>Participants take turns at talk allowing speaker to tell story</a:t>
            </a:r>
          </a:p>
          <a:p>
            <a:pPr marL="800100" lvl="1" indent="-342900">
              <a:buFontTx/>
              <a:buChar char="-"/>
            </a:pPr>
            <a:r>
              <a:rPr lang="en-GB" sz="2000" i="1" dirty="0">
                <a:solidFill>
                  <a:schemeClr val="tx1"/>
                </a:solidFill>
              </a:rPr>
              <a:t>Smooth conversational flow</a:t>
            </a:r>
          </a:p>
          <a:p>
            <a:pPr marL="800100" lvl="1" indent="-342900">
              <a:buFontTx/>
              <a:buChar char="-"/>
            </a:pPr>
            <a:r>
              <a:rPr lang="en-GB" sz="2000" i="1" dirty="0">
                <a:solidFill>
                  <a:schemeClr val="tx1"/>
                </a:solidFill>
              </a:rPr>
              <a:t>Mutual understanding of story </a:t>
            </a:r>
            <a:r>
              <a:rPr lang="en-GB" sz="2000" i="1" dirty="0" smtClean="0">
                <a:solidFill>
                  <a:schemeClr val="tx1"/>
                </a:solidFill>
              </a:rPr>
              <a:t>meaning</a:t>
            </a:r>
            <a:endParaRPr lang="en-GB" dirty="0"/>
          </a:p>
        </p:txBody>
      </p:sp>
      <p:sp>
        <p:nvSpPr>
          <p:cNvPr id="5" name="Rounded Rectangle 4"/>
          <p:cNvSpPr/>
          <p:nvPr/>
        </p:nvSpPr>
        <p:spPr>
          <a:xfrm>
            <a:off x="279398" y="3324955"/>
            <a:ext cx="7439377" cy="1541296"/>
          </a:xfrm>
          <a:prstGeom prst="roundRect">
            <a:avLst/>
          </a:prstGeom>
          <a:gradFill>
            <a:gsLst>
              <a:gs pos="3000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a:solidFill>
                  <a:schemeClr val="tx1"/>
                </a:solidFill>
              </a:rPr>
              <a:t>Emotional Support</a:t>
            </a:r>
          </a:p>
          <a:p>
            <a:pPr marL="800100" lvl="1" indent="-342900">
              <a:buFontTx/>
              <a:buChar char="-"/>
            </a:pPr>
            <a:r>
              <a:rPr lang="en-GB" sz="2000" i="1" dirty="0">
                <a:solidFill>
                  <a:schemeClr val="tx1"/>
                </a:solidFill>
              </a:rPr>
              <a:t>Listener takes role as troubles recipient</a:t>
            </a:r>
          </a:p>
          <a:p>
            <a:pPr marL="800100" lvl="1" indent="-342900">
              <a:buFontTx/>
              <a:buChar char="-"/>
            </a:pPr>
            <a:r>
              <a:rPr lang="en-GB" sz="2000" i="1" dirty="0">
                <a:solidFill>
                  <a:schemeClr val="tx1"/>
                </a:solidFill>
              </a:rPr>
              <a:t>Display understanding of speaker’s emotional state </a:t>
            </a:r>
          </a:p>
          <a:p>
            <a:pPr marL="800100" lvl="1" indent="-342900">
              <a:buFontTx/>
              <a:buChar char="-"/>
            </a:pPr>
            <a:r>
              <a:rPr lang="en-GB" sz="2000" i="1" dirty="0">
                <a:solidFill>
                  <a:schemeClr val="tx1"/>
                </a:solidFill>
              </a:rPr>
              <a:t>Express sympathetic </a:t>
            </a:r>
            <a:r>
              <a:rPr lang="en-GB" sz="2000" i="1" dirty="0" smtClean="0">
                <a:solidFill>
                  <a:schemeClr val="tx1"/>
                </a:solidFill>
              </a:rPr>
              <a:t>concern</a:t>
            </a:r>
            <a:endParaRPr lang="en-GB" dirty="0">
              <a:solidFill>
                <a:schemeClr val="tx1"/>
              </a:solidFill>
            </a:endParaRPr>
          </a:p>
        </p:txBody>
      </p:sp>
      <p:sp>
        <p:nvSpPr>
          <p:cNvPr id="6" name="Rounded Rectangle 5"/>
          <p:cNvSpPr/>
          <p:nvPr/>
        </p:nvSpPr>
        <p:spPr>
          <a:xfrm>
            <a:off x="279398" y="5051703"/>
            <a:ext cx="7439377" cy="1485900"/>
          </a:xfrm>
          <a:prstGeom prst="roundRect">
            <a:avLst/>
          </a:prstGeom>
          <a:gradFill>
            <a:gsLst>
              <a:gs pos="3000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GB" sz="2400" dirty="0">
                <a:solidFill>
                  <a:schemeClr val="tx1"/>
                </a:solidFill>
              </a:rPr>
              <a:t>Encouraging </a:t>
            </a:r>
            <a:r>
              <a:rPr lang="en-GB" sz="2400" dirty="0" smtClean="0">
                <a:solidFill>
                  <a:schemeClr val="tx1"/>
                </a:solidFill>
              </a:rPr>
              <a:t>Positive Focus</a:t>
            </a:r>
            <a:endParaRPr lang="en-GB" sz="2400" dirty="0">
              <a:solidFill>
                <a:schemeClr val="tx1"/>
              </a:solidFill>
            </a:endParaRPr>
          </a:p>
          <a:p>
            <a:pPr marL="800100" lvl="1" indent="-342900">
              <a:buFontTx/>
              <a:buChar char="-"/>
            </a:pPr>
            <a:r>
              <a:rPr lang="en-GB" sz="2000" i="1" dirty="0">
                <a:solidFill>
                  <a:schemeClr val="tx1"/>
                </a:solidFill>
              </a:rPr>
              <a:t>Encourage speaker to build on positive aspects of negative events</a:t>
            </a:r>
          </a:p>
          <a:p>
            <a:pPr marL="800100" lvl="1" indent="-342900">
              <a:buFontTx/>
              <a:buChar char="-"/>
            </a:pPr>
            <a:r>
              <a:rPr lang="en-GB" sz="2000" i="1" dirty="0">
                <a:solidFill>
                  <a:schemeClr val="tx1"/>
                </a:solidFill>
              </a:rPr>
              <a:t>Develop positive interpretations of </a:t>
            </a:r>
            <a:r>
              <a:rPr lang="en-GB" sz="2000" i="1" dirty="0" smtClean="0">
                <a:solidFill>
                  <a:schemeClr val="tx1"/>
                </a:solidFill>
              </a:rPr>
              <a:t>events</a:t>
            </a:r>
            <a:endParaRPr lang="en-GB" dirty="0"/>
          </a:p>
        </p:txBody>
      </p:sp>
    </p:spTree>
    <p:extLst>
      <p:ext uri="{BB962C8B-B14F-4D97-AF65-F5344CB8AC3E}">
        <p14:creationId xmlns:p14="http://schemas.microsoft.com/office/powerpoint/2010/main" val="153204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ounded Rectangle 1"/>
          <p:cNvSpPr>
            <a:spLocks noChangeArrowheads="1"/>
          </p:cNvSpPr>
          <p:nvPr/>
        </p:nvSpPr>
        <p:spPr bwMode="auto">
          <a:xfrm>
            <a:off x="1536701" y="1700214"/>
            <a:ext cx="4176713" cy="1081087"/>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Verbalisation of narrative?</a:t>
            </a:r>
          </a:p>
        </p:txBody>
      </p:sp>
      <p:sp>
        <p:nvSpPr>
          <p:cNvPr id="3" name="Title 7"/>
          <p:cNvSpPr txBox="1">
            <a:spLocks/>
          </p:cNvSpPr>
          <p:nvPr/>
        </p:nvSpPr>
        <p:spPr bwMode="auto">
          <a:xfrm>
            <a:off x="1343026" y="476251"/>
            <a:ext cx="9432925" cy="792163"/>
          </a:xfrm>
          <a:prstGeom prst="rect">
            <a:avLst/>
          </a:prstGeom>
          <a:noFill/>
          <a:ln w="9525">
            <a:noFill/>
            <a:miter lim="800000"/>
            <a:headEnd/>
            <a:tailEnd/>
          </a:ln>
        </p:spPr>
        <p:txBody>
          <a:bodyPr lIns="95766" tIns="47883" rIns="95766" bIns="47883" anchor="ctr"/>
          <a:lstStyle/>
          <a:p>
            <a:pPr algn="ctr" defTabSz="957263" eaLnBrk="0" hangingPunct="0">
              <a:defRPr/>
            </a:pPr>
            <a:r>
              <a:rPr lang="en-GB" sz="3600" b="1" kern="0" dirty="0">
                <a:latin typeface="+mj-lt"/>
                <a:ea typeface="+mj-ea"/>
                <a:cs typeface="+mj-cs"/>
              </a:rPr>
              <a:t>How does social disclosure have its effects?</a:t>
            </a:r>
          </a:p>
        </p:txBody>
      </p:sp>
      <p:sp>
        <p:nvSpPr>
          <p:cNvPr id="9220" name="Rounded Rectangle 4"/>
          <p:cNvSpPr>
            <a:spLocks noChangeArrowheads="1"/>
          </p:cNvSpPr>
          <p:nvPr/>
        </p:nvSpPr>
        <p:spPr bwMode="auto">
          <a:xfrm>
            <a:off x="6481763" y="2913064"/>
            <a:ext cx="4176712" cy="1081087"/>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Presence of listener?</a:t>
            </a:r>
          </a:p>
        </p:txBody>
      </p:sp>
      <p:sp>
        <p:nvSpPr>
          <p:cNvPr id="9221" name="Rounded Rectangle 5"/>
          <p:cNvSpPr>
            <a:spLocks noChangeArrowheads="1"/>
          </p:cNvSpPr>
          <p:nvPr/>
        </p:nvSpPr>
        <p:spPr bwMode="auto">
          <a:xfrm>
            <a:off x="1536700" y="4108451"/>
            <a:ext cx="4176713" cy="1081087"/>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a:t>Behaviour of listener?</a:t>
            </a:r>
          </a:p>
        </p:txBody>
      </p:sp>
      <p:sp>
        <p:nvSpPr>
          <p:cNvPr id="6" name="Rounded Rectangle 5"/>
          <p:cNvSpPr>
            <a:spLocks noChangeArrowheads="1"/>
          </p:cNvSpPr>
          <p:nvPr/>
        </p:nvSpPr>
        <p:spPr bwMode="auto">
          <a:xfrm>
            <a:off x="6481762" y="5441951"/>
            <a:ext cx="4176713" cy="1081087"/>
          </a:xfrm>
          <a:prstGeom prst="roundRect">
            <a:avLst>
              <a:gd name="adj" fmla="val 16667"/>
            </a:avLst>
          </a:prstGeom>
          <a:solidFill>
            <a:schemeClr val="accent1">
              <a:lumMod val="60000"/>
              <a:lumOff val="40000"/>
            </a:schemeClr>
          </a:solidFill>
          <a:ln w="38100">
            <a:solidFill>
              <a:schemeClr val="accent6"/>
            </a:solidFill>
            <a:round/>
            <a:headEnd/>
            <a:tailEnd/>
          </a:ln>
        </p:spPr>
        <p:txBody>
          <a:bodyPr anchor="ctr"/>
          <a:lstStyle>
            <a:lvl1pPr defTabSz="4176713" eaLnBrk="0" hangingPunct="0">
              <a:spcBef>
                <a:spcPct val="20000"/>
              </a:spcBef>
              <a:buChar char="•"/>
              <a:defRPr sz="3300">
                <a:solidFill>
                  <a:schemeClr val="tx1"/>
                </a:solidFill>
                <a:latin typeface="Arial" panose="020B0604020202020204" pitchFamily="34" charset="0"/>
                <a:ea typeface="ＭＳ Ｐゴシック" panose="020B0600070205080204" pitchFamily="34" charset="-128"/>
              </a:defRPr>
            </a:lvl1pPr>
            <a:lvl2pPr marL="742950" indent="-285750" defTabSz="4176713" eaLnBrk="0" hangingPunct="0">
              <a:spcBef>
                <a:spcPct val="20000"/>
              </a:spcBef>
              <a:buChar char="–"/>
              <a:defRPr sz="2900">
                <a:solidFill>
                  <a:schemeClr val="tx1"/>
                </a:solidFill>
                <a:latin typeface="Arial" panose="020B0604020202020204" pitchFamily="34" charset="0"/>
                <a:ea typeface="ＭＳ Ｐゴシック" panose="020B0600070205080204" pitchFamily="34" charset="-128"/>
              </a:defRPr>
            </a:lvl2pPr>
            <a:lvl3pPr marL="1143000" indent="-228600" defTabSz="4176713" eaLnBrk="0" hangingPunct="0">
              <a:spcBef>
                <a:spcPct val="20000"/>
              </a:spcBef>
              <a:buChar char="•"/>
              <a:defRPr sz="2500">
                <a:solidFill>
                  <a:schemeClr val="tx1"/>
                </a:solidFill>
                <a:latin typeface="Arial" panose="020B0604020202020204" pitchFamily="34" charset="0"/>
                <a:ea typeface="ＭＳ Ｐゴシック" panose="020B0600070205080204" pitchFamily="34" charset="-128"/>
              </a:defRPr>
            </a:lvl3pPr>
            <a:lvl4pPr marL="16002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4pPr>
            <a:lvl5pPr marL="2057400" indent="-228600" defTabSz="4176713" eaLnBrk="0" hangingPunct="0">
              <a:spcBef>
                <a:spcPct val="20000"/>
              </a:spcBef>
              <a:buChar char="»"/>
              <a:defRPr sz="2100">
                <a:solidFill>
                  <a:schemeClr val="tx1"/>
                </a:solidFill>
                <a:latin typeface="Arial" panose="020B0604020202020204" pitchFamily="34" charset="0"/>
                <a:ea typeface="ＭＳ Ｐゴシック" panose="020B0600070205080204" pitchFamily="34" charset="-128"/>
              </a:defRPr>
            </a:lvl5pPr>
            <a:lvl6pPr marL="25146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6pPr>
            <a:lvl7pPr marL="29718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7pPr>
            <a:lvl8pPr marL="34290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8pPr>
            <a:lvl9pPr marL="3886200" indent="-228600" defTabSz="4176713" eaLnBrk="0" fontAlgn="base" hangingPunct="0">
              <a:spcBef>
                <a:spcPct val="20000"/>
              </a:spcBef>
              <a:spcAft>
                <a:spcPct val="0"/>
              </a:spcAft>
              <a:buChar char="»"/>
              <a:defRPr sz="21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2800" dirty="0" smtClean="0"/>
              <a:t>Listener responses?</a:t>
            </a:r>
            <a:endParaRPr lang="en-GB" altLang="en-US" sz="2800" dirty="0"/>
          </a:p>
        </p:txBody>
      </p:sp>
    </p:spTree>
    <p:extLst>
      <p:ext uri="{BB962C8B-B14F-4D97-AF65-F5344CB8AC3E}">
        <p14:creationId xmlns:p14="http://schemas.microsoft.com/office/powerpoint/2010/main" val="405687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181100" y="673100"/>
            <a:ext cx="9893300" cy="1282700"/>
          </a:xfrm>
          <a:prstGeom prst="roundRect">
            <a:avLst/>
          </a:prstGeom>
          <a:gradFill>
            <a:gsLst>
              <a:gs pos="11000">
                <a:schemeClr val="accent1">
                  <a:lumMod val="40000"/>
                  <a:lumOff val="60000"/>
                </a:schemeClr>
              </a:gs>
              <a:gs pos="34000">
                <a:schemeClr val="accent1">
                  <a:lumMod val="60000"/>
                  <a:lumOff val="40000"/>
                </a:schemeClr>
              </a:gs>
              <a:gs pos="100000">
                <a:schemeClr val="accent1">
                  <a:lumMod val="41000"/>
                  <a:lumOff val="59000"/>
                </a:schemeClr>
              </a:gs>
            </a:gsLst>
            <a:lin ang="5400000" scaled="1"/>
          </a:gra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Baseline</a:t>
            </a:r>
          </a:p>
          <a:p>
            <a:pPr algn="ctr"/>
            <a:r>
              <a:rPr lang="en-GB" dirty="0" smtClean="0">
                <a:solidFill>
                  <a:schemeClr val="tx1"/>
                </a:solidFill>
              </a:rPr>
              <a:t>3 x Pleasant Events</a:t>
            </a:r>
          </a:p>
          <a:p>
            <a:pPr algn="ctr"/>
            <a:r>
              <a:rPr lang="en-GB" dirty="0" smtClean="0">
                <a:solidFill>
                  <a:schemeClr val="tx1"/>
                </a:solidFill>
              </a:rPr>
              <a:t>3 x Unpleasant Events</a:t>
            </a:r>
          </a:p>
          <a:p>
            <a:pPr algn="ctr"/>
            <a:r>
              <a:rPr lang="en-GB" dirty="0" smtClean="0">
                <a:solidFill>
                  <a:schemeClr val="tx1"/>
                </a:solidFill>
              </a:rPr>
              <a:t>Rated for Emotional Intensity</a:t>
            </a:r>
            <a:endParaRPr lang="en-GB" dirty="0">
              <a:solidFill>
                <a:schemeClr val="tx1"/>
              </a:solidFill>
            </a:endParaRPr>
          </a:p>
        </p:txBody>
      </p:sp>
      <p:sp>
        <p:nvSpPr>
          <p:cNvPr id="4" name="Rounded Rectangle 3"/>
          <p:cNvSpPr/>
          <p:nvPr/>
        </p:nvSpPr>
        <p:spPr>
          <a:xfrm>
            <a:off x="1181100" y="2774950"/>
            <a:ext cx="9893300" cy="1282700"/>
          </a:xfrm>
          <a:prstGeom prst="roundRect">
            <a:avLst/>
          </a:prstGeom>
          <a:gradFill>
            <a:gsLst>
              <a:gs pos="0">
                <a:schemeClr val="accent1">
                  <a:lumMod val="40000"/>
                  <a:lumOff val="60000"/>
                </a:schemeClr>
              </a:gs>
              <a:gs pos="70000">
                <a:schemeClr val="accent6">
                  <a:lumMod val="40000"/>
                  <a:lumOff val="60000"/>
                </a:schemeClr>
              </a:gs>
            </a:gsLst>
            <a:lin ang="5400000" scaled="1"/>
          </a:gra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In the Lab</a:t>
            </a:r>
          </a:p>
          <a:p>
            <a:pPr algn="ctr"/>
            <a:r>
              <a:rPr lang="en-GB" dirty="0" smtClean="0">
                <a:solidFill>
                  <a:schemeClr val="tx1"/>
                </a:solidFill>
              </a:rPr>
              <a:t>Social Disclosure: Either giving each other feedback (</a:t>
            </a:r>
            <a:r>
              <a:rPr lang="en-GB" i="1" dirty="0" smtClean="0">
                <a:solidFill>
                  <a:schemeClr val="tx1"/>
                </a:solidFill>
              </a:rPr>
              <a:t>Feedback</a:t>
            </a:r>
            <a:r>
              <a:rPr lang="en-GB" dirty="0" smtClean="0">
                <a:solidFill>
                  <a:schemeClr val="tx1"/>
                </a:solidFill>
              </a:rPr>
              <a:t> condition)</a:t>
            </a:r>
          </a:p>
          <a:p>
            <a:pPr algn="ctr"/>
            <a:r>
              <a:rPr lang="en-GB" u="sng" dirty="0" smtClean="0">
                <a:solidFill>
                  <a:schemeClr val="tx1"/>
                </a:solidFill>
              </a:rPr>
              <a:t>or</a:t>
            </a:r>
          </a:p>
          <a:p>
            <a:pPr algn="ctr"/>
            <a:r>
              <a:rPr lang="en-GB" dirty="0" smtClean="0">
                <a:solidFill>
                  <a:schemeClr val="tx1"/>
                </a:solidFill>
              </a:rPr>
              <a:t> Sat listening quietly (</a:t>
            </a:r>
            <a:r>
              <a:rPr lang="en-GB" i="1" dirty="0" smtClean="0">
                <a:solidFill>
                  <a:schemeClr val="tx1"/>
                </a:solidFill>
              </a:rPr>
              <a:t>No Feedback </a:t>
            </a:r>
            <a:r>
              <a:rPr lang="en-GB" dirty="0" smtClean="0">
                <a:solidFill>
                  <a:schemeClr val="tx1"/>
                </a:solidFill>
              </a:rPr>
              <a:t>condition) </a:t>
            </a:r>
            <a:endParaRPr lang="en-GB" dirty="0">
              <a:solidFill>
                <a:schemeClr val="tx1"/>
              </a:solidFill>
            </a:endParaRPr>
          </a:p>
        </p:txBody>
      </p:sp>
      <p:sp>
        <p:nvSpPr>
          <p:cNvPr id="5" name="Rounded Rectangle 4"/>
          <p:cNvSpPr/>
          <p:nvPr/>
        </p:nvSpPr>
        <p:spPr>
          <a:xfrm>
            <a:off x="1181100" y="4876800"/>
            <a:ext cx="9893300" cy="1282700"/>
          </a:xfrm>
          <a:prstGeom prst="roundRect">
            <a:avLst/>
          </a:prstGeom>
          <a:gradFill>
            <a:gsLst>
              <a:gs pos="83000">
                <a:schemeClr val="accent6">
                  <a:lumMod val="40000"/>
                  <a:lumOff val="60000"/>
                </a:schemeClr>
              </a:gs>
              <a:gs pos="46000">
                <a:schemeClr val="accent6">
                  <a:lumMod val="40000"/>
                  <a:lumOff val="60000"/>
                </a:schemeClr>
              </a:gs>
            </a:gsLst>
            <a:lin ang="5400000" scaled="1"/>
          </a:gra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Immediately post manipulation</a:t>
            </a:r>
            <a:br>
              <a:rPr lang="en-GB" b="1" dirty="0" smtClean="0">
                <a:solidFill>
                  <a:schemeClr val="tx1"/>
                </a:solidFill>
              </a:rPr>
            </a:br>
            <a:endParaRPr lang="en-GB" b="1" dirty="0" smtClean="0">
              <a:solidFill>
                <a:schemeClr val="tx1"/>
              </a:solidFill>
            </a:endParaRPr>
          </a:p>
          <a:p>
            <a:pPr algn="ctr"/>
            <a:r>
              <a:rPr lang="en-GB" dirty="0" smtClean="0">
                <a:solidFill>
                  <a:schemeClr val="tx1"/>
                </a:solidFill>
              </a:rPr>
              <a:t>Re-rate each event for emotional intensity</a:t>
            </a:r>
            <a:endParaRPr lang="en-GB" dirty="0">
              <a:solidFill>
                <a:schemeClr val="tx1"/>
              </a:solidFill>
            </a:endParaRPr>
          </a:p>
        </p:txBody>
      </p:sp>
      <p:sp>
        <p:nvSpPr>
          <p:cNvPr id="6" name="Down Arrow 5"/>
          <p:cNvSpPr/>
          <p:nvPr/>
        </p:nvSpPr>
        <p:spPr>
          <a:xfrm>
            <a:off x="5435600" y="1955800"/>
            <a:ext cx="1117600" cy="819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a:off x="5435600" y="4057650"/>
            <a:ext cx="1117600" cy="819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7540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5819" y="390236"/>
            <a:ext cx="10833100" cy="6555641"/>
          </a:xfrm>
          <a:prstGeom prst="rect">
            <a:avLst/>
          </a:prstGeom>
          <a:noFill/>
        </p:spPr>
        <p:txBody>
          <a:bodyPr wrap="square" rtlCol="0">
            <a:spAutoFit/>
          </a:bodyPr>
          <a:lstStyle/>
          <a:p>
            <a:pPr algn="ctr"/>
            <a:r>
              <a:rPr lang="en-GB" sz="2800" b="1" dirty="0" smtClean="0"/>
              <a:t>Experimental Results: Summary</a:t>
            </a:r>
          </a:p>
          <a:p>
            <a:endParaRPr lang="en-GB" sz="2800" dirty="0"/>
          </a:p>
          <a:p>
            <a:pPr marL="457200" indent="-457200">
              <a:buFont typeface="Arial" panose="020B0604020202020204" pitchFamily="34" charset="0"/>
              <a:buChar char="•"/>
            </a:pPr>
            <a:r>
              <a:rPr lang="en-GB" sz="2800" dirty="0" smtClean="0"/>
              <a:t>Presence and behaviour of listener important in fading of emotional intensity</a:t>
            </a:r>
          </a:p>
          <a:p>
            <a:endParaRPr lang="en-GB" sz="2800" dirty="0"/>
          </a:p>
          <a:p>
            <a:pPr marL="914400" lvl="1" indent="-457200">
              <a:buFontTx/>
              <a:buChar char="-"/>
            </a:pPr>
            <a:r>
              <a:rPr lang="en-GB" sz="2800" dirty="0" smtClean="0"/>
              <a:t>Talking to ‘interactive’ listener = increase </a:t>
            </a:r>
            <a:r>
              <a:rPr lang="en-GB" sz="2800" dirty="0"/>
              <a:t>in positive emotions, decrease in negative </a:t>
            </a:r>
            <a:r>
              <a:rPr lang="en-GB" sz="2800" dirty="0" smtClean="0"/>
              <a:t>emotions</a:t>
            </a:r>
            <a:br>
              <a:rPr lang="en-GB" sz="2800" dirty="0" smtClean="0"/>
            </a:br>
            <a:endParaRPr lang="en-GB" sz="2800" dirty="0" smtClean="0"/>
          </a:p>
          <a:p>
            <a:pPr marL="914400" lvl="1" indent="-457200">
              <a:buFontTx/>
              <a:buChar char="-"/>
            </a:pPr>
            <a:r>
              <a:rPr lang="en-GB" sz="2800" dirty="0" smtClean="0"/>
              <a:t>Talking to ‘non-responsive’ listener = </a:t>
            </a:r>
            <a:r>
              <a:rPr lang="en-GB" sz="2800" dirty="0"/>
              <a:t>increase in positive emotions </a:t>
            </a:r>
            <a:r>
              <a:rPr lang="en-GB" sz="2800" dirty="0" smtClean="0"/>
              <a:t>BUT also increase in negative emotions</a:t>
            </a:r>
            <a:br>
              <a:rPr lang="en-GB" sz="2800" dirty="0" smtClean="0"/>
            </a:br>
            <a:endParaRPr lang="en-GB" sz="2800" dirty="0" smtClean="0"/>
          </a:p>
          <a:p>
            <a:pPr algn="ctr"/>
            <a:r>
              <a:rPr lang="en-GB" sz="2800" i="1" u="sng" dirty="0" smtClean="0"/>
              <a:t>How</a:t>
            </a:r>
            <a:r>
              <a:rPr lang="en-GB" sz="2800" i="1" dirty="0" smtClean="0"/>
              <a:t> does the listener help?</a:t>
            </a:r>
          </a:p>
          <a:p>
            <a:pPr algn="ctr"/>
            <a:endParaRPr lang="en-GB" sz="2800" i="1" dirty="0"/>
          </a:p>
          <a:p>
            <a:pPr algn="ctr"/>
            <a:r>
              <a:rPr lang="en-GB" sz="2800" i="1" dirty="0" smtClean="0"/>
              <a:t>Are there any particularly ‘helpful’ listener responses?</a:t>
            </a:r>
          </a:p>
          <a:p>
            <a:pPr algn="ctr"/>
            <a:endParaRPr lang="en-GB" sz="2800" i="1" dirty="0"/>
          </a:p>
        </p:txBody>
      </p:sp>
    </p:spTree>
    <p:extLst>
      <p:ext uri="{BB962C8B-B14F-4D97-AF65-F5344CB8AC3E}">
        <p14:creationId xmlns:p14="http://schemas.microsoft.com/office/powerpoint/2010/main" val="119790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16050" y="796652"/>
            <a:ext cx="3405332" cy="3555768"/>
          </a:xfrm>
          <a:prstGeom prst="rect">
            <a:avLst/>
          </a:prstGeom>
        </p:spPr>
      </p:pic>
      <p:sp>
        <p:nvSpPr>
          <p:cNvPr id="50179" name="TextBox 6"/>
          <p:cNvSpPr txBox="1">
            <a:spLocks noChangeArrowheads="1"/>
          </p:cNvSpPr>
          <p:nvPr/>
        </p:nvSpPr>
        <p:spPr bwMode="auto">
          <a:xfrm>
            <a:off x="1416050" y="207422"/>
            <a:ext cx="9315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sz="1900">
                <a:solidFill>
                  <a:schemeClr val="tx1"/>
                </a:solidFill>
                <a:latin typeface="Arial" panose="020B0604020202020204" pitchFamily="34" charset="0"/>
              </a:defRPr>
            </a:lvl1pPr>
            <a:lvl2pPr marL="742950" indent="-285750" eaLnBrk="0" hangingPunct="0">
              <a:defRPr sz="1900">
                <a:solidFill>
                  <a:schemeClr val="tx1"/>
                </a:solidFill>
                <a:latin typeface="Arial" panose="020B0604020202020204" pitchFamily="34" charset="0"/>
              </a:defRPr>
            </a:lvl2pPr>
            <a:lvl3pPr marL="1143000" indent="-228600" eaLnBrk="0" hangingPunct="0">
              <a:defRPr sz="1900">
                <a:solidFill>
                  <a:schemeClr val="tx1"/>
                </a:solidFill>
                <a:latin typeface="Arial" panose="020B0604020202020204" pitchFamily="34" charset="0"/>
              </a:defRPr>
            </a:lvl3pPr>
            <a:lvl4pPr marL="1600200" indent="-228600" eaLnBrk="0" hangingPunct="0">
              <a:defRPr sz="1900">
                <a:solidFill>
                  <a:schemeClr val="tx1"/>
                </a:solidFill>
                <a:latin typeface="Arial" panose="020B0604020202020204" pitchFamily="34" charset="0"/>
              </a:defRPr>
            </a:lvl4pPr>
            <a:lvl5pPr marL="2057400" indent="-228600" eaLnBrk="0" hangingPunct="0">
              <a:defRPr sz="1900">
                <a:solidFill>
                  <a:schemeClr val="tx1"/>
                </a:solidFill>
                <a:latin typeface="Arial" panose="020B0604020202020204" pitchFamily="34" charset="0"/>
              </a:defRPr>
            </a:lvl5pPr>
            <a:lvl6pPr marL="2514600" indent="-228600" eaLnBrk="0" fontAlgn="base" hangingPunct="0">
              <a:spcBef>
                <a:spcPct val="0"/>
              </a:spcBef>
              <a:spcAft>
                <a:spcPct val="0"/>
              </a:spcAft>
              <a:defRPr sz="1900">
                <a:solidFill>
                  <a:schemeClr val="tx1"/>
                </a:solidFill>
                <a:latin typeface="Arial" panose="020B0604020202020204" pitchFamily="34" charset="0"/>
              </a:defRPr>
            </a:lvl6pPr>
            <a:lvl7pPr marL="2971800" indent="-228600" eaLnBrk="0" fontAlgn="base" hangingPunct="0">
              <a:spcBef>
                <a:spcPct val="0"/>
              </a:spcBef>
              <a:spcAft>
                <a:spcPct val="0"/>
              </a:spcAft>
              <a:defRPr sz="1900">
                <a:solidFill>
                  <a:schemeClr val="tx1"/>
                </a:solidFill>
                <a:latin typeface="Arial" panose="020B0604020202020204" pitchFamily="34" charset="0"/>
              </a:defRPr>
            </a:lvl7pPr>
            <a:lvl8pPr marL="3429000" indent="-228600" eaLnBrk="0" fontAlgn="base" hangingPunct="0">
              <a:spcBef>
                <a:spcPct val="0"/>
              </a:spcBef>
              <a:spcAft>
                <a:spcPct val="0"/>
              </a:spcAft>
              <a:defRPr sz="1900">
                <a:solidFill>
                  <a:schemeClr val="tx1"/>
                </a:solidFill>
                <a:latin typeface="Arial" panose="020B0604020202020204" pitchFamily="34" charset="0"/>
              </a:defRPr>
            </a:lvl8pPr>
            <a:lvl9pPr marL="3886200" indent="-228600" eaLnBrk="0" fontAlgn="base" hangingPunct="0">
              <a:spcBef>
                <a:spcPct val="0"/>
              </a:spcBef>
              <a:spcAft>
                <a:spcPct val="0"/>
              </a:spcAft>
              <a:defRPr sz="1900">
                <a:solidFill>
                  <a:schemeClr val="tx1"/>
                </a:solidFill>
                <a:latin typeface="Arial" panose="020B0604020202020204" pitchFamily="34" charset="0"/>
              </a:defRPr>
            </a:lvl9pPr>
          </a:lstStyle>
          <a:p>
            <a:pPr algn="ctr" eaLnBrk="1" hangingPunct="1"/>
            <a:r>
              <a:rPr lang="en-GB" altLang="en-US" sz="2400" dirty="0"/>
              <a:t>Selection of Social Disclosure Transcripts for Conversation Analysis</a:t>
            </a:r>
            <a:endParaRPr lang="en-GB" altLang="en-US" sz="2400" u="sng" dirty="0"/>
          </a:p>
        </p:txBody>
      </p:sp>
      <p:pic>
        <p:nvPicPr>
          <p:cNvPr id="5018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13824" b="34531"/>
          <a:stretch>
            <a:fillRect/>
          </a:stretch>
        </p:blipFill>
        <p:spPr bwMode="auto">
          <a:xfrm>
            <a:off x="1416051" y="4581526"/>
            <a:ext cx="4779963" cy="213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185" name="Rectangle 11"/>
          <p:cNvSpPr>
            <a:spLocks noChangeArrowheads="1"/>
          </p:cNvSpPr>
          <p:nvPr/>
        </p:nvSpPr>
        <p:spPr bwMode="auto">
          <a:xfrm>
            <a:off x="5808664" y="1002220"/>
            <a:ext cx="4935537" cy="2343654"/>
          </a:xfrm>
          <a:prstGeom prst="rect">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176713" eaLnBrk="0" hangingPunct="0">
              <a:defRPr sz="1900">
                <a:solidFill>
                  <a:schemeClr val="tx1"/>
                </a:solidFill>
                <a:latin typeface="Arial" panose="020B0604020202020204" pitchFamily="34" charset="0"/>
              </a:defRPr>
            </a:lvl1pPr>
            <a:lvl2pPr marL="742950" indent="-285750" defTabSz="4176713" eaLnBrk="0" hangingPunct="0">
              <a:defRPr sz="1900">
                <a:solidFill>
                  <a:schemeClr val="tx1"/>
                </a:solidFill>
                <a:latin typeface="Arial" panose="020B0604020202020204" pitchFamily="34" charset="0"/>
              </a:defRPr>
            </a:lvl2pPr>
            <a:lvl3pPr marL="1143000" indent="-228600" defTabSz="4176713" eaLnBrk="0" hangingPunct="0">
              <a:defRPr sz="1900">
                <a:solidFill>
                  <a:schemeClr val="tx1"/>
                </a:solidFill>
                <a:latin typeface="Arial" panose="020B0604020202020204" pitchFamily="34" charset="0"/>
              </a:defRPr>
            </a:lvl3pPr>
            <a:lvl4pPr marL="1600200" indent="-228600" defTabSz="4176713" eaLnBrk="0" hangingPunct="0">
              <a:defRPr sz="1900">
                <a:solidFill>
                  <a:schemeClr val="tx1"/>
                </a:solidFill>
                <a:latin typeface="Arial" panose="020B0604020202020204" pitchFamily="34" charset="0"/>
              </a:defRPr>
            </a:lvl4pPr>
            <a:lvl5pPr marL="2057400" indent="-228600" defTabSz="4176713" eaLnBrk="0" hangingPunct="0">
              <a:defRPr sz="19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19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19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19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1900">
                <a:solidFill>
                  <a:schemeClr val="tx1"/>
                </a:solidFill>
                <a:latin typeface="Arial" panose="020B0604020202020204" pitchFamily="34" charset="0"/>
              </a:defRPr>
            </a:lvl9pPr>
          </a:lstStyle>
          <a:p>
            <a:pPr eaLnBrk="1" hangingPunct="1"/>
            <a:endParaRPr lang="en-GB" altLang="en-US" sz="8200"/>
          </a:p>
        </p:txBody>
      </p:sp>
      <p:sp>
        <p:nvSpPr>
          <p:cNvPr id="50186" name="Rectangle 15"/>
          <p:cNvSpPr>
            <a:spLocks noChangeArrowheads="1"/>
          </p:cNvSpPr>
          <p:nvPr/>
        </p:nvSpPr>
        <p:spPr bwMode="auto">
          <a:xfrm>
            <a:off x="1416050" y="4560888"/>
            <a:ext cx="4935538" cy="2159000"/>
          </a:xfrm>
          <a:prstGeom prst="rect">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176713" eaLnBrk="0" hangingPunct="0">
              <a:defRPr sz="1900">
                <a:solidFill>
                  <a:schemeClr val="tx1"/>
                </a:solidFill>
                <a:latin typeface="Arial" panose="020B0604020202020204" pitchFamily="34" charset="0"/>
              </a:defRPr>
            </a:lvl1pPr>
            <a:lvl2pPr marL="742950" indent="-285750" defTabSz="4176713" eaLnBrk="0" hangingPunct="0">
              <a:defRPr sz="1900">
                <a:solidFill>
                  <a:schemeClr val="tx1"/>
                </a:solidFill>
                <a:latin typeface="Arial" panose="020B0604020202020204" pitchFamily="34" charset="0"/>
              </a:defRPr>
            </a:lvl2pPr>
            <a:lvl3pPr marL="1143000" indent="-228600" defTabSz="4176713" eaLnBrk="0" hangingPunct="0">
              <a:defRPr sz="1900">
                <a:solidFill>
                  <a:schemeClr val="tx1"/>
                </a:solidFill>
                <a:latin typeface="Arial" panose="020B0604020202020204" pitchFamily="34" charset="0"/>
              </a:defRPr>
            </a:lvl3pPr>
            <a:lvl4pPr marL="1600200" indent="-228600" defTabSz="4176713" eaLnBrk="0" hangingPunct="0">
              <a:defRPr sz="1900">
                <a:solidFill>
                  <a:schemeClr val="tx1"/>
                </a:solidFill>
                <a:latin typeface="Arial" panose="020B0604020202020204" pitchFamily="34" charset="0"/>
              </a:defRPr>
            </a:lvl4pPr>
            <a:lvl5pPr marL="2057400" indent="-228600" defTabSz="4176713" eaLnBrk="0" hangingPunct="0">
              <a:defRPr sz="1900">
                <a:solidFill>
                  <a:schemeClr val="tx1"/>
                </a:solidFill>
                <a:latin typeface="Arial" panose="020B0604020202020204" pitchFamily="34" charset="0"/>
              </a:defRPr>
            </a:lvl5pPr>
            <a:lvl6pPr marL="2514600" indent="-228600" defTabSz="4176713" eaLnBrk="0" fontAlgn="base" hangingPunct="0">
              <a:spcBef>
                <a:spcPct val="0"/>
              </a:spcBef>
              <a:spcAft>
                <a:spcPct val="0"/>
              </a:spcAft>
              <a:defRPr sz="1900">
                <a:solidFill>
                  <a:schemeClr val="tx1"/>
                </a:solidFill>
                <a:latin typeface="Arial" panose="020B0604020202020204" pitchFamily="34" charset="0"/>
              </a:defRPr>
            </a:lvl6pPr>
            <a:lvl7pPr marL="2971800" indent="-228600" defTabSz="4176713" eaLnBrk="0" fontAlgn="base" hangingPunct="0">
              <a:spcBef>
                <a:spcPct val="0"/>
              </a:spcBef>
              <a:spcAft>
                <a:spcPct val="0"/>
              </a:spcAft>
              <a:defRPr sz="1900">
                <a:solidFill>
                  <a:schemeClr val="tx1"/>
                </a:solidFill>
                <a:latin typeface="Arial" panose="020B0604020202020204" pitchFamily="34" charset="0"/>
              </a:defRPr>
            </a:lvl7pPr>
            <a:lvl8pPr marL="3429000" indent="-228600" defTabSz="4176713" eaLnBrk="0" fontAlgn="base" hangingPunct="0">
              <a:spcBef>
                <a:spcPct val="0"/>
              </a:spcBef>
              <a:spcAft>
                <a:spcPct val="0"/>
              </a:spcAft>
              <a:defRPr sz="1900">
                <a:solidFill>
                  <a:schemeClr val="tx1"/>
                </a:solidFill>
                <a:latin typeface="Arial" panose="020B0604020202020204" pitchFamily="34" charset="0"/>
              </a:defRPr>
            </a:lvl8pPr>
            <a:lvl9pPr marL="3886200" indent="-228600" defTabSz="4176713" eaLnBrk="0" fontAlgn="base" hangingPunct="0">
              <a:spcBef>
                <a:spcPct val="0"/>
              </a:spcBef>
              <a:spcAft>
                <a:spcPct val="0"/>
              </a:spcAft>
              <a:defRPr sz="1900">
                <a:solidFill>
                  <a:schemeClr val="tx1"/>
                </a:solidFill>
                <a:latin typeface="Arial" panose="020B0604020202020204" pitchFamily="34" charset="0"/>
              </a:defRPr>
            </a:lvl9pPr>
          </a:lstStyle>
          <a:p>
            <a:pPr eaLnBrk="1" hangingPunct="1"/>
            <a:endParaRPr lang="en-GB" altLang="en-US" sz="8200"/>
          </a:p>
        </p:txBody>
      </p:sp>
      <p:cxnSp>
        <p:nvCxnSpPr>
          <p:cNvPr id="50187" name="Straight Connector 13"/>
          <p:cNvCxnSpPr>
            <a:cxnSpLocks noChangeShapeType="1"/>
          </p:cNvCxnSpPr>
          <p:nvPr/>
        </p:nvCxnSpPr>
        <p:spPr bwMode="auto">
          <a:xfrm flipV="1">
            <a:off x="4177145" y="1002218"/>
            <a:ext cx="1631518" cy="1006547"/>
          </a:xfrm>
          <a:prstGeom prst="line">
            <a:avLst/>
          </a:prstGeom>
          <a:noFill/>
          <a:ln w="38100" algn="ctr">
            <a:solidFill>
              <a:srgbClr val="FF0000"/>
            </a:solidFill>
            <a:round/>
            <a:headEnd/>
            <a:tailEnd/>
          </a:ln>
        </p:spPr>
      </p:cxnSp>
      <p:cxnSp>
        <p:nvCxnSpPr>
          <p:cNvPr id="50188" name="Straight Connector 16"/>
          <p:cNvCxnSpPr>
            <a:cxnSpLocks noChangeShapeType="1"/>
          </p:cNvCxnSpPr>
          <p:nvPr/>
        </p:nvCxnSpPr>
        <p:spPr bwMode="auto">
          <a:xfrm>
            <a:off x="4177145" y="2020779"/>
            <a:ext cx="1631518" cy="1325095"/>
          </a:xfrm>
          <a:prstGeom prst="line">
            <a:avLst/>
          </a:prstGeom>
          <a:noFill/>
          <a:ln w="38100" algn="ctr">
            <a:solidFill>
              <a:srgbClr val="FF0000"/>
            </a:solidFill>
            <a:round/>
            <a:headEnd/>
            <a:tailEnd/>
          </a:ln>
        </p:spPr>
      </p:cxnSp>
      <p:pic>
        <p:nvPicPr>
          <p:cNvPr id="6" name="Picture 5"/>
          <p:cNvPicPr>
            <a:picLocks noChangeAspect="1"/>
          </p:cNvPicPr>
          <p:nvPr/>
        </p:nvPicPr>
        <p:blipFill>
          <a:blip r:embed="rId4"/>
          <a:stretch>
            <a:fillRect/>
          </a:stretch>
        </p:blipFill>
        <p:spPr>
          <a:xfrm>
            <a:off x="7808119" y="3407310"/>
            <a:ext cx="2830076" cy="3364791"/>
          </a:xfrm>
          <a:prstGeom prst="rect">
            <a:avLst/>
          </a:prstGeom>
        </p:spPr>
      </p:pic>
      <p:pic>
        <p:nvPicPr>
          <p:cNvPr id="14" name="Picture 13"/>
          <p:cNvPicPr>
            <a:picLocks noChangeAspect="1"/>
          </p:cNvPicPr>
          <p:nvPr/>
        </p:nvPicPr>
        <p:blipFill>
          <a:blip r:embed="rId5"/>
          <a:stretch>
            <a:fillRect/>
          </a:stretch>
        </p:blipFill>
        <p:spPr>
          <a:xfrm>
            <a:off x="7328313" y="3434123"/>
            <a:ext cx="479806" cy="2986160"/>
          </a:xfrm>
          <a:prstGeom prst="rect">
            <a:avLst/>
          </a:prstGeom>
        </p:spPr>
      </p:pic>
      <p:cxnSp>
        <p:nvCxnSpPr>
          <p:cNvPr id="50190" name="Straight Connector 20"/>
          <p:cNvCxnSpPr>
            <a:cxnSpLocks noChangeShapeType="1"/>
          </p:cNvCxnSpPr>
          <p:nvPr/>
        </p:nvCxnSpPr>
        <p:spPr bwMode="auto">
          <a:xfrm flipV="1">
            <a:off x="6351588" y="5110342"/>
            <a:ext cx="3644467" cy="1609548"/>
          </a:xfrm>
          <a:prstGeom prst="line">
            <a:avLst/>
          </a:prstGeom>
          <a:noFill/>
          <a:ln w="38100" algn="ctr">
            <a:solidFill>
              <a:srgbClr val="FF0000"/>
            </a:solidFill>
            <a:round/>
            <a:headEnd/>
            <a:tailEnd/>
          </a:ln>
        </p:spPr>
      </p:cxnSp>
      <p:cxnSp>
        <p:nvCxnSpPr>
          <p:cNvPr id="50189" name="Straight Connector 18"/>
          <p:cNvCxnSpPr>
            <a:cxnSpLocks noChangeShapeType="1"/>
          </p:cNvCxnSpPr>
          <p:nvPr/>
        </p:nvCxnSpPr>
        <p:spPr bwMode="auto">
          <a:xfrm flipH="1" flipV="1">
            <a:off x="6351588" y="4581525"/>
            <a:ext cx="3644468" cy="508180"/>
          </a:xfrm>
          <a:prstGeom prst="line">
            <a:avLst/>
          </a:prstGeom>
          <a:noFill/>
          <a:ln w="38100" algn="ctr">
            <a:solidFill>
              <a:srgbClr val="FF0000"/>
            </a:solidFill>
            <a:round/>
            <a:headEnd/>
            <a:tailEnd/>
          </a:ln>
        </p:spPr>
      </p:cxnSp>
      <p:graphicFrame>
        <p:nvGraphicFramePr>
          <p:cNvPr id="3" name="Table 2"/>
          <p:cNvGraphicFramePr>
            <a:graphicFrameLocks noGrp="1"/>
          </p:cNvGraphicFramePr>
          <p:nvPr>
            <p:extLst>
              <p:ext uri="{D42A27DB-BD31-4B8C-83A1-F6EECF244321}">
                <p14:modId xmlns:p14="http://schemas.microsoft.com/office/powerpoint/2010/main" val="2919831489"/>
              </p:ext>
            </p:extLst>
          </p:nvPr>
        </p:nvGraphicFramePr>
        <p:xfrm>
          <a:off x="5840770" y="1126043"/>
          <a:ext cx="4797425" cy="2011680"/>
        </p:xfrm>
        <a:graphic>
          <a:graphicData uri="http://schemas.openxmlformats.org/drawingml/2006/table">
            <a:tbl>
              <a:tblPr firstRow="1" firstCol="1" bandRow="1"/>
              <a:tblGrid>
                <a:gridCol w="4797425"/>
              </a:tblGrid>
              <a:tr h="0">
                <a:tc>
                  <a:txBody>
                    <a:bodyPr/>
                    <a:lstStyle/>
                    <a:p>
                      <a:pPr algn="just">
                        <a:lnSpc>
                          <a:spcPct val="150000"/>
                        </a:lnSpc>
                        <a:spcAft>
                          <a:spcPts val="0"/>
                        </a:spcAft>
                      </a:pP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…we went there and then we were up until like we watched the sun rise in the </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morning</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100" b="1"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b="1" i="1" dirty="0">
                          <a:effectLst/>
                          <a:latin typeface="Times New Roman" panose="02020603050405020304" pitchFamily="18" charset="0"/>
                          <a:ea typeface="Times New Roman" panose="02020603050405020304" pitchFamily="18" charset="0"/>
                          <a:cs typeface="Arial" panose="020B0604020202020204" pitchFamily="34" charset="0"/>
                        </a:rPr>
                        <a:t>laughs</a:t>
                      </a:r>
                      <a:r>
                        <a:rPr lang="en-GB" sz="11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So when we were walking home- it was like 5 o’clock in the morning and we were going down to </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i="1" dirty="0">
                          <a:effectLst/>
                          <a:latin typeface="Times New Roman" panose="02020603050405020304" pitchFamily="18" charset="0"/>
                          <a:ea typeface="Times New Roman" panose="02020603050405020304" pitchFamily="18" charset="0"/>
                          <a:cs typeface="Arial" panose="020B0604020202020204" pitchFamily="34" charset="0"/>
                        </a:rPr>
                        <a:t>location</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 and the sun was rising so we just sat outside. I was so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1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100" b="1" dirty="0">
                          <a:effectLst/>
                          <a:latin typeface="Times New Roman" panose="02020603050405020304" pitchFamily="18" charset="0"/>
                          <a:ea typeface="Times New Roman" panose="02020603050405020304" pitchFamily="18" charset="0"/>
                          <a:cs typeface="Arial" panose="020B0604020202020204" pitchFamily="34" charset="0"/>
                        </a:rPr>
                        <a:t>[yeah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tired and then everyone brought presents and stuff out to </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me</a:t>
                      </a:r>
                      <a:r>
                        <a:rPr lang="en-GB" sz="11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 it was so good you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p>
                      <a:pPr algn="just">
                        <a:lnSpc>
                          <a:spcPct val="150000"/>
                        </a:lnSpc>
                        <a:spcAft>
                          <a:spcPts val="0"/>
                        </a:spcAft>
                      </a:pPr>
                      <a:r>
                        <a:rPr lang="en-GB" sz="1100" dirty="0">
                          <a:effectLst/>
                          <a:latin typeface="Times New Roman" panose="02020603050405020304" pitchFamily="18" charset="0"/>
                          <a:ea typeface="Times New Roman" panose="02020603050405020304" pitchFamily="18" charset="0"/>
                          <a:cs typeface="Arial" panose="020B0604020202020204" pitchFamily="34" charset="0"/>
                        </a:rPr>
                        <a:t>                                                                                    </a:t>
                      </a:r>
                      <a:r>
                        <a:rPr lang="en-GB" sz="1100"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GB" sz="11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n-GB" sz="1100" b="1" dirty="0">
                          <a:effectLst/>
                          <a:latin typeface="Times New Roman" panose="02020603050405020304" pitchFamily="18" charset="0"/>
                          <a:ea typeface="Times New Roman" panose="02020603050405020304" pitchFamily="18" charset="0"/>
                          <a:cs typeface="Arial" panose="020B0604020202020204" pitchFamily="34" charset="0"/>
                        </a:rPr>
                        <a:t>wow]</a:t>
                      </a:r>
                      <a:r>
                        <a:rPr lang="en-GB"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val="2173445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89000" y="812800"/>
            <a:ext cx="10185400" cy="1138773"/>
          </a:xfrm>
          <a:prstGeom prst="rect">
            <a:avLst/>
          </a:prstGeom>
          <a:noFill/>
        </p:spPr>
        <p:txBody>
          <a:bodyPr wrap="square" rtlCol="0">
            <a:spAutoFit/>
          </a:bodyPr>
          <a:lstStyle/>
          <a:p>
            <a:pPr algn="ctr"/>
            <a:r>
              <a:rPr lang="en-GB" sz="3200" b="1" dirty="0" smtClean="0"/>
              <a:t>Conversation Analysis</a:t>
            </a:r>
          </a:p>
          <a:p>
            <a:endParaRPr lang="en-GB" b="1" dirty="0"/>
          </a:p>
          <a:p>
            <a:endParaRPr lang="en-GB" b="1" dirty="0"/>
          </a:p>
        </p:txBody>
      </p:sp>
      <p:pic>
        <p:nvPicPr>
          <p:cNvPr id="2" name="Picture 1"/>
          <p:cNvPicPr>
            <a:picLocks noChangeAspect="1"/>
          </p:cNvPicPr>
          <p:nvPr/>
        </p:nvPicPr>
        <p:blipFill>
          <a:blip r:embed="rId2"/>
          <a:stretch>
            <a:fillRect/>
          </a:stretch>
        </p:blipFill>
        <p:spPr>
          <a:xfrm>
            <a:off x="6330373" y="1951573"/>
            <a:ext cx="5391150" cy="3576130"/>
          </a:xfrm>
          <a:prstGeom prst="rect">
            <a:avLst/>
          </a:prstGeom>
        </p:spPr>
      </p:pic>
      <p:sp>
        <p:nvSpPr>
          <p:cNvPr id="5" name="TextBox 4"/>
          <p:cNvSpPr txBox="1"/>
          <p:nvPr/>
        </p:nvSpPr>
        <p:spPr>
          <a:xfrm>
            <a:off x="540327" y="1888980"/>
            <a:ext cx="5441373" cy="4431983"/>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Describes the order within everyday conversation, produced by the participants</a:t>
            </a:r>
            <a:br>
              <a:rPr lang="en-GB" sz="2400" dirty="0" smtClean="0"/>
            </a:br>
            <a:endParaRPr lang="en-GB" sz="2400" dirty="0" smtClean="0"/>
          </a:p>
          <a:p>
            <a:pPr marL="285750" indent="-285750">
              <a:buFont typeface="Arial" panose="020B0604020202020204" pitchFamily="34" charset="0"/>
              <a:buChar char="•"/>
            </a:pPr>
            <a:r>
              <a:rPr lang="en-GB" sz="2400" dirty="0" smtClean="0"/>
              <a:t>Transcripts examined for evidence of actions performed by participants in their talk</a:t>
            </a:r>
            <a:br>
              <a:rPr lang="en-GB" sz="2400" dirty="0" smtClean="0"/>
            </a:br>
            <a:endParaRPr lang="en-GB" sz="2400" dirty="0" smtClean="0"/>
          </a:p>
          <a:p>
            <a:pPr marL="285750" indent="-285750">
              <a:buFont typeface="Arial" panose="020B0604020202020204" pitchFamily="34" charset="0"/>
              <a:buChar char="•"/>
            </a:pPr>
            <a:r>
              <a:rPr lang="en-GB" sz="2400" dirty="0" smtClean="0"/>
              <a:t>Unmotivated looking: discovering existing patterns in the data </a:t>
            </a:r>
            <a:br>
              <a:rPr lang="en-GB" sz="2400" dirty="0" smtClean="0"/>
            </a:br>
            <a:endParaRPr lang="en-GB" sz="2400" dirty="0" smtClean="0"/>
          </a:p>
          <a:p>
            <a:endParaRPr lang="en-GB" dirty="0"/>
          </a:p>
        </p:txBody>
      </p:sp>
    </p:spTree>
    <p:extLst>
      <p:ext uri="{BB962C8B-B14F-4D97-AF65-F5344CB8AC3E}">
        <p14:creationId xmlns:p14="http://schemas.microsoft.com/office/powerpoint/2010/main" val="158128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5818" y="473363"/>
            <a:ext cx="10833100" cy="6124754"/>
          </a:xfrm>
          <a:prstGeom prst="rect">
            <a:avLst/>
          </a:prstGeom>
          <a:noFill/>
        </p:spPr>
        <p:txBody>
          <a:bodyPr wrap="square" rtlCol="0">
            <a:spAutoFit/>
          </a:bodyPr>
          <a:lstStyle/>
          <a:p>
            <a:pPr algn="ctr"/>
            <a:r>
              <a:rPr lang="en-GB" sz="2800" b="1" dirty="0" smtClean="0"/>
              <a:t>Qualitative Results: Summary</a:t>
            </a:r>
          </a:p>
          <a:p>
            <a:endParaRPr lang="en-GB" sz="2800" dirty="0"/>
          </a:p>
          <a:p>
            <a:pPr marL="457200" indent="-457200">
              <a:buFont typeface="Arial" panose="020B0604020202020204" pitchFamily="34" charset="0"/>
              <a:buChar char="•"/>
            </a:pPr>
            <a:r>
              <a:rPr lang="en-GB" sz="2800" dirty="0" smtClean="0"/>
              <a:t>Certain conversational patterns </a:t>
            </a:r>
            <a:r>
              <a:rPr lang="en-GB" sz="2800" i="1" dirty="0" smtClean="0"/>
              <a:t>characteristic</a:t>
            </a:r>
            <a:r>
              <a:rPr lang="en-GB" sz="2800" dirty="0" smtClean="0"/>
              <a:t> of a decrease in negative emotions and/or increase in positive emotions</a:t>
            </a:r>
            <a:br>
              <a:rPr lang="en-GB" sz="2800" dirty="0" smtClean="0"/>
            </a:br>
            <a:r>
              <a:rPr lang="en-GB" sz="2800" dirty="0" smtClean="0"/>
              <a:t/>
            </a:r>
            <a:br>
              <a:rPr lang="en-GB" sz="2800" dirty="0" smtClean="0"/>
            </a:br>
            <a:endParaRPr lang="en-GB" sz="2800" dirty="0" smtClean="0"/>
          </a:p>
          <a:p>
            <a:pPr marL="914400" lvl="1" indent="-457200">
              <a:buFontTx/>
              <a:buChar char="-"/>
            </a:pPr>
            <a:r>
              <a:rPr lang="en-GB" sz="2800" b="1" i="1" dirty="0" smtClean="0"/>
              <a:t>Alignment</a:t>
            </a:r>
            <a:r>
              <a:rPr lang="en-GB" sz="2800" dirty="0" smtClean="0"/>
              <a:t> between speaker and listener</a:t>
            </a:r>
            <a:br>
              <a:rPr lang="en-GB" sz="2800" dirty="0" smtClean="0"/>
            </a:br>
            <a:endParaRPr lang="en-GB" sz="2800" dirty="0" smtClean="0"/>
          </a:p>
          <a:p>
            <a:pPr marL="914400" lvl="1" indent="-457200">
              <a:buFontTx/>
              <a:buChar char="-"/>
            </a:pPr>
            <a:r>
              <a:rPr lang="en-GB" sz="2800" b="1" i="1" dirty="0" smtClean="0"/>
              <a:t>Emotional support </a:t>
            </a:r>
            <a:r>
              <a:rPr lang="en-GB" sz="2800" dirty="0" smtClean="0"/>
              <a:t>offered by listener</a:t>
            </a:r>
            <a:br>
              <a:rPr lang="en-GB" sz="2800" dirty="0" smtClean="0"/>
            </a:br>
            <a:endParaRPr lang="en-GB" sz="2800" dirty="0" smtClean="0"/>
          </a:p>
          <a:p>
            <a:pPr marL="914400" lvl="1" indent="-457200">
              <a:buFontTx/>
              <a:buChar char="-"/>
            </a:pPr>
            <a:r>
              <a:rPr lang="en-GB" sz="2800" dirty="0" smtClean="0"/>
              <a:t>Listener encourages </a:t>
            </a:r>
            <a:r>
              <a:rPr lang="en-GB" sz="2800" b="1" i="1" dirty="0" smtClean="0"/>
              <a:t>positive focus</a:t>
            </a:r>
          </a:p>
          <a:p>
            <a:pPr marL="914400" lvl="1" indent="-457200">
              <a:buFontTx/>
              <a:buChar char="-"/>
            </a:pPr>
            <a:endParaRPr lang="en-GB" sz="2800" b="1" i="1" dirty="0"/>
          </a:p>
          <a:p>
            <a:pPr lvl="1" algn="ctr"/>
            <a:r>
              <a:rPr lang="en-GB" sz="2800" i="1" dirty="0" smtClean="0"/>
              <a:t>Lets have a closer look…</a:t>
            </a:r>
          </a:p>
          <a:p>
            <a:pPr algn="ctr"/>
            <a:endParaRPr lang="en-GB" sz="2800" i="1" dirty="0"/>
          </a:p>
        </p:txBody>
      </p:sp>
    </p:spTree>
    <p:extLst>
      <p:ext uri="{BB962C8B-B14F-4D97-AF65-F5344CB8AC3E}">
        <p14:creationId xmlns:p14="http://schemas.microsoft.com/office/powerpoint/2010/main" val="1556798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3983</TotalTime>
  <Words>2891</Words>
  <Application>Microsoft Macintosh PowerPoint</Application>
  <PresentationFormat>Custom</PresentationFormat>
  <Paragraphs>422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dc:creator>
  <cp:lastModifiedBy>Kate Muir</cp:lastModifiedBy>
  <cp:revision>115</cp:revision>
  <dcterms:created xsi:type="dcterms:W3CDTF">2014-10-22T12:30:59Z</dcterms:created>
  <dcterms:modified xsi:type="dcterms:W3CDTF">2014-12-04T11:51:36Z</dcterms:modified>
</cp:coreProperties>
</file>