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4072" r:id="rId3"/>
  </p:sldMasterIdLst>
  <p:notesMasterIdLst>
    <p:notesMasterId r:id="rId23"/>
  </p:notesMasterIdLst>
  <p:handoutMasterIdLst>
    <p:handoutMasterId r:id="rId24"/>
  </p:handoutMasterIdLst>
  <p:sldIdLst>
    <p:sldId id="348" r:id="rId4"/>
    <p:sldId id="349" r:id="rId5"/>
    <p:sldId id="393" r:id="rId6"/>
    <p:sldId id="386" r:id="rId7"/>
    <p:sldId id="381" r:id="rId8"/>
    <p:sldId id="387" r:id="rId9"/>
    <p:sldId id="392" r:id="rId10"/>
    <p:sldId id="382" r:id="rId11"/>
    <p:sldId id="383" r:id="rId12"/>
    <p:sldId id="394" r:id="rId13"/>
    <p:sldId id="384" r:id="rId14"/>
    <p:sldId id="397" r:id="rId15"/>
    <p:sldId id="385" r:id="rId16"/>
    <p:sldId id="388" r:id="rId17"/>
    <p:sldId id="390" r:id="rId18"/>
    <p:sldId id="391" r:id="rId19"/>
    <p:sldId id="380" r:id="rId20"/>
    <p:sldId id="398" r:id="rId21"/>
    <p:sldId id="377" r:id="rId22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8" autoAdjust="0"/>
    <p:restoredTop sz="81165" autoAdjust="0"/>
  </p:normalViewPr>
  <p:slideViewPr>
    <p:cSldViewPr>
      <p:cViewPr varScale="1">
        <p:scale>
          <a:sx n="88" d="100"/>
          <a:sy n="88" d="100"/>
        </p:scale>
        <p:origin x="-4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3C8096D-4E4A-4679-AEC1-6EC7C1F968BD}" type="datetimeFigureOut">
              <a:rPr lang="en-GB"/>
              <a:pPr>
                <a:defRPr/>
              </a:pPr>
              <a:t>06/01/2015</a:t>
            </a:fld>
            <a:endParaRPr lang="en-GB" dirty="0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18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0218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19EBF17-D47A-4738-9F36-D6FED701FE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111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705"/>
            <a:ext cx="5438775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218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218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10D2741-5508-4070-B0D0-B154B37E02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9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Intention to give brief overview</a:t>
            </a:r>
            <a:r>
              <a:rPr lang="en-GB" baseline="0" dirty="0" smtClean="0"/>
              <a:t> of the issues and raise some questions.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31C4-56EF-4D41-8E06-1887AF368EB8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8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the 1980s some stopped operating</a:t>
            </a:r>
            <a:r>
              <a:rPr lang="en-GB" baseline="0" dirty="0" smtClean="0"/>
              <a:t> as it became clear that donors would have to be tested to HIV. Not all.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54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•Babies recovering from gut surgery</a:t>
            </a:r>
          </a:p>
          <a:p>
            <a:r>
              <a:rPr lang="en-GB" dirty="0" smtClean="0"/>
              <a:t>•Babies with cow’s milk allergies</a:t>
            </a:r>
          </a:p>
          <a:p>
            <a:r>
              <a:rPr lang="en-GB" dirty="0" smtClean="0"/>
              <a:t>•Babies with unusual gut syndromes making it difficult to absorb normal food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928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UKAMB celebrates the increasing value that mothers everywhere are placing on </a:t>
            </a:r>
            <a:r>
              <a:rPr lang="en-GB" dirty="0" err="1" smtClean="0"/>
              <a:t>breastmilk</a:t>
            </a:r>
            <a:r>
              <a:rPr lang="en-GB" dirty="0" smtClean="0"/>
              <a:t> as shown by the increasing breastfeeding rates in the UK and many other countries. This is also reflected in the global support for internet based </a:t>
            </a:r>
            <a:r>
              <a:rPr lang="en-GB" dirty="0" err="1" smtClean="0"/>
              <a:t>breastmilk</a:t>
            </a:r>
            <a:r>
              <a:rPr lang="en-GB" dirty="0" smtClean="0"/>
              <a:t> sharing schemes. The desire to help other mothers and their babies by donating </a:t>
            </a:r>
            <a:r>
              <a:rPr lang="en-GB" dirty="0" err="1" smtClean="0"/>
              <a:t>breastmilk</a:t>
            </a:r>
            <a:r>
              <a:rPr lang="en-GB" dirty="0" smtClean="0"/>
              <a:t> has been at the heart of milk banking for over a century and is truly inspiring.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58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B456B-DBD6-44F9-A7E4-C59E1730D5B5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FC72E-A45B-43F3-9564-AD2AB68619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F432-AF6E-48E9-BA8F-978BE92EC908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F8AA4-8E1C-4E08-BFF5-C166C141C1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12AB9-8018-42A5-95DD-72B1EC36AA0E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5C4F-0345-458F-9CD8-AA5C3835A9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CD11C-B4CC-4329-9A52-127B5B175307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D2BF9-CA45-4ACA-96E8-C88D7640520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56678-AC18-4285-BB4C-7466D0FA9471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E05AD-024C-4FE0-97BA-24751F2E38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CAEE-68A8-4697-83AB-84B61BC17EC3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F57BA-51CC-49BF-BE77-DFF82F8D2A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9C003-B72F-4CE4-B821-65A8D3EBEC63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9609E-3B52-4FF7-B0FA-C649426C76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5DBE8-8D87-4D0F-8412-432CC03D1ADF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E35E4-AA79-4F96-8F6F-AAD6E1EC237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34810-A6A1-4858-8A55-3EB6BDCAFCA5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F61E2-69DF-4E06-B417-99BC468C4DD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CBEC-3802-45C0-A7BD-B2CDE01A27F8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8496D-465A-4217-9E3B-768CCF3FA0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618F8-9D7D-4D02-BD61-C12A56738EC9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1A0C5-ACB9-4D1F-860C-3E0DCD1645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E2DA-B81B-47C3-AB4F-2E047C9DCBDD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6B12-BACD-4AFB-98D6-F72DAC9332F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4875D-0F7B-4993-9220-A0420160DC00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FE654-9D67-4AD8-802E-8187C366A83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5FDE-25FF-4C72-82E7-A46124F022CB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4A4-074C-4932-BC2B-7BA8135F45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F5BB9-C51C-4E4B-AF21-DD672166FCED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C08E3-C824-4187-80A9-C48128619A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72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7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431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556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576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89D18-BCA8-4A21-9EE3-FE943A0C0928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817A-66E5-4BC4-BDFE-EDD9D56CD8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10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6657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557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4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9A22D-554E-495E-9C06-1C4E6A7ACDBC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A454-5BF7-4ED2-ACC0-B8C2483448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C20D-7677-47EB-8303-1EC16CE9C84B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79957-27A7-4326-990E-63D0FDE57A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A0929-7278-44C3-B66A-BCDA34A081FE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5FD73-8EC6-4DE0-835F-EC996F6FD1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9EA7E-857C-4B2D-994F-F9BE0F1C11D4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47A9-5537-4ACE-9FB9-C86E28D91E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10F78-A658-452D-B9E4-0311BAAE8336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18F07-6105-4CFE-95E3-A1CCFC415B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C3B-DB77-4073-BB15-357EBBD3093E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03F4-ED0D-48C5-9601-4AEBCE7DA9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3" cstate="print">
            <a:lum bright="10000"/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2E4081C-0887-4C64-A027-5FA58D17E8ED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424290-9CBC-46AE-A983-3EC364A5A71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transition spd="med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General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768790-1FC7-4588-B073-02E4C4A1B017}" type="datetime1">
              <a:rPr lang="en-US" smtClean="0"/>
              <a:pPr>
                <a:defRPr/>
              </a:pPr>
              <a:t>1/6/2015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4948B19-11BF-4921-92A8-B37F615C77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ransition spd="med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2E03237-DAA8-4952-90F7-BD40B85EB3C6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06/01/2015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96A2F54-D16B-41C9-AD19-F84C0565CBAE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810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nlythebreast.co.uk/" TargetMode="Externa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e.org.uk/guidance/cg93/resources/guidance-donor-milk-banks-the-operation-of-donor-milk-bank-services-pdf" TargetMode="Externa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sally.dowling@uwe.ac.uk" TargetMode="Externa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Donating </a:t>
            </a:r>
            <a:r>
              <a:rPr lang="en-GB" dirty="0" err="1" smtClean="0"/>
              <a:t>breastmilk</a:t>
            </a:r>
            <a:r>
              <a:rPr lang="en-GB" dirty="0" smtClean="0"/>
              <a:t>.</a:t>
            </a:r>
            <a:br>
              <a:rPr lang="en-GB" dirty="0" smtClean="0"/>
            </a:br>
            <a:r>
              <a:rPr lang="en-GB" dirty="0" smtClean="0"/>
              <a:t>Regulated and unregulated practices: A review of the issues.</a:t>
            </a:r>
            <a:r>
              <a:rPr lang="en-GB" sz="3600" dirty="0"/>
              <a:t>	</a:t>
            </a:r>
            <a:br>
              <a:rPr lang="en-GB" sz="3600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Sally Dowling</a:t>
            </a:r>
          </a:p>
          <a:p>
            <a:r>
              <a:rPr lang="en-GB" sz="2000" dirty="0" smtClean="0"/>
              <a:t>Senior Lecturer, </a:t>
            </a:r>
          </a:p>
          <a:p>
            <a:r>
              <a:rPr lang="en-GB" sz="2000" dirty="0" smtClean="0"/>
              <a:t>Department of Nursing and Midwifery, UWE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123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5775" y="3281223"/>
            <a:ext cx="2890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http://onlythebreast.co.uk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0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Ideas of risk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For some health bodies the risks are unacceptable</a:t>
            </a:r>
          </a:p>
          <a:p>
            <a:pPr lvl="1"/>
            <a:r>
              <a:rPr lang="en-GB" sz="2400" dirty="0" smtClean="0"/>
              <a:t>‘potentially dangerous transactions’ (Dawson David, 2011)</a:t>
            </a:r>
          </a:p>
          <a:p>
            <a:r>
              <a:rPr lang="en-GB" sz="2800" dirty="0"/>
              <a:t>What are the risks?</a:t>
            </a:r>
          </a:p>
          <a:p>
            <a:pPr lvl="1"/>
            <a:r>
              <a:rPr lang="en-GB" sz="2400" dirty="0"/>
              <a:t>Infection/contamination</a:t>
            </a:r>
          </a:p>
          <a:p>
            <a:pPr lvl="2"/>
            <a:r>
              <a:rPr lang="en-GB" sz="2000" dirty="0"/>
              <a:t>Risk slight in some circumstances</a:t>
            </a:r>
          </a:p>
          <a:p>
            <a:pPr lvl="2"/>
            <a:r>
              <a:rPr lang="en-GB" sz="2000" dirty="0"/>
              <a:t>Don’t know exactly what you are </a:t>
            </a:r>
          </a:p>
          <a:p>
            <a:pPr marL="457200" lvl="1" indent="0">
              <a:buNone/>
            </a:pPr>
            <a:r>
              <a:rPr lang="en-GB" sz="2400" dirty="0" smtClean="0"/>
              <a:t>	</a:t>
            </a:r>
            <a:r>
              <a:rPr lang="en-GB" sz="2100" dirty="0" smtClean="0"/>
              <a:t>getting </a:t>
            </a:r>
            <a:endParaRPr lang="en-GB" sz="2100" dirty="0"/>
          </a:p>
          <a:p>
            <a:pPr lvl="2"/>
            <a:r>
              <a:rPr lang="en-GB" sz="2000" dirty="0"/>
              <a:t>Poor </a:t>
            </a:r>
            <a:r>
              <a:rPr lang="en-GB" sz="2000" dirty="0" smtClean="0"/>
              <a:t>hygiene/inadequate </a:t>
            </a:r>
            <a:r>
              <a:rPr lang="en-GB" sz="2000" dirty="0"/>
              <a:t>storage</a:t>
            </a:r>
          </a:p>
          <a:p>
            <a:r>
              <a:rPr lang="en-GB" sz="2800" dirty="0" smtClean="0"/>
              <a:t>Risks of milk sharing vs risks of formula use (Gribble and </a:t>
            </a:r>
            <a:r>
              <a:rPr lang="en-GB" sz="2800" dirty="0" err="1" smtClean="0"/>
              <a:t>Hausman</a:t>
            </a:r>
            <a:r>
              <a:rPr lang="en-GB" sz="2800" dirty="0" smtClean="0"/>
              <a:t>, 2012)</a:t>
            </a:r>
          </a:p>
          <a:p>
            <a:pPr lvl="1"/>
            <a:r>
              <a:rPr lang="en-GB" sz="2400" dirty="0" smtClean="0"/>
              <a:t>Formula use = increased risk of:</a:t>
            </a:r>
          </a:p>
          <a:p>
            <a:pPr lvl="2"/>
            <a:r>
              <a:rPr lang="en-GB" sz="2000" dirty="0" smtClean="0"/>
              <a:t>non-infectious diseases</a:t>
            </a:r>
          </a:p>
          <a:p>
            <a:pPr lvl="2"/>
            <a:r>
              <a:rPr lang="en-GB" sz="2000" dirty="0" smtClean="0"/>
              <a:t>gastro-intestinal disease and respiratory infections</a:t>
            </a:r>
          </a:p>
          <a:p>
            <a:pPr lvl="2"/>
            <a:r>
              <a:rPr lang="en-GB" sz="2000" dirty="0"/>
              <a:t>c</a:t>
            </a:r>
            <a:r>
              <a:rPr lang="en-GB" sz="2000" dirty="0" smtClean="0"/>
              <a:t>ontamination </a:t>
            </a:r>
          </a:p>
          <a:p>
            <a:pPr marL="0" indent="0">
              <a:buNone/>
            </a:pPr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9238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</a:t>
            </a:r>
            <a:r>
              <a:rPr lang="en-GB" sz="3600" dirty="0"/>
              <a:t>nature of </a:t>
            </a:r>
            <a:r>
              <a:rPr lang="en-GB" sz="3600" dirty="0" smtClean="0"/>
              <a:t>the donation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Donation as </a:t>
            </a:r>
            <a:r>
              <a:rPr lang="en-GB" sz="2800" dirty="0" smtClean="0"/>
              <a:t>gift - or reciprocal arrangement – or for money.</a:t>
            </a:r>
            <a:endParaRPr lang="en-GB" sz="2800" dirty="0"/>
          </a:p>
          <a:p>
            <a:r>
              <a:rPr lang="en-GB" sz="2800" dirty="0"/>
              <a:t>Mother to mother </a:t>
            </a:r>
            <a:r>
              <a:rPr lang="en-GB" sz="2800" dirty="0" smtClean="0"/>
              <a:t>support</a:t>
            </a:r>
          </a:p>
          <a:p>
            <a:pPr lvl="1"/>
            <a:r>
              <a:rPr lang="en-GB" sz="2400" dirty="0" smtClean="0"/>
              <a:t>Milk sharing vs. cross-nursing (Shaw, 2007).</a:t>
            </a:r>
          </a:p>
          <a:p>
            <a:r>
              <a:rPr lang="en-GB" sz="2800" dirty="0" smtClean="0"/>
              <a:t>Donation </a:t>
            </a:r>
            <a:r>
              <a:rPr lang="en-GB" sz="2800" dirty="0"/>
              <a:t>either seen as amazing gift (tiny babies in incubators) or risky practice (milk via the internet) </a:t>
            </a:r>
            <a:r>
              <a:rPr lang="en-GB" sz="2800" dirty="0" smtClean="0"/>
              <a:t>–polarised views.  </a:t>
            </a:r>
          </a:p>
          <a:p>
            <a:r>
              <a:rPr lang="en-GB" sz="2800" dirty="0" smtClean="0"/>
              <a:t>Purpose of the </a:t>
            </a:r>
            <a:r>
              <a:rPr lang="en-GB" sz="2800" dirty="0"/>
              <a:t>donation </a:t>
            </a:r>
            <a:r>
              <a:rPr lang="en-GB" sz="2800" dirty="0" smtClean="0"/>
              <a:t>alters </a:t>
            </a:r>
            <a:r>
              <a:rPr lang="en-GB" sz="2800" dirty="0"/>
              <a:t>how it is </a:t>
            </a:r>
            <a:r>
              <a:rPr lang="en-GB" sz="2800" dirty="0" smtClean="0"/>
              <a:t>seen</a:t>
            </a:r>
          </a:p>
          <a:p>
            <a:pPr lvl="1"/>
            <a:r>
              <a:rPr lang="en-GB" sz="2400" dirty="0" smtClean="0"/>
              <a:t>Milk for use in milk banks is depersonalised (EBM to PDHM – </a:t>
            </a:r>
            <a:r>
              <a:rPr lang="en-GB" sz="2400" dirty="0" err="1" smtClean="0"/>
              <a:t>Zizzo</a:t>
            </a:r>
            <a:r>
              <a:rPr lang="en-GB" sz="2400" dirty="0" smtClean="0"/>
              <a:t>, 2011)</a:t>
            </a:r>
          </a:p>
          <a:p>
            <a:pPr lvl="1"/>
            <a:r>
              <a:rPr lang="en-GB" sz="2400" dirty="0" smtClean="0"/>
              <a:t>Friends vs. strangers</a:t>
            </a:r>
          </a:p>
          <a:p>
            <a:pPr lvl="1"/>
            <a:r>
              <a:rPr lang="en-GB" sz="2400" dirty="0" smtClean="0"/>
              <a:t>Sharing intimate bodily fluids with known/unknown others (</a:t>
            </a:r>
            <a:r>
              <a:rPr lang="en-GB" sz="2400" dirty="0" err="1" smtClean="0"/>
              <a:t>Hausman</a:t>
            </a:r>
            <a:r>
              <a:rPr lang="en-GB" sz="2400" dirty="0" smtClean="0"/>
              <a:t>, 2011 – ‘viral fluid’)</a:t>
            </a:r>
          </a:p>
          <a:p>
            <a:pPr lvl="1"/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1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The perception of human milk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Cultures that see human milk as another bodily substance to be regulated see informal milk sharing as problematic</a:t>
            </a:r>
          </a:p>
          <a:p>
            <a:pPr lvl="1"/>
            <a:r>
              <a:rPr lang="en-GB" sz="2400" dirty="0" smtClean="0"/>
              <a:t>The ‘yuk factor’ (Shaw, 2004) – responding to the cultural meanings associated with </a:t>
            </a:r>
            <a:r>
              <a:rPr lang="en-GB" sz="2400" dirty="0" err="1" smtClean="0"/>
              <a:t>breastmilk</a:t>
            </a:r>
            <a:r>
              <a:rPr lang="en-GB" sz="2400" dirty="0" smtClean="0"/>
              <a:t> rather than medical issues.</a:t>
            </a:r>
          </a:p>
          <a:p>
            <a:r>
              <a:rPr lang="en-GB" sz="2800" dirty="0" smtClean="0"/>
              <a:t>Women’s bodily fluids/sharing bodily fluids</a:t>
            </a:r>
          </a:p>
          <a:p>
            <a:pPr lvl="1"/>
            <a:r>
              <a:rPr lang="en-GB" sz="2400" dirty="0" smtClean="0"/>
              <a:t>Leaky, messy, uncontrollable, ‘matter out of place’</a:t>
            </a:r>
          </a:p>
          <a:p>
            <a:pPr lvl="1"/>
            <a:r>
              <a:rPr lang="en-GB" sz="2400" dirty="0" smtClean="0"/>
              <a:t>Ambiguity – ‘inside/outside’</a:t>
            </a:r>
          </a:p>
          <a:p>
            <a:r>
              <a:rPr lang="en-GB" sz="2800" dirty="0" err="1" smtClean="0"/>
              <a:t>Breastmilk</a:t>
            </a:r>
            <a:r>
              <a:rPr lang="en-GB" sz="2800" dirty="0" smtClean="0"/>
              <a:t> is symbolically confusing</a:t>
            </a:r>
          </a:p>
          <a:p>
            <a:pPr lvl="1"/>
            <a:r>
              <a:rPr lang="en-GB" sz="2400" dirty="0" smtClean="0"/>
              <a:t>Both pure (‘liquid gold’), life-giving </a:t>
            </a:r>
            <a:r>
              <a:rPr lang="en-GB" sz="2400" i="1" dirty="0" smtClean="0"/>
              <a:t>and </a:t>
            </a:r>
            <a:r>
              <a:rPr lang="en-GB" sz="2400" dirty="0" smtClean="0"/>
              <a:t>dirty</a:t>
            </a:r>
          </a:p>
          <a:p>
            <a:pPr lvl="1"/>
            <a:r>
              <a:rPr lang="en-GB" sz="2400" dirty="0" smtClean="0"/>
              <a:t>Can be seen as primitive, crude and embarrassing</a:t>
            </a:r>
          </a:p>
          <a:p>
            <a:pPr marL="514350" indent="-457200"/>
            <a:r>
              <a:rPr lang="en-GB" sz="2800" dirty="0" smtClean="0"/>
              <a:t>Confusing cultural messages about the nature and usage of breasts.</a:t>
            </a:r>
          </a:p>
          <a:p>
            <a:pPr marL="514350" indent="-457200"/>
            <a:r>
              <a:rPr lang="en-GB" sz="2800" dirty="0" smtClean="0"/>
              <a:t>Ideas about motherhood and how mothering should be practiced.</a:t>
            </a:r>
            <a:endParaRPr lang="en-GB" sz="2400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4198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How is milk donation different from other forms of bodily donation?</a:t>
            </a:r>
            <a:endParaRPr lang="en-GB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Milk is formed in a lactating woman's body to leave her body and go into the body of another.</a:t>
            </a:r>
          </a:p>
          <a:p>
            <a:r>
              <a:rPr lang="en-GB" sz="2800" dirty="0"/>
              <a:t>Can now leave a lactating body and travel in new ways (Boyer, 2010</a:t>
            </a:r>
            <a:r>
              <a:rPr lang="en-GB" sz="2800" dirty="0" smtClean="0"/>
              <a:t>).</a:t>
            </a:r>
            <a:endParaRPr lang="en-GB" sz="2800" dirty="0"/>
          </a:p>
          <a:p>
            <a:r>
              <a:rPr lang="en-GB" sz="2800" dirty="0" smtClean="0"/>
              <a:t>Can easily be exchanged informally and for free.</a:t>
            </a:r>
          </a:p>
          <a:p>
            <a:r>
              <a:rPr lang="en-GB" sz="2800" dirty="0" smtClean="0"/>
              <a:t>Strong cultural meanings</a:t>
            </a:r>
          </a:p>
          <a:p>
            <a:pPr lvl="1"/>
            <a:r>
              <a:rPr lang="en-GB" sz="2400" dirty="0" smtClean="0"/>
              <a:t>Islam; ‘milk siblings’ (</a:t>
            </a:r>
            <a:r>
              <a:rPr lang="en-GB" sz="2400" dirty="0" err="1" smtClean="0"/>
              <a:t>Zizzo</a:t>
            </a:r>
            <a:r>
              <a:rPr lang="en-GB" sz="2400" dirty="0" smtClean="0"/>
              <a:t>, 2011)</a:t>
            </a:r>
          </a:p>
          <a:p>
            <a:pPr lvl="1"/>
            <a:r>
              <a:rPr lang="en-GB" sz="2400" dirty="0" smtClean="0"/>
              <a:t>Relating to the ways in which women’s bodies and bodily fluids are seen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79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Ways of thinking about this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Milk banking</a:t>
            </a:r>
          </a:p>
          <a:p>
            <a:pPr lvl="1"/>
            <a:r>
              <a:rPr lang="en-GB" sz="2400" dirty="0" smtClean="0"/>
              <a:t>For all babies, universally available?</a:t>
            </a:r>
          </a:p>
          <a:p>
            <a:r>
              <a:rPr lang="en-GB" sz="2800" dirty="0" smtClean="0"/>
              <a:t>Ethical issues</a:t>
            </a:r>
          </a:p>
          <a:p>
            <a:pPr lvl="1"/>
            <a:r>
              <a:rPr lang="en-GB" sz="2400" dirty="0" smtClean="0"/>
              <a:t>Law</a:t>
            </a:r>
          </a:p>
          <a:p>
            <a:pPr lvl="2"/>
            <a:r>
              <a:rPr lang="en-GB" sz="2000" dirty="0" smtClean="0"/>
              <a:t>selling bodily materials</a:t>
            </a:r>
          </a:p>
          <a:p>
            <a:pPr lvl="2"/>
            <a:r>
              <a:rPr lang="en-GB" sz="2000" dirty="0"/>
              <a:t>k</a:t>
            </a:r>
            <a:r>
              <a:rPr lang="en-GB" sz="2000" dirty="0" smtClean="0"/>
              <a:t>nowingly transmitting communicable diseases</a:t>
            </a:r>
          </a:p>
          <a:p>
            <a:pPr lvl="2"/>
            <a:r>
              <a:rPr lang="en-GB" sz="2000" dirty="0"/>
              <a:t>s</a:t>
            </a:r>
            <a:r>
              <a:rPr lang="en-GB" sz="2000" dirty="0" smtClean="0"/>
              <a:t>elling adulterated products</a:t>
            </a:r>
          </a:p>
          <a:p>
            <a:pPr lvl="1"/>
            <a:r>
              <a:rPr lang="en-GB" sz="2400" dirty="0" smtClean="0"/>
              <a:t>The idea that breasts, breastmilk and breastfeeding are personal not community property (Schmidt, 2008)</a:t>
            </a:r>
          </a:p>
          <a:p>
            <a:r>
              <a:rPr lang="en-GB" sz="2800" dirty="0" smtClean="0"/>
              <a:t>The commodification of care.</a:t>
            </a:r>
          </a:p>
          <a:p>
            <a:r>
              <a:rPr lang="en-GB" sz="2800" dirty="0" smtClean="0"/>
              <a:t>The links between ideas about women’s bodies/bodily fluids and how milk outside women’s bodies is seen and thought about.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0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Conclusions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Donating and sharing breastmilk has increased in  prevalence and possibilities.</a:t>
            </a:r>
          </a:p>
          <a:p>
            <a:r>
              <a:rPr lang="en-GB" sz="2800" dirty="0" smtClean="0"/>
              <a:t>The scale and scope of informal milk sharing in the UK is unknown.</a:t>
            </a:r>
          </a:p>
          <a:p>
            <a:r>
              <a:rPr lang="en-GB" sz="2800" dirty="0" smtClean="0"/>
              <a:t>Ideas of risk frame the ‘official’ reaction to sharing breastmilk via the internet (but not in the UK).</a:t>
            </a:r>
          </a:p>
          <a:p>
            <a:r>
              <a:rPr lang="en-GB" sz="2800" dirty="0" smtClean="0"/>
              <a:t>Little is known about how individual women understand and make sense of these risks.</a:t>
            </a:r>
          </a:p>
          <a:p>
            <a:r>
              <a:rPr lang="en-GB" sz="2800" dirty="0" smtClean="0"/>
              <a:t>Many opportunities to donate and receive breastmilk have arisen in grassroots woman-to-woman ways (in a similar way to other forms of parenting and breastfeeding support).</a:t>
            </a:r>
          </a:p>
          <a:p>
            <a:r>
              <a:rPr lang="en-GB" sz="2800" dirty="0" smtClean="0"/>
              <a:t>Breastmilk donation differs from other forms of donation in important ways.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81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References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1900" dirty="0" err="1" smtClean="0"/>
              <a:t>Akre</a:t>
            </a:r>
            <a:r>
              <a:rPr lang="en-GB" sz="1900" dirty="0" smtClean="0"/>
              <a:t>, J.E., Gribble, K.D. &amp; Minchin, M. (2011) Milk sharing: From private practice to public pursuit.  </a:t>
            </a:r>
            <a:r>
              <a:rPr lang="en-GB" sz="1900" i="1" dirty="0" smtClean="0"/>
              <a:t>International Breastfeeding Journal</a:t>
            </a:r>
            <a:r>
              <a:rPr lang="en-GB" sz="1900" dirty="0" smtClean="0"/>
              <a:t>, 6(8)</a:t>
            </a:r>
          </a:p>
          <a:p>
            <a:pPr marL="0" indent="0">
              <a:buNone/>
            </a:pPr>
            <a:r>
              <a:rPr lang="en-GB" sz="1900" dirty="0" smtClean="0"/>
              <a:t>Boyer, K. (2010) Of care and commodities: breast milk and the new politics of mobile </a:t>
            </a:r>
            <a:r>
              <a:rPr lang="en-GB" sz="1900" dirty="0" err="1" smtClean="0"/>
              <a:t>biosubstances</a:t>
            </a:r>
            <a:r>
              <a:rPr lang="en-GB" sz="1900" dirty="0" smtClean="0"/>
              <a:t>. </a:t>
            </a:r>
            <a:r>
              <a:rPr lang="en-GB" sz="1900" i="1" dirty="0" smtClean="0"/>
              <a:t>Progress in Human Geography</a:t>
            </a:r>
            <a:r>
              <a:rPr lang="en-GB" sz="1900" dirty="0" smtClean="0"/>
              <a:t>, 34(5):5-20.</a:t>
            </a:r>
          </a:p>
          <a:p>
            <a:pPr marL="0" indent="0">
              <a:buNone/>
            </a:pPr>
            <a:r>
              <a:rPr lang="en-GB" sz="1900" dirty="0" smtClean="0"/>
              <a:t>Dawson David, S. (2011) Legal commentary on the sale of human milk.  </a:t>
            </a:r>
            <a:r>
              <a:rPr lang="en-GB" sz="1900" i="1" dirty="0" smtClean="0"/>
              <a:t>Public Health Reports</a:t>
            </a:r>
            <a:r>
              <a:rPr lang="en-GB" sz="1900" dirty="0" smtClean="0"/>
              <a:t>, 126:165-166.</a:t>
            </a:r>
          </a:p>
          <a:p>
            <a:pPr marL="0" indent="0">
              <a:buNone/>
            </a:pPr>
            <a:r>
              <a:rPr lang="en-GB" sz="1900" dirty="0" err="1" smtClean="0"/>
              <a:t>Geraghty</a:t>
            </a:r>
            <a:r>
              <a:rPr lang="en-GB" sz="1900" dirty="0" smtClean="0"/>
              <a:t>, S.R., </a:t>
            </a:r>
            <a:r>
              <a:rPr lang="en-GB" sz="1900" dirty="0" err="1" smtClean="0"/>
              <a:t>Heier</a:t>
            </a:r>
            <a:r>
              <a:rPr lang="en-GB" sz="1900" dirty="0" smtClean="0"/>
              <a:t>, J.E. &amp; Rasmussen, K.M. (2011) Got milk? Sharing human milk via the internet.  </a:t>
            </a:r>
            <a:r>
              <a:rPr lang="en-GB" sz="1900" i="1" dirty="0" smtClean="0"/>
              <a:t>Public Health Reports</a:t>
            </a:r>
            <a:r>
              <a:rPr lang="en-GB" sz="1900" dirty="0" smtClean="0"/>
              <a:t>, 126:161-164.</a:t>
            </a:r>
          </a:p>
          <a:p>
            <a:pPr marL="0" indent="0">
              <a:buNone/>
            </a:pPr>
            <a:r>
              <a:rPr lang="en-GB" sz="1900" dirty="0" smtClean="0"/>
              <a:t>Gribble, K. (2012) Biomedical ethics and peer-to-peer milk sharing. </a:t>
            </a:r>
            <a:r>
              <a:rPr lang="en-GB" sz="1900" i="1" dirty="0" smtClean="0"/>
              <a:t>Clinical Lactation</a:t>
            </a:r>
            <a:r>
              <a:rPr lang="en-GB" sz="1900" dirty="0" smtClean="0"/>
              <a:t>, 3(3):108-111.</a:t>
            </a:r>
          </a:p>
          <a:p>
            <a:pPr marL="0" indent="0">
              <a:buNone/>
            </a:pPr>
            <a:r>
              <a:rPr lang="en-GB" sz="1900" dirty="0" smtClean="0"/>
              <a:t>Gribble, K. (2013) Peer-to-peer milk donors’ and recipients’ experiences of donor milk banks</a:t>
            </a:r>
            <a:r>
              <a:rPr lang="en-GB" sz="1900" dirty="0"/>
              <a:t>. </a:t>
            </a:r>
            <a:r>
              <a:rPr lang="en-GB" sz="1900" i="1" dirty="0"/>
              <a:t>Journal of Obstetric, </a:t>
            </a:r>
            <a:r>
              <a:rPr lang="en-GB" sz="1900" i="1" dirty="0" err="1"/>
              <a:t>Gynecologic</a:t>
            </a:r>
            <a:r>
              <a:rPr lang="en-GB" sz="1900" i="1" dirty="0"/>
              <a:t>, &amp; Neonatal </a:t>
            </a:r>
            <a:r>
              <a:rPr lang="en-GB" sz="1900" i="1" dirty="0" smtClean="0"/>
              <a:t>Nursing</a:t>
            </a:r>
            <a:r>
              <a:rPr lang="en-GB" sz="1900" dirty="0" smtClean="0"/>
              <a:t>, 42:451-461.</a:t>
            </a:r>
          </a:p>
          <a:p>
            <a:pPr marL="0" indent="0">
              <a:buNone/>
            </a:pPr>
            <a:r>
              <a:rPr lang="en-GB" sz="1900" dirty="0" smtClean="0"/>
              <a:t>Gribble, K. &amp; </a:t>
            </a:r>
            <a:r>
              <a:rPr lang="en-GB" sz="1900" dirty="0" err="1" smtClean="0"/>
              <a:t>Hausman</a:t>
            </a:r>
            <a:r>
              <a:rPr lang="en-GB" sz="1900" dirty="0" smtClean="0"/>
              <a:t>, B.L. (2012) Milk sharing and formula feeding: Infant feeding risks in comparative perspective? </a:t>
            </a:r>
            <a:r>
              <a:rPr lang="en-GB" sz="1900" i="1" dirty="0" smtClean="0"/>
              <a:t>Australasian </a:t>
            </a:r>
            <a:r>
              <a:rPr lang="en-GB" sz="1900" i="1" dirty="0"/>
              <a:t>M</a:t>
            </a:r>
            <a:r>
              <a:rPr lang="en-GB" sz="1900" i="1" dirty="0" smtClean="0"/>
              <a:t>edical Journal</a:t>
            </a:r>
            <a:r>
              <a:rPr lang="en-GB" sz="1900" dirty="0" smtClean="0"/>
              <a:t>, 5(5):275-283.</a:t>
            </a:r>
            <a:r>
              <a:rPr lang="en-GB" sz="1900" i="1" dirty="0" smtClean="0"/>
              <a:t> </a:t>
            </a:r>
            <a:endParaRPr lang="en-GB" sz="1900" dirty="0" smtClean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358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692696"/>
            <a:ext cx="8229600" cy="5434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err="1" smtClean="0"/>
              <a:t>Hausman</a:t>
            </a:r>
            <a:r>
              <a:rPr lang="en-GB" sz="1800" dirty="0" smtClean="0"/>
              <a:t>, B. (2011) </a:t>
            </a:r>
            <a:r>
              <a:rPr lang="en-GB" sz="1800" i="1" dirty="0" smtClean="0"/>
              <a:t>Viral Bodies: Breastfeeding in the age of HIV/AIDS</a:t>
            </a:r>
            <a:r>
              <a:rPr lang="en-GB" sz="1800" dirty="0" smtClean="0"/>
              <a:t>.  University of </a:t>
            </a:r>
            <a:r>
              <a:rPr lang="en-GB" sz="1800" dirty="0" err="1" smtClean="0"/>
              <a:t>Michegan</a:t>
            </a:r>
            <a:r>
              <a:rPr lang="en-GB" sz="1800" dirty="0" smtClean="0"/>
              <a:t> Press.</a:t>
            </a:r>
          </a:p>
          <a:p>
            <a:pPr marL="0" indent="0">
              <a:buNone/>
            </a:pPr>
            <a:r>
              <a:rPr lang="en-GB" sz="1800" dirty="0" err="1" smtClean="0"/>
              <a:t>Keim</a:t>
            </a:r>
            <a:r>
              <a:rPr lang="en-GB" sz="1800" dirty="0"/>
              <a:t>, S.A., McNamara, K.A., </a:t>
            </a:r>
            <a:r>
              <a:rPr lang="en-GB" sz="1800" dirty="0" err="1"/>
              <a:t>Jayadeva</a:t>
            </a:r>
            <a:r>
              <a:rPr lang="en-GB" sz="1800" dirty="0"/>
              <a:t>, C.M. et al. (2014) Breast milk sharing via the internet: The practice and health and safety considerations.  Maternal and Child Health Journal, 18:1471-1479.</a:t>
            </a:r>
          </a:p>
          <a:p>
            <a:pPr marL="0" indent="0">
              <a:buNone/>
            </a:pPr>
            <a:r>
              <a:rPr lang="en-GB" sz="1800" dirty="0" smtClean="0"/>
              <a:t>NICE </a:t>
            </a:r>
            <a:r>
              <a:rPr lang="en-GB" sz="1800" dirty="0"/>
              <a:t>(2010) Donor milk banks: the operation of donor milk bank services (NICE clinical guideline 93).  Available from: </a:t>
            </a: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www.nice.org.uk/guidance/cg93/resources/guidance-donor-milk-banks-the-operation-of-donor-milk-bank-services-pdf</a:t>
            </a:r>
            <a:r>
              <a:rPr lang="en-GB" sz="1800" dirty="0" smtClean="0"/>
              <a:t>   </a:t>
            </a:r>
          </a:p>
          <a:p>
            <a:pPr marL="0" indent="0">
              <a:buNone/>
            </a:pPr>
            <a:r>
              <a:rPr lang="en-GB" sz="1800" dirty="0" smtClean="0"/>
              <a:t>Shaw, R. (2004) The virtues of cross-nursing and the ‘</a:t>
            </a:r>
            <a:r>
              <a:rPr lang="en-GB" sz="1800" dirty="0"/>
              <a:t>Yuk Factor’. </a:t>
            </a:r>
            <a:r>
              <a:rPr lang="en-GB" sz="1800" i="1" dirty="0"/>
              <a:t>Australian Feminist Studies</a:t>
            </a:r>
            <a:r>
              <a:rPr lang="en-GB" sz="1800" dirty="0"/>
              <a:t>, </a:t>
            </a:r>
            <a:r>
              <a:rPr lang="en-GB" sz="1800" dirty="0" smtClean="0"/>
              <a:t>19(45):287-299.</a:t>
            </a:r>
          </a:p>
          <a:p>
            <a:pPr marL="0" indent="0">
              <a:buNone/>
            </a:pPr>
            <a:r>
              <a:rPr lang="en-GB" sz="1800" dirty="0" smtClean="0"/>
              <a:t>Shaw, R. (2007) Cross-nursing, ethics, and giving breast milk in the contemporary context.  </a:t>
            </a:r>
            <a:r>
              <a:rPr lang="en-GB" sz="1800" i="1" dirty="0" smtClean="0"/>
              <a:t>Women’s Studies International Forum</a:t>
            </a:r>
            <a:r>
              <a:rPr lang="en-GB" sz="1800" dirty="0" smtClean="0"/>
              <a:t>, 30:439-450.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WHO/UNICEF </a:t>
            </a:r>
            <a:r>
              <a:rPr lang="en-GB" sz="1800" dirty="0"/>
              <a:t>(2003) Global Strategy for Infant and Young Child Feeding. World Health Organisation: Geneva.</a:t>
            </a:r>
          </a:p>
          <a:p>
            <a:pPr marL="0" indent="0">
              <a:buNone/>
            </a:pPr>
            <a:r>
              <a:rPr lang="en-GB" sz="1800" dirty="0" err="1" smtClean="0"/>
              <a:t>Zizzo</a:t>
            </a:r>
            <a:r>
              <a:rPr lang="en-GB" sz="1800" dirty="0" smtClean="0"/>
              <a:t>, G. (2011) ‘Donor breast milk is a product from the hospital, not somebody’: </a:t>
            </a:r>
            <a:r>
              <a:rPr lang="en-GB" sz="1800" dirty="0" err="1" smtClean="0"/>
              <a:t>Dissassociation</a:t>
            </a:r>
            <a:r>
              <a:rPr lang="en-GB" sz="1800" dirty="0" smtClean="0"/>
              <a:t> in Contemporary Milk Banking.  </a:t>
            </a:r>
            <a:r>
              <a:rPr lang="en-GB" sz="1800" i="1" dirty="0" smtClean="0"/>
              <a:t>Outskirts Online Journal</a:t>
            </a:r>
            <a:r>
              <a:rPr lang="en-GB" sz="1800" dirty="0" smtClean="0"/>
              <a:t>, 24.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4226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 smtClean="0">
                <a:hlinkClick r:id="rId2"/>
              </a:rPr>
              <a:t>sally.dowling@uwe.ac.uk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12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Why is milk donated?</a:t>
            </a:r>
          </a:p>
          <a:p>
            <a:pPr lvl="1"/>
            <a:r>
              <a:rPr lang="en-GB" sz="2400" dirty="0" smtClean="0"/>
              <a:t>Who to? Who by?</a:t>
            </a:r>
          </a:p>
          <a:p>
            <a:r>
              <a:rPr lang="en-GB" sz="2800" dirty="0" smtClean="0"/>
              <a:t>The regulation of milk donation</a:t>
            </a:r>
          </a:p>
          <a:p>
            <a:pPr lvl="1"/>
            <a:r>
              <a:rPr lang="en-GB" sz="2400" dirty="0" smtClean="0"/>
              <a:t>UKAMB, NICE</a:t>
            </a:r>
          </a:p>
          <a:p>
            <a:r>
              <a:rPr lang="en-GB" sz="2800" dirty="0" smtClean="0"/>
              <a:t>Milk sharing</a:t>
            </a:r>
          </a:p>
          <a:p>
            <a:pPr lvl="1"/>
            <a:r>
              <a:rPr lang="en-GB" sz="2400" dirty="0" smtClean="0"/>
              <a:t>Who to? Who by?</a:t>
            </a:r>
          </a:p>
          <a:p>
            <a:pPr lvl="1"/>
            <a:r>
              <a:rPr lang="en-GB" sz="2400" dirty="0" smtClean="0"/>
              <a:t>Use of the internet</a:t>
            </a:r>
          </a:p>
          <a:p>
            <a:r>
              <a:rPr lang="en-GB" sz="2800" dirty="0" smtClean="0"/>
              <a:t>Ideas of risk and the nature of donation</a:t>
            </a:r>
          </a:p>
          <a:p>
            <a:r>
              <a:rPr lang="en-GB" sz="2800" dirty="0" smtClean="0"/>
              <a:t>The perception of human milk</a:t>
            </a:r>
          </a:p>
          <a:p>
            <a:pPr lvl="1"/>
            <a:r>
              <a:rPr lang="en-GB" sz="2400" dirty="0" smtClean="0"/>
              <a:t>How does donation of milk differ from other donations?</a:t>
            </a:r>
          </a:p>
          <a:p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393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Historical issues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Informal milk sharing</a:t>
            </a:r>
          </a:p>
          <a:p>
            <a:r>
              <a:rPr lang="en-GB" sz="2800" dirty="0" smtClean="0"/>
              <a:t>Formal arrangements</a:t>
            </a:r>
          </a:p>
          <a:p>
            <a:pPr lvl="1"/>
            <a:r>
              <a:rPr lang="en-GB" sz="2400" dirty="0" smtClean="0"/>
              <a:t>Wet nursing (class issues)</a:t>
            </a:r>
          </a:p>
          <a:p>
            <a:pPr lvl="1"/>
            <a:r>
              <a:rPr lang="en-GB" sz="2400" dirty="0" smtClean="0"/>
              <a:t>‘mammies’ (race/ethnicity issues)</a:t>
            </a:r>
          </a:p>
          <a:p>
            <a:r>
              <a:rPr lang="en-GB" sz="2800" dirty="0" smtClean="0"/>
              <a:t>Milk banking</a:t>
            </a:r>
          </a:p>
          <a:p>
            <a:pPr lvl="1"/>
            <a:r>
              <a:rPr lang="en-GB" sz="2400" dirty="0" smtClean="0"/>
              <a:t>Rise</a:t>
            </a:r>
          </a:p>
          <a:p>
            <a:pPr lvl="2"/>
            <a:r>
              <a:rPr lang="en-GB" sz="2000" dirty="0" smtClean="0"/>
              <a:t>First in Vienna in 1909, first in UK 1939</a:t>
            </a:r>
          </a:p>
          <a:p>
            <a:pPr lvl="1"/>
            <a:r>
              <a:rPr lang="en-GB" sz="2400" dirty="0" smtClean="0"/>
              <a:t>Fall</a:t>
            </a:r>
          </a:p>
          <a:p>
            <a:pPr lvl="2"/>
            <a:r>
              <a:rPr lang="en-GB" sz="2000" dirty="0" smtClean="0"/>
              <a:t>Many stopped operating in the late 1980s</a:t>
            </a:r>
          </a:p>
          <a:p>
            <a:pPr lvl="1"/>
            <a:r>
              <a:rPr lang="en-GB" sz="2400" dirty="0" smtClean="0"/>
              <a:t>Re-emergence</a:t>
            </a:r>
          </a:p>
          <a:p>
            <a:pPr lvl="2"/>
            <a:r>
              <a:rPr lang="en-GB" sz="2000" dirty="0" smtClean="0"/>
              <a:t>Often because of local campaigns/charitable fundraising</a:t>
            </a:r>
            <a:endParaRPr lang="en-GB" sz="20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4709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Why give babies donated milk?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000" dirty="0" smtClean="0"/>
              <a:t>International feeding recommendations:</a:t>
            </a:r>
          </a:p>
          <a:p>
            <a:pPr lvl="1"/>
            <a:r>
              <a:rPr lang="en-GB" sz="2600" dirty="0"/>
              <a:t>e</a:t>
            </a:r>
            <a:r>
              <a:rPr lang="en-GB" sz="2600" dirty="0" smtClean="0"/>
              <a:t>xclusive breastfeeding for six months</a:t>
            </a:r>
          </a:p>
          <a:p>
            <a:pPr lvl="1"/>
            <a:r>
              <a:rPr lang="en-GB" sz="2600" dirty="0" err="1"/>
              <a:t>b</a:t>
            </a:r>
            <a:r>
              <a:rPr lang="en-GB" sz="2600" dirty="0" err="1" smtClean="0"/>
              <a:t>reastmilk</a:t>
            </a:r>
            <a:r>
              <a:rPr lang="en-GB" sz="2600" dirty="0" smtClean="0"/>
              <a:t> alongside appropriate foods for at least 2 years</a:t>
            </a:r>
          </a:p>
          <a:p>
            <a:r>
              <a:rPr lang="en-GB" sz="3000" dirty="0" smtClean="0"/>
              <a:t>Hierarchy of ‘best alternatives’</a:t>
            </a:r>
          </a:p>
          <a:p>
            <a:pPr lvl="1"/>
            <a:r>
              <a:rPr lang="en-GB" sz="2600" dirty="0" smtClean="0"/>
              <a:t>expressed </a:t>
            </a:r>
            <a:r>
              <a:rPr lang="en-GB" sz="2600" dirty="0"/>
              <a:t>breast milk from an infant’s own mother,</a:t>
            </a:r>
          </a:p>
          <a:p>
            <a:pPr lvl="1"/>
            <a:r>
              <a:rPr lang="en-GB" sz="2600" dirty="0"/>
              <a:t>breast milk from a healthy wet-nurse </a:t>
            </a:r>
            <a:endParaRPr lang="en-GB" sz="2600" dirty="0" smtClean="0"/>
          </a:p>
          <a:p>
            <a:pPr lvl="1"/>
            <a:r>
              <a:rPr lang="en-GB" sz="2600" dirty="0"/>
              <a:t>b</a:t>
            </a:r>
            <a:r>
              <a:rPr lang="en-GB" sz="2600" dirty="0" smtClean="0"/>
              <a:t>reast-milk from </a:t>
            </a:r>
            <a:r>
              <a:rPr lang="en-GB" sz="2600" dirty="0"/>
              <a:t>a human-milk </a:t>
            </a:r>
            <a:r>
              <a:rPr lang="en-GB" sz="2600" dirty="0" smtClean="0"/>
              <a:t>bank</a:t>
            </a:r>
          </a:p>
          <a:p>
            <a:pPr lvl="1"/>
            <a:r>
              <a:rPr lang="en-GB" sz="2600" dirty="0" smtClean="0"/>
              <a:t>a </a:t>
            </a:r>
            <a:r>
              <a:rPr lang="en-GB" sz="2600" dirty="0"/>
              <a:t>breast-milk substitute fed with a </a:t>
            </a:r>
            <a:r>
              <a:rPr lang="en-GB" sz="2600" dirty="0" smtClean="0"/>
              <a:t>cup</a:t>
            </a:r>
          </a:p>
          <a:p>
            <a:r>
              <a:rPr lang="en-GB" sz="3000" dirty="0" smtClean="0"/>
              <a:t>Recommendations based on good evidence</a:t>
            </a:r>
          </a:p>
          <a:p>
            <a:pPr lvl="1"/>
            <a:r>
              <a:rPr lang="en-GB" sz="2600" dirty="0" smtClean="0"/>
              <a:t>for developed as well as developing countries</a:t>
            </a:r>
          </a:p>
          <a:p>
            <a:pPr lvl="1"/>
            <a:endParaRPr lang="en-GB" sz="2400" dirty="0"/>
          </a:p>
          <a:p>
            <a:pPr marL="57150" indent="0">
              <a:buNone/>
            </a:pPr>
            <a:r>
              <a:rPr lang="en-GB" sz="2000" dirty="0" smtClean="0"/>
              <a:t>WHO/UNICEF, 2003, p.10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55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Why is milk donated?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Women have excess supply</a:t>
            </a:r>
          </a:p>
          <a:p>
            <a:pPr lvl="1"/>
            <a:r>
              <a:rPr lang="en-GB" sz="2400" dirty="0" smtClean="0"/>
              <a:t>Increase in numbers pumping</a:t>
            </a:r>
          </a:p>
          <a:p>
            <a:pPr lvl="2"/>
            <a:r>
              <a:rPr lang="en-GB" sz="2000" dirty="0" smtClean="0"/>
              <a:t>Availability/use of pumps</a:t>
            </a:r>
            <a:endParaRPr lang="en-GB" sz="1600" dirty="0" smtClean="0"/>
          </a:p>
          <a:p>
            <a:pPr lvl="2"/>
            <a:r>
              <a:rPr lang="en-GB" sz="2000" dirty="0" smtClean="0"/>
              <a:t>Culture of pumping</a:t>
            </a:r>
          </a:p>
          <a:p>
            <a:pPr lvl="1"/>
            <a:r>
              <a:rPr lang="en-GB" sz="2400" dirty="0" smtClean="0"/>
              <a:t>Some make more than their baby needs</a:t>
            </a:r>
          </a:p>
          <a:p>
            <a:pPr lvl="2"/>
            <a:r>
              <a:rPr lang="en-GB" sz="2000" dirty="0" smtClean="0"/>
              <a:t>From the beginning</a:t>
            </a:r>
          </a:p>
          <a:p>
            <a:pPr lvl="2"/>
            <a:r>
              <a:rPr lang="en-GB" sz="2000" dirty="0" smtClean="0"/>
              <a:t>As time goes on</a:t>
            </a:r>
          </a:p>
          <a:p>
            <a:pPr lvl="1"/>
            <a:r>
              <a:rPr lang="en-GB" sz="2400" dirty="0" smtClean="0"/>
              <a:t>Reluctance to throw it away, desire to help</a:t>
            </a:r>
          </a:p>
          <a:p>
            <a:r>
              <a:rPr lang="en-GB" sz="2800" dirty="0" smtClean="0"/>
              <a:t>Death of a baby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0390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Why might babies need donor milk?</a:t>
            </a:r>
            <a:endParaRPr lang="en-GB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Physiological and social reasons</a:t>
            </a:r>
          </a:p>
          <a:p>
            <a:r>
              <a:rPr lang="en-GB" sz="2800" dirty="0" smtClean="0"/>
              <a:t>Mother has:</a:t>
            </a:r>
          </a:p>
          <a:p>
            <a:pPr lvl="1"/>
            <a:r>
              <a:rPr lang="en-GB" sz="2400" dirty="0" smtClean="0"/>
              <a:t>Died/is ill/unable to breastfeed</a:t>
            </a:r>
          </a:p>
          <a:p>
            <a:pPr lvl="1"/>
            <a:r>
              <a:rPr lang="en-GB" sz="2400" dirty="0" smtClean="0"/>
              <a:t>Had a double mastectomy/other surgery</a:t>
            </a:r>
          </a:p>
          <a:p>
            <a:pPr lvl="1"/>
            <a:r>
              <a:rPr lang="en-GB" sz="2400" dirty="0" smtClean="0"/>
              <a:t>Returned to work</a:t>
            </a:r>
          </a:p>
          <a:p>
            <a:pPr lvl="2"/>
            <a:r>
              <a:rPr lang="en-GB" sz="2000" dirty="0" smtClean="0"/>
              <a:t>Unable to breastfeed there or express milk</a:t>
            </a:r>
          </a:p>
          <a:p>
            <a:pPr lvl="2"/>
            <a:r>
              <a:rPr lang="en-GB" sz="2000" dirty="0" smtClean="0"/>
              <a:t>Unable to express frequently enough to maintain supply</a:t>
            </a:r>
            <a:endParaRPr lang="en-GB" sz="2000" dirty="0"/>
          </a:p>
          <a:p>
            <a:r>
              <a:rPr lang="en-GB" sz="2800" dirty="0" smtClean="0"/>
              <a:t>Baby is premature or unwell</a:t>
            </a:r>
          </a:p>
          <a:p>
            <a:pPr lvl="1"/>
            <a:r>
              <a:rPr lang="en-GB" sz="2000" dirty="0" smtClean="0"/>
              <a:t>Risk of NEC</a:t>
            </a:r>
          </a:p>
          <a:p>
            <a:pPr lvl="1"/>
            <a:r>
              <a:rPr lang="en-GB" sz="2000" dirty="0" smtClean="0"/>
              <a:t>Risk of infection</a:t>
            </a:r>
          </a:p>
          <a:p>
            <a:pPr lvl="1"/>
            <a:r>
              <a:rPr lang="en-GB" sz="2000" dirty="0" smtClean="0"/>
              <a:t>BM easier to digest</a:t>
            </a:r>
          </a:p>
        </p:txBody>
      </p:sp>
    </p:spTree>
    <p:extLst>
      <p:ext uri="{BB962C8B-B14F-4D97-AF65-F5344CB8AC3E}">
        <p14:creationId xmlns:p14="http://schemas.microsoft.com/office/powerpoint/2010/main" val="26276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Milk banks</a:t>
            </a:r>
            <a:endParaRPr lang="en-GB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UKAMB set </a:t>
            </a:r>
            <a:r>
              <a:rPr lang="en-GB" sz="2800" dirty="0"/>
              <a:t>up in October </a:t>
            </a:r>
            <a:r>
              <a:rPr lang="en-GB" sz="2800" dirty="0" smtClean="0"/>
              <a:t>1997 – charity with the motto ‘</a:t>
            </a:r>
            <a:r>
              <a:rPr lang="en-GB" sz="2800" dirty="0"/>
              <a:t>Every Drop Counts</a:t>
            </a:r>
            <a:r>
              <a:rPr lang="en-GB" sz="2800" dirty="0" smtClean="0"/>
              <a:t>’</a:t>
            </a:r>
          </a:p>
          <a:p>
            <a:r>
              <a:rPr lang="en-GB" sz="2800" dirty="0" smtClean="0"/>
              <a:t>17 milk banks across the country</a:t>
            </a:r>
          </a:p>
          <a:p>
            <a:pPr lvl="1"/>
            <a:r>
              <a:rPr lang="en-GB" sz="2400" dirty="0"/>
              <a:t>o</a:t>
            </a:r>
            <a:r>
              <a:rPr lang="en-GB" sz="2400" dirty="0" smtClean="0"/>
              <a:t>ften re-established after local campaigns</a:t>
            </a:r>
          </a:p>
          <a:p>
            <a:pPr lvl="1"/>
            <a:r>
              <a:rPr lang="en-GB" sz="2400" dirty="0"/>
              <a:t>s</a:t>
            </a:r>
            <a:r>
              <a:rPr lang="en-GB" sz="2400" dirty="0" smtClean="0"/>
              <a:t>ome have excess; often don’t have enough</a:t>
            </a:r>
          </a:p>
          <a:p>
            <a:pPr lvl="1"/>
            <a:r>
              <a:rPr lang="en-GB" sz="2400" dirty="0" smtClean="0"/>
              <a:t>different ways of operating</a:t>
            </a:r>
          </a:p>
          <a:p>
            <a:r>
              <a:rPr lang="en-GB" sz="2800" dirty="0" smtClean="0"/>
              <a:t>Only take milk from women who have healthy, not yet weaned babies &lt; 6 months old.</a:t>
            </a:r>
          </a:p>
          <a:p>
            <a:r>
              <a:rPr lang="en-GB" sz="2800" dirty="0" smtClean="0"/>
              <a:t>Don’t </a:t>
            </a:r>
            <a:r>
              <a:rPr lang="en-GB" sz="2800" dirty="0"/>
              <a:t>take milk from </a:t>
            </a:r>
            <a:r>
              <a:rPr lang="en-GB" sz="2800" dirty="0" smtClean="0"/>
              <a:t>women who:</a:t>
            </a:r>
          </a:p>
          <a:p>
            <a:pPr lvl="1"/>
            <a:r>
              <a:rPr lang="en-GB" sz="2400" dirty="0" smtClean="0"/>
              <a:t>Smoke </a:t>
            </a:r>
            <a:r>
              <a:rPr lang="en-GB" sz="2400" dirty="0"/>
              <a:t>or use illegal </a:t>
            </a:r>
            <a:r>
              <a:rPr lang="en-GB" sz="2400" dirty="0" smtClean="0"/>
              <a:t>drugs.	</a:t>
            </a:r>
          </a:p>
          <a:p>
            <a:pPr lvl="1"/>
            <a:r>
              <a:rPr lang="en-GB" sz="2400" dirty="0" smtClean="0"/>
              <a:t>Have </a:t>
            </a:r>
            <a:r>
              <a:rPr lang="en-GB" sz="2400" dirty="0"/>
              <a:t>tested positive for HIV, hepatitis B or hepatitis C, human T-cell </a:t>
            </a:r>
            <a:r>
              <a:rPr lang="en-GB" sz="2400" dirty="0" err="1"/>
              <a:t>lymphotropic</a:t>
            </a:r>
            <a:r>
              <a:rPr lang="en-GB" sz="2400" dirty="0"/>
              <a:t> virus (HTLV) or </a:t>
            </a:r>
            <a:r>
              <a:rPr lang="en-GB" sz="2400" dirty="0" smtClean="0"/>
              <a:t>syphilis or is a risk from CJD.</a:t>
            </a:r>
          </a:p>
          <a:p>
            <a:pPr lvl="1"/>
            <a:r>
              <a:rPr lang="en-GB" sz="2400" dirty="0" smtClean="0"/>
              <a:t>Have </a:t>
            </a:r>
            <a:r>
              <a:rPr lang="en-GB" sz="2400" dirty="0"/>
              <a:t>had a blood transfusion.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704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The regulation of milk donation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UK Association for Milk Banking (UKAMB)</a:t>
            </a:r>
          </a:p>
          <a:p>
            <a:r>
              <a:rPr lang="en-GB" sz="2800" dirty="0" smtClean="0"/>
              <a:t>NICE Clinical Guideline (2010) on the operation of donor milk banks</a:t>
            </a:r>
          </a:p>
          <a:p>
            <a:pPr marL="457200" lvl="1" indent="0">
              <a:buNone/>
            </a:pPr>
            <a:r>
              <a:rPr lang="en-GB" sz="2400" dirty="0" smtClean="0"/>
              <a:t>-  How milk is tested, transported, treated, stored (labelled, tracked).</a:t>
            </a:r>
          </a:p>
          <a:p>
            <a:pPr lvl="1">
              <a:buFontTx/>
              <a:buChar char="-"/>
            </a:pPr>
            <a:r>
              <a:rPr lang="en-GB" sz="2400" dirty="0" smtClean="0"/>
              <a:t>Who should and shouldn’t donate milk.</a:t>
            </a:r>
          </a:p>
          <a:p>
            <a:pPr marL="457200" lvl="1" indent="0">
              <a:buNone/>
            </a:pPr>
            <a:r>
              <a:rPr lang="en-GB" sz="2400" dirty="0" smtClean="0"/>
              <a:t>-   How donors should be screened.</a:t>
            </a:r>
          </a:p>
          <a:p>
            <a:pPr lvl="1">
              <a:buFontTx/>
              <a:buChar char="-"/>
            </a:pPr>
            <a:r>
              <a:rPr lang="en-GB" sz="2400" dirty="0" smtClean="0"/>
              <a:t>Who should receive donated milk.</a:t>
            </a:r>
          </a:p>
          <a:p>
            <a:pPr lvl="1">
              <a:buFontTx/>
              <a:buChar char="-"/>
            </a:pPr>
            <a:endParaRPr lang="en-GB" sz="2400" dirty="0" smtClean="0"/>
          </a:p>
          <a:p>
            <a:pPr marL="457200" lvl="1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0471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Milk sharing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Banked milk only available to premature/very sick babies</a:t>
            </a:r>
          </a:p>
          <a:p>
            <a:pPr lvl="1"/>
            <a:r>
              <a:rPr lang="en-GB" sz="2400" dirty="0" smtClean="0"/>
              <a:t>‘Breastfeed exclusively for six months’ advice</a:t>
            </a:r>
          </a:p>
          <a:p>
            <a:pPr lvl="1"/>
            <a:r>
              <a:rPr lang="en-GB" sz="2400" dirty="0" smtClean="0"/>
              <a:t>Other women may want donor milk for a variety of reasons</a:t>
            </a:r>
          </a:p>
          <a:p>
            <a:r>
              <a:rPr lang="en-GB" sz="2800" dirty="0" smtClean="0"/>
              <a:t>Wet nursing/informal sharing</a:t>
            </a:r>
          </a:p>
          <a:p>
            <a:r>
              <a:rPr lang="en-GB" sz="2800" dirty="0" smtClean="0"/>
              <a:t>Use of the internet</a:t>
            </a:r>
          </a:p>
          <a:p>
            <a:pPr lvl="1"/>
            <a:r>
              <a:rPr lang="en-GB" sz="2400" dirty="0" smtClean="0"/>
              <a:t>Private practice has become public pursuit (</a:t>
            </a:r>
            <a:r>
              <a:rPr lang="en-GB" sz="2400" dirty="0" err="1" smtClean="0"/>
              <a:t>Akre</a:t>
            </a:r>
            <a:r>
              <a:rPr lang="en-GB" sz="2400" dirty="0" smtClean="0"/>
              <a:t> et al, 2011)</a:t>
            </a:r>
          </a:p>
          <a:p>
            <a:pPr lvl="1"/>
            <a:r>
              <a:rPr lang="en-GB" sz="2400" dirty="0" smtClean="0"/>
              <a:t>National/international and local</a:t>
            </a:r>
          </a:p>
          <a:p>
            <a:r>
              <a:rPr lang="en-GB" sz="2800" dirty="0" smtClean="0"/>
              <a:t>Free/for money</a:t>
            </a:r>
          </a:p>
          <a:p>
            <a:r>
              <a:rPr lang="en-GB" sz="2800" dirty="0" smtClean="0"/>
              <a:t>Advice about this in the UK not prescriptive</a:t>
            </a:r>
          </a:p>
          <a:p>
            <a:pPr lvl="1"/>
            <a:r>
              <a:rPr lang="en-GB" sz="2400" dirty="0" smtClean="0"/>
              <a:t>NCT (emphasis on choice and reducing risk)</a:t>
            </a:r>
          </a:p>
          <a:p>
            <a:pPr lvl="1"/>
            <a:r>
              <a:rPr lang="en-GB" sz="2400" dirty="0" smtClean="0"/>
              <a:t>BFN, UKAMB (drawing on NICE)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203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 Op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8041</TotalTime>
  <Words>1558</Words>
  <Application>Microsoft Office PowerPoint</Application>
  <PresentationFormat>On-screen Show (4:3)</PresentationFormat>
  <Paragraphs>179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Slide Option 1</vt:lpstr>
      <vt:lpstr>Slide Option 2</vt:lpstr>
      <vt:lpstr>Office Theme</vt:lpstr>
      <vt:lpstr>Donating breastmilk. Regulated and unregulated practices: A review of the issues.  </vt:lpstr>
      <vt:lpstr>Outline</vt:lpstr>
      <vt:lpstr>Historical issues</vt:lpstr>
      <vt:lpstr>Why give babies donated milk?</vt:lpstr>
      <vt:lpstr>Why is milk donated?</vt:lpstr>
      <vt:lpstr>Why might babies need donor milk?</vt:lpstr>
      <vt:lpstr>Milk banks</vt:lpstr>
      <vt:lpstr>The regulation of milk donation</vt:lpstr>
      <vt:lpstr>Milk sharing</vt:lpstr>
      <vt:lpstr>PowerPoint Presentation</vt:lpstr>
      <vt:lpstr>Ideas of risk</vt:lpstr>
      <vt:lpstr>The nature of the donation</vt:lpstr>
      <vt:lpstr>The perception of human milk</vt:lpstr>
      <vt:lpstr>How is milk donation different from other forms of bodily donation?</vt:lpstr>
      <vt:lpstr>Ways of thinking about this</vt:lpstr>
      <vt:lpstr>Conclusions</vt:lpstr>
      <vt:lpstr>References </vt:lpstr>
      <vt:lpstr>PowerPoint Presentation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kkkkkkk</dc:title>
  <dc:creator>at-admin</dc:creator>
  <cp:lastModifiedBy>Veronica Morin-Quintal</cp:lastModifiedBy>
  <cp:revision>270</cp:revision>
  <cp:lastPrinted>2014-02-04T10:18:03Z</cp:lastPrinted>
  <dcterms:created xsi:type="dcterms:W3CDTF">2008-03-28T15:44:30Z</dcterms:created>
  <dcterms:modified xsi:type="dcterms:W3CDTF">2015-01-06T10:24:07Z</dcterms:modified>
</cp:coreProperties>
</file>