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6.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defRPr b="0" i="0" sz="1100" u="none" cap="none" strike="noStrike">
                <a:solidFill>
                  <a:schemeClr val="dk1"/>
                </a:solidFill>
                <a:latin typeface="Arial"/>
                <a:ea typeface="Arial"/>
                <a:cs typeface="Arial"/>
                <a:sym typeface="Arial"/>
              </a:defRPr>
            </a:lvl1pPr>
            <a:lvl2pPr indent="0" lvl="1" marL="457200" marR="0" rtl="0" algn="l">
              <a:spcBef>
                <a:spcPts val="0"/>
              </a:spcBef>
              <a:defRPr b="0" i="0" sz="1100" u="none" cap="none" strike="noStrike">
                <a:solidFill>
                  <a:schemeClr val="dk1"/>
                </a:solidFill>
                <a:latin typeface="Arial"/>
                <a:ea typeface="Arial"/>
                <a:cs typeface="Arial"/>
                <a:sym typeface="Arial"/>
              </a:defRPr>
            </a:lvl2pPr>
            <a:lvl3pPr indent="0" lvl="2" marL="914400" marR="0" rtl="0" algn="l">
              <a:spcBef>
                <a:spcPts val="0"/>
              </a:spcBef>
              <a:defRPr b="0" i="0" sz="1100" u="none" cap="none" strike="noStrike">
                <a:solidFill>
                  <a:schemeClr val="dk1"/>
                </a:solidFill>
                <a:latin typeface="Arial"/>
                <a:ea typeface="Arial"/>
                <a:cs typeface="Arial"/>
                <a:sym typeface="Arial"/>
              </a:defRPr>
            </a:lvl3pPr>
            <a:lvl4pPr indent="0" lvl="3" marL="1371600" marR="0" rtl="0" algn="l">
              <a:spcBef>
                <a:spcPts val="0"/>
              </a:spcBef>
              <a:defRPr b="0" i="0" sz="1100" u="none" cap="none" strike="noStrike">
                <a:solidFill>
                  <a:schemeClr val="dk1"/>
                </a:solidFill>
                <a:latin typeface="Arial"/>
                <a:ea typeface="Arial"/>
                <a:cs typeface="Arial"/>
                <a:sym typeface="Arial"/>
              </a:defRPr>
            </a:lvl4pPr>
            <a:lvl5pPr indent="0" lvl="4" marL="1828800" marR="0" rtl="0" algn="l">
              <a:spcBef>
                <a:spcPts val="0"/>
              </a:spcBef>
              <a:defRPr b="0" i="0" sz="1100" u="none" cap="none" strike="noStrike">
                <a:solidFill>
                  <a:schemeClr val="dk1"/>
                </a:solidFill>
                <a:latin typeface="Arial"/>
                <a:ea typeface="Arial"/>
                <a:cs typeface="Arial"/>
                <a:sym typeface="Arial"/>
              </a:defRPr>
            </a:lvl5pPr>
            <a:lvl6pPr indent="0" lvl="5" marL="2286000" marR="0" rtl="0" algn="l">
              <a:spcBef>
                <a:spcPts val="0"/>
              </a:spcBef>
              <a:defRPr b="0" i="0" sz="1100" u="none" cap="none" strike="noStrike">
                <a:solidFill>
                  <a:schemeClr val="dk1"/>
                </a:solidFill>
                <a:latin typeface="Arial"/>
                <a:ea typeface="Arial"/>
                <a:cs typeface="Arial"/>
                <a:sym typeface="Arial"/>
              </a:defRPr>
            </a:lvl6pPr>
            <a:lvl7pPr indent="0" lvl="6" marL="2743200" marR="0" rtl="0" algn="l">
              <a:spcBef>
                <a:spcPts val="0"/>
              </a:spcBef>
              <a:defRPr b="0" i="0" sz="1100" u="none" cap="none" strike="noStrike">
                <a:solidFill>
                  <a:schemeClr val="dk1"/>
                </a:solidFill>
                <a:latin typeface="Arial"/>
                <a:ea typeface="Arial"/>
                <a:cs typeface="Arial"/>
                <a:sym typeface="Arial"/>
              </a:defRPr>
            </a:lvl7pPr>
            <a:lvl8pPr indent="0" lvl="7" marL="3200400" marR="0" rtl="0" algn="l">
              <a:spcBef>
                <a:spcPts val="0"/>
              </a:spcBef>
              <a:defRPr b="0" i="0" sz="1100" u="none" cap="none" strike="noStrike">
                <a:solidFill>
                  <a:schemeClr val="dk1"/>
                </a:solidFill>
                <a:latin typeface="Arial"/>
                <a:ea typeface="Arial"/>
                <a:cs typeface="Arial"/>
                <a:sym typeface="Arial"/>
              </a:defRPr>
            </a:lvl8pPr>
            <a:lvl9pPr indent="0" lvl="8" marL="3657600" marR="0" rtl="0" algn="l">
              <a:spcBef>
                <a:spcPts val="0"/>
              </a:spcBef>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www.democraticaudit.com/?p=15620"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www.planningresource.co.uk/article/1292391/radical-nppf-change-quashes-local-plan-housing-figures" TargetMode="Externa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en.wikipedia.org/wiki/Tribunal" TargetMode="External"/><Relationship Id="rId3" Type="http://schemas.openxmlformats.org/officeDocument/2006/relationships/hyperlink" Target="http://en.wikipedia.org/wiki/Court_of_law" TargetMode="External"/><Relationship Id="rId4" Type="http://schemas.openxmlformats.org/officeDocument/2006/relationships/hyperlink" Target="http://en.wikipedia.org/wiki/Judge"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 name="Shape 23"/>
        <p:cNvGrpSpPr/>
        <p:nvPr/>
      </p:nvGrpSpPr>
      <p:grpSpPr>
        <a:xfrm>
          <a:off x="0" y="0"/>
          <a:ext cx="0" cy="0"/>
          <a:chOff x="0" y="0"/>
          <a:chExt cx="0" cy="0"/>
        </a:xfrm>
      </p:grpSpPr>
      <p:sp>
        <p:nvSpPr>
          <p:cNvPr id="24" name="Shape 24"/>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5" name="Shape 25"/>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lang="en" sz="1400"/>
              <a:t>visiting research fellow at UWE with a background in planning practice …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Together with Prof Martin Boddy we have done some interesting work on the Planning Inspectorate in England which we think reveals some quite interesting things about power and localism. </a:t>
            </a:r>
          </a:p>
          <a:p>
            <a:pPr indent="0" lvl="0" marL="0" marR="0" rtl="0" algn="l">
              <a:spcBef>
                <a:spcPts val="0"/>
              </a:spcBef>
              <a:buClr>
                <a:schemeClr val="dk1"/>
              </a:buClr>
              <a:buSzPct val="25000"/>
              <a:buFont typeface="Arial"/>
              <a:buNone/>
            </a:pPr>
            <a:r>
              <a:t/>
            </a:r>
            <a:endParaRPr sz="1400"/>
          </a:p>
          <a:p>
            <a:pPr lvl="0" rtl="0">
              <a:spcBef>
                <a:spcPts val="0"/>
              </a:spcBef>
              <a:buClr>
                <a:schemeClr val="dk1"/>
              </a:buClr>
              <a:buSzPct val="25000"/>
              <a:buFont typeface="Arial"/>
              <a:buNone/>
            </a:pPr>
            <a:r>
              <a:rPr lang="en" sz="1400"/>
              <a:t>before we start, can I get an idea as to how many people here know about what the planning inspectorate in England does? </a:t>
            </a:r>
          </a:p>
          <a:p>
            <a:pPr lvl="0" rtl="0">
              <a:spcBef>
                <a:spcPts val="0"/>
              </a:spcBef>
              <a:buClr>
                <a:schemeClr val="dk1"/>
              </a:buClr>
              <a:buSzPct val="25000"/>
              <a:buFont typeface="Arial"/>
              <a:buNone/>
            </a:pPr>
            <a:r>
              <a:t/>
            </a:r>
            <a:endParaRP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Might return at the end and ask you whether any of you have had engagement with or experience of the planning inspectorate and whether what we tell you has changed your views of the planning inspectorate.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7" name="Shape 107"/>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Going to return to each of these, but in brief these are the elements that led us to our proposition about </a:t>
            </a:r>
            <a:r>
              <a:rPr b="1" i="1" lang="en" sz="1100" u="none" cap="none" strike="noStrike">
                <a:solidFill>
                  <a:schemeClr val="dk1"/>
                </a:solidFill>
                <a:latin typeface="Arial"/>
                <a:ea typeface="Arial"/>
                <a:cs typeface="Arial"/>
                <a:sym typeface="Arial"/>
              </a:rPr>
              <a:t>unprecedented challenge </a:t>
            </a:r>
            <a:r>
              <a:rPr b="0" i="0" lang="en" sz="1100" u="none" cap="none" strike="noStrike">
                <a:solidFill>
                  <a:schemeClr val="dk1"/>
                </a:solidFill>
                <a:latin typeface="Arial"/>
                <a:ea typeface="Arial"/>
                <a:cs typeface="Arial"/>
                <a:sym typeface="Arial"/>
              </a:rPr>
              <a:t> </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 Legal challenge - lots of interesting court challenges recently which have put decisions of inspectors in the spotlight - some question marks remain about the current level of legal challenge and whether this represents a real change - but no doubt that decision of inspectors are in the limelight. </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 Unusual to see civil servants named in the media - but planning inspectors are. (Decision by John Gummer that planning inspectors should be named on decision letters and reports - certainly adds to appearance of independene).</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 I think I am right in saying that there has been an unusually high turnover of Chief Inspectors recently - nature of relationship between CPI and SOS IMPORTANT. </a:t>
            </a:r>
          </a:p>
          <a:p>
            <a:pPr indent="0" lvl="0" marL="0" marR="0" rtl="0" algn="l">
              <a:spcBef>
                <a:spcPts val="0"/>
              </a:spcBef>
              <a:buClr>
                <a:schemeClr val="dk1"/>
              </a:buClr>
              <a:buSzPct val="25000"/>
              <a:buFont typeface="Arial"/>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1" name="Shape 111"/>
        <p:cNvGrpSpPr/>
        <p:nvPr/>
      </p:nvGrpSpPr>
      <p:grpSpPr>
        <a:xfrm>
          <a:off x="0" y="0"/>
          <a:ext cx="0" cy="0"/>
          <a:chOff x="0" y="0"/>
          <a:chExt cx="0" cy="0"/>
        </a:xfrm>
      </p:grpSpPr>
      <p:sp>
        <p:nvSpPr>
          <p:cNvPr id="112" name="Shape 112"/>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3" name="Shape 113"/>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lang="en" sz="1400"/>
              <a:t>What’s this about? This is about local authorities being up in arms at the planning inspectorate for challenging local plans on the basis of their evidence base and objectively assessed housing need.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Telling them to look again, or suspending plans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Clearly, harder for good news stories to reach the press, but … number of times this is coming up ….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8" name="Shape 11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lang="en" sz="1800"/>
              <a:t>And… MPs - egged on by their local authorities partners and communities are also critical of the inspectorate for “riding roughshod over localism” </a:t>
            </a:r>
          </a:p>
          <a:p>
            <a:pPr indent="0" lvl="0" marL="0" marR="0" rtl="0" algn="l">
              <a:spcBef>
                <a:spcPts val="0"/>
              </a:spcBef>
              <a:buClr>
                <a:schemeClr val="dk1"/>
              </a:buClr>
              <a:buSzPct val="25000"/>
              <a:buFont typeface="Arial"/>
              <a:buNone/>
            </a:pPr>
            <a:r>
              <a:t/>
            </a:r>
            <a:endParaRPr sz="1800"/>
          </a:p>
          <a:p>
            <a:pPr indent="0" lvl="0" marL="0" marR="0" rtl="0" algn="l">
              <a:spcBef>
                <a:spcPts val="0"/>
              </a:spcBef>
              <a:buClr>
                <a:schemeClr val="dk1"/>
              </a:buClr>
              <a:buSzPct val="25000"/>
              <a:buFont typeface="Arial"/>
              <a:buNone/>
            </a:pPr>
            <a:r>
              <a:rPr lang="en" sz="1800"/>
              <a:t>But don’t they know that in criticising PINS they are criticising the policies of their own government? </a:t>
            </a:r>
          </a:p>
          <a:p>
            <a:pPr indent="0" lvl="0" marL="0" marR="0" rtl="0" algn="l">
              <a:spcBef>
                <a:spcPts val="0"/>
              </a:spcBef>
              <a:buClr>
                <a:schemeClr val="dk1"/>
              </a:buClr>
              <a:buSzPct val="25000"/>
              <a:buFont typeface="Arial"/>
              <a:buNone/>
            </a:pPr>
            <a:r>
              <a:t/>
            </a:r>
            <a:endParaRPr sz="1800"/>
          </a:p>
          <a:p>
            <a:pPr indent="0" lvl="0" marL="0" marR="0" rtl="0" algn="l">
              <a:spcBef>
                <a:spcPts val="0"/>
              </a:spcBef>
              <a:buClr>
                <a:schemeClr val="dk1"/>
              </a:buClr>
              <a:buSzPct val="25000"/>
              <a:buFont typeface="Arial"/>
              <a:buNone/>
            </a:pPr>
            <a:r>
              <a:rPr b="0" i="0" lang="en" sz="1800" u="none" cap="none" strike="noStrike">
                <a:solidFill>
                  <a:schemeClr val="dk1"/>
                </a:solidFill>
                <a:latin typeface="Arial"/>
                <a:ea typeface="Arial"/>
                <a:cs typeface="Arial"/>
                <a:sym typeface="Arial"/>
              </a:rPr>
              <a:t>Communities – “X … is quite right to criticise the Planning Inspectorate, which is riding roughshod over localism either because of instructions from the Government or because of its own institutional bias.” (Daily Telegraph letters 2015)</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3" name="Shape 123"/>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b="0" i="0" lang="en" sz="1400" u="none" cap="none" strike="noStrike">
                <a:solidFill>
                  <a:schemeClr val="dk1"/>
                </a:solidFill>
                <a:latin typeface="Arial"/>
                <a:ea typeface="Arial"/>
                <a:cs typeface="Arial"/>
                <a:sym typeface="Arial"/>
              </a:rPr>
              <a:t>- Some sense of unease in the relationship between the SoS/Planning Ministers and the Inspectorate - evidenced by ‘unusual’ public communication over green belt. Represents complexity of scenario of planning inspectors perceived of as being ‘independent/objective/impartial’ but as Civil Servants, acting on behalf of SoS….</a:t>
            </a:r>
          </a:p>
          <a:p>
            <a:pPr lvl="0" marR="0" rtl="0" algn="l">
              <a:spcBef>
                <a:spcPts val="0"/>
              </a:spcBef>
              <a:buNone/>
            </a:pPr>
            <a:r>
              <a:t/>
            </a:r>
            <a:endParaRPr sz="1400"/>
          </a:p>
          <a:p>
            <a:pPr lvl="0" marR="0" rtl="0" algn="l">
              <a:spcBef>
                <a:spcPts val="0"/>
              </a:spcBef>
              <a:buNone/>
            </a:pPr>
            <a:r>
              <a:rPr lang="en" sz="1400"/>
              <a:t>- Pressure to take decisions that are expedient in political rather than policy terms (although this is highly challengeable). </a:t>
            </a:r>
          </a:p>
          <a:p>
            <a:pPr indent="0" lvl="0" marL="0" marR="0" rtl="0" algn="l">
              <a:spcBef>
                <a:spcPts val="0"/>
              </a:spcBef>
              <a:buClr>
                <a:schemeClr val="dk1"/>
              </a:buClr>
              <a:buSzPct val="25000"/>
              <a:buFont typeface="Arial"/>
              <a:buNone/>
            </a:pPr>
            <a:r>
              <a:t/>
            </a:r>
            <a:endParaRPr sz="1400"/>
          </a:p>
          <a:p>
            <a:pPr indent="-317500" lvl="0" marL="457200" rtl="0">
              <a:lnSpc>
                <a:spcPct val="115000"/>
              </a:lnSpc>
              <a:spcBef>
                <a:spcPts val="0"/>
              </a:spcBef>
              <a:buSzPct val="100000"/>
              <a:buChar char="-"/>
            </a:pPr>
            <a:r>
              <a:rPr lang="en" sz="1400"/>
              <a:t>G&amp;T recovery in contravention to the HRA - (I thought the incredibly scant press coverage on this was surprising).</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b="0" i="0" lang="en" sz="1400" u="none" cap="none" strike="noStrike">
                <a:solidFill>
                  <a:schemeClr val="dk1"/>
                </a:solidFill>
                <a:latin typeface="Arial"/>
                <a:ea typeface="Arial"/>
                <a:cs typeface="Arial"/>
                <a:sym typeface="Arial"/>
              </a:rPr>
              <a:t>- All in the context of very interesting tangential (and I think fascinating!) debate about the future of the civil service - with ministers wanting greater involvement in the appointment of civil servants leading to criticism of ‘seeping politicisation’ (Lord Hennessey), a challenging civil service reform plan, and a recent select committee report ‘truth to power’ noting the “lack of openness and trust” between officials and ministers. Public criticism of civil servants by ministers, appears to have risen, high rate of staff turnover at the top etc. PINS is arguably not immune to this, and indeed, given the public position it has, offers some potentially interesting insights. </a:t>
            </a:r>
          </a:p>
          <a:p>
            <a:pPr indent="0" lvl="0" marL="0" marR="0" rtl="0" algn="l">
              <a:spcBef>
                <a:spcPts val="0"/>
              </a:spcBef>
              <a:buClr>
                <a:schemeClr val="dk1"/>
              </a:buClr>
              <a:buSzPct val="25000"/>
              <a:buFont typeface="Arial"/>
              <a:buNone/>
            </a:pPr>
            <a:r>
              <a:t/>
            </a:r>
            <a:endParaRPr sz="1400"/>
          </a:p>
          <a:p>
            <a:pPr lvl="0" rtl="0">
              <a:lnSpc>
                <a:spcPct val="120000"/>
              </a:lnSpc>
              <a:spcBef>
                <a:spcPts val="0"/>
              </a:spcBef>
              <a:spcAft>
                <a:spcPts val="1100"/>
              </a:spcAft>
              <a:buClr>
                <a:schemeClr val="dk1"/>
              </a:buClr>
              <a:buSzPct val="55000"/>
              <a:buFont typeface="Arial"/>
              <a:buNone/>
            </a:pPr>
            <a:r>
              <a:rPr b="1" lang="en" sz="2000">
                <a:solidFill>
                  <a:srgbClr val="C73A3A"/>
                </a:solidFill>
                <a:highlight>
                  <a:srgbClr val="FFFFFF"/>
                </a:highlight>
                <a:latin typeface="Cambria"/>
                <a:ea typeface="Cambria"/>
                <a:cs typeface="Cambria"/>
                <a:sym typeface="Cambria"/>
                <a:hlinkClick r:id="rId2"/>
              </a:rPr>
              <a:t>The requirement for civil servants to “promote” government policy has inevitably led to the perception of partisanship</a:t>
            </a:r>
          </a:p>
          <a:p>
            <a:pPr lvl="0" rtl="0">
              <a:lnSpc>
                <a:spcPct val="115000"/>
              </a:lnSpc>
              <a:spcBef>
                <a:spcPts val="0"/>
              </a:spcBef>
              <a:buClr>
                <a:schemeClr val="dk1"/>
              </a:buClr>
              <a:buSzPct val="100000"/>
              <a:buFont typeface="Arial"/>
              <a:buNone/>
            </a:pPr>
            <a:r>
              <a:rPr lang="en">
                <a:solidFill>
                  <a:srgbClr val="333333"/>
                </a:solidFill>
                <a:highlight>
                  <a:srgbClr val="FFFFFF"/>
                </a:highlight>
                <a:latin typeface="Verdana"/>
                <a:ea typeface="Verdana"/>
                <a:cs typeface="Verdana"/>
                <a:sym typeface="Verdana"/>
              </a:rPr>
              <a:t>The Court held that in the context of planning appeals the very existence of this power available to the Executive (to revoke powers to determine appeals), whose own policies might be an issue, was enough to deprive the inspector of the requisite appearance of independence, notwithstanding the limited exercise of the power in practice and irrespective of whether its exercise was or could have been in issue in the present case. Grant 2000. </a:t>
            </a:r>
          </a:p>
          <a:p>
            <a:pPr lvl="0" rtl="0">
              <a:lnSpc>
                <a:spcPct val="115000"/>
              </a:lnSpc>
              <a:spcBef>
                <a:spcPts val="0"/>
              </a:spcBef>
              <a:buClr>
                <a:schemeClr val="dk1"/>
              </a:buClr>
              <a:buSzPct val="100000"/>
              <a:buFont typeface="Arial"/>
              <a:buNone/>
            </a:pPr>
            <a:r>
              <a:t/>
            </a:r>
            <a:endParaRPr>
              <a:solidFill>
                <a:srgbClr val="333333"/>
              </a:solidFill>
              <a:highlight>
                <a:srgbClr val="FFFFFF"/>
              </a:highlight>
              <a:latin typeface="Verdana"/>
              <a:ea typeface="Verdana"/>
              <a:cs typeface="Verdana"/>
              <a:sym typeface="Verdana"/>
            </a:endParaRPr>
          </a:p>
          <a:p>
            <a:pPr indent="0" lvl="0" marL="0" marR="0" rtl="0" algn="l">
              <a:spcBef>
                <a:spcPts val="0"/>
              </a:spcBef>
              <a:buClr>
                <a:schemeClr val="dk1"/>
              </a:buClr>
              <a:buSzPct val="25000"/>
              <a:buFont typeface="Arial"/>
              <a:buNone/>
            </a:pPr>
            <a:r>
              <a:t/>
            </a:r>
            <a:endParaRPr sz="140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7" name="Shape 127"/>
        <p:cNvGrpSpPr/>
        <p:nvPr/>
      </p:nvGrpSpPr>
      <p:grpSpPr>
        <a:xfrm>
          <a:off x="0" y="0"/>
          <a:ext cx="0" cy="0"/>
          <a:chOff x="0" y="0"/>
          <a:chExt cx="0" cy="0"/>
        </a:xfrm>
      </p:grpSpPr>
      <p:sp>
        <p:nvSpPr>
          <p:cNvPr id="128" name="Shape 12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sz="1800"/>
              <a:t>So… if the policy was clearly presumably SoS’s and ministers would not need to write to the planning inspectorate to provide clarity …</a:t>
            </a:r>
          </a:p>
          <a:p>
            <a:pPr lvl="0" rtl="0">
              <a:spcBef>
                <a:spcPts val="0"/>
              </a:spcBef>
              <a:buNone/>
            </a:pPr>
            <a:r>
              <a:rPr lang="en" sz="1800"/>
              <a:t> </a:t>
            </a:r>
          </a:p>
          <a:p>
            <a:pPr lvl="0">
              <a:spcBef>
                <a:spcPts val="0"/>
              </a:spcBef>
              <a:buNone/>
            </a:pPr>
            <a:r>
              <a:rPr lang="en" sz="1800"/>
              <a:t>Increasing and quite curious trend … </a:t>
            </a:r>
          </a:p>
        </p:txBody>
      </p:sp>
      <p:sp>
        <p:nvSpPr>
          <p:cNvPr id="129" name="Shape 129"/>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3" name="Shape 133"/>
        <p:cNvGrpSpPr/>
        <p:nvPr/>
      </p:nvGrpSpPr>
      <p:grpSpPr>
        <a:xfrm>
          <a:off x="0" y="0"/>
          <a:ext cx="0" cy="0"/>
          <a:chOff x="0" y="0"/>
          <a:chExt cx="0" cy="0"/>
        </a:xfrm>
      </p:grpSpPr>
      <p:sp>
        <p:nvSpPr>
          <p:cNvPr id="134" name="Shape 13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rPr lang="en"/>
              <a:t>Curious case of North Somerset - </a:t>
            </a:r>
          </a:p>
        </p:txBody>
      </p:sp>
      <p:sp>
        <p:nvSpPr>
          <p:cNvPr id="135" name="Shape 135"/>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9" name="Shape 139"/>
        <p:cNvGrpSpPr/>
        <p:nvPr/>
      </p:nvGrpSpPr>
      <p:grpSpPr>
        <a:xfrm>
          <a:off x="0" y="0"/>
          <a:ext cx="0" cy="0"/>
          <a:chOff x="0" y="0"/>
          <a:chExt cx="0" cy="0"/>
        </a:xfrm>
      </p:grpSpPr>
      <p:sp>
        <p:nvSpPr>
          <p:cNvPr id="140" name="Shape 140"/>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41" name="Shape 141"/>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lvl="0" rtl="0">
              <a:lnSpc>
                <a:spcPct val="115000"/>
              </a:lnSpc>
              <a:spcBef>
                <a:spcPts val="0"/>
              </a:spcBef>
              <a:buClr>
                <a:schemeClr val="dk1"/>
              </a:buClr>
              <a:buSzPct val="25000"/>
              <a:buFont typeface="Arial"/>
              <a:buNone/>
            </a:pPr>
            <a:r>
              <a:rPr lang="en" sz="1400"/>
              <a:t>Another diagram to break up the text.</a:t>
            </a:r>
          </a:p>
          <a:p>
            <a:pPr lvl="0" rtl="0">
              <a:lnSpc>
                <a:spcPct val="115000"/>
              </a:lnSpc>
              <a:spcBef>
                <a:spcPts val="0"/>
              </a:spcBef>
              <a:buClr>
                <a:schemeClr val="dk1"/>
              </a:buClr>
              <a:buSzPct val="25000"/>
              <a:buFont typeface="Arial"/>
              <a:buNone/>
            </a:pPr>
            <a:r>
              <a:t/>
            </a:r>
            <a:endParaRPr sz="1400"/>
          </a:p>
          <a:p>
            <a:pPr lvl="0" rtl="0">
              <a:lnSpc>
                <a:spcPct val="115000"/>
              </a:lnSpc>
              <a:spcBef>
                <a:spcPts val="0"/>
              </a:spcBef>
              <a:buClr>
                <a:schemeClr val="dk1"/>
              </a:buClr>
              <a:buSzPct val="25000"/>
              <a:buFont typeface="Arial"/>
              <a:buNone/>
            </a:pPr>
            <a:r>
              <a:rPr lang="en" sz="1400"/>
              <a:t>But I hope by now that you are getting a sense of some of the difficulties being experienced by inspectors… </a:t>
            </a:r>
          </a:p>
          <a:p>
            <a:pPr lvl="0" rtl="0">
              <a:lnSpc>
                <a:spcPct val="115000"/>
              </a:lnSpc>
              <a:spcBef>
                <a:spcPts val="0"/>
              </a:spcBef>
              <a:buClr>
                <a:schemeClr val="dk1"/>
              </a:buClr>
              <a:buSzPct val="25000"/>
              <a:buFont typeface="Arial"/>
              <a:buNone/>
            </a:pPr>
            <a:r>
              <a:t/>
            </a:r>
            <a:endParaRPr sz="1400"/>
          </a:p>
          <a:p>
            <a:pPr lvl="0" rtl="0">
              <a:lnSpc>
                <a:spcPct val="115000"/>
              </a:lnSpc>
              <a:spcBef>
                <a:spcPts val="0"/>
              </a:spcBef>
              <a:buClr>
                <a:schemeClr val="dk1"/>
              </a:buClr>
              <a:buSzPct val="25000"/>
              <a:buFont typeface="Arial"/>
              <a:buNone/>
            </a:pPr>
            <a:r>
              <a:t/>
            </a:r>
            <a:endParaRPr sz="1400"/>
          </a:p>
          <a:p>
            <a:pPr lvl="0" rtl="0">
              <a:lnSpc>
                <a:spcPct val="115000"/>
              </a:lnSpc>
              <a:spcBef>
                <a:spcPts val="0"/>
              </a:spcBef>
              <a:buClr>
                <a:schemeClr val="dk1"/>
              </a:buClr>
              <a:buSzPct val="25000"/>
              <a:buFont typeface="Arial"/>
              <a:buNone/>
            </a:pPr>
            <a:r>
              <a:rPr lang="en" sz="1400"/>
              <a:t>Keith Holland, who said "I think ministers are losing patience with planning … they wonder 'why is it taking so long for local plans to be put in place?” (in Dunton, 2015, 1).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60" name="Shape 16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lvl="0" rtl="0">
              <a:spcBef>
                <a:spcPts val="0"/>
              </a:spcBef>
              <a:buClr>
                <a:schemeClr val="dk1"/>
              </a:buClr>
              <a:buSzPct val="25000"/>
              <a:buFont typeface="Arial"/>
              <a:buNone/>
            </a:pPr>
            <a:r>
              <a:rPr lang="en" sz="1400"/>
              <a:t>Could be giving you a whole paper on this alone.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Courts reviewing the rationality / irrationality of planning inspector’s decisions (back to POWER and Flyvberg). Does final vestige of power land with the courts?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Courts review rationality and reasonableness of inspectors - have they behaved in a rational way in accordance with law, policy and in the context of the evidence in front of them …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Veil of rationality </a:t>
            </a:r>
          </a:p>
          <a:p>
            <a:pPr indent="0" lvl="0" marL="0" marR="0" rtl="0" algn="l">
              <a:spcBef>
                <a:spcPts val="0"/>
              </a:spcBef>
              <a:buClr>
                <a:schemeClr val="dk1"/>
              </a:buClr>
              <a:buSzPct val="25000"/>
              <a:buFont typeface="Arial"/>
              <a:buNone/>
            </a:pPr>
            <a:r>
              <a:t/>
            </a:r>
            <a:endParaRP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Solihull - Said to be a very important decision shaping outcome of local plans from now on - many stalling now on evidence. RSS evidence base not sufficient</a:t>
            </a:r>
            <a:r>
              <a:rPr lang="en"/>
              <a:t> - all about what policy on objectively assessed local need actually means. </a:t>
            </a:r>
            <a:r>
              <a:rPr b="0" i="0" lang="en" sz="1100" u="none" cap="none" strike="noStrike">
                <a:solidFill>
                  <a:schemeClr val="dk1"/>
                </a:solidFill>
                <a:latin typeface="Arial"/>
                <a:ea typeface="Arial"/>
                <a:cs typeface="Arial"/>
                <a:sym typeface="Arial"/>
              </a:rPr>
              <a:t> </a:t>
            </a:r>
          </a:p>
          <a:p>
            <a:pPr indent="0" lvl="0" marL="0" marR="0" rtl="0" algn="l">
              <a:lnSpc>
                <a:spcPct val="130000"/>
              </a:lnSpc>
              <a:spcBef>
                <a:spcPts val="1500"/>
              </a:spcBef>
              <a:spcAft>
                <a:spcPts val="0"/>
              </a:spcAft>
              <a:buClr>
                <a:schemeClr val="dk1"/>
              </a:buClr>
              <a:buSzPct val="25000"/>
              <a:buFont typeface="Arial"/>
              <a:buNone/>
            </a:pPr>
            <a:r>
              <a:rPr b="0" i="0" lang="en" sz="1200" u="sng" cap="none" strike="noStrike">
                <a:solidFill>
                  <a:schemeClr val="hlink"/>
                </a:solidFill>
                <a:latin typeface="Arial"/>
                <a:ea typeface="Arial"/>
                <a:cs typeface="Arial"/>
                <a:sym typeface="Arial"/>
                <a:hlinkClick r:id="rId2"/>
              </a:rPr>
              <a:t>Last week</a:t>
            </a:r>
            <a:r>
              <a:rPr b="0" i="0" lang="en" sz="1200" u="none" cap="none" strike="noStrike">
                <a:solidFill>
                  <a:srgbClr val="333333"/>
                </a:solidFill>
                <a:latin typeface="Arial"/>
                <a:ea typeface="Arial"/>
                <a:cs typeface="Arial"/>
                <a:sym typeface="Arial"/>
              </a:rPr>
              <a:t>, a judge upheld a judicial review by Gallagher Homes and Lioncourt Homes against Solihull Metropolitan District Council's decision to adopt a development plan that reclassified two previously undesignated sites as green belt.Mr Justice Hickinbottom ruled that the authority had failed to take into account the "radical" policy change brought about by the National Planning Policy Framework (NPPF) in relation to housing supply. Plan-makers seeking to use housing data from now-revoked regional strategies should proceed with "extreme caution", he added.</a:t>
            </a:r>
          </a:p>
          <a:p>
            <a:pPr indent="0" lvl="0" marL="0" marR="0" rtl="0" algn="l">
              <a:spcBef>
                <a:spcPts val="1500"/>
              </a:spcBef>
              <a:buClr>
                <a:schemeClr val="dk1"/>
              </a:buClr>
              <a:buSzPct val="25000"/>
              <a:buFont typeface="Arial"/>
              <a:buNone/>
            </a:pPr>
            <a:r>
              <a:rPr b="0" i="0" lang="en" sz="1100" u="none" cap="none" strike="noStrike">
                <a:solidFill>
                  <a:schemeClr val="dk1"/>
                </a:solidFill>
                <a:latin typeface="Arial"/>
                <a:ea typeface="Arial"/>
                <a:cs typeface="Arial"/>
                <a:sym typeface="Arial"/>
              </a:rPr>
              <a:t>Many local plans - found previously sound by Inspectors potentially at risk - particularly where local authorities are preparing area action plans - could be challenged.</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rPr b="1" i="0" lang="en" sz="1400" u="none" cap="none" strike="noStrike">
                <a:solidFill>
                  <a:schemeClr val="dk1"/>
                </a:solidFill>
                <a:latin typeface="Arial"/>
                <a:ea typeface="Arial"/>
                <a:cs typeface="Arial"/>
                <a:sym typeface="Arial"/>
              </a:rPr>
              <a:t>Some say Ministers are fuming at Solihull judgement - leaves little choice around meeting ‘objectively assessed need’. </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But … another key decision recently went in favour of Dacorum and the Inspector. Dacorum failed to meet its five year supply, but over-supply in the first 3 years coupled with commitment to review, was deemed sufficient to make the plan NPPF compliant in the first three years. Pragmatism on the part of the Inspector accepted by a judge who “really gets planning” and a “very well argued inspector</a:t>
            </a:r>
            <a:r>
              <a:rPr lang="en"/>
              <a:t>’</a:t>
            </a:r>
            <a:r>
              <a:rPr b="0" i="0" lang="en" sz="1100" u="none" cap="none" strike="noStrike">
                <a:solidFill>
                  <a:schemeClr val="dk1"/>
                </a:solidFill>
                <a:latin typeface="Arial"/>
                <a:ea typeface="Arial"/>
                <a:cs typeface="Arial"/>
                <a:sym typeface="Arial"/>
              </a:rPr>
              <a:t>s report”. </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rPr b="1" lang="en" sz="1400" u="none" cap="none" strike="noStrike">
                <a:solidFill>
                  <a:schemeClr val="dk1"/>
                </a:solidFill>
                <a:latin typeface="Arial"/>
                <a:ea typeface="Arial"/>
                <a:cs typeface="Arial"/>
                <a:sym typeface="Arial"/>
              </a:rPr>
              <a:t>These two examples show the challenge of inspectors responding to different contexts and challenges … avowedly different outcomes to NPPF compliance.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rPr lang="en"/>
              <a:t>Quasi-judicial context - inspectorate are in the middle of all of this/</a:t>
            </a:r>
          </a:p>
        </p:txBody>
      </p:sp>
      <p:sp>
        <p:nvSpPr>
          <p:cNvPr id="166" name="Shape 16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72" name="Shape 17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 name="Shape 30"/>
        <p:cNvGrpSpPr/>
        <p:nvPr/>
      </p:nvGrpSpPr>
      <p:grpSpPr>
        <a:xfrm>
          <a:off x="0" y="0"/>
          <a:ext cx="0" cy="0"/>
          <a:chOff x="0" y="0"/>
          <a:chExt cx="0" cy="0"/>
        </a:xfrm>
      </p:grpSpPr>
      <p:sp>
        <p:nvSpPr>
          <p:cNvPr id="31" name="Shape 3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2" name="Shape 3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lang="en" sz="1400"/>
              <a:t>Explore evidence on the current workings of the inspectorate …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Most interesting bit perhaps being evidence from some empirical research we have done over the last year involving in-depth interviews with 30 people close to the inspectorate, including inspectors themselves.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t/>
            </a:r>
            <a:endParaRPr sz="1400"/>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6" name="Shape 176"/>
        <p:cNvGrpSpPr/>
        <p:nvPr/>
      </p:nvGrpSpPr>
      <p:grpSpPr>
        <a:xfrm>
          <a:off x="0" y="0"/>
          <a:ext cx="0" cy="0"/>
          <a:chOff x="0" y="0"/>
          <a:chExt cx="0" cy="0"/>
        </a:xfrm>
      </p:grpSpPr>
      <p:sp>
        <p:nvSpPr>
          <p:cNvPr id="177" name="Shape 17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78" name="Shape 17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84" name="Shape 18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90" name="Shape 19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lang="en"/>
              <a:t>assumption driven planning by which I mean credence and weight accorded to objective evidence (developer riches)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96" name="Shape 19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i="1" lang="en" sz="1400"/>
              <a:t>Planning reform articulated as a form of state retreat, but the workload and influence of the inspectorate has shown that far from the state being in retreat, the powers that it has show that the system is in fact increasingly centralised, by PINS acts as a foil for this,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0" name="Shape 200"/>
        <p:cNvGrpSpPr/>
        <p:nvPr/>
      </p:nvGrpSpPr>
      <p:grpSpPr>
        <a:xfrm>
          <a:off x="0" y="0"/>
          <a:ext cx="0" cy="0"/>
          <a:chOff x="0" y="0"/>
          <a:chExt cx="0" cy="0"/>
        </a:xfrm>
      </p:grpSpPr>
      <p:sp>
        <p:nvSpPr>
          <p:cNvPr id="201" name="Shape 20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sz="1400"/>
              <a:t>Go back to it’s mission - respect, impartiality etc - is this challenged? Yes.</a:t>
            </a:r>
          </a:p>
          <a:p>
            <a:pPr lvl="0" rtl="0">
              <a:spcBef>
                <a:spcPts val="0"/>
              </a:spcBef>
              <a:buNone/>
            </a:pPr>
            <a:r>
              <a:t/>
            </a:r>
            <a:endParaRPr sz="1400"/>
          </a:p>
          <a:p>
            <a:pPr lvl="0">
              <a:spcBef>
                <a:spcPts val="0"/>
              </a:spcBef>
              <a:buNone/>
            </a:pPr>
            <a:r>
              <a:rPr lang="en" sz="1400"/>
              <a:t>And … have your own views and experience of PINS been altered by what you have heard?</a:t>
            </a:r>
          </a:p>
        </p:txBody>
      </p:sp>
      <p:sp>
        <p:nvSpPr>
          <p:cNvPr id="202" name="Shape 20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08" name="Shape 20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 name="Shape 36"/>
        <p:cNvGrpSpPr/>
        <p:nvPr/>
      </p:nvGrpSpPr>
      <p:grpSpPr>
        <a:xfrm>
          <a:off x="0" y="0"/>
          <a:ext cx="0" cy="0"/>
          <a:chOff x="0" y="0"/>
          <a:chExt cx="0" cy="0"/>
        </a:xfrm>
      </p:grpSpPr>
      <p:sp>
        <p:nvSpPr>
          <p:cNvPr id="37" name="Shape 3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8" name="Shape 3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lang="en" sz="1400"/>
              <a:t>Localism - not a new term - part of a trend.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solidFill>
                  <a:srgbClr val="333333"/>
                </a:solidFill>
                <a:highlight>
                  <a:srgbClr val="FFFFFF"/>
                </a:highlight>
              </a:rPr>
              <a:t>Localism was a New Labour mantra, and is something all the major parties subscribe to in theory.</a:t>
            </a:r>
            <a:r>
              <a:rPr lang="en" sz="1400"/>
              <a:t>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But 2010 Coalition Government emphatic in its espousal of localism as the new political geography: “presented as a univocally positive phenomenon”</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“This is a decisive, fundamental and irreversible change in England’s political geography, one of the world’s most centralised states. We are taking power away from Whitehall and putting it back in the hands of councillors and councils” (Pickles 2011). Part of an anti-state ideology rhetoric following Coalition election of 2010. </a:t>
            </a:r>
          </a:p>
          <a:p>
            <a:pPr indent="0" lvl="0" marL="0" marR="0" rtl="0" algn="l">
              <a:spcBef>
                <a:spcPts val="0"/>
              </a:spcBef>
              <a:buClr>
                <a:schemeClr val="dk1"/>
              </a:buClr>
              <a:buSzPct val="25000"/>
              <a:buFont typeface="Arial"/>
              <a:buNone/>
            </a:pPr>
            <a:r>
              <a:t/>
            </a:r>
            <a:endParaRPr sz="1400"/>
          </a:p>
          <a:p>
            <a:pPr lvl="0" rtl="0">
              <a:spcBef>
                <a:spcPts val="0"/>
              </a:spcBef>
              <a:buClr>
                <a:schemeClr val="dk1"/>
              </a:buClr>
              <a:buSzPct val="25000"/>
              <a:buFont typeface="Arial"/>
              <a:buNone/>
            </a:pPr>
            <a:r>
              <a:rPr lang="en" sz="1400"/>
              <a:t>The theoretical basis is about the positive intent to empower - but the reality is that localism is much more managed…. </a:t>
            </a:r>
          </a:p>
          <a:p>
            <a:pPr lvl="0" rtl="0">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There are those such as MacKinnon and Healey and to some extent Hildreth, who are trying to describe a form of localism that can work in reality. Whereas others, Ludwig in particular who consider localism as a political discourse to be simply an “empty gesture employed for symbolic advantage only”.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Localism replaces regionalism as the discourse of spatial governance (Clarke and Cochrane).</a:t>
            </a:r>
          </a:p>
          <a:p>
            <a:pPr indent="0" lvl="0" marL="0" marR="0" rtl="0" algn="l">
              <a:spcBef>
                <a:spcPts val="0"/>
              </a:spcBef>
              <a:buClr>
                <a:schemeClr val="dk1"/>
              </a:buClr>
              <a:buSzPct val="25000"/>
              <a:buFont typeface="Arial"/>
              <a:buNone/>
            </a:pPr>
            <a:r>
              <a:t/>
            </a:r>
            <a:endParaRPr sz="1400"/>
          </a:p>
          <a:p>
            <a:pPr lvl="0" rtl="0">
              <a:spcBef>
                <a:spcPts val="0"/>
              </a:spcBef>
              <a:buClr>
                <a:schemeClr val="dk1"/>
              </a:buClr>
              <a:buSzPct val="25000"/>
              <a:buFont typeface="Arial"/>
              <a:buNone/>
            </a:pPr>
            <a:r>
              <a:rPr lang="en" sz="1400"/>
              <a:t>Empty - employed for symbolic advantages only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Re-assignment of responsibility - but who decides what’s responsible, and who is the decision maker ultimately?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solidFill>
                  <a:srgbClr val="FF0000"/>
                </a:solidFill>
              </a:rPr>
              <a:t>A peaceful prosperous confident and well-connected locality is well placed to benefit from a process that favours the local, if riddled with conflict localism is likely to find a different meaning</a:t>
            </a:r>
            <a:r>
              <a:rPr lang="en" sz="1400"/>
              <a:t> (what about places that are prosperous, confident and resistant - this contradictions Davoudi and Madanipour??).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Flyvberg (rationality and power) rationality is context dependent and the context of rationality is power … power defines what counts as rational “rationality is penetrated by power”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 name="Shape 42"/>
        <p:cNvGrpSpPr/>
        <p:nvPr/>
      </p:nvGrpSpPr>
      <p:grpSpPr>
        <a:xfrm>
          <a:off x="0" y="0"/>
          <a:ext cx="0" cy="0"/>
          <a:chOff x="0" y="0"/>
          <a:chExt cx="0" cy="0"/>
        </a:xfrm>
      </p:grpSpPr>
      <p:sp>
        <p:nvSpPr>
          <p:cNvPr id="43" name="Shape 4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4" name="Shape 4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lang="en" sz="1400"/>
              <a:t>Political football - changes in government impacting more on planning than many other areas of public policy - looking back historically. </a:t>
            </a:r>
          </a:p>
          <a:p>
            <a:pPr indent="0" lvl="0" marL="0" marR="0" rtl="0" algn="l">
              <a:spcBef>
                <a:spcPts val="0"/>
              </a:spcBef>
              <a:buClr>
                <a:schemeClr val="dk1"/>
              </a:buClr>
              <a:buSzPct val="25000"/>
              <a:buFont typeface="Arial"/>
              <a:buNone/>
            </a:pPr>
            <a:r>
              <a:rPr lang="en" sz="1400"/>
              <a:t>The changes brought about with the election of the Coalition government in 2010 and continuing under our current Conservative Government have impacted fundamentally on the structure of the planning system and these were CLEARLY ARTICULATED AS A manifestation of localism.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RSS and top down targets part of ‘centralised and over-bureaucratic state. </a:t>
            </a:r>
          </a:p>
          <a:p>
            <a:pPr indent="0" lvl="0" marL="0" marR="0" rtl="0" algn="l">
              <a:spcBef>
                <a:spcPts val="0"/>
              </a:spcBef>
              <a:buClr>
                <a:schemeClr val="dk1"/>
              </a:buClr>
              <a:buSzPct val="25000"/>
              <a:buFont typeface="Arial"/>
              <a:buNone/>
            </a:pPr>
            <a:r>
              <a:rPr lang="en" sz="1400"/>
              <a:t>New NPPF - substantially paired down national guidance. Lawyers quoted as saying “</a:t>
            </a:r>
            <a:r>
              <a:rPr i="1" lang="en" sz="1400" u="sng"/>
              <a:t>local authorities left to interpret the new dramatically paired down and determinedly brief national guidance</a:t>
            </a:r>
            <a:r>
              <a:rPr lang="en" sz="1400"/>
              <a:t>” (Travers 2013).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What this is showing is that one the one hand government has given freedoms powers and responsibilities to local authorities for plan making - but has has used the NPPF to clearly define the terms of responsible action - conditional localism or an empty gesture?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8" name="Shape 48"/>
        <p:cNvGrpSpPr/>
        <p:nvPr/>
      </p:nvGrpSpPr>
      <p:grpSpPr>
        <a:xfrm>
          <a:off x="0" y="0"/>
          <a:ext cx="0" cy="0"/>
          <a:chOff x="0" y="0"/>
          <a:chExt cx="0" cy="0"/>
        </a:xfrm>
      </p:grpSpPr>
      <p:sp>
        <p:nvSpPr>
          <p:cNvPr id="49" name="Shape 4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0" name="Shape 5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b="0" i="0" lang="en" sz="1400" u="none" cap="none" strike="noStrike">
                <a:solidFill>
                  <a:schemeClr val="dk1"/>
                </a:solidFill>
                <a:latin typeface="Arial"/>
                <a:ea typeface="Arial"/>
                <a:cs typeface="Arial"/>
                <a:sym typeface="Arial"/>
              </a:rPr>
              <a:t>Executive agencies - in some ways a peculiar part of government. Managerially and budgetarily separate in order to carry out executive functions of government - bringing some freedoms. But, unlike non-departmental public bodies, executive agencies </a:t>
            </a:r>
            <a:r>
              <a:rPr b="1" i="1" lang="en" sz="1400" u="none" cap="none" strike="noStrike">
                <a:solidFill>
                  <a:schemeClr val="dk1"/>
                </a:solidFill>
                <a:latin typeface="Arial"/>
                <a:ea typeface="Arial"/>
                <a:cs typeface="Arial"/>
                <a:sym typeface="Arial"/>
              </a:rPr>
              <a:t>do not have legal and constitutional separation from ministerial control</a:t>
            </a:r>
            <a:r>
              <a:rPr b="0" i="0" lang="en" sz="1400" u="none" cap="none" strike="noStrike">
                <a:solidFill>
                  <a:schemeClr val="dk1"/>
                </a:solidFill>
                <a:latin typeface="Arial"/>
                <a:ea typeface="Arial"/>
                <a:cs typeface="Arial"/>
                <a:sym typeface="Arial"/>
              </a:rPr>
              <a:t>. </a:t>
            </a:r>
          </a:p>
          <a:p>
            <a:pPr indent="0" lvl="0" marL="0" marR="0" rtl="0" algn="l">
              <a:spcBef>
                <a:spcPts val="0"/>
              </a:spcBef>
              <a:buClr>
                <a:schemeClr val="dk1"/>
              </a:buClr>
              <a:buSzPct val="25000"/>
              <a:buFont typeface="Arial"/>
              <a:buNone/>
            </a:pPr>
            <a:r>
              <a:t/>
            </a:r>
            <a:endParaRPr b="0" i="0" sz="14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rPr b="0" i="0" lang="en" sz="1400" u="none" cap="none" strike="noStrike">
                <a:solidFill>
                  <a:schemeClr val="dk1"/>
                </a:solidFill>
                <a:latin typeface="Arial"/>
                <a:ea typeface="Arial"/>
                <a:cs typeface="Arial"/>
                <a:sym typeface="Arial"/>
              </a:rPr>
              <a:t>But it is the Minister who is responsible for approving their strategic objectives, policy and performance framework and it is clear that PINS’ strategic plan should “reflect DCLG’s and WG’s strategic aims and demonstrate how PINS contributes to their achievement “(DCLG, 2012: paragraph 50). </a:t>
            </a:r>
          </a:p>
          <a:p>
            <a:pPr indent="0" lvl="0" marL="0" marR="0" rtl="0" algn="l">
              <a:spcBef>
                <a:spcPts val="0"/>
              </a:spcBef>
              <a:buClr>
                <a:schemeClr val="dk1"/>
              </a:buClr>
              <a:buSzPct val="25000"/>
              <a:buFont typeface="Arial"/>
              <a:buNone/>
            </a:pPr>
            <a:r>
              <a:t/>
            </a:r>
            <a:endParaRPr b="0" i="0" sz="14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rPr b="0" i="0" lang="en" sz="1400" u="none" cap="none" strike="noStrike">
                <a:solidFill>
                  <a:schemeClr val="dk1"/>
                </a:solidFill>
                <a:latin typeface="Arial"/>
                <a:ea typeface="Arial"/>
                <a:cs typeface="Arial"/>
                <a:sym typeface="Arial"/>
              </a:rPr>
              <a:t>Passed its centenary year in 2009 - older than the RTPI. </a:t>
            </a:r>
          </a:p>
          <a:p>
            <a:pPr indent="0" lvl="0" marL="0" marR="0" rtl="0" algn="l">
              <a:spcBef>
                <a:spcPts val="0"/>
              </a:spcBef>
              <a:buClr>
                <a:schemeClr val="dk1"/>
              </a:buClr>
              <a:buSzPct val="25000"/>
              <a:buFont typeface="Arial"/>
              <a:buNone/>
            </a:pPr>
            <a:r>
              <a:t/>
            </a:r>
            <a:endParaRPr b="0" i="0" sz="1400" u="none" cap="none" strike="noStrike">
              <a:solidFill>
                <a:schemeClr val="dk1"/>
              </a:solidFill>
              <a:latin typeface="Arial"/>
              <a:ea typeface="Arial"/>
              <a:cs typeface="Arial"/>
              <a:sym typeface="Arial"/>
            </a:endParaRPr>
          </a:p>
          <a:p>
            <a:pPr indent="0" lvl="0" marL="0" marR="0" rtl="0" algn="l">
              <a:spcBef>
                <a:spcPts val="0"/>
              </a:spcBef>
              <a:buClr>
                <a:srgbClr val="252525"/>
              </a:buClr>
              <a:buSzPct val="25000"/>
              <a:buFont typeface="Arial"/>
              <a:buNone/>
            </a:pPr>
            <a:r>
              <a:rPr b="0" i="0" lang="en" sz="1400" u="none" cap="none" strike="noStrike">
                <a:solidFill>
                  <a:srgbClr val="252525"/>
                </a:solidFill>
                <a:latin typeface="Arial"/>
                <a:ea typeface="Arial"/>
                <a:cs typeface="Arial"/>
                <a:sym typeface="Arial"/>
              </a:rPr>
              <a:t>A </a:t>
            </a:r>
            <a:r>
              <a:rPr b="1" i="0" lang="en" sz="1400" u="none" cap="none" strike="noStrike">
                <a:solidFill>
                  <a:srgbClr val="252525"/>
                </a:solidFill>
                <a:latin typeface="Arial"/>
                <a:ea typeface="Arial"/>
                <a:cs typeface="Arial"/>
                <a:sym typeface="Arial"/>
              </a:rPr>
              <a:t>quasi-judicial body</a:t>
            </a:r>
            <a:r>
              <a:rPr b="0" i="0" lang="en" sz="1400" u="none" cap="none" strike="noStrike">
                <a:solidFill>
                  <a:srgbClr val="252525"/>
                </a:solidFill>
                <a:latin typeface="Arial"/>
                <a:ea typeface="Arial"/>
                <a:cs typeface="Arial"/>
                <a:sym typeface="Arial"/>
              </a:rPr>
              <a:t> is an entity such as an arbitrator or </a:t>
            </a:r>
            <a:r>
              <a:rPr b="0" i="0" lang="en" sz="1400" u="sng" cap="none" strike="noStrike">
                <a:solidFill>
                  <a:schemeClr val="hlink"/>
                </a:solidFill>
                <a:latin typeface="Arial"/>
                <a:ea typeface="Arial"/>
                <a:cs typeface="Arial"/>
                <a:sym typeface="Arial"/>
                <a:hlinkClick r:id="rId2"/>
              </a:rPr>
              <a:t>tribunal</a:t>
            </a:r>
            <a:r>
              <a:rPr b="0" i="0" lang="en" sz="1400" u="none" cap="none" strike="noStrike">
                <a:solidFill>
                  <a:srgbClr val="252525"/>
                </a:solidFill>
                <a:latin typeface="Arial"/>
                <a:ea typeface="Arial"/>
                <a:cs typeface="Arial"/>
                <a:sym typeface="Arial"/>
              </a:rPr>
              <a:t> board, generally of a public administrative agency, which has powers and procedures resembling those of a </a:t>
            </a:r>
            <a:r>
              <a:rPr b="0" i="0" lang="en" sz="1400" u="sng" cap="none" strike="noStrike">
                <a:solidFill>
                  <a:schemeClr val="hlink"/>
                </a:solidFill>
                <a:latin typeface="Arial"/>
                <a:ea typeface="Arial"/>
                <a:cs typeface="Arial"/>
                <a:sym typeface="Arial"/>
                <a:hlinkClick r:id="rId3"/>
              </a:rPr>
              <a:t>court of law</a:t>
            </a:r>
            <a:r>
              <a:rPr b="0" i="0" lang="en" sz="1400" u="none" cap="none" strike="noStrike">
                <a:solidFill>
                  <a:srgbClr val="252525"/>
                </a:solidFill>
                <a:latin typeface="Arial"/>
                <a:ea typeface="Arial"/>
                <a:cs typeface="Arial"/>
                <a:sym typeface="Arial"/>
              </a:rPr>
              <a:t> or </a:t>
            </a:r>
            <a:r>
              <a:rPr b="0" i="0" lang="en" sz="1400" u="sng" cap="none" strike="noStrike">
                <a:solidFill>
                  <a:schemeClr val="hlink"/>
                </a:solidFill>
                <a:latin typeface="Arial"/>
                <a:ea typeface="Arial"/>
                <a:cs typeface="Arial"/>
                <a:sym typeface="Arial"/>
                <a:hlinkClick r:id="rId4"/>
              </a:rPr>
              <a:t>judge</a:t>
            </a:r>
            <a:r>
              <a:rPr b="0" i="0" lang="en" sz="1400" u="none" cap="none" strike="noStrike">
                <a:solidFill>
                  <a:srgbClr val="252525"/>
                </a:solidFill>
                <a:latin typeface="Arial"/>
                <a:ea typeface="Arial"/>
                <a:cs typeface="Arial"/>
                <a:sym typeface="Arial"/>
              </a:rPr>
              <a:t>, and which is obligated to objectively determine facts and draw conclusions from them so as to provide the basis of an official action. Unlike judiciary - decisions based on existing law - whereas judicial decisions can create new law? </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4" name="Shape 54"/>
        <p:cNvGrpSpPr/>
        <p:nvPr/>
      </p:nvGrpSpPr>
      <p:grpSpPr>
        <a:xfrm>
          <a:off x="0" y="0"/>
          <a:ext cx="0" cy="0"/>
          <a:chOff x="0" y="0"/>
          <a:chExt cx="0" cy="0"/>
        </a:xfrm>
      </p:grpSpPr>
      <p:sp>
        <p:nvSpPr>
          <p:cNvPr id="55" name="Shape 5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6" name="Shape 5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lang="en" sz="1400"/>
              <a:t>This comes direct from the Planning Inspectorate itself …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and it’s the word impartiality that I want you to hold in your heads as we go through.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2" name="Shape 6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lvl="0" marR="0" rtl="0" algn="l">
              <a:spcBef>
                <a:spcPts val="0"/>
              </a:spcBef>
              <a:buNone/>
            </a:pPr>
            <a:r>
              <a:rPr lang="en" sz="1400"/>
              <a:t>Proposition - and therefore an extremely interesting basis on which to comment on localism.</a:t>
            </a:r>
          </a:p>
          <a:p>
            <a:pPr lvl="0" marR="0" rtl="0" algn="l">
              <a:spcBef>
                <a:spcPts val="0"/>
              </a:spcBef>
              <a:buNone/>
            </a:pPr>
            <a:r>
              <a:t/>
            </a:r>
            <a:endParaRPr sz="1400"/>
          </a:p>
          <a:p>
            <a:pPr lvl="0" marR="0" rtl="0" algn="l">
              <a:spcBef>
                <a:spcPts val="0"/>
              </a:spcBef>
              <a:buNone/>
            </a:pPr>
            <a:r>
              <a:rPr lang="en" sz="1400"/>
              <a:t>In relation to number 2, it is arguable that elements of the planning inspectorate’s mission particularly around impartiality are potentially challenged.</a:t>
            </a:r>
          </a:p>
          <a:p>
            <a:pPr indent="-228600" lvl="0" marL="457200" marR="0" rtl="0" algn="l">
              <a:spcBef>
                <a:spcPts val="0"/>
              </a:spcBef>
              <a:buClr>
                <a:schemeClr val="dk1"/>
              </a:buClr>
              <a:buSzPct val="100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8" name="Shape 6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lang="en" sz="1400"/>
              <a:t>Planning inspectors are civil servants - even though quite often not perceived as such. This means that they simply have to operate in accordance with the policies of the day. Change of government, change of policy - that’s normal for civil servants….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This is true - like any other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However,  it is our proposition that the nature of planning reform and the extent of structural change - particularly the loss of strategic planning - has fundamentally changed their work.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Responsibility - conditional localism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Decision making under new planning system - means that it is PINS that is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All of these things are resulting in many local plan suspensions - local authorities arguably not meeting their responsibilities? </a:t>
            </a:r>
          </a:p>
          <a:p>
            <a:pPr indent="0" lvl="0" marL="0" marR="0" rtl="0" algn="l">
              <a:spcBef>
                <a:spcPts val="0"/>
              </a:spcBef>
              <a:buClr>
                <a:schemeClr val="dk1"/>
              </a:buClr>
              <a:buSzPct val="25000"/>
              <a:buFont typeface="Arial"/>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4" name="Shape 7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lvl="0" rtl="0">
              <a:lnSpc>
                <a:spcPct val="115000"/>
              </a:lnSpc>
              <a:spcBef>
                <a:spcPts val="0"/>
              </a:spcBef>
              <a:buClr>
                <a:schemeClr val="dk1"/>
              </a:buClr>
              <a:buSzPct val="25000"/>
              <a:buFont typeface="Arial"/>
              <a:buNone/>
            </a:pPr>
            <a:r>
              <a:rPr b="1" lang="en" sz="1400"/>
              <a:t>So, how independent and impartial is it possible to be? Looks like quite a challenging position to occupy to me. </a:t>
            </a:r>
          </a:p>
          <a:p>
            <a:pPr lvl="0" rtl="0">
              <a:lnSpc>
                <a:spcPct val="115000"/>
              </a:lnSpc>
              <a:spcBef>
                <a:spcPts val="0"/>
              </a:spcBef>
              <a:buClr>
                <a:schemeClr val="dk1"/>
              </a:buClr>
              <a:buSzPct val="25000"/>
              <a:buFont typeface="Arial"/>
              <a:buNone/>
            </a:pPr>
            <a:r>
              <a:t/>
            </a:r>
            <a:endParaRPr sz="1400"/>
          </a:p>
          <a:p>
            <a:pPr lvl="0" rtl="0">
              <a:lnSpc>
                <a:spcPct val="115000"/>
              </a:lnSpc>
              <a:spcBef>
                <a:spcPts val="0"/>
              </a:spcBef>
              <a:buClr>
                <a:schemeClr val="dk1"/>
              </a:buClr>
              <a:buSzPct val="25000"/>
              <a:buFont typeface="Arial"/>
              <a:buNone/>
            </a:pPr>
            <a:r>
              <a:rPr lang="en" sz="1400"/>
              <a:t>Keith Holland, who said "I think ministers are losing patience with planning … they wonder 'why is it taking so long for local plans to be put in place?” (in Dunton, 2015, 1). </a:t>
            </a:r>
          </a:p>
          <a:p>
            <a:pPr indent="0" lvl="0" marL="0" marR="0" rtl="0" algn="l">
              <a:spcBef>
                <a:spcPts val="0"/>
              </a:spcBef>
              <a:buClr>
                <a:schemeClr val="dk1"/>
              </a:buClr>
              <a:buSzPct val="25000"/>
              <a:buFont typeface="Arial"/>
              <a:buNone/>
            </a:pPr>
            <a:r>
              <a:t/>
            </a:r>
            <a:endParaRPr sz="1400"/>
          </a:p>
          <a:p>
            <a:pPr indent="0" lvl="0" marL="0" marR="0" rtl="0" algn="l">
              <a:spcBef>
                <a:spcPts val="0"/>
              </a:spcBef>
              <a:buClr>
                <a:schemeClr val="dk1"/>
              </a:buClr>
              <a:buSzPct val="25000"/>
              <a:buFont typeface="Arial"/>
              <a:buNone/>
            </a:pPr>
            <a:r>
              <a:rPr lang="en" sz="1400"/>
              <a:t>PINS Board - Odd and changing composition. Used to have several inspectors - now largely made of CLG and non exec directors i.e. less representation from PINS itself.  </a:t>
            </a:r>
          </a:p>
          <a:p>
            <a:pPr indent="0" lvl="0" marL="0" marR="0" rtl="0" algn="l">
              <a:spcBef>
                <a:spcPts val="0"/>
              </a:spcBef>
              <a:buClr>
                <a:schemeClr val="dk1"/>
              </a:buClr>
              <a:buSzPct val="25000"/>
              <a:buFont typeface="Arial"/>
              <a:buNone/>
            </a:pPr>
            <a:r>
              <a:t/>
            </a:r>
            <a:endParaRPr sz="1400"/>
          </a:p>
          <a:p>
            <a:pPr lvl="0" rtl="0">
              <a:spcBef>
                <a:spcPts val="0"/>
              </a:spcBef>
              <a:buClr>
                <a:schemeClr val="dk1"/>
              </a:buClr>
              <a:buSzPct val="25000"/>
              <a:buFont typeface="Arial"/>
              <a:buNone/>
            </a:pPr>
            <a:r>
              <a:rPr lang="en" sz="1400"/>
              <a:t>Cullingworth and Nadin described the accountability pyramid around PINS to be confused </a:t>
            </a:r>
          </a:p>
          <a:p>
            <a:pPr lvl="0" rtl="0">
              <a:spcBef>
                <a:spcPts val="0"/>
              </a:spcBef>
              <a:buClr>
                <a:schemeClr val="dk1"/>
              </a:buClr>
              <a:buSzPct val="25000"/>
              <a:buFont typeface="Arial"/>
              <a:buNone/>
            </a:pPr>
            <a:r>
              <a:t/>
            </a:r>
            <a:endParaRPr sz="1400"/>
          </a:p>
          <a:p>
            <a:pPr lvl="0" rtl="0">
              <a:spcBef>
                <a:spcPts val="0"/>
              </a:spcBef>
              <a:buClr>
                <a:schemeClr val="dk1"/>
              </a:buClr>
              <a:buSzPct val="25000"/>
              <a:buFont typeface="Arial"/>
              <a:buNone/>
            </a:pPr>
            <a:r>
              <a:rPr lang="en" sz="1400"/>
              <a:t>Issue of ‘accountability’ at the heart of debate about the civil service and reform - Ministers want more control over outcomes … etc</a:t>
            </a:r>
          </a:p>
          <a:p>
            <a:pPr lvl="0" rtl="0">
              <a:spcBef>
                <a:spcPts val="0"/>
              </a:spcBef>
              <a:buClr>
                <a:schemeClr val="dk1"/>
              </a:buClr>
              <a:buSzPct val="25000"/>
              <a:buFont typeface="Arial"/>
              <a:buNone/>
            </a:pPr>
            <a:r>
              <a:t/>
            </a:r>
            <a:endParaRPr sz="1400"/>
          </a:p>
          <a:p>
            <a:pPr lvl="0" rtl="0">
              <a:spcBef>
                <a:spcPts val="0"/>
              </a:spcBef>
              <a:buClr>
                <a:schemeClr val="dk1"/>
              </a:buClr>
              <a:buSzPct val="25000"/>
              <a:buFont typeface="Arial"/>
              <a:buNone/>
            </a:pPr>
            <a:r>
              <a:rPr lang="en" sz="1400"/>
              <a:t>Accountability a bureaucratic minefield … </a:t>
            </a:r>
          </a:p>
          <a:p>
            <a:pPr lvl="0" rtl="0">
              <a:spcBef>
                <a:spcPts val="0"/>
              </a:spcBef>
              <a:buClr>
                <a:schemeClr val="dk1"/>
              </a:buClr>
              <a:buSzPct val="25000"/>
              <a:buFont typeface="Arial"/>
              <a:buNone/>
            </a:pPr>
            <a:r>
              <a:t/>
            </a:r>
            <a:endParaRPr sz="1400"/>
          </a:p>
          <a:p>
            <a:pPr lvl="0" rtl="0">
              <a:spcBef>
                <a:spcPts val="0"/>
              </a:spcBef>
              <a:buClr>
                <a:schemeClr val="dk1"/>
              </a:buClr>
              <a:buSzPct val="25000"/>
              <a:buFont typeface="Arial"/>
              <a:buNone/>
            </a:pPr>
            <a:r>
              <a:rPr lang="en" sz="1400"/>
              <a:t>Elephant - is there to represent the tangential but very interesting debate about civil service reform, accountability and increasingly ministerial interest/intervention in the behaviour and appointment of civil servants - leading to a debate about politicisation that the PINS cannot be completely immune to …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txBox="1"/>
          <p:nvPr>
            <p:ph type="ctrTitle"/>
          </p:nvPr>
        </p:nvSpPr>
        <p:spPr>
          <a:xfrm>
            <a:off x="685800" y="1583341"/>
            <a:ext cx="7772400" cy="1159856"/>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dk1"/>
              </a:buClr>
              <a:buFont typeface="Arial"/>
              <a:buNone/>
              <a:defRPr b="1" i="0" sz="4800" u="none" cap="none" strike="noStrike">
                <a:solidFill>
                  <a:schemeClr val="dk1"/>
                </a:solidFill>
                <a:latin typeface="Arial"/>
                <a:ea typeface="Arial"/>
                <a:cs typeface="Arial"/>
                <a:sym typeface="Arial"/>
              </a:defRPr>
            </a:lvl1pPr>
            <a:lvl2pPr indent="0" lvl="1" marL="0" marR="0" rtl="0" algn="ctr">
              <a:spcBef>
                <a:spcPts val="0"/>
              </a:spcBef>
              <a:buClr>
                <a:schemeClr val="dk1"/>
              </a:buClr>
              <a:buFont typeface="Arial"/>
              <a:buNone/>
              <a:defRPr b="1" i="0" sz="4800" u="none" cap="none" strike="noStrike">
                <a:solidFill>
                  <a:schemeClr val="dk1"/>
                </a:solidFill>
              </a:defRPr>
            </a:lvl2pPr>
            <a:lvl3pPr indent="0" lvl="2" marL="0" marR="0" rtl="0" algn="ctr">
              <a:spcBef>
                <a:spcPts val="0"/>
              </a:spcBef>
              <a:buClr>
                <a:schemeClr val="dk1"/>
              </a:buClr>
              <a:buFont typeface="Arial"/>
              <a:buNone/>
              <a:defRPr b="1" i="0" sz="4800" u="none" cap="none" strike="noStrike">
                <a:solidFill>
                  <a:schemeClr val="dk1"/>
                </a:solidFill>
              </a:defRPr>
            </a:lvl3pPr>
            <a:lvl4pPr indent="0" lvl="3" marL="0" marR="0" rtl="0" algn="ctr">
              <a:spcBef>
                <a:spcPts val="0"/>
              </a:spcBef>
              <a:buClr>
                <a:schemeClr val="dk1"/>
              </a:buClr>
              <a:buFont typeface="Arial"/>
              <a:buNone/>
              <a:defRPr b="1" i="0" sz="4800" u="none" cap="none" strike="noStrike">
                <a:solidFill>
                  <a:schemeClr val="dk1"/>
                </a:solidFill>
              </a:defRPr>
            </a:lvl4pPr>
            <a:lvl5pPr indent="0" lvl="4" marL="0" marR="0" rtl="0" algn="ctr">
              <a:spcBef>
                <a:spcPts val="0"/>
              </a:spcBef>
              <a:buClr>
                <a:schemeClr val="dk1"/>
              </a:buClr>
              <a:buFont typeface="Arial"/>
              <a:buNone/>
              <a:defRPr b="1" i="0" sz="4800" u="none" cap="none" strike="noStrike">
                <a:solidFill>
                  <a:schemeClr val="dk1"/>
                </a:solidFill>
              </a:defRPr>
            </a:lvl5pPr>
            <a:lvl6pPr indent="0" lvl="5" marL="0" marR="0" rtl="0" algn="ctr">
              <a:spcBef>
                <a:spcPts val="0"/>
              </a:spcBef>
              <a:buClr>
                <a:schemeClr val="dk1"/>
              </a:buClr>
              <a:buFont typeface="Arial"/>
              <a:buNone/>
              <a:defRPr b="1" i="0" sz="4800" u="none" cap="none" strike="noStrike">
                <a:solidFill>
                  <a:schemeClr val="dk1"/>
                </a:solidFill>
              </a:defRPr>
            </a:lvl6pPr>
            <a:lvl7pPr indent="0" lvl="6" marL="0" marR="0" rtl="0" algn="ctr">
              <a:spcBef>
                <a:spcPts val="0"/>
              </a:spcBef>
              <a:buClr>
                <a:schemeClr val="dk1"/>
              </a:buClr>
              <a:buFont typeface="Arial"/>
              <a:buNone/>
              <a:defRPr b="1" i="0" sz="4800" u="none" cap="none" strike="noStrike">
                <a:solidFill>
                  <a:schemeClr val="dk1"/>
                </a:solidFill>
              </a:defRPr>
            </a:lvl7pPr>
            <a:lvl8pPr indent="0" lvl="7" marL="0" marR="0" rtl="0" algn="ctr">
              <a:spcBef>
                <a:spcPts val="0"/>
              </a:spcBef>
              <a:buClr>
                <a:schemeClr val="dk1"/>
              </a:buClr>
              <a:buFont typeface="Arial"/>
              <a:buNone/>
              <a:defRPr b="1" i="0" sz="4800" u="none" cap="none" strike="noStrike">
                <a:solidFill>
                  <a:schemeClr val="dk1"/>
                </a:solidFill>
              </a:defRPr>
            </a:lvl8pPr>
            <a:lvl9pPr indent="0" lvl="8" marL="0" marR="0" rtl="0" algn="ctr">
              <a:spcBef>
                <a:spcPts val="0"/>
              </a:spcBef>
              <a:buClr>
                <a:schemeClr val="dk1"/>
              </a:buClr>
              <a:buFont typeface="Arial"/>
              <a:buNone/>
              <a:defRPr b="1" i="0" sz="4800" u="none" cap="none" strike="noStrike">
                <a:solidFill>
                  <a:schemeClr val="dk1"/>
                </a:solidFill>
              </a:defRPr>
            </a:lvl9pPr>
          </a:lstStyle>
          <a:p/>
        </p:txBody>
      </p:sp>
      <p:sp>
        <p:nvSpPr>
          <p:cNvPr id="10" name="Shape 10"/>
          <p:cNvSpPr txBox="1"/>
          <p:nvPr>
            <p:ph idx="1" type="subTitle"/>
          </p:nvPr>
        </p:nvSpPr>
        <p:spPr>
          <a:xfrm>
            <a:off x="685800" y="2840052"/>
            <a:ext cx="7772400" cy="784737"/>
          </a:xfrm>
          <a:prstGeom prst="rect">
            <a:avLst/>
          </a:prstGeom>
          <a:noFill/>
          <a:ln>
            <a:noFill/>
          </a:ln>
        </p:spPr>
        <p:txBody>
          <a:bodyPr anchorCtr="0" anchor="t" bIns="91425" lIns="91425" rIns="91425" tIns="91425"/>
          <a:lstStyle>
            <a:lvl1pPr indent="0" lvl="0" marL="0" marR="0" rtl="0" algn="ctr">
              <a:lnSpc>
                <a:spcPct val="100000"/>
              </a:lnSpc>
              <a:spcBef>
                <a:spcPts val="0"/>
              </a:spcBef>
              <a:spcAft>
                <a:spcPts val="0"/>
              </a:spcAft>
              <a:buClr>
                <a:schemeClr val="dk2"/>
              </a:buClr>
              <a:buFont typeface="Arial"/>
              <a:buNone/>
              <a:defRPr b="0" i="0" sz="3000" u="none" cap="none" strike="noStrike">
                <a:solidFill>
                  <a:schemeClr val="dk2"/>
                </a:solidFill>
                <a:latin typeface="Arial"/>
                <a:ea typeface="Arial"/>
                <a:cs typeface="Arial"/>
                <a:sym typeface="Arial"/>
              </a:defRPr>
            </a:lvl1pPr>
            <a:lvl2pPr indent="0" lvl="1" marL="0" marR="0" rtl="0" algn="ctr">
              <a:lnSpc>
                <a:spcPct val="100000"/>
              </a:lnSpc>
              <a:spcBef>
                <a:spcPts val="0"/>
              </a:spcBef>
              <a:spcAft>
                <a:spcPts val="0"/>
              </a:spcAft>
              <a:buClr>
                <a:schemeClr val="dk2"/>
              </a:buClr>
              <a:buFont typeface="Arial"/>
              <a:buNone/>
              <a:defRPr b="0" i="0" sz="3000" u="none" cap="none" strike="noStrike">
                <a:solidFill>
                  <a:schemeClr val="dk2"/>
                </a:solidFill>
                <a:latin typeface="Arial"/>
                <a:ea typeface="Arial"/>
                <a:cs typeface="Arial"/>
                <a:sym typeface="Arial"/>
              </a:defRPr>
            </a:lvl2pPr>
            <a:lvl3pPr indent="0" lvl="2" marL="0" marR="0" rtl="0" algn="ctr">
              <a:lnSpc>
                <a:spcPct val="100000"/>
              </a:lnSpc>
              <a:spcBef>
                <a:spcPts val="0"/>
              </a:spcBef>
              <a:spcAft>
                <a:spcPts val="0"/>
              </a:spcAft>
              <a:buClr>
                <a:schemeClr val="dk2"/>
              </a:buClr>
              <a:buFont typeface="Arial"/>
              <a:buNone/>
              <a:defRPr b="0" i="0" sz="3000" u="none" cap="none" strike="noStrike">
                <a:solidFill>
                  <a:schemeClr val="dk2"/>
                </a:solidFill>
                <a:latin typeface="Arial"/>
                <a:ea typeface="Arial"/>
                <a:cs typeface="Arial"/>
                <a:sym typeface="Arial"/>
              </a:defRPr>
            </a:lvl3pPr>
            <a:lvl4pPr indent="0" lvl="3" marL="0" marR="0" rtl="0" algn="ctr">
              <a:lnSpc>
                <a:spcPct val="100000"/>
              </a:lnSpc>
              <a:spcBef>
                <a:spcPts val="0"/>
              </a:spcBef>
              <a:spcAft>
                <a:spcPts val="0"/>
              </a:spcAft>
              <a:buClr>
                <a:schemeClr val="dk2"/>
              </a:buClr>
              <a:buFont typeface="Arial"/>
              <a:buNone/>
              <a:defRPr b="0" i="0" sz="3000" u="none" cap="none" strike="noStrike">
                <a:solidFill>
                  <a:schemeClr val="dk2"/>
                </a:solidFill>
                <a:latin typeface="Arial"/>
                <a:ea typeface="Arial"/>
                <a:cs typeface="Arial"/>
                <a:sym typeface="Arial"/>
              </a:defRPr>
            </a:lvl4pPr>
            <a:lvl5pPr indent="0" lvl="4" marL="0" marR="0" rtl="0" algn="ctr">
              <a:lnSpc>
                <a:spcPct val="100000"/>
              </a:lnSpc>
              <a:spcBef>
                <a:spcPts val="0"/>
              </a:spcBef>
              <a:spcAft>
                <a:spcPts val="0"/>
              </a:spcAft>
              <a:buClr>
                <a:schemeClr val="dk2"/>
              </a:buClr>
              <a:buFont typeface="Arial"/>
              <a:buNone/>
              <a:defRPr b="0" i="0" sz="3000" u="none" cap="none" strike="noStrike">
                <a:solidFill>
                  <a:schemeClr val="dk2"/>
                </a:solidFill>
                <a:latin typeface="Arial"/>
                <a:ea typeface="Arial"/>
                <a:cs typeface="Arial"/>
                <a:sym typeface="Arial"/>
              </a:defRPr>
            </a:lvl5pPr>
            <a:lvl6pPr indent="0" lvl="5" marL="0" marR="0" rtl="0" algn="ctr">
              <a:lnSpc>
                <a:spcPct val="100000"/>
              </a:lnSpc>
              <a:spcBef>
                <a:spcPts val="0"/>
              </a:spcBef>
              <a:spcAft>
                <a:spcPts val="0"/>
              </a:spcAft>
              <a:buClr>
                <a:schemeClr val="dk2"/>
              </a:buClr>
              <a:buFont typeface="Arial"/>
              <a:buNone/>
              <a:defRPr b="0" i="0" sz="3000" u="none" cap="none" strike="noStrike">
                <a:solidFill>
                  <a:schemeClr val="dk2"/>
                </a:solidFill>
                <a:latin typeface="Arial"/>
                <a:ea typeface="Arial"/>
                <a:cs typeface="Arial"/>
                <a:sym typeface="Arial"/>
              </a:defRPr>
            </a:lvl6pPr>
            <a:lvl7pPr indent="0" lvl="6" marL="0" marR="0" rtl="0" algn="ctr">
              <a:lnSpc>
                <a:spcPct val="100000"/>
              </a:lnSpc>
              <a:spcBef>
                <a:spcPts val="0"/>
              </a:spcBef>
              <a:spcAft>
                <a:spcPts val="0"/>
              </a:spcAft>
              <a:buClr>
                <a:schemeClr val="dk2"/>
              </a:buClr>
              <a:buFont typeface="Arial"/>
              <a:buNone/>
              <a:defRPr b="0" i="0" sz="3000" u="none" cap="none" strike="noStrike">
                <a:solidFill>
                  <a:schemeClr val="dk2"/>
                </a:solidFill>
                <a:latin typeface="Arial"/>
                <a:ea typeface="Arial"/>
                <a:cs typeface="Arial"/>
                <a:sym typeface="Arial"/>
              </a:defRPr>
            </a:lvl7pPr>
            <a:lvl8pPr indent="0" lvl="7" marL="0" marR="0" rtl="0" algn="ctr">
              <a:lnSpc>
                <a:spcPct val="100000"/>
              </a:lnSpc>
              <a:spcBef>
                <a:spcPts val="0"/>
              </a:spcBef>
              <a:spcAft>
                <a:spcPts val="0"/>
              </a:spcAft>
              <a:buClr>
                <a:schemeClr val="dk2"/>
              </a:buClr>
              <a:buFont typeface="Arial"/>
              <a:buNone/>
              <a:defRPr b="0" i="0" sz="3000" u="none" cap="none" strike="noStrike">
                <a:solidFill>
                  <a:schemeClr val="dk2"/>
                </a:solidFill>
                <a:latin typeface="Arial"/>
                <a:ea typeface="Arial"/>
                <a:cs typeface="Arial"/>
                <a:sym typeface="Arial"/>
              </a:defRPr>
            </a:lvl8pPr>
            <a:lvl9pPr indent="0" lvl="8" marL="0" marR="0" rtl="0" algn="ctr">
              <a:lnSpc>
                <a:spcPct val="100000"/>
              </a:lnSpc>
              <a:spcBef>
                <a:spcPts val="0"/>
              </a:spcBef>
              <a:spcAft>
                <a:spcPts val="0"/>
              </a:spcAft>
              <a:buClr>
                <a:schemeClr val="dk2"/>
              </a:buClr>
              <a:buFont typeface="Arial"/>
              <a:buNone/>
              <a:defRPr b="0" i="0" sz="3000" u="none" cap="none" strike="noStrike">
                <a:solidFill>
                  <a:schemeClr val="dk2"/>
                </a:solidFill>
                <a:latin typeface="Arial"/>
                <a:ea typeface="Arial"/>
                <a:cs typeface="Arial"/>
                <a:sym typeface="Aria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1" name="Shape 11"/>
        <p:cNvGrpSpPr/>
        <p:nvPr/>
      </p:nvGrpSpPr>
      <p:grpSpPr>
        <a:xfrm>
          <a:off x="0" y="0"/>
          <a:ext cx="0" cy="0"/>
          <a:chOff x="0" y="0"/>
          <a:chExt cx="0" cy="0"/>
        </a:xfrm>
      </p:grpSpPr>
      <p:sp>
        <p:nvSpPr>
          <p:cNvPr id="12" name="Shape 12"/>
          <p:cNvSpPr txBox="1"/>
          <p:nvPr>
            <p:ph type="title"/>
          </p:nvPr>
        </p:nvSpPr>
        <p:spPr>
          <a:xfrm>
            <a:off x="457200" y="205978"/>
            <a:ext cx="8229600" cy="85725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3" name="Shape 13"/>
          <p:cNvSpPr txBox="1"/>
          <p:nvPr>
            <p:ph idx="1" type="body"/>
          </p:nvPr>
        </p:nvSpPr>
        <p:spPr>
          <a:xfrm>
            <a:off x="457200" y="1200150"/>
            <a:ext cx="8229600" cy="372567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4" name="Shape 14"/>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5" name="Shape 15"/>
        <p:cNvGrpSpPr/>
        <p:nvPr/>
      </p:nvGrpSpPr>
      <p:grpSpPr>
        <a:xfrm>
          <a:off x="0" y="0"/>
          <a:ext cx="0" cy="0"/>
          <a:chOff x="0" y="0"/>
          <a:chExt cx="0" cy="0"/>
        </a:xfrm>
      </p:grpSpPr>
      <p:sp>
        <p:nvSpPr>
          <p:cNvPr id="16" name="Shape 16"/>
          <p:cNvSpPr txBox="1"/>
          <p:nvPr>
            <p:ph type="title"/>
          </p:nvPr>
        </p:nvSpPr>
        <p:spPr>
          <a:xfrm>
            <a:off x="457200" y="205978"/>
            <a:ext cx="8229600" cy="85725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7" name="Shape 17"/>
          <p:cNvSpPr txBox="1"/>
          <p:nvPr>
            <p:ph idx="1" type="body"/>
          </p:nvPr>
        </p:nvSpPr>
        <p:spPr>
          <a:xfrm>
            <a:off x="457200" y="1200150"/>
            <a:ext cx="3994524" cy="372567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8" name="Shape 18"/>
          <p:cNvSpPr txBox="1"/>
          <p:nvPr>
            <p:ph idx="2" type="body"/>
          </p:nvPr>
        </p:nvSpPr>
        <p:spPr>
          <a:xfrm>
            <a:off x="4692273" y="1200150"/>
            <a:ext cx="3994524" cy="372567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9" name="Shape 19"/>
        <p:cNvGrpSpPr/>
        <p:nvPr/>
      </p:nvGrpSpPr>
      <p:grpSpPr>
        <a:xfrm>
          <a:off x="0" y="0"/>
          <a:ext cx="0" cy="0"/>
          <a:chOff x="0" y="0"/>
          <a:chExt cx="0" cy="0"/>
        </a:xfrm>
      </p:grpSpPr>
      <p:sp>
        <p:nvSpPr>
          <p:cNvPr id="20" name="Shape 20"/>
          <p:cNvSpPr txBox="1"/>
          <p:nvPr>
            <p:ph type="title"/>
          </p:nvPr>
        </p:nvSpPr>
        <p:spPr>
          <a:xfrm>
            <a:off x="457200" y="205978"/>
            <a:ext cx="8229600" cy="85725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1" name="Shape 21"/>
        <p:cNvGrpSpPr/>
        <p:nvPr/>
      </p:nvGrpSpPr>
      <p:grpSpPr>
        <a:xfrm>
          <a:off x="0" y="0"/>
          <a:ext cx="0" cy="0"/>
          <a:chOff x="0" y="0"/>
          <a:chExt cx="0" cy="0"/>
        </a:xfrm>
      </p:grpSpPr>
      <p:sp>
        <p:nvSpPr>
          <p:cNvPr id="22" name="Shape 22"/>
          <p:cNvSpPr txBox="1"/>
          <p:nvPr>
            <p:ph idx="1" type="body"/>
          </p:nvPr>
        </p:nvSpPr>
        <p:spPr>
          <a:xfrm>
            <a:off x="457200" y="4406308"/>
            <a:ext cx="8229600" cy="519520"/>
          </a:xfrm>
          <a:prstGeom prst="rect">
            <a:avLst/>
          </a:prstGeom>
          <a:noFill/>
          <a:ln>
            <a:noFill/>
          </a:ln>
        </p:spPr>
        <p:txBody>
          <a:bodyPr anchorCtr="0" anchor="t" bIns="91425" lIns="91425" rIns="91425" tIns="91425"/>
          <a:lstStyle>
            <a:lvl1pPr lvl="0" rtl="0" algn="ctr">
              <a:spcBef>
                <a:spcPts val="360"/>
              </a:spcBef>
              <a:buFont typeface="Arial"/>
              <a:buNone/>
              <a:defRPr sz="1800"/>
            </a:lvl1pPr>
            <a:lvl2pPr lvl="1" rtl="0">
              <a:spcBef>
                <a:spcPts val="0"/>
              </a:spcBef>
              <a:defRPr sz="2400">
                <a:solidFill>
                  <a:schemeClr val="dk1"/>
                </a:solidFill>
              </a:defRPr>
            </a:lvl2pPr>
            <a:lvl3pPr lvl="2" rtl="0">
              <a:spcBef>
                <a:spcPts val="0"/>
              </a:spcBef>
              <a:defRPr sz="2400">
                <a:solidFill>
                  <a:schemeClr val="dk1"/>
                </a:solidFill>
              </a:defRPr>
            </a:lvl3pPr>
            <a:lvl4pPr lvl="3" rtl="0">
              <a:spcBef>
                <a:spcPts val="0"/>
              </a:spcBef>
              <a:defRPr sz="1800">
                <a:solidFill>
                  <a:schemeClr val="dk1"/>
                </a:solidFill>
              </a:defRPr>
            </a:lvl4pPr>
            <a:lvl5pPr lvl="4" rtl="0">
              <a:spcBef>
                <a:spcPts val="0"/>
              </a:spcBef>
              <a:defRPr sz="1800">
                <a:solidFill>
                  <a:schemeClr val="dk1"/>
                </a:solidFill>
              </a:defRPr>
            </a:lvl5pPr>
            <a:lvl6pPr lvl="5" rtl="0">
              <a:spcBef>
                <a:spcPts val="0"/>
              </a:spcBef>
              <a:defRPr sz="1800">
                <a:solidFill>
                  <a:schemeClr val="dk1"/>
                </a:solidFill>
              </a:defRPr>
            </a:lvl6pPr>
            <a:lvl7pPr lvl="6" rtl="0">
              <a:spcBef>
                <a:spcPts val="0"/>
              </a:spcBef>
              <a:defRPr sz="1800">
                <a:solidFill>
                  <a:schemeClr val="dk1"/>
                </a:solidFill>
              </a:defRPr>
            </a:lvl7pPr>
            <a:lvl8pPr lvl="7" rtl="0">
              <a:spcBef>
                <a:spcPts val="0"/>
              </a:spcBef>
              <a:defRPr sz="1800">
                <a:solidFill>
                  <a:schemeClr val="dk1"/>
                </a:solidFill>
              </a:defRPr>
            </a:lvl8pPr>
            <a:lvl9pPr lvl="8" rtl="0">
              <a:spcBef>
                <a:spcPts val="0"/>
              </a:spcBef>
              <a:defRPr sz="1800">
                <a:solidFill>
                  <a:schemeClr val="dk1"/>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457200" y="205978"/>
            <a:ext cx="8229600" cy="85725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1"/>
              </a:buClr>
              <a:buFont typeface="Arial"/>
              <a:buNone/>
              <a:defRPr b="1" i="0" sz="3600" u="none" cap="none" strike="noStrike">
                <a:solidFill>
                  <a:schemeClr val="dk1"/>
                </a:solidFill>
                <a:latin typeface="Arial"/>
                <a:ea typeface="Arial"/>
                <a:cs typeface="Arial"/>
                <a:sym typeface="Arial"/>
              </a:defRPr>
            </a:lvl1pPr>
            <a:lvl2pPr indent="0" lvl="1" marL="0" marR="0" rtl="0" algn="l">
              <a:spcBef>
                <a:spcPts val="0"/>
              </a:spcBef>
              <a:buClr>
                <a:schemeClr val="dk1"/>
              </a:buClr>
              <a:buFont typeface="Arial"/>
              <a:buNone/>
              <a:defRPr b="1" i="0" sz="3600" u="none" cap="none" strike="noStrike">
                <a:solidFill>
                  <a:schemeClr val="dk1"/>
                </a:solidFill>
              </a:defRPr>
            </a:lvl2pPr>
            <a:lvl3pPr indent="0" lvl="2" marL="0" marR="0" rtl="0" algn="l">
              <a:spcBef>
                <a:spcPts val="0"/>
              </a:spcBef>
              <a:buClr>
                <a:schemeClr val="dk1"/>
              </a:buClr>
              <a:buFont typeface="Arial"/>
              <a:buNone/>
              <a:defRPr b="1" i="0" sz="3600" u="none" cap="none" strike="noStrike">
                <a:solidFill>
                  <a:schemeClr val="dk1"/>
                </a:solidFill>
              </a:defRPr>
            </a:lvl3pPr>
            <a:lvl4pPr indent="0" lvl="3" marL="0" marR="0" rtl="0" algn="l">
              <a:spcBef>
                <a:spcPts val="0"/>
              </a:spcBef>
              <a:buClr>
                <a:schemeClr val="dk1"/>
              </a:buClr>
              <a:buFont typeface="Arial"/>
              <a:buNone/>
              <a:defRPr b="1" i="0" sz="3600" u="none" cap="none" strike="noStrike">
                <a:solidFill>
                  <a:schemeClr val="dk1"/>
                </a:solidFill>
              </a:defRPr>
            </a:lvl4pPr>
            <a:lvl5pPr indent="0" lvl="4" marL="0" marR="0" rtl="0" algn="l">
              <a:spcBef>
                <a:spcPts val="0"/>
              </a:spcBef>
              <a:buClr>
                <a:schemeClr val="dk1"/>
              </a:buClr>
              <a:buFont typeface="Arial"/>
              <a:buNone/>
              <a:defRPr b="1" i="0" sz="3600" u="none" cap="none" strike="noStrike">
                <a:solidFill>
                  <a:schemeClr val="dk1"/>
                </a:solidFill>
              </a:defRPr>
            </a:lvl5pPr>
            <a:lvl6pPr indent="0" lvl="5" marL="0" marR="0" rtl="0" algn="l">
              <a:spcBef>
                <a:spcPts val="0"/>
              </a:spcBef>
              <a:buClr>
                <a:schemeClr val="dk1"/>
              </a:buClr>
              <a:buFont typeface="Arial"/>
              <a:buNone/>
              <a:defRPr b="1" i="0" sz="3600" u="none" cap="none" strike="noStrike">
                <a:solidFill>
                  <a:schemeClr val="dk1"/>
                </a:solidFill>
              </a:defRPr>
            </a:lvl6pPr>
            <a:lvl7pPr indent="0" lvl="6" marL="0" marR="0" rtl="0" algn="l">
              <a:spcBef>
                <a:spcPts val="0"/>
              </a:spcBef>
              <a:buClr>
                <a:schemeClr val="dk1"/>
              </a:buClr>
              <a:buFont typeface="Arial"/>
              <a:buNone/>
              <a:defRPr b="1" i="0" sz="3600" u="none" cap="none" strike="noStrike">
                <a:solidFill>
                  <a:schemeClr val="dk1"/>
                </a:solidFill>
              </a:defRPr>
            </a:lvl7pPr>
            <a:lvl8pPr indent="0" lvl="7" marL="0" marR="0" rtl="0" algn="l">
              <a:spcBef>
                <a:spcPts val="0"/>
              </a:spcBef>
              <a:buClr>
                <a:schemeClr val="dk1"/>
              </a:buClr>
              <a:buFont typeface="Arial"/>
              <a:buNone/>
              <a:defRPr b="1" i="0" sz="3600" u="none" cap="none" strike="noStrike">
                <a:solidFill>
                  <a:schemeClr val="dk1"/>
                </a:solidFill>
              </a:defRPr>
            </a:lvl8pPr>
            <a:lvl9pPr indent="0" lvl="8" marL="0" marR="0" rtl="0" algn="l">
              <a:spcBef>
                <a:spcPts val="0"/>
              </a:spcBef>
              <a:buClr>
                <a:schemeClr val="dk1"/>
              </a:buClr>
              <a:buFont typeface="Arial"/>
              <a:buNone/>
              <a:defRPr b="1" i="0" sz="3600" u="none" cap="none" strike="noStrike">
                <a:solidFill>
                  <a:schemeClr val="dk1"/>
                </a:solidFill>
              </a:defRPr>
            </a:lvl9pPr>
          </a:lstStyle>
          <a:p/>
        </p:txBody>
      </p:sp>
      <p:sp>
        <p:nvSpPr>
          <p:cNvPr id="7" name="Shape 7"/>
          <p:cNvSpPr txBox="1"/>
          <p:nvPr>
            <p:ph idx="1" type="body"/>
          </p:nvPr>
        </p:nvSpPr>
        <p:spPr>
          <a:xfrm>
            <a:off x="457200" y="1200150"/>
            <a:ext cx="8229600" cy="3725679"/>
          </a:xfrm>
          <a:prstGeom prst="rect">
            <a:avLst/>
          </a:prstGeom>
          <a:noFill/>
          <a:ln>
            <a:noFill/>
          </a:ln>
        </p:spPr>
        <p:txBody>
          <a:bodyPr anchorCtr="0" anchor="t" bIns="91425" lIns="91425" rIns="91425" tIns="91425"/>
          <a:lstStyle>
            <a:lvl1pPr indent="0" lvl="0" marL="0" marR="0" rtl="0" algn="l">
              <a:lnSpc>
                <a:spcPct val="100000"/>
              </a:lnSpc>
              <a:spcBef>
                <a:spcPts val="600"/>
              </a:spcBef>
              <a:spcAft>
                <a:spcPts val="0"/>
              </a:spcAft>
              <a:buClr>
                <a:schemeClr val="dk1"/>
              </a:buClr>
              <a:buFont typeface="Arial"/>
              <a:buNone/>
              <a:defRPr b="0" i="0" sz="3000" u="none" cap="none" strike="noStrike">
                <a:solidFill>
                  <a:schemeClr val="dk1"/>
                </a:solidFill>
                <a:latin typeface="Arial"/>
                <a:ea typeface="Arial"/>
                <a:cs typeface="Arial"/>
                <a:sym typeface="Arial"/>
              </a:defRPr>
            </a:lvl1pPr>
            <a:lvl2pPr indent="0" lvl="1" marL="0" marR="0" rtl="0" algn="l">
              <a:lnSpc>
                <a:spcPct val="100000"/>
              </a:lnSpc>
              <a:spcBef>
                <a:spcPts val="480"/>
              </a:spcBef>
              <a:spcAft>
                <a:spcPts val="0"/>
              </a:spcAft>
              <a:buClr>
                <a:schemeClr val="dk1"/>
              </a:buClr>
              <a:buFont typeface="Arial"/>
              <a:buNone/>
              <a:defRPr b="0" i="0" sz="2400" u="none" cap="none" strike="noStrike">
                <a:solidFill>
                  <a:schemeClr val="dk1"/>
                </a:solidFill>
                <a:latin typeface="Arial"/>
                <a:ea typeface="Arial"/>
                <a:cs typeface="Arial"/>
                <a:sym typeface="Arial"/>
              </a:defRPr>
            </a:lvl2pPr>
            <a:lvl3pPr indent="0" lvl="2" marL="0" marR="0" rtl="0" algn="l">
              <a:lnSpc>
                <a:spcPct val="100000"/>
              </a:lnSpc>
              <a:spcBef>
                <a:spcPts val="480"/>
              </a:spcBef>
              <a:spcAft>
                <a:spcPts val="0"/>
              </a:spcAft>
              <a:buClr>
                <a:schemeClr val="dk1"/>
              </a:buClr>
              <a:buFont typeface="Arial"/>
              <a:buNone/>
              <a:defRPr b="0" i="0" sz="2400" u="none" cap="none" strike="noStrike">
                <a:solidFill>
                  <a:schemeClr val="dk1"/>
                </a:solidFill>
                <a:latin typeface="Arial"/>
                <a:ea typeface="Arial"/>
                <a:cs typeface="Arial"/>
                <a:sym typeface="Arial"/>
              </a:defRPr>
            </a:lvl3pPr>
            <a:lvl4pPr indent="0" lvl="3" marL="0" marR="0" rtl="0" algn="l">
              <a:lnSpc>
                <a:spcPct val="100000"/>
              </a:lnSpc>
              <a:spcBef>
                <a:spcPts val="360"/>
              </a:spcBef>
              <a:spcAft>
                <a:spcPts val="0"/>
              </a:spcAft>
              <a:buClr>
                <a:schemeClr val="dk1"/>
              </a:buClr>
              <a:buFont typeface="Arial"/>
              <a:buNone/>
              <a:defRPr b="0" i="0" sz="1800" u="none" cap="none" strike="noStrike">
                <a:solidFill>
                  <a:schemeClr val="dk1"/>
                </a:solidFill>
                <a:latin typeface="Arial"/>
                <a:ea typeface="Arial"/>
                <a:cs typeface="Arial"/>
                <a:sym typeface="Arial"/>
              </a:defRPr>
            </a:lvl4pPr>
            <a:lvl5pPr indent="0" lvl="4" marL="0" marR="0" rtl="0" algn="l">
              <a:lnSpc>
                <a:spcPct val="100000"/>
              </a:lnSpc>
              <a:spcBef>
                <a:spcPts val="360"/>
              </a:spcBef>
              <a:spcAft>
                <a:spcPts val="0"/>
              </a:spcAft>
              <a:buClr>
                <a:schemeClr val="dk1"/>
              </a:buClr>
              <a:buFont typeface="Arial"/>
              <a:buNone/>
              <a:defRPr b="0" i="0" sz="1800" u="none" cap="none" strike="noStrike">
                <a:solidFill>
                  <a:schemeClr val="dk1"/>
                </a:solidFill>
                <a:latin typeface="Arial"/>
                <a:ea typeface="Arial"/>
                <a:cs typeface="Arial"/>
                <a:sym typeface="Arial"/>
              </a:defRPr>
            </a:lvl5pPr>
            <a:lvl6pPr indent="0" lvl="5" marL="0" marR="0" rtl="0" algn="l">
              <a:lnSpc>
                <a:spcPct val="100000"/>
              </a:lnSpc>
              <a:spcBef>
                <a:spcPts val="360"/>
              </a:spcBef>
              <a:spcAft>
                <a:spcPts val="0"/>
              </a:spcAft>
              <a:buClr>
                <a:schemeClr val="dk1"/>
              </a:buClr>
              <a:buFont typeface="Arial"/>
              <a:buNone/>
              <a:defRPr b="0" i="0" sz="1800" u="none" cap="none" strike="noStrike">
                <a:solidFill>
                  <a:schemeClr val="dk1"/>
                </a:solidFill>
                <a:latin typeface="Arial"/>
                <a:ea typeface="Arial"/>
                <a:cs typeface="Arial"/>
                <a:sym typeface="Arial"/>
              </a:defRPr>
            </a:lvl6pPr>
            <a:lvl7pPr indent="0" lvl="6" marL="0" marR="0" rtl="0" algn="l">
              <a:lnSpc>
                <a:spcPct val="100000"/>
              </a:lnSpc>
              <a:spcBef>
                <a:spcPts val="360"/>
              </a:spcBef>
              <a:spcAft>
                <a:spcPts val="0"/>
              </a:spcAft>
              <a:buClr>
                <a:schemeClr val="dk1"/>
              </a:buClr>
              <a:buFont typeface="Arial"/>
              <a:buNone/>
              <a:defRPr b="0" i="0" sz="1800" u="none" cap="none" strike="noStrike">
                <a:solidFill>
                  <a:schemeClr val="dk1"/>
                </a:solidFill>
                <a:latin typeface="Arial"/>
                <a:ea typeface="Arial"/>
                <a:cs typeface="Arial"/>
                <a:sym typeface="Arial"/>
              </a:defRPr>
            </a:lvl7pPr>
            <a:lvl8pPr indent="0" lvl="7" marL="0" marR="0" rtl="0" algn="l">
              <a:lnSpc>
                <a:spcPct val="100000"/>
              </a:lnSpc>
              <a:spcBef>
                <a:spcPts val="360"/>
              </a:spcBef>
              <a:spcAft>
                <a:spcPts val="0"/>
              </a:spcAft>
              <a:buClr>
                <a:schemeClr val="dk1"/>
              </a:buClr>
              <a:buFont typeface="Arial"/>
              <a:buNone/>
              <a:defRPr b="0" i="0" sz="1800" u="none" cap="none" strike="noStrike">
                <a:solidFill>
                  <a:schemeClr val="dk1"/>
                </a:solidFill>
                <a:latin typeface="Arial"/>
                <a:ea typeface="Arial"/>
                <a:cs typeface="Arial"/>
                <a:sym typeface="Arial"/>
              </a:defRPr>
            </a:lvl8pPr>
            <a:lvl9pPr indent="0" lvl="8" marL="0" marR="0" rtl="0" algn="l">
              <a:lnSpc>
                <a:spcPct val="100000"/>
              </a:lnSpc>
              <a:spcBef>
                <a:spcPts val="360"/>
              </a:spcBef>
              <a:spcAft>
                <a:spcPts val="0"/>
              </a:spcAft>
              <a:buClr>
                <a:schemeClr val="dk1"/>
              </a:buClr>
              <a:buFont typeface="Arial"/>
              <a:buNone/>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hyperlink" Target="mailto:martin.boddy@uwe.ac.uk" TargetMode="External"/><Relationship Id="rId4" Type="http://schemas.openxmlformats.org/officeDocument/2006/relationships/hyperlink" Target="mailto:hannah@hannahhickman.co.uk" TargetMode="External"/><Relationship Id="rId5" Type="http://schemas.openxmlformats.org/officeDocument/2006/relationships/image" Target="../media/image1.png"/><Relationship Id="rId6" Type="http://schemas.openxmlformats.org/officeDocument/2006/relationships/image" Target="../media/image3.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 name="Shape 26"/>
        <p:cNvGrpSpPr/>
        <p:nvPr/>
      </p:nvGrpSpPr>
      <p:grpSpPr>
        <a:xfrm>
          <a:off x="0" y="0"/>
          <a:ext cx="0" cy="0"/>
          <a:chOff x="0" y="0"/>
          <a:chExt cx="0" cy="0"/>
        </a:xfrm>
      </p:grpSpPr>
      <p:sp>
        <p:nvSpPr>
          <p:cNvPr id="27" name="Shape 27"/>
          <p:cNvSpPr txBox="1"/>
          <p:nvPr>
            <p:ph idx="1" type="subTitle"/>
          </p:nvPr>
        </p:nvSpPr>
        <p:spPr>
          <a:xfrm>
            <a:off x="685800" y="2954350"/>
            <a:ext cx="8281800" cy="784799"/>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2"/>
              </a:buClr>
              <a:buSzPct val="25000"/>
              <a:buFont typeface="Arial"/>
              <a:buNone/>
            </a:pPr>
            <a:r>
              <a:t/>
            </a:r>
            <a:endParaRPr b="0" i="0" sz="3000" u="none" cap="none" strike="noStrike">
              <a:solidFill>
                <a:schemeClr val="dk2"/>
              </a:solidFill>
              <a:latin typeface="Arial"/>
              <a:ea typeface="Arial"/>
              <a:cs typeface="Arial"/>
              <a:sym typeface="Arial"/>
            </a:endParaRPr>
          </a:p>
          <a:p>
            <a:pPr indent="0" lvl="0" marL="0" marR="0" rtl="0" algn="ctr">
              <a:lnSpc>
                <a:spcPct val="100000"/>
              </a:lnSpc>
              <a:spcBef>
                <a:spcPts val="0"/>
              </a:spcBef>
              <a:spcAft>
                <a:spcPts val="0"/>
              </a:spcAft>
              <a:buClr>
                <a:schemeClr val="dk2"/>
              </a:buClr>
              <a:buSzPct val="25000"/>
              <a:buFont typeface="Arial"/>
              <a:buNone/>
            </a:pPr>
            <a:r>
              <a:rPr b="0" i="0" lang="en" sz="3000" u="none" cap="none" strike="noStrike">
                <a:solidFill>
                  <a:schemeClr val="dk2"/>
                </a:solidFill>
                <a:latin typeface="Arial"/>
                <a:ea typeface="Arial"/>
                <a:cs typeface="Arial"/>
                <a:sym typeface="Arial"/>
              </a:rPr>
              <a:t>Hannah Hickman and Professor Martin Boddy</a:t>
            </a:r>
          </a:p>
          <a:p>
            <a:pPr indent="0" lvl="0" marL="0" marR="0" rtl="0" algn="ctr">
              <a:lnSpc>
                <a:spcPct val="100000"/>
              </a:lnSpc>
              <a:spcBef>
                <a:spcPts val="0"/>
              </a:spcBef>
              <a:spcAft>
                <a:spcPts val="0"/>
              </a:spcAft>
              <a:buClr>
                <a:schemeClr val="dk2"/>
              </a:buClr>
              <a:buSzPct val="25000"/>
              <a:buFont typeface="Arial"/>
              <a:buNone/>
            </a:pPr>
            <a:r>
              <a:t/>
            </a:r>
            <a:endParaRPr b="1" sz="1900">
              <a:solidFill>
                <a:srgbClr val="333333"/>
              </a:solidFill>
            </a:endParaRPr>
          </a:p>
          <a:p>
            <a:pPr indent="0" lvl="0" marL="0" marR="0" rtl="0" algn="ctr">
              <a:lnSpc>
                <a:spcPct val="100000"/>
              </a:lnSpc>
              <a:spcBef>
                <a:spcPts val="0"/>
              </a:spcBef>
              <a:spcAft>
                <a:spcPts val="0"/>
              </a:spcAft>
              <a:buClr>
                <a:schemeClr val="dk2"/>
              </a:buClr>
              <a:buSzPct val="25000"/>
              <a:buFont typeface="Arial"/>
              <a:buNone/>
            </a:pPr>
            <a:r>
              <a:rPr b="1" lang="en" sz="1900">
                <a:solidFill>
                  <a:srgbClr val="333333"/>
                </a:solidFill>
              </a:rPr>
              <a:t>Policy &amp; Politics Conference 2015 </a:t>
            </a:r>
          </a:p>
        </p:txBody>
      </p:sp>
      <p:pic>
        <p:nvPicPr>
          <p:cNvPr id="28" name="Shape 28"/>
          <p:cNvPicPr preferRelativeResize="0"/>
          <p:nvPr/>
        </p:nvPicPr>
        <p:blipFill rotWithShape="1">
          <a:blip r:embed="rId3">
            <a:alphaModFix/>
          </a:blip>
          <a:srcRect b="0" l="0" r="0" t="0"/>
          <a:stretch/>
        </p:blipFill>
        <p:spPr>
          <a:xfrm>
            <a:off x="119500" y="75625"/>
            <a:ext cx="2952750" cy="1428749"/>
          </a:xfrm>
          <a:prstGeom prst="rect">
            <a:avLst/>
          </a:prstGeom>
          <a:noFill/>
          <a:ln>
            <a:noFill/>
          </a:ln>
        </p:spPr>
      </p:pic>
      <p:sp>
        <p:nvSpPr>
          <p:cNvPr id="29" name="Shape 29"/>
          <p:cNvSpPr txBox="1"/>
          <p:nvPr>
            <p:ph type="ctrTitle"/>
          </p:nvPr>
        </p:nvSpPr>
        <p:spPr>
          <a:xfrm>
            <a:off x="639375" y="2154691"/>
            <a:ext cx="7772400" cy="1159798"/>
          </a:xfrm>
          <a:prstGeom prst="rect">
            <a:avLst/>
          </a:prstGeom>
          <a:noFill/>
          <a:ln>
            <a:noFill/>
          </a:ln>
        </p:spPr>
        <p:txBody>
          <a:bodyPr anchorCtr="0" anchor="b"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1" i="1" lang="en" sz="2400" u="none" cap="none" strike="noStrike">
                <a:solidFill>
                  <a:schemeClr val="dk1"/>
                </a:solidFill>
                <a:latin typeface="Arial"/>
                <a:ea typeface="Arial"/>
                <a:cs typeface="Arial"/>
                <a:sym typeface="Arial"/>
              </a:rPr>
              <a:t>Between a rock and a hard place</a:t>
            </a:r>
            <a:r>
              <a:rPr b="0" i="0" lang="en" sz="2400" u="none" cap="none" strike="noStrike">
                <a:solidFill>
                  <a:schemeClr val="dk1"/>
                </a:solidFill>
                <a:latin typeface="Arial"/>
                <a:ea typeface="Arial"/>
                <a:cs typeface="Arial"/>
                <a:sym typeface="Arial"/>
              </a:rPr>
              <a:t>: what can England’s Planning Inspectorate tell us about democracy, power and the realities of localism under the Coalition Government and beyond?</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8" name="Shape 108"/>
        <p:cNvGrpSpPr/>
        <p:nvPr/>
      </p:nvGrpSpPr>
      <p:grpSpPr>
        <a:xfrm>
          <a:off x="0" y="0"/>
          <a:ext cx="0" cy="0"/>
          <a:chOff x="0" y="0"/>
          <a:chExt cx="0" cy="0"/>
        </a:xfrm>
      </p:grpSpPr>
      <p:sp>
        <p:nvSpPr>
          <p:cNvPr id="109" name="Shape 109"/>
          <p:cNvSpPr txBox="1"/>
          <p:nvPr>
            <p:ph type="title"/>
          </p:nvPr>
        </p:nvSpPr>
        <p:spPr>
          <a:xfrm>
            <a:off x="457200" y="383328"/>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What is the evidence of challenge</a:t>
            </a:r>
          </a:p>
        </p:txBody>
      </p:sp>
      <p:sp>
        <p:nvSpPr>
          <p:cNvPr id="110" name="Shape 110"/>
          <p:cNvSpPr txBox="1"/>
          <p:nvPr>
            <p:ph idx="1" type="body"/>
          </p:nvPr>
        </p:nvSpPr>
        <p:spPr>
          <a:xfrm>
            <a:off x="457200" y="1200150"/>
            <a:ext cx="8229600" cy="3725698"/>
          </a:xfrm>
          <a:prstGeom prst="rect">
            <a:avLst/>
          </a:prstGeom>
          <a:noFill/>
          <a:ln>
            <a:noFill/>
          </a:ln>
        </p:spPr>
        <p:txBody>
          <a:bodyPr anchorCtr="0" anchor="t" bIns="91425" lIns="91425" rIns="91425" tIns="91425">
            <a:noAutofit/>
          </a:bodyPr>
          <a:lstStyle/>
          <a:p>
            <a:pPr indent="-342900" lvl="0" marL="571500" marR="0" rtl="0" algn="l">
              <a:lnSpc>
                <a:spcPct val="115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Wave of vocal criticism - at the local level - by councillors and the media</a:t>
            </a:r>
          </a:p>
          <a:p>
            <a:pPr indent="-342900" lvl="0" marL="571500" marR="0" rtl="0" algn="l">
              <a:lnSpc>
                <a:spcPct val="115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Wave of vocal criticism - at the central level - by MPs (including proposed abolition)</a:t>
            </a:r>
          </a:p>
          <a:p>
            <a:pPr indent="-342900" lvl="0" marL="571500" marR="0" rtl="0" algn="l">
              <a:lnSpc>
                <a:spcPct val="115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Unprecedented (?) levels of ministerial intervention </a:t>
            </a:r>
          </a:p>
          <a:p>
            <a:pPr indent="-342900" lvl="0" marL="571500" marR="0" rtl="0" algn="l">
              <a:lnSpc>
                <a:spcPct val="115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Hard hitting legal challenges providing clarity - or impacting confidence?</a:t>
            </a:r>
          </a:p>
          <a:p>
            <a:pPr indent="-342900" lvl="0" marL="571500" marR="0" rtl="0" algn="l">
              <a:lnSpc>
                <a:spcPct val="115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Direct experiences </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4" name="Shape 114"/>
        <p:cNvGrpSpPr/>
        <p:nvPr/>
      </p:nvGrpSpPr>
      <p:grpSpPr>
        <a:xfrm>
          <a:off x="0" y="0"/>
          <a:ext cx="0" cy="0"/>
          <a:chOff x="0" y="0"/>
          <a:chExt cx="0" cy="0"/>
        </a:xfrm>
      </p:grpSpPr>
      <p:sp>
        <p:nvSpPr>
          <p:cNvPr id="115" name="Shape 115"/>
          <p:cNvSpPr txBox="1"/>
          <p:nvPr/>
        </p:nvSpPr>
        <p:spPr>
          <a:xfrm>
            <a:off x="0" y="0"/>
            <a:ext cx="9144000" cy="5143499"/>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lang="en" sz="2000">
                <a:solidFill>
                  <a:schemeClr val="dk1"/>
                </a:solidFill>
              </a:rPr>
              <a:t>Local level criticism … </a:t>
            </a:r>
          </a:p>
          <a:p>
            <a:pPr indent="-2199" lvl="0" marL="179999" marR="0" rtl="0" algn="l">
              <a:lnSpc>
                <a:spcPct val="100000"/>
              </a:lnSpc>
              <a:spcBef>
                <a:spcPts val="0"/>
              </a:spcBef>
              <a:spcAft>
                <a:spcPts val="0"/>
              </a:spcAft>
              <a:buClr>
                <a:schemeClr val="dk1"/>
              </a:buClr>
              <a:buFont typeface="Arial"/>
              <a:buNone/>
            </a:pPr>
            <a:r>
              <a:t/>
            </a:r>
            <a:endParaRPr i="1" sz="2000">
              <a:solidFill>
                <a:schemeClr val="dk1"/>
              </a:solidFill>
            </a:endParaRPr>
          </a:p>
          <a:p>
            <a:pPr indent="-2199" lvl="0" marL="180000" marR="0" rtl="0" algn="l">
              <a:lnSpc>
                <a:spcPct val="100000"/>
              </a:lnSpc>
              <a:spcBef>
                <a:spcPts val="0"/>
              </a:spcBef>
              <a:spcAft>
                <a:spcPts val="0"/>
              </a:spcAft>
              <a:buClr>
                <a:schemeClr val="dk1"/>
              </a:buClr>
              <a:buSzPct val="25000"/>
              <a:buFont typeface="Arial"/>
              <a:buNone/>
            </a:pPr>
            <a:r>
              <a:rPr b="0" i="1" lang="en" sz="2000" u="none" cap="none" strike="noStrike">
                <a:solidFill>
                  <a:schemeClr val="dk1"/>
                </a:solidFill>
                <a:latin typeface="Arial"/>
                <a:ea typeface="Arial"/>
                <a:cs typeface="Arial"/>
                <a:sym typeface="Arial"/>
              </a:rPr>
              <a:t>“Harrogate goes to war over planning inspector’s housing ruling” (Yorkshire Post 2014)</a:t>
            </a:r>
          </a:p>
          <a:p>
            <a:pPr indent="-2199" lvl="0" marL="180000" marR="0" rtl="0" algn="l">
              <a:lnSpc>
                <a:spcPct val="100000"/>
              </a:lnSpc>
              <a:spcBef>
                <a:spcPts val="1200"/>
              </a:spcBef>
              <a:spcAft>
                <a:spcPts val="0"/>
              </a:spcAft>
              <a:buClr>
                <a:schemeClr val="dk1"/>
              </a:buClr>
              <a:buSzPct val="25000"/>
              <a:buFont typeface="Arial"/>
              <a:buNone/>
            </a:pPr>
            <a:r>
              <a:rPr b="0" i="1" lang="en" sz="2000" u="none" cap="none" strike="noStrike">
                <a:solidFill>
                  <a:schemeClr val="dk1"/>
                </a:solidFill>
                <a:latin typeface="Arial"/>
                <a:ea typeface="Arial"/>
                <a:cs typeface="Arial"/>
                <a:sym typeface="Arial"/>
              </a:rPr>
              <a:t>“</a:t>
            </a:r>
            <a:r>
              <a:rPr b="0" i="1" lang="en" sz="2000" u="none" cap="none" strike="noStrike">
                <a:solidFill>
                  <a:srgbClr val="111111"/>
                </a:solidFill>
                <a:latin typeface="Arial"/>
                <a:ea typeface="Arial"/>
                <a:cs typeface="Arial"/>
                <a:sym typeface="Arial"/>
              </a:rPr>
              <a:t>Kirklees Council leader unhappy that Government inspector could order our area to increase housebuilding targets by 50%” (Douglas 2013) </a:t>
            </a:r>
          </a:p>
          <a:p>
            <a:pPr indent="-2199" lvl="0" marL="180000" marR="0" rtl="0" algn="l">
              <a:lnSpc>
                <a:spcPct val="100000"/>
              </a:lnSpc>
              <a:spcBef>
                <a:spcPts val="1200"/>
              </a:spcBef>
              <a:spcAft>
                <a:spcPts val="0"/>
              </a:spcAft>
              <a:buClr>
                <a:srgbClr val="111111"/>
              </a:buClr>
              <a:buSzPct val="25000"/>
              <a:buFont typeface="Arial"/>
              <a:buNone/>
            </a:pPr>
            <a:r>
              <a:rPr b="0" i="1" lang="en" sz="2000" u="none" cap="none" strike="noStrike">
                <a:solidFill>
                  <a:srgbClr val="111111"/>
                </a:solidFill>
                <a:latin typeface="Arial"/>
                <a:ea typeface="Arial"/>
                <a:cs typeface="Arial"/>
                <a:sym typeface="Arial"/>
              </a:rPr>
              <a:t>“Inspector savages Durham local plan” (Donnelly 2015) </a:t>
            </a:r>
          </a:p>
          <a:p>
            <a:pPr indent="-2199" lvl="0" marL="180000" marR="0" rtl="0" algn="l">
              <a:lnSpc>
                <a:spcPct val="100000"/>
              </a:lnSpc>
              <a:spcBef>
                <a:spcPts val="1200"/>
              </a:spcBef>
              <a:spcAft>
                <a:spcPts val="0"/>
              </a:spcAft>
              <a:buClr>
                <a:srgbClr val="111111"/>
              </a:buClr>
              <a:buSzPct val="25000"/>
              <a:buFont typeface="Arial"/>
              <a:buNone/>
            </a:pPr>
            <a:r>
              <a:rPr b="0" i="1" lang="en" sz="2000" u="none" cap="none" strike="noStrike">
                <a:solidFill>
                  <a:srgbClr val="111111"/>
                </a:solidFill>
                <a:latin typeface="Arial"/>
                <a:ea typeface="Arial"/>
                <a:cs typeface="Arial"/>
                <a:sym typeface="Arial"/>
              </a:rPr>
              <a:t>“</a:t>
            </a:r>
            <a:r>
              <a:rPr b="0" i="1" lang="en" sz="2000" u="none" cap="none" strike="noStrike">
                <a:solidFill>
                  <a:srgbClr val="FF0000"/>
                </a:solidFill>
                <a:latin typeface="Arial"/>
                <a:ea typeface="Arial"/>
                <a:cs typeface="Arial"/>
                <a:sym typeface="Arial"/>
              </a:rPr>
              <a:t>Council threatens legal action over inspector's local plan torpedo</a:t>
            </a:r>
            <a:r>
              <a:rPr b="0" i="1" lang="en" sz="2000" u="none" cap="none" strike="noStrike">
                <a:solidFill>
                  <a:srgbClr val="333333"/>
                </a:solidFill>
                <a:latin typeface="Arial"/>
                <a:ea typeface="Arial"/>
                <a:cs typeface="Arial"/>
                <a:sym typeface="Arial"/>
              </a:rPr>
              <a:t>” (Pitcher 2015). </a:t>
            </a:r>
          </a:p>
          <a:p>
            <a:pPr indent="-2199" lvl="0" marL="180000" marR="0" rtl="0" algn="l">
              <a:lnSpc>
                <a:spcPct val="100000"/>
              </a:lnSpc>
              <a:spcBef>
                <a:spcPts val="1200"/>
              </a:spcBef>
              <a:spcAft>
                <a:spcPts val="0"/>
              </a:spcAft>
              <a:buClr>
                <a:schemeClr val="dk1"/>
              </a:buClr>
              <a:buSzPct val="25000"/>
              <a:buFont typeface="Arial"/>
              <a:buNone/>
            </a:pPr>
            <a:r>
              <a:rPr b="0" i="1" lang="en" sz="2000" u="none" cap="none" strike="noStrike">
                <a:solidFill>
                  <a:schemeClr val="dk1"/>
                </a:solidFill>
                <a:latin typeface="Arial"/>
                <a:ea typeface="Arial"/>
                <a:cs typeface="Arial"/>
                <a:sym typeface="Arial"/>
              </a:rPr>
              <a:t>“Inspector blight’s arrival puts the wind up locals over turbine” (</a:t>
            </a:r>
            <a:r>
              <a:rPr b="0" i="1" lang="en" sz="2000" u="none" cap="none" strike="noStrike">
                <a:solidFill>
                  <a:srgbClr val="3F3F3F"/>
                </a:solidFill>
                <a:latin typeface="Arial"/>
                <a:ea typeface="Arial"/>
                <a:cs typeface="Arial"/>
                <a:sym typeface="Arial"/>
              </a:rPr>
              <a:t>Phelvin 2015).</a:t>
            </a:r>
          </a:p>
          <a:p>
            <a:pPr indent="-2199" lvl="0" marL="180000" marR="0" rtl="0" algn="l">
              <a:lnSpc>
                <a:spcPct val="100000"/>
              </a:lnSpc>
              <a:spcBef>
                <a:spcPts val="1200"/>
              </a:spcBef>
              <a:spcAft>
                <a:spcPts val="0"/>
              </a:spcAft>
              <a:buClr>
                <a:schemeClr val="dk1"/>
              </a:buClr>
              <a:buSzPct val="25000"/>
              <a:buFont typeface="Arial"/>
              <a:buNone/>
            </a:pPr>
            <a:r>
              <a:rPr b="0" i="1" lang="en" sz="2000" u="none" cap="none" strike="noStrike">
                <a:solidFill>
                  <a:srgbClr val="2C2C2C"/>
                </a:solidFill>
                <a:latin typeface="Arial"/>
                <a:ea typeface="Arial"/>
                <a:cs typeface="Arial"/>
                <a:sym typeface="Arial"/>
              </a:rPr>
              <a:t>“</a:t>
            </a:r>
            <a:r>
              <a:rPr b="0" i="1" lang="en" sz="2000" u="none" cap="none" strike="noStrike">
                <a:solidFill>
                  <a:srgbClr val="FF0000"/>
                </a:solidFill>
                <a:latin typeface="Arial"/>
                <a:ea typeface="Arial"/>
                <a:cs typeface="Arial"/>
                <a:sym typeface="Arial"/>
              </a:rPr>
              <a:t>Planning inspectors completely undermine local plans</a:t>
            </a:r>
            <a:r>
              <a:rPr b="0" i="1" lang="en" sz="2000" u="none" cap="none" strike="noStrike">
                <a:solidFill>
                  <a:srgbClr val="2C2C2C"/>
                </a:solidFill>
                <a:latin typeface="Arial"/>
                <a:ea typeface="Arial"/>
                <a:cs typeface="Arial"/>
                <a:sym typeface="Arial"/>
              </a:rPr>
              <a:t> and act as if under a directive to assume developers are right and local authorities are wrong” (Proctor 2015).</a:t>
            </a:r>
          </a:p>
          <a:p>
            <a:pPr indent="0" lvl="0" marL="0" marR="0" rtl="0" algn="l">
              <a:lnSpc>
                <a:spcPct val="100000"/>
              </a:lnSpc>
              <a:spcBef>
                <a:spcPts val="1200"/>
              </a:spcBef>
              <a:spcAft>
                <a:spcPts val="0"/>
              </a:spcAft>
              <a:buClr>
                <a:srgbClr val="000000"/>
              </a:buClr>
              <a:buFont typeface="Arial"/>
              <a:buNone/>
            </a:pPr>
            <a:r>
              <a:t/>
            </a:r>
            <a:endParaRPr b="0" i="1" sz="1800" u="none" cap="none" strike="noStrike">
              <a:solidFill>
                <a:srgbClr val="3F3F3F"/>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9" name="Shape 119"/>
        <p:cNvGrpSpPr/>
        <p:nvPr/>
      </p:nvGrpSpPr>
      <p:grpSpPr>
        <a:xfrm>
          <a:off x="0" y="0"/>
          <a:ext cx="0" cy="0"/>
          <a:chOff x="0" y="0"/>
          <a:chExt cx="0" cy="0"/>
        </a:xfrm>
      </p:grpSpPr>
      <p:sp>
        <p:nvSpPr>
          <p:cNvPr id="120" name="Shape 120"/>
          <p:cNvSpPr txBox="1"/>
          <p:nvPr/>
        </p:nvSpPr>
        <p:spPr>
          <a:xfrm>
            <a:off x="-479895" y="0"/>
            <a:ext cx="9609899" cy="5143499"/>
          </a:xfrm>
          <a:prstGeom prst="rect">
            <a:avLst/>
          </a:prstGeom>
          <a:noFill/>
          <a:ln>
            <a:noFill/>
          </a:ln>
        </p:spPr>
        <p:txBody>
          <a:bodyPr anchorCtr="0" anchor="ctr" bIns="91425" lIns="91425" rIns="91425" tIns="91425">
            <a:noAutofit/>
          </a:bodyPr>
          <a:lstStyle/>
          <a:p>
            <a:pPr indent="-8799" lvl="0" marL="719999" marR="0" rtl="0" algn="l">
              <a:lnSpc>
                <a:spcPct val="115000"/>
              </a:lnSpc>
              <a:spcBef>
                <a:spcPts val="0"/>
              </a:spcBef>
              <a:spcAft>
                <a:spcPts val="0"/>
              </a:spcAft>
              <a:buClr>
                <a:srgbClr val="222222"/>
              </a:buClr>
              <a:buSzPct val="25000"/>
              <a:buFont typeface="Arial"/>
              <a:buNone/>
            </a:pPr>
            <a:r>
              <a:rPr lang="en" sz="1800">
                <a:solidFill>
                  <a:srgbClr val="222222"/>
                </a:solidFill>
              </a:rPr>
              <a:t>Criticism by MPS … </a:t>
            </a:r>
          </a:p>
          <a:p>
            <a:pPr indent="-8799" lvl="0" marL="719999" marR="0" rtl="0" algn="l">
              <a:lnSpc>
                <a:spcPct val="115000"/>
              </a:lnSpc>
              <a:spcBef>
                <a:spcPts val="0"/>
              </a:spcBef>
              <a:spcAft>
                <a:spcPts val="0"/>
              </a:spcAft>
              <a:buClr>
                <a:srgbClr val="222222"/>
              </a:buClr>
              <a:buFont typeface="Arial"/>
              <a:buNone/>
            </a:pPr>
            <a:r>
              <a:t/>
            </a:r>
            <a:endParaRPr sz="1800">
              <a:solidFill>
                <a:srgbClr val="222222"/>
              </a:solidFill>
            </a:endParaRPr>
          </a:p>
          <a:p>
            <a:pPr indent="-8799" lvl="0" marL="720000" marR="0" rtl="0" algn="l">
              <a:lnSpc>
                <a:spcPct val="115000"/>
              </a:lnSpc>
              <a:spcBef>
                <a:spcPts val="0"/>
              </a:spcBef>
              <a:spcAft>
                <a:spcPts val="0"/>
              </a:spcAft>
              <a:buClr>
                <a:srgbClr val="222222"/>
              </a:buClr>
              <a:buSzPct val="25000"/>
              <a:buFont typeface="Arial"/>
              <a:buNone/>
            </a:pPr>
            <a:r>
              <a:rPr b="0" i="1" lang="en" sz="1800" u="none" cap="none" strike="noStrike">
                <a:solidFill>
                  <a:srgbClr val="222222"/>
                </a:solidFill>
                <a:latin typeface="Arial"/>
                <a:ea typeface="Arial"/>
                <a:cs typeface="Arial"/>
                <a:sym typeface="Arial"/>
              </a:rPr>
              <a:t>“Localism can be undermined, especially by decisions of the Planning Inspectorate” (Nick Herbert MP)</a:t>
            </a:r>
          </a:p>
          <a:p>
            <a:pPr indent="-8799" lvl="0" marL="720000" marR="0" rtl="0" algn="l">
              <a:lnSpc>
                <a:spcPct val="115000"/>
              </a:lnSpc>
              <a:spcBef>
                <a:spcPts val="1200"/>
              </a:spcBef>
              <a:spcAft>
                <a:spcPts val="0"/>
              </a:spcAft>
              <a:buClr>
                <a:srgbClr val="222222"/>
              </a:buClr>
              <a:buSzPct val="25000"/>
              <a:buFont typeface="Arial"/>
              <a:buNone/>
            </a:pPr>
            <a:r>
              <a:rPr b="0" i="1" lang="en" sz="1800" u="none" cap="none" strike="noStrike">
                <a:solidFill>
                  <a:srgbClr val="222222"/>
                </a:solidFill>
                <a:latin typeface="Arial"/>
                <a:ea typeface="Arial"/>
                <a:cs typeface="Arial"/>
                <a:sym typeface="Arial"/>
              </a:rPr>
              <a:t> “It is immensely discouraging to communities … when their wishes are r</a:t>
            </a:r>
            <a:r>
              <a:rPr b="0" i="1" lang="en" sz="1800" u="none" cap="none" strike="noStrike">
                <a:solidFill>
                  <a:srgbClr val="FF0000"/>
                </a:solidFill>
                <a:latin typeface="Arial"/>
                <a:ea typeface="Arial"/>
                <a:cs typeface="Arial"/>
                <a:sym typeface="Arial"/>
              </a:rPr>
              <a:t>idden over roughshod by the Planning Inspectorate</a:t>
            </a:r>
            <a:r>
              <a:rPr b="0" i="1" lang="en" sz="1800" u="none" cap="none" strike="noStrike">
                <a:solidFill>
                  <a:srgbClr val="222222"/>
                </a:solidFill>
                <a:latin typeface="Arial"/>
                <a:ea typeface="Arial"/>
                <a:cs typeface="Arial"/>
                <a:sym typeface="Arial"/>
              </a:rPr>
              <a:t>” (Sir Nicholas Soames, MP).</a:t>
            </a:r>
          </a:p>
          <a:p>
            <a:pPr indent="-8799" lvl="0" marL="720000" marR="0" rtl="0" algn="l">
              <a:lnSpc>
                <a:spcPct val="124800"/>
              </a:lnSpc>
              <a:spcBef>
                <a:spcPts val="1200"/>
              </a:spcBef>
              <a:spcAft>
                <a:spcPts val="0"/>
              </a:spcAft>
              <a:buClr>
                <a:srgbClr val="222222"/>
              </a:buClr>
              <a:buSzPct val="25000"/>
              <a:buFont typeface="Arial"/>
              <a:buNone/>
            </a:pPr>
            <a:r>
              <a:rPr b="0" i="1" lang="en" sz="1800" u="none" cap="none" strike="noStrike">
                <a:solidFill>
                  <a:srgbClr val="222222"/>
                </a:solidFill>
                <a:latin typeface="Arial"/>
                <a:ea typeface="Arial"/>
                <a:cs typeface="Arial"/>
                <a:sym typeface="Arial"/>
              </a:rPr>
              <a:t>“</a:t>
            </a:r>
            <a:r>
              <a:rPr b="0" i="1" lang="en" sz="1800" u="none" cap="none" strike="noStrike">
                <a:solidFill>
                  <a:srgbClr val="FF0000"/>
                </a:solidFill>
                <a:latin typeface="Arial"/>
                <a:ea typeface="Arial"/>
                <a:cs typeface="Arial"/>
                <a:sym typeface="Arial"/>
              </a:rPr>
              <a:t>the inspectorate is rewriting local plans</a:t>
            </a:r>
            <a:r>
              <a:rPr b="0" i="1" lang="en" sz="1800" u="none" cap="none" strike="noStrike">
                <a:solidFill>
                  <a:srgbClr val="222222"/>
                </a:solidFill>
                <a:latin typeface="Arial"/>
                <a:ea typeface="Arial"/>
                <a:cs typeface="Arial"/>
                <a:sym typeface="Arial"/>
              </a:rPr>
              <a:t>. It is raising housing numbers in my constituency to beyond the level set out in the south-east plan, and it is causing delay at a time when responsible authorities are planning for a great number of houses (Nick Hebert MP, .</a:t>
            </a:r>
          </a:p>
          <a:p>
            <a:pPr indent="-8799" lvl="0" marL="720000" marR="0" rtl="0" algn="l">
              <a:lnSpc>
                <a:spcPct val="115000"/>
              </a:lnSpc>
              <a:spcBef>
                <a:spcPts val="1200"/>
              </a:spcBef>
              <a:spcAft>
                <a:spcPts val="0"/>
              </a:spcAft>
              <a:buClr>
                <a:srgbClr val="222222"/>
              </a:buClr>
              <a:buSzPct val="25000"/>
              <a:buFont typeface="Arial"/>
              <a:buNone/>
            </a:pPr>
            <a:r>
              <a:rPr b="0" i="1" lang="en" sz="1800" u="none" cap="none" strike="noStrike">
                <a:solidFill>
                  <a:srgbClr val="222222"/>
                </a:solidFill>
                <a:latin typeface="Arial"/>
                <a:ea typeface="Arial"/>
                <a:cs typeface="Arial"/>
                <a:sym typeface="Arial"/>
              </a:rPr>
              <a:t>“</a:t>
            </a:r>
            <a:r>
              <a:rPr b="0" i="1" lang="en" sz="1800" u="none" cap="none" strike="noStrike">
                <a:solidFill>
                  <a:srgbClr val="FF0000"/>
                </a:solidFill>
                <a:latin typeface="Arial"/>
                <a:ea typeface="Arial"/>
                <a:cs typeface="Arial"/>
                <a:sym typeface="Arial"/>
              </a:rPr>
              <a:t>the inspectorate is not taking sufficient account of local feelings in the judgements it makes</a:t>
            </a:r>
            <a:r>
              <a:rPr b="0" i="1" lang="en" sz="1800" u="none" cap="none" strike="noStrike">
                <a:solidFill>
                  <a:srgbClr val="222222"/>
                </a:solidFill>
                <a:latin typeface="Arial"/>
                <a:ea typeface="Arial"/>
                <a:cs typeface="Arial"/>
                <a:sym typeface="Arial"/>
              </a:rPr>
              <a:t>” (Andrew Mitchell, MP)</a:t>
            </a:r>
            <a:r>
              <a:rPr b="0" i="0" lang="en" sz="1800" u="none" cap="none" strike="noStrike">
                <a:solidFill>
                  <a:srgbClr val="222222"/>
                </a:solidFill>
                <a:latin typeface="Arial"/>
                <a:ea typeface="Arial"/>
                <a:cs typeface="Arial"/>
                <a:sym typeface="Arial"/>
              </a:rPr>
              <a:t>. </a:t>
            </a:r>
          </a:p>
          <a:p>
            <a:pPr indent="452799" lvl="0" marL="360000" marR="0" rtl="0" algn="l">
              <a:lnSpc>
                <a:spcPct val="115000"/>
              </a:lnSpc>
              <a:spcBef>
                <a:spcPts val="1200"/>
              </a:spcBef>
              <a:spcAft>
                <a:spcPts val="0"/>
              </a:spcAft>
              <a:buClr>
                <a:srgbClr val="222222"/>
              </a:buClr>
              <a:buSzPct val="25000"/>
              <a:buFont typeface="Arial"/>
              <a:buNone/>
            </a:pPr>
            <a:r>
              <a:rPr b="0" i="0" lang="en" sz="2000" u="none" cap="none" strike="noStrike">
                <a:solidFill>
                  <a:srgbClr val="222222"/>
                </a:solidFill>
                <a:latin typeface="Arial"/>
                <a:ea typeface="Arial"/>
                <a:cs typeface="Arial"/>
                <a:sym typeface="Arial"/>
              </a:rPr>
              <a:t>(All quoted in Hansard 2015).</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sp>
        <p:nvSpPr>
          <p:cNvPr id="125" name="Shape 125"/>
          <p:cNvSpPr txBox="1"/>
          <p:nvPr>
            <p:ph idx="1" type="body"/>
          </p:nvPr>
        </p:nvSpPr>
        <p:spPr>
          <a:xfrm>
            <a:off x="467543" y="987574"/>
            <a:ext cx="8229600" cy="40719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1" lang="en" sz="1800" u="none" cap="none" strike="noStrike">
                <a:solidFill>
                  <a:srgbClr val="FF0000"/>
                </a:solidFill>
                <a:latin typeface="Arial"/>
                <a:ea typeface="Arial"/>
                <a:cs typeface="Arial"/>
                <a:sym typeface="Arial"/>
              </a:rPr>
              <a:t>“He [Boles] has been careful not to let planning inspectors give the impression that central government is directing allocations, however necessary its policies may make them” (Garlick 2014).</a:t>
            </a:r>
          </a:p>
          <a:p>
            <a:pPr indent="-342900" lvl="0" marL="4572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Possible shift in relationship between PINS and SoS </a:t>
            </a:r>
          </a:p>
          <a:p>
            <a:pPr indent="-342900" lvl="0" marL="4572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Specific expression of more general ‘politicisation’ of civil service</a:t>
            </a:r>
          </a:p>
          <a:p>
            <a:pPr indent="-342900" lvl="0" marL="4572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Formal pressures</a:t>
            </a:r>
          </a:p>
          <a:p>
            <a:pPr indent="-317500" lvl="1" marL="914400" marR="0" rtl="0" algn="l">
              <a:lnSpc>
                <a:spcPct val="115000"/>
              </a:lnSpc>
              <a:spcBef>
                <a:spcPts val="0"/>
              </a:spcBef>
              <a:spcAft>
                <a:spcPts val="0"/>
              </a:spcAft>
              <a:buClr>
                <a:schemeClr val="dk1"/>
              </a:buClr>
              <a:buSzPct val="100000"/>
              <a:buFont typeface="Arial"/>
              <a:buChar char="○"/>
            </a:pPr>
            <a:r>
              <a:rPr b="0" i="0" lang="en" sz="1400" u="none" cap="none" strike="noStrike">
                <a:solidFill>
                  <a:schemeClr val="dk1"/>
                </a:solidFill>
                <a:latin typeface="Arial"/>
                <a:ea typeface="Arial"/>
                <a:cs typeface="Arial"/>
                <a:sym typeface="Arial"/>
              </a:rPr>
              <a:t>The ‘Sir Mike Pitt’ letter (2014)</a:t>
            </a:r>
          </a:p>
          <a:p>
            <a:pPr indent="-317500" lvl="1" marL="914400" marR="0" rtl="0" algn="l">
              <a:lnSpc>
                <a:spcPct val="115000"/>
              </a:lnSpc>
              <a:spcBef>
                <a:spcPts val="0"/>
              </a:spcBef>
              <a:spcAft>
                <a:spcPts val="0"/>
              </a:spcAft>
              <a:buClr>
                <a:schemeClr val="dk1"/>
              </a:buClr>
              <a:buSzPct val="100000"/>
              <a:buFont typeface="Arial"/>
              <a:buChar char="○"/>
            </a:pPr>
            <a:r>
              <a:rPr b="0" i="0" lang="en" sz="1400" u="none" cap="none" strike="noStrike">
                <a:solidFill>
                  <a:schemeClr val="dk1"/>
                </a:solidFill>
                <a:latin typeface="Arial"/>
                <a:ea typeface="Arial"/>
                <a:cs typeface="Arial"/>
                <a:sym typeface="Arial"/>
              </a:rPr>
              <a:t>Recovered appeals (wind farms and gypsy and traveller sites)</a:t>
            </a:r>
          </a:p>
          <a:p>
            <a:pPr indent="-317500" lvl="1" marL="914400" marR="0" rtl="0" algn="l">
              <a:lnSpc>
                <a:spcPct val="115000"/>
              </a:lnSpc>
              <a:spcBef>
                <a:spcPts val="0"/>
              </a:spcBef>
              <a:spcAft>
                <a:spcPts val="0"/>
              </a:spcAft>
              <a:buClr>
                <a:schemeClr val="dk1"/>
              </a:buClr>
              <a:buSzPct val="100000"/>
              <a:buFont typeface="Arial"/>
              <a:buChar char="○"/>
            </a:pPr>
            <a:r>
              <a:rPr b="0" i="0" lang="en" sz="1400" u="none" cap="none" strike="noStrike">
                <a:solidFill>
                  <a:schemeClr val="dk1"/>
                </a:solidFill>
                <a:latin typeface="Arial"/>
                <a:ea typeface="Arial"/>
                <a:cs typeface="Arial"/>
                <a:sym typeface="Arial"/>
              </a:rPr>
              <a:t>SoS local plan call-in, Maldon and North Somerset </a:t>
            </a:r>
          </a:p>
          <a:p>
            <a:pPr indent="-317500" lvl="1" marL="914400" marR="0" rtl="0" algn="l">
              <a:lnSpc>
                <a:spcPct val="115000"/>
              </a:lnSpc>
              <a:spcBef>
                <a:spcPts val="0"/>
              </a:spcBef>
              <a:spcAft>
                <a:spcPts val="0"/>
              </a:spcAft>
              <a:buClr>
                <a:schemeClr val="dk1"/>
              </a:buClr>
              <a:buSzPct val="100000"/>
              <a:buFont typeface="Arial"/>
              <a:buChar char="○"/>
            </a:pPr>
            <a:r>
              <a:rPr b="0" i="0" lang="en" sz="1400" u="none" cap="none" strike="noStrike">
                <a:solidFill>
                  <a:schemeClr val="dk1"/>
                </a:solidFill>
                <a:latin typeface="Arial"/>
                <a:ea typeface="Arial"/>
                <a:cs typeface="Arial"/>
                <a:sym typeface="Arial"/>
              </a:rPr>
              <a:t>Brandon Lewis’ communications to PINS</a:t>
            </a:r>
          </a:p>
          <a:p>
            <a:pPr indent="-317500" lvl="1" marL="914400" marR="0" rtl="0" algn="l">
              <a:lnSpc>
                <a:spcPct val="115000"/>
              </a:lnSpc>
              <a:spcBef>
                <a:spcPts val="0"/>
              </a:spcBef>
              <a:spcAft>
                <a:spcPts val="0"/>
              </a:spcAft>
              <a:buClr>
                <a:schemeClr val="dk1"/>
              </a:buClr>
              <a:buSzPct val="100000"/>
              <a:buFont typeface="Arial"/>
              <a:buChar char="○"/>
            </a:pPr>
            <a:r>
              <a:rPr b="0" i="0" lang="en" sz="1400" u="none" cap="none" strike="noStrike">
                <a:solidFill>
                  <a:schemeClr val="dk1"/>
                </a:solidFill>
                <a:latin typeface="Arial"/>
                <a:ea typeface="Arial"/>
                <a:cs typeface="Arial"/>
                <a:sym typeface="Arial"/>
              </a:rPr>
              <a:t>Increased levels of disagreement between SoS and inspectors over green belt decisions</a:t>
            </a:r>
          </a:p>
          <a:p>
            <a:pPr indent="-342900" lvl="0" marL="4572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Informal pressures?</a:t>
            </a:r>
          </a:p>
          <a:p>
            <a:pPr indent="-342900" lvl="0" marL="457200" rtl="0">
              <a:lnSpc>
                <a:spcPct val="115000"/>
              </a:lnSpc>
              <a:spcBef>
                <a:spcPts val="0"/>
              </a:spcBef>
              <a:buSzPct val="100000"/>
              <a:buChar char="●"/>
            </a:pPr>
            <a:r>
              <a:rPr lang="en" sz="1800"/>
              <a:t>Is policy leading to decisions by inspectors that Government wants? Do inspectors know how to act? </a:t>
            </a:r>
          </a:p>
        </p:txBody>
      </p:sp>
      <p:sp>
        <p:nvSpPr>
          <p:cNvPr id="126" name="Shape 126"/>
          <p:cNvSpPr txBox="1"/>
          <p:nvPr>
            <p:ph type="title"/>
          </p:nvPr>
        </p:nvSpPr>
        <p:spPr>
          <a:xfrm>
            <a:off x="457200" y="205978"/>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Unprecedented intervention?</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0" name="Shape 130"/>
        <p:cNvGrpSpPr/>
        <p:nvPr/>
      </p:nvGrpSpPr>
      <p:grpSpPr>
        <a:xfrm>
          <a:off x="0" y="0"/>
          <a:ext cx="0" cy="0"/>
          <a:chOff x="0" y="0"/>
          <a:chExt cx="0" cy="0"/>
        </a:xfrm>
      </p:grpSpPr>
      <p:sp>
        <p:nvSpPr>
          <p:cNvPr id="131" name="Shape 131"/>
          <p:cNvSpPr txBox="1"/>
          <p:nvPr>
            <p:ph type="title"/>
          </p:nvPr>
        </p:nvSpPr>
        <p:spPr>
          <a:xfrm>
            <a:off x="457200" y="205978"/>
            <a:ext cx="8229600" cy="85725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Ministerial letters to PINS CEO</a:t>
            </a:r>
          </a:p>
        </p:txBody>
      </p:sp>
      <p:sp>
        <p:nvSpPr>
          <p:cNvPr id="132" name="Shape 132"/>
          <p:cNvSpPr txBox="1"/>
          <p:nvPr>
            <p:ph idx="1" type="body"/>
          </p:nvPr>
        </p:nvSpPr>
        <p:spPr>
          <a:xfrm>
            <a:off x="457200" y="1200150"/>
            <a:ext cx="8517299" cy="3725699"/>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en" sz="1800" u="none" cap="none" strike="noStrike">
                <a:solidFill>
                  <a:schemeClr val="dk1"/>
                </a:solidFill>
                <a:latin typeface="Arial"/>
                <a:ea typeface="Arial"/>
                <a:cs typeface="Arial"/>
                <a:sym typeface="Arial"/>
              </a:rPr>
              <a:t>[on Reigate &amp; Banstead Local Plan] </a:t>
            </a:r>
            <a:r>
              <a:rPr lang="en" sz="1800"/>
              <a:t>“</a:t>
            </a:r>
            <a:r>
              <a:rPr b="0" i="0" lang="en" sz="1800" u="none" cap="none" strike="noStrike">
                <a:solidFill>
                  <a:schemeClr val="dk1"/>
                </a:solidFill>
                <a:latin typeface="Arial"/>
                <a:ea typeface="Arial"/>
                <a:cs typeface="Arial"/>
                <a:sym typeface="Arial"/>
              </a:rPr>
              <a:t>On reading the report, I was disturbed by the Inspector’s use of language, which invited misinterpretation of government policy …</a:t>
            </a:r>
            <a:r>
              <a:rPr lang="en" sz="1800"/>
              <a:t>”</a:t>
            </a:r>
            <a:r>
              <a:rPr b="0" i="0" lang="en" sz="1800" u="none" cap="none" strike="noStrike">
                <a:solidFill>
                  <a:schemeClr val="dk1"/>
                </a:solidFill>
                <a:latin typeface="Arial"/>
                <a:ea typeface="Arial"/>
                <a:cs typeface="Arial"/>
                <a:sym typeface="Arial"/>
              </a:rPr>
              <a:t> (Nick Boles, 3 March 2014)</a:t>
            </a:r>
          </a:p>
          <a:p>
            <a:pPr indent="0" lvl="0" marL="0" marR="0" rtl="0" algn="l">
              <a:lnSpc>
                <a:spcPct val="100000"/>
              </a:lnSpc>
              <a:spcBef>
                <a:spcPts val="0"/>
              </a:spcBef>
              <a:spcAft>
                <a:spcPts val="0"/>
              </a:spcAft>
              <a:buClr>
                <a:schemeClr val="dk1"/>
              </a:buClr>
              <a:buSzPct val="25000"/>
              <a:buFont typeface="Arial"/>
              <a:buNone/>
            </a:pPr>
            <a:r>
              <a:t/>
            </a:r>
            <a:endParaRPr sz="1800"/>
          </a:p>
          <a:p>
            <a:pPr indent="0" lvl="0" marL="0" marR="0" rtl="0" algn="l">
              <a:lnSpc>
                <a:spcPct val="100000"/>
              </a:lnSpc>
              <a:spcBef>
                <a:spcPts val="0"/>
              </a:spcBef>
              <a:spcAft>
                <a:spcPts val="0"/>
              </a:spcAft>
              <a:buClr>
                <a:schemeClr val="dk1"/>
              </a:buClr>
              <a:buSzPct val="25000"/>
              <a:buFont typeface="Arial"/>
              <a:buNone/>
            </a:pPr>
            <a:r>
              <a:rPr lang="en" sz="1800"/>
              <a:t>“</a:t>
            </a:r>
            <a:r>
              <a:rPr b="0" i="0" lang="en" sz="1800" u="none" cap="none" strike="noStrike">
                <a:solidFill>
                  <a:schemeClr val="dk1"/>
                </a:solidFill>
                <a:latin typeface="Arial"/>
                <a:ea typeface="Arial"/>
                <a:cs typeface="Arial"/>
                <a:sym typeface="Arial"/>
              </a:rPr>
              <a:t>I am writing to ensure our policy position … is clear.   … Councils will need to consider [SHMA] evidence carefully and take adequate time to consider whether there are environmental and policy constraints, such as Green Belt, which will impact on their overall housing requirement.</a:t>
            </a:r>
            <a:r>
              <a:rPr lang="en" sz="1800"/>
              <a:t>”</a:t>
            </a:r>
            <a:r>
              <a:rPr b="0" i="0" lang="en" sz="1800" u="none" cap="none" strike="noStrike">
                <a:solidFill>
                  <a:schemeClr val="dk1"/>
                </a:solidFill>
                <a:latin typeface="Arial"/>
                <a:ea typeface="Arial"/>
                <a:cs typeface="Arial"/>
                <a:sym typeface="Arial"/>
              </a:rPr>
              <a:t> (Brandon Lewis, December  2014)</a:t>
            </a:r>
          </a:p>
          <a:p>
            <a:pPr indent="0" lvl="0" marL="0" marR="0" rtl="0" algn="l">
              <a:lnSpc>
                <a:spcPct val="100000"/>
              </a:lnSpc>
              <a:spcBef>
                <a:spcPts val="0"/>
              </a:spcBef>
              <a:spcAft>
                <a:spcPts val="0"/>
              </a:spcAft>
              <a:buClr>
                <a:schemeClr val="dk1"/>
              </a:buClr>
              <a:buSzPct val="25000"/>
              <a:buFont typeface="Arial"/>
              <a:buNone/>
            </a:pPr>
            <a:r>
              <a:t/>
            </a:r>
            <a:endParaRPr sz="1800"/>
          </a:p>
          <a:p>
            <a:pPr lvl="0" rtl="0">
              <a:spcBef>
                <a:spcPts val="0"/>
              </a:spcBef>
              <a:buClr>
                <a:schemeClr val="dk1"/>
              </a:buClr>
              <a:buSzPct val="61111"/>
              <a:buFont typeface="Arial"/>
              <a:buNone/>
            </a:pPr>
            <a:r>
              <a:rPr lang="en" sz="1800">
                <a:solidFill>
                  <a:srgbClr val="333333"/>
                </a:solidFill>
                <a:highlight>
                  <a:srgbClr val="FFFFFF"/>
                </a:highlight>
              </a:rPr>
              <a:t>“I will write to the Planning Inspectorate setting out publicly how the existing policy should operate” (Brandon Lewis, March 2015)</a:t>
            </a:r>
            <a:r>
              <a:rPr lang="en" sz="1800"/>
              <a:t> </a:t>
            </a:r>
          </a:p>
          <a:p>
            <a:pPr lvl="0" rtl="0">
              <a:spcBef>
                <a:spcPts val="0"/>
              </a:spcBef>
              <a:buClr>
                <a:schemeClr val="dk1"/>
              </a:buClr>
              <a:buSzPct val="61111"/>
              <a:buFont typeface="Arial"/>
              <a:buNone/>
            </a:pPr>
            <a:r>
              <a:t/>
            </a:r>
            <a:endParaRPr sz="1800"/>
          </a:p>
          <a:p>
            <a:pPr lvl="0" rtl="0">
              <a:spcBef>
                <a:spcPts val="0"/>
              </a:spcBef>
              <a:buClr>
                <a:schemeClr val="dk1"/>
              </a:buClr>
              <a:buSzPct val="61111"/>
              <a:buFont typeface="Arial"/>
              <a:buNone/>
            </a:pPr>
            <a:r>
              <a:rPr lang="en" sz="1800"/>
              <a:t>Letter on landscape character and prematurity in planning decisions issued (Brandon Lewis, March 2015)</a:t>
            </a:r>
          </a:p>
          <a:p>
            <a:pPr indent="0" lvl="0" marL="0" marR="0" rtl="0" algn="l">
              <a:lnSpc>
                <a:spcPct val="100000"/>
              </a:lnSpc>
              <a:spcBef>
                <a:spcPts val="0"/>
              </a:spcBef>
              <a:spcAft>
                <a:spcPts val="0"/>
              </a:spcAft>
              <a:buClr>
                <a:schemeClr val="dk1"/>
              </a:buClr>
              <a:buSzPct val="25000"/>
              <a:buFont typeface="Arial"/>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t/>
            </a:r>
            <a:endParaRPr b="0" i="0" sz="2400" u="none" cap="none" strike="noStrik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6" name="Shape 136"/>
        <p:cNvGrpSpPr/>
        <p:nvPr/>
      </p:nvGrpSpPr>
      <p:grpSpPr>
        <a:xfrm>
          <a:off x="0" y="0"/>
          <a:ext cx="0" cy="0"/>
          <a:chOff x="0" y="0"/>
          <a:chExt cx="0" cy="0"/>
        </a:xfrm>
      </p:grpSpPr>
      <p:sp>
        <p:nvSpPr>
          <p:cNvPr id="137" name="Shape 137"/>
          <p:cNvSpPr txBox="1"/>
          <p:nvPr>
            <p:ph type="title"/>
          </p:nvPr>
        </p:nvSpPr>
        <p:spPr>
          <a:xfrm>
            <a:off x="457200" y="205978"/>
            <a:ext cx="8229600" cy="85725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North Somerset … ‘Objective Need?’</a:t>
            </a:r>
          </a:p>
        </p:txBody>
      </p:sp>
      <p:sp>
        <p:nvSpPr>
          <p:cNvPr id="138" name="Shape 138"/>
          <p:cNvSpPr txBox="1"/>
          <p:nvPr>
            <p:ph idx="1" type="body"/>
          </p:nvPr>
        </p:nvSpPr>
        <p:spPr>
          <a:xfrm>
            <a:off x="467543" y="987574"/>
            <a:ext cx="8229600" cy="3725679"/>
          </a:xfrm>
          <a:prstGeom prst="rect">
            <a:avLst/>
          </a:prstGeom>
          <a:noFill/>
          <a:ln>
            <a:noFill/>
          </a:ln>
        </p:spPr>
        <p:txBody>
          <a:bodyPr anchorCtr="0" anchor="t" bIns="91425" lIns="91425" rIns="91425" tIns="91425">
            <a:noAutofit/>
          </a:bodyPr>
          <a:lstStyle/>
          <a:p>
            <a:pPr indent="-342900" lvl="0" marL="342900" marR="0" rtl="0" algn="l">
              <a:lnSpc>
                <a:spcPct val="100000"/>
              </a:lnSpc>
              <a:spcBef>
                <a:spcPts val="0"/>
              </a:spcBef>
              <a:spcAft>
                <a:spcPts val="0"/>
              </a:spcAft>
              <a:buClr>
                <a:schemeClr val="dk1"/>
              </a:buClr>
              <a:buSzPct val="100000"/>
              <a:buFont typeface="Arial"/>
              <a:buChar char="•"/>
            </a:pPr>
            <a:r>
              <a:rPr b="0" i="0" lang="en" sz="1900" u="none" cap="none" strike="noStrike">
                <a:solidFill>
                  <a:schemeClr val="dk1"/>
                </a:solidFill>
                <a:latin typeface="Arial"/>
                <a:ea typeface="Arial"/>
                <a:cs typeface="Arial"/>
                <a:sym typeface="Arial"/>
              </a:rPr>
              <a:t>April 2012, following examination and decision of Planning Inspector NS adopts local plan with provision for 13,400 new houses by 2026</a:t>
            </a:r>
          </a:p>
          <a:p>
            <a:pPr indent="-342900" lvl="0" marL="342900" marR="0" rtl="0" algn="l">
              <a:lnSpc>
                <a:spcPct val="100000"/>
              </a:lnSpc>
              <a:spcBef>
                <a:spcPts val="600"/>
              </a:spcBef>
              <a:spcAft>
                <a:spcPts val="0"/>
              </a:spcAft>
              <a:buClr>
                <a:schemeClr val="dk1"/>
              </a:buClr>
              <a:buSzPct val="100000"/>
              <a:buFont typeface="Arial"/>
              <a:buChar char="•"/>
            </a:pPr>
            <a:r>
              <a:rPr b="0" i="0" lang="en" sz="1900" u="none" cap="none" strike="noStrike">
                <a:solidFill>
                  <a:schemeClr val="dk1"/>
                </a:solidFill>
                <a:latin typeface="Arial"/>
                <a:ea typeface="Arial"/>
                <a:cs typeface="Arial"/>
                <a:sym typeface="Arial"/>
              </a:rPr>
              <a:t>Following legal challenge on housing requirement, court concluded Inspector ‘failed to give adequate or intelligible reason for his conclusion’ and remitted Plan back to examination stage</a:t>
            </a:r>
          </a:p>
          <a:p>
            <a:pPr indent="-342900" lvl="0" marL="342900" marR="0" rtl="0" algn="l">
              <a:lnSpc>
                <a:spcPct val="100000"/>
              </a:lnSpc>
              <a:spcBef>
                <a:spcPts val="600"/>
              </a:spcBef>
              <a:spcAft>
                <a:spcPts val="0"/>
              </a:spcAft>
              <a:buClr>
                <a:schemeClr val="dk1"/>
              </a:buClr>
              <a:buSzPct val="100000"/>
              <a:buFont typeface="Arial"/>
              <a:buChar char="•"/>
            </a:pPr>
            <a:r>
              <a:rPr b="0" i="0" lang="en" sz="1900" u="none" cap="none" strike="noStrike">
                <a:solidFill>
                  <a:schemeClr val="dk1"/>
                </a:solidFill>
                <a:latin typeface="Arial"/>
                <a:ea typeface="Arial"/>
                <a:cs typeface="Arial"/>
                <a:sym typeface="Arial"/>
              </a:rPr>
              <a:t>11 March 2015, new inspector concluded housing requirement 20,985</a:t>
            </a:r>
          </a:p>
          <a:p>
            <a:pPr indent="-342900" lvl="0" marL="342900" marR="0" rtl="0" algn="l">
              <a:lnSpc>
                <a:spcPct val="100000"/>
              </a:lnSpc>
              <a:spcBef>
                <a:spcPts val="600"/>
              </a:spcBef>
              <a:spcAft>
                <a:spcPts val="0"/>
              </a:spcAft>
              <a:buClr>
                <a:schemeClr val="dk1"/>
              </a:buClr>
              <a:buSzPct val="100000"/>
              <a:buFont typeface="Arial"/>
              <a:buChar char="•"/>
            </a:pPr>
            <a:r>
              <a:rPr b="0" i="0" lang="en" sz="1900" u="none" cap="none" strike="noStrike">
                <a:solidFill>
                  <a:schemeClr val="dk1"/>
                </a:solidFill>
                <a:latin typeface="Arial"/>
                <a:ea typeface="Arial"/>
                <a:cs typeface="Arial"/>
                <a:sym typeface="Arial"/>
              </a:rPr>
              <a:t>17 Marc</a:t>
            </a:r>
            <a:r>
              <a:rPr lang="en" sz="1900"/>
              <a:t>h </a:t>
            </a:r>
            <a:r>
              <a:rPr b="0" i="0" lang="en" sz="1900" u="none" cap="none" strike="noStrike">
                <a:solidFill>
                  <a:schemeClr val="dk1"/>
                </a:solidFill>
                <a:latin typeface="Arial"/>
                <a:ea typeface="Arial"/>
                <a:cs typeface="Arial"/>
                <a:sym typeface="Arial"/>
              </a:rPr>
              <a:t>NS writes to Brandon Lewis, Minister for Housing and Planning, requesting he uses his powers to ‘reconsider the Inspector’s reasoning and conclusions’ and setting out possible grounds, including impact on green belt (which Inspector did not mention)</a:t>
            </a:r>
          </a:p>
          <a:p>
            <a:pPr indent="-342900" lvl="0" marL="342900" marR="0" rtl="0" algn="l">
              <a:lnSpc>
                <a:spcPct val="100000"/>
              </a:lnSpc>
              <a:spcBef>
                <a:spcPts val="600"/>
              </a:spcBef>
              <a:spcAft>
                <a:spcPts val="0"/>
              </a:spcAft>
              <a:buClr>
                <a:schemeClr val="dk1"/>
              </a:buClr>
              <a:buSzPct val="100000"/>
              <a:buFont typeface="Arial"/>
              <a:buChar char="•"/>
            </a:pPr>
            <a:r>
              <a:rPr b="0" i="0" lang="en" sz="1900" u="none" cap="none" strike="noStrike">
                <a:solidFill>
                  <a:schemeClr val="dk1"/>
                </a:solidFill>
                <a:latin typeface="Arial"/>
                <a:ea typeface="Arial"/>
                <a:cs typeface="Arial"/>
                <a:sym typeface="Arial"/>
              </a:rPr>
              <a:t>27 March SoS Eric Pickles calls in the inspector’s proposals ….</a:t>
            </a:r>
          </a:p>
          <a:p>
            <a:pPr indent="0" lvl="0" marL="0" marR="0" rtl="0" algn="l">
              <a:lnSpc>
                <a:spcPct val="100000"/>
              </a:lnSpc>
              <a:spcBef>
                <a:spcPts val="600"/>
              </a:spcBef>
              <a:spcAft>
                <a:spcPts val="0"/>
              </a:spcAft>
              <a:buClr>
                <a:schemeClr val="dk1"/>
              </a:buClr>
              <a:buSzPct val="25000"/>
              <a:buFont typeface="Arial"/>
              <a:buNone/>
            </a:pPr>
            <a:r>
              <a:t/>
            </a:r>
            <a:endParaRPr b="0" i="0" sz="3000" u="none" cap="none" strike="noStrik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2" name="Shape 142"/>
        <p:cNvGrpSpPr/>
        <p:nvPr/>
      </p:nvGrpSpPr>
      <p:grpSpPr>
        <a:xfrm>
          <a:off x="0" y="0"/>
          <a:ext cx="0" cy="0"/>
          <a:chOff x="0" y="0"/>
          <a:chExt cx="0" cy="0"/>
        </a:xfrm>
      </p:grpSpPr>
      <p:sp>
        <p:nvSpPr>
          <p:cNvPr id="143" name="Shape 143"/>
          <p:cNvSpPr txBox="1"/>
          <p:nvPr/>
        </p:nvSpPr>
        <p:spPr>
          <a:xfrm>
            <a:off x="3167725" y="4199850"/>
            <a:ext cx="2352600" cy="627299"/>
          </a:xfrm>
          <a:prstGeom prst="rect">
            <a:avLst/>
          </a:prstGeom>
          <a:noFill/>
          <a:ln>
            <a:noFill/>
          </a:ln>
        </p:spPr>
        <p:txBody>
          <a:bodyPr anchorCtr="0" anchor="ctr" bIns="91425" lIns="91425" rIns="91425" tIns="91425">
            <a:noAutofit/>
          </a:bodyPr>
          <a:lstStyle/>
          <a:p>
            <a:pPr indent="0" lvl="0" marL="0" marR="0" rtl="0">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Local plan call-ins</a:t>
            </a:r>
          </a:p>
          <a:p>
            <a:pPr indent="0" lvl="0" marL="0" marR="0" rtl="0">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Policy </a:t>
            </a:r>
            <a:r>
              <a:rPr lang="en"/>
              <a:t>- NPPF and Planning Guidance</a:t>
            </a:r>
          </a:p>
        </p:txBody>
      </p:sp>
      <p:cxnSp>
        <p:nvCxnSpPr>
          <p:cNvPr id="144" name="Shape 144"/>
          <p:cNvCxnSpPr/>
          <p:nvPr/>
        </p:nvCxnSpPr>
        <p:spPr>
          <a:xfrm flipH="1">
            <a:off x="2762248" y="1707375"/>
            <a:ext cx="896100" cy="1348800"/>
          </a:xfrm>
          <a:prstGeom prst="straightConnector1">
            <a:avLst/>
          </a:prstGeom>
          <a:noFill/>
          <a:ln cap="flat" cmpd="sng" w="19050">
            <a:solidFill>
              <a:schemeClr val="dk2"/>
            </a:solidFill>
            <a:prstDash val="solid"/>
            <a:round/>
            <a:headEnd len="med" w="med" type="none"/>
            <a:tailEnd len="lg" w="lg" type="triangle"/>
          </a:ln>
        </p:spPr>
      </p:cxnSp>
      <p:cxnSp>
        <p:nvCxnSpPr>
          <p:cNvPr id="145" name="Shape 145"/>
          <p:cNvCxnSpPr/>
          <p:nvPr/>
        </p:nvCxnSpPr>
        <p:spPr>
          <a:xfrm flipH="1" rot="10800000">
            <a:off x="3060925" y="1698048"/>
            <a:ext cx="849599" cy="1348800"/>
          </a:xfrm>
          <a:prstGeom prst="straightConnector1">
            <a:avLst/>
          </a:prstGeom>
          <a:noFill/>
          <a:ln cap="flat" cmpd="sng" w="19050">
            <a:solidFill>
              <a:schemeClr val="dk2"/>
            </a:solidFill>
            <a:prstDash val="solid"/>
            <a:round/>
            <a:headEnd len="med" w="med" type="none"/>
            <a:tailEnd len="lg" w="lg" type="triangle"/>
          </a:ln>
        </p:spPr>
      </p:cxnSp>
      <p:cxnSp>
        <p:nvCxnSpPr>
          <p:cNvPr id="146" name="Shape 146"/>
          <p:cNvCxnSpPr/>
          <p:nvPr/>
        </p:nvCxnSpPr>
        <p:spPr>
          <a:xfrm>
            <a:off x="3378300" y="3807700"/>
            <a:ext cx="1895099" cy="0"/>
          </a:xfrm>
          <a:prstGeom prst="straightConnector1">
            <a:avLst/>
          </a:prstGeom>
          <a:noFill/>
          <a:ln cap="flat" cmpd="sng" w="19050">
            <a:solidFill>
              <a:schemeClr val="dk2"/>
            </a:solidFill>
            <a:prstDash val="solid"/>
            <a:round/>
            <a:headEnd len="med" w="med" type="none"/>
            <a:tailEnd len="lg" w="lg" type="triangle"/>
          </a:ln>
        </p:spPr>
      </p:cxnSp>
      <p:cxnSp>
        <p:nvCxnSpPr>
          <p:cNvPr id="147" name="Shape 147"/>
          <p:cNvCxnSpPr/>
          <p:nvPr/>
        </p:nvCxnSpPr>
        <p:spPr>
          <a:xfrm rot="10800000">
            <a:off x="3378373" y="3994473"/>
            <a:ext cx="1866900" cy="18600"/>
          </a:xfrm>
          <a:prstGeom prst="straightConnector1">
            <a:avLst/>
          </a:prstGeom>
          <a:noFill/>
          <a:ln cap="flat" cmpd="sng" w="19050">
            <a:solidFill>
              <a:schemeClr val="dk2"/>
            </a:solidFill>
            <a:prstDash val="solid"/>
            <a:round/>
            <a:headEnd len="med" w="med" type="none"/>
            <a:tailEnd len="lg" w="lg" type="triangle"/>
          </a:ln>
        </p:spPr>
      </p:cxnSp>
      <p:cxnSp>
        <p:nvCxnSpPr>
          <p:cNvPr id="148" name="Shape 148"/>
          <p:cNvCxnSpPr/>
          <p:nvPr/>
        </p:nvCxnSpPr>
        <p:spPr>
          <a:xfrm>
            <a:off x="4703850" y="1716700"/>
            <a:ext cx="933598" cy="1456198"/>
          </a:xfrm>
          <a:prstGeom prst="straightConnector1">
            <a:avLst/>
          </a:prstGeom>
          <a:noFill/>
          <a:ln cap="flat" cmpd="sng" w="19050">
            <a:solidFill>
              <a:schemeClr val="dk2"/>
            </a:solidFill>
            <a:prstDash val="solid"/>
            <a:round/>
            <a:headEnd len="med" w="med" type="none"/>
            <a:tailEnd len="lg" w="lg" type="triangle"/>
          </a:ln>
        </p:spPr>
      </p:cxnSp>
      <p:cxnSp>
        <p:nvCxnSpPr>
          <p:cNvPr id="149" name="Shape 149"/>
          <p:cNvCxnSpPr/>
          <p:nvPr/>
        </p:nvCxnSpPr>
        <p:spPr>
          <a:xfrm rot="10800000">
            <a:off x="4937374" y="1651375"/>
            <a:ext cx="923999" cy="1372198"/>
          </a:xfrm>
          <a:prstGeom prst="straightConnector1">
            <a:avLst/>
          </a:prstGeom>
          <a:noFill/>
          <a:ln cap="flat" cmpd="sng" w="19050">
            <a:solidFill>
              <a:schemeClr val="dk2"/>
            </a:solidFill>
            <a:prstDash val="solid"/>
            <a:round/>
            <a:headEnd len="med" w="med" type="none"/>
            <a:tailEnd len="lg" w="lg" type="triangle"/>
          </a:ln>
        </p:spPr>
      </p:cxnSp>
      <p:sp>
        <p:nvSpPr>
          <p:cNvPr id="150" name="Shape 150"/>
          <p:cNvSpPr txBox="1"/>
          <p:nvPr/>
        </p:nvSpPr>
        <p:spPr>
          <a:xfrm>
            <a:off x="3977250" y="792550"/>
            <a:ext cx="3825900" cy="6272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1" i="0" lang="en" sz="1400" u="none" cap="none" strike="noStrike">
                <a:solidFill>
                  <a:srgbClr val="000000"/>
                </a:solidFill>
                <a:latin typeface="Arial"/>
                <a:ea typeface="Arial"/>
                <a:cs typeface="Arial"/>
                <a:sym typeface="Arial"/>
              </a:rPr>
              <a:t>PINS</a:t>
            </a:r>
            <a:r>
              <a:rPr b="0" i="0" lang="en" sz="1400" u="none" cap="none" strike="noStrike">
                <a:solidFill>
                  <a:srgbClr val="000000"/>
                </a:solidFill>
                <a:latin typeface="Arial"/>
                <a:ea typeface="Arial"/>
                <a:cs typeface="Arial"/>
                <a:sym typeface="Arial"/>
              </a:rPr>
              <a:t> (</a:t>
            </a:r>
            <a:r>
              <a:rPr b="0" i="0" lang="en" sz="1400" u="none" cap="none" strike="noStrike">
                <a:solidFill>
                  <a:srgbClr val="00B050"/>
                </a:solidFill>
                <a:latin typeface="Arial"/>
                <a:ea typeface="Arial"/>
                <a:cs typeface="Arial"/>
                <a:sym typeface="Arial"/>
              </a:rPr>
              <a:t>Governance, Government, </a:t>
            </a:r>
          </a:p>
          <a:p>
            <a:pPr indent="0" lvl="0" marL="0" marR="0" rtl="0" algn="l">
              <a:lnSpc>
                <a:spcPct val="100000"/>
              </a:lnSpc>
              <a:spcBef>
                <a:spcPts val="0"/>
              </a:spcBef>
              <a:spcAft>
                <a:spcPts val="0"/>
              </a:spcAft>
              <a:buClr>
                <a:srgbClr val="00B050"/>
              </a:buClr>
              <a:buSzPct val="25000"/>
              <a:buFont typeface="Arial"/>
              <a:buNone/>
            </a:pPr>
            <a:r>
              <a:rPr b="0" i="0" lang="en" sz="1400" u="none" cap="none" strike="noStrike">
                <a:solidFill>
                  <a:srgbClr val="00B050"/>
                </a:solidFill>
                <a:latin typeface="Arial"/>
                <a:ea typeface="Arial"/>
                <a:cs typeface="Arial"/>
                <a:sym typeface="Arial"/>
              </a:rPr>
              <a:t>or… Independence?</a:t>
            </a:r>
            <a:r>
              <a:rPr b="0" i="0" lang="en" sz="1400" u="none" cap="none" strike="noStrike">
                <a:solidFill>
                  <a:srgbClr val="000000"/>
                </a:solidFill>
                <a:latin typeface="Arial"/>
                <a:ea typeface="Arial"/>
                <a:cs typeface="Arial"/>
                <a:sym typeface="Arial"/>
              </a:rPr>
              <a:t>) </a:t>
            </a:r>
          </a:p>
        </p:txBody>
      </p:sp>
      <p:sp>
        <p:nvSpPr>
          <p:cNvPr id="151" name="Shape 151"/>
          <p:cNvSpPr txBox="1"/>
          <p:nvPr/>
        </p:nvSpPr>
        <p:spPr>
          <a:xfrm>
            <a:off x="5758700" y="3621025"/>
            <a:ext cx="3385198" cy="4947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1" i="0" lang="en" sz="1400" u="none" cap="none" strike="noStrike">
                <a:solidFill>
                  <a:srgbClr val="000000"/>
                </a:solidFill>
                <a:latin typeface="Arial"/>
                <a:ea typeface="Arial"/>
                <a:cs typeface="Arial"/>
                <a:sym typeface="Arial"/>
              </a:rPr>
              <a:t>CLG</a:t>
            </a:r>
            <a:r>
              <a:rPr b="0" i="0" lang="en" sz="1400" u="none" cap="none" strike="noStrike">
                <a:solidFill>
                  <a:srgbClr val="000000"/>
                </a:solidFill>
                <a:latin typeface="Arial"/>
                <a:ea typeface="Arial"/>
                <a:cs typeface="Arial"/>
                <a:sym typeface="Arial"/>
              </a:rPr>
              <a:t> (</a:t>
            </a:r>
            <a:r>
              <a:rPr b="0" i="0" lang="en" sz="1400" u="none" cap="none" strike="noStrike">
                <a:solidFill>
                  <a:srgbClr val="00B050"/>
                </a:solidFill>
                <a:latin typeface="Arial"/>
                <a:ea typeface="Arial"/>
                <a:cs typeface="Arial"/>
                <a:sym typeface="Arial"/>
              </a:rPr>
              <a:t>Power? Centralism</a:t>
            </a:r>
            <a:r>
              <a:rPr b="0" i="0" lang="en" sz="1400" u="none" cap="none" strike="noStrike">
                <a:solidFill>
                  <a:srgbClr val="000000"/>
                </a:solidFill>
                <a:latin typeface="Arial"/>
                <a:ea typeface="Arial"/>
                <a:cs typeface="Arial"/>
                <a:sym typeface="Arial"/>
              </a:rPr>
              <a:t>, setting the parameters of ‘responsible / managed’ localism) </a:t>
            </a:r>
          </a:p>
        </p:txBody>
      </p:sp>
      <p:sp>
        <p:nvSpPr>
          <p:cNvPr id="152" name="Shape 152"/>
          <p:cNvSpPr txBox="1"/>
          <p:nvPr/>
        </p:nvSpPr>
        <p:spPr>
          <a:xfrm>
            <a:off x="1268600" y="3367175"/>
            <a:ext cx="1969798" cy="6272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1" i="0" lang="en" sz="1400" u="none" cap="none" strike="noStrike">
                <a:solidFill>
                  <a:srgbClr val="000000"/>
                </a:solidFill>
                <a:latin typeface="Arial"/>
                <a:ea typeface="Arial"/>
                <a:cs typeface="Arial"/>
                <a:sym typeface="Arial"/>
              </a:rPr>
              <a:t>Local Authorities</a:t>
            </a:r>
          </a:p>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a:t>
            </a:r>
            <a:r>
              <a:rPr b="0" i="0" lang="en" sz="1400" u="none" cap="none" strike="noStrike">
                <a:solidFill>
                  <a:srgbClr val="00B050"/>
                </a:solidFill>
                <a:latin typeface="Arial"/>
                <a:ea typeface="Arial"/>
                <a:cs typeface="Arial"/>
                <a:sym typeface="Arial"/>
              </a:rPr>
              <a:t>Localism?</a:t>
            </a:r>
            <a:r>
              <a:rPr b="0" i="0" lang="en" sz="1400" u="none" cap="none" strike="noStrike">
                <a:solidFill>
                  <a:srgbClr val="000000"/>
                </a:solidFill>
                <a:latin typeface="Arial"/>
                <a:ea typeface="Arial"/>
                <a:cs typeface="Arial"/>
                <a:sym typeface="Arial"/>
              </a:rPr>
              <a:t>) </a:t>
            </a:r>
          </a:p>
        </p:txBody>
      </p:sp>
      <p:sp>
        <p:nvSpPr>
          <p:cNvPr id="153" name="Shape 153"/>
          <p:cNvSpPr txBox="1"/>
          <p:nvPr/>
        </p:nvSpPr>
        <p:spPr>
          <a:xfrm>
            <a:off x="5861375" y="1716700"/>
            <a:ext cx="5376898" cy="6272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Policy - NPPF &amp; Planning Guidance</a:t>
            </a:r>
          </a:p>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Ministerial letters</a:t>
            </a:r>
          </a:p>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Policy briefings</a:t>
            </a:r>
          </a:p>
          <a:p>
            <a:pPr indent="0" lvl="0" marL="0" marR="0" rtl="0" algn="l">
              <a:lnSpc>
                <a:spcPct val="100000"/>
              </a:lnSpc>
              <a:spcBef>
                <a:spcPts val="0"/>
              </a:spcBef>
              <a:spcAft>
                <a:spcPts val="0"/>
              </a:spcAft>
              <a:buClr>
                <a:srgbClr val="FF0000"/>
              </a:buClr>
              <a:buSzPct val="25000"/>
              <a:buFont typeface="Arial"/>
              <a:buNone/>
            </a:pPr>
            <a:r>
              <a:rPr b="0" i="0" lang="en" sz="1400" u="none" cap="none" strike="noStrike">
                <a:solidFill>
                  <a:srgbClr val="FF0000"/>
                </a:solidFill>
                <a:latin typeface="Arial"/>
                <a:ea typeface="Arial"/>
                <a:cs typeface="Arial"/>
                <a:sym typeface="Arial"/>
              </a:rPr>
              <a:t>Frustration with plan delay </a:t>
            </a:r>
          </a:p>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 </a:t>
            </a:r>
          </a:p>
        </p:txBody>
      </p:sp>
      <p:sp>
        <p:nvSpPr>
          <p:cNvPr id="154" name="Shape 154"/>
          <p:cNvSpPr/>
          <p:nvPr/>
        </p:nvSpPr>
        <p:spPr>
          <a:xfrm>
            <a:off x="3060923" y="1511350"/>
            <a:ext cx="2511075" cy="2034975"/>
          </a:xfrm>
          <a:prstGeom prst="flowChartExtract">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en" sz="1300" u="none" cap="none" strike="noStrike">
                <a:solidFill>
                  <a:srgbClr val="000000"/>
                </a:solidFill>
                <a:latin typeface="Arial"/>
                <a:ea typeface="Arial"/>
                <a:cs typeface="Arial"/>
                <a:sym typeface="Arial"/>
              </a:rPr>
              <a:t>Contradictions</a:t>
            </a:r>
          </a:p>
        </p:txBody>
      </p:sp>
      <p:sp>
        <p:nvSpPr>
          <p:cNvPr id="155" name="Shape 155"/>
          <p:cNvSpPr txBox="1"/>
          <p:nvPr/>
        </p:nvSpPr>
        <p:spPr>
          <a:xfrm>
            <a:off x="1209650" y="1488100"/>
            <a:ext cx="1782899" cy="6272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Local plans examinations / appeals</a:t>
            </a:r>
          </a:p>
          <a:p>
            <a:pPr indent="0" lvl="0" marL="0" marR="0" rtl="0" algn="l">
              <a:lnSpc>
                <a:spcPct val="100000"/>
              </a:lnSpc>
              <a:spcBef>
                <a:spcPts val="0"/>
              </a:spcBef>
              <a:spcAft>
                <a:spcPts val="0"/>
              </a:spcAft>
              <a:buClr>
                <a:srgbClr val="FF0000"/>
              </a:buClr>
              <a:buSzPct val="25000"/>
              <a:buFont typeface="Arial"/>
              <a:buNone/>
            </a:pPr>
            <a:r>
              <a:rPr b="0" i="0" lang="en" sz="1400" u="none" cap="none" strike="noStrike">
                <a:solidFill>
                  <a:srgbClr val="FF0000"/>
                </a:solidFill>
                <a:latin typeface="Arial"/>
                <a:ea typeface="Arial"/>
                <a:cs typeface="Arial"/>
                <a:sym typeface="Arial"/>
              </a:rPr>
              <a:t>Suspensions - protecting local authorities from JR? </a:t>
            </a:r>
          </a:p>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 </a:t>
            </a:r>
          </a:p>
        </p:txBody>
      </p:sp>
      <p:pic>
        <p:nvPicPr>
          <p:cNvPr id="156" name="Shape 156"/>
          <p:cNvPicPr preferRelativeResize="0"/>
          <p:nvPr/>
        </p:nvPicPr>
        <p:blipFill rotWithShape="1">
          <a:blip r:embed="rId3">
            <a:alphaModFix/>
          </a:blip>
          <a:srcRect b="0" l="0" r="0" t="0"/>
          <a:stretch/>
        </p:blipFill>
        <p:spPr>
          <a:xfrm>
            <a:off x="6715250" y="76200"/>
            <a:ext cx="2352600" cy="1348800"/>
          </a:xfrm>
          <a:prstGeom prst="rect">
            <a:avLst/>
          </a:prstGeom>
          <a:noFill/>
          <a:ln>
            <a:noFill/>
          </a:ln>
        </p:spPr>
      </p:pic>
      <p:sp>
        <p:nvSpPr>
          <p:cNvPr id="157" name="Shape 157"/>
          <p:cNvSpPr/>
          <p:nvPr/>
        </p:nvSpPr>
        <p:spPr>
          <a:xfrm>
            <a:off x="6931842" y="261008"/>
            <a:ext cx="918900" cy="600000"/>
          </a:xfrm>
          <a:prstGeom prst="ellipse">
            <a:avLst/>
          </a:prstGeom>
          <a:solidFill>
            <a:srgbClr val="B7B7B7"/>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chemeClr val="lt1"/>
              </a:buClr>
              <a:buSzPct val="25000"/>
              <a:buFont typeface="Arial"/>
              <a:buNone/>
            </a:pPr>
            <a:r>
              <a:rPr b="0" i="0" lang="en" sz="1100" u="none" cap="none" strike="noStrike">
                <a:solidFill>
                  <a:schemeClr val="lt1"/>
                </a:solidFill>
                <a:latin typeface="Arial"/>
                <a:ea typeface="Arial"/>
                <a:cs typeface="Arial"/>
                <a:sym typeface="Arial"/>
              </a:rPr>
              <a:t>DCOs?</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1" name="Shape 161"/>
        <p:cNvGrpSpPr/>
        <p:nvPr/>
      </p:nvGrpSpPr>
      <p:grpSpPr>
        <a:xfrm>
          <a:off x="0" y="0"/>
          <a:ext cx="0" cy="0"/>
          <a:chOff x="0" y="0"/>
          <a:chExt cx="0" cy="0"/>
        </a:xfrm>
      </p:grpSpPr>
      <p:sp>
        <p:nvSpPr>
          <p:cNvPr id="162" name="Shape 162"/>
          <p:cNvSpPr txBox="1"/>
          <p:nvPr>
            <p:ph idx="1" type="body"/>
          </p:nvPr>
        </p:nvSpPr>
        <p:spPr>
          <a:xfrm>
            <a:off x="457200" y="952500"/>
            <a:ext cx="8229600" cy="3973199"/>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0" i="1" lang="en" sz="1800" u="none" cap="none" strike="noStrike">
                <a:solidFill>
                  <a:schemeClr val="dk1"/>
                </a:solidFill>
                <a:latin typeface="Arial"/>
                <a:ea typeface="Arial"/>
                <a:cs typeface="Arial"/>
                <a:sym typeface="Arial"/>
              </a:rPr>
              <a:t>“It’s not possible to balance compliance with the law with compliance with policy goals” (Lees and Shepherd 2015)</a:t>
            </a:r>
          </a:p>
          <a:p>
            <a:pPr indent="-342900" lvl="0" marL="4572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In seeking to reconcile competing agendas is threat of judicial review greater?</a:t>
            </a:r>
          </a:p>
          <a:p>
            <a:pPr indent="-342900" lvl="0" marL="4572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Where clarity is absent, cour</a:t>
            </a:r>
            <a:r>
              <a:rPr lang="en" sz="1800"/>
              <a:t>t</a:t>
            </a:r>
            <a:r>
              <a:rPr b="0" i="0" lang="en" sz="1800" u="none" cap="none" strike="noStrike">
                <a:solidFill>
                  <a:schemeClr val="dk1"/>
                </a:solidFill>
                <a:latin typeface="Arial"/>
                <a:ea typeface="Arial"/>
                <a:cs typeface="Arial"/>
                <a:sym typeface="Arial"/>
              </a:rPr>
              <a:t> interven</a:t>
            </a:r>
            <a:r>
              <a:rPr lang="en" sz="1800"/>
              <a:t>tion is called on: </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Direct criticism of named planning inspectors (Solihull) </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National guidance triumphs (Tewkesbury)</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But, “</a:t>
            </a:r>
            <a:r>
              <a:rPr b="0" i="1" lang="en" sz="1800" u="none" cap="none" strike="noStrike">
                <a:solidFill>
                  <a:schemeClr val="dk1"/>
                </a:solidFill>
                <a:latin typeface="Arial"/>
                <a:ea typeface="Arial"/>
                <a:cs typeface="Arial"/>
                <a:sym typeface="Arial"/>
              </a:rPr>
              <a:t>body of planning law offering subtly different instructions to planning authorities</a:t>
            </a:r>
            <a:r>
              <a:rPr b="0" i="0" lang="en" sz="1800" u="none" cap="none" strike="noStrike">
                <a:solidFill>
                  <a:schemeClr val="dk1"/>
                </a:solidFill>
                <a:latin typeface="Arial"/>
                <a:ea typeface="Arial"/>
                <a:cs typeface="Arial"/>
                <a:sym typeface="Arial"/>
              </a:rPr>
              <a:t>”  (Dacorum) </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Courts as constrained by evidence in front of them as inspectors </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So … are courts providing that clarity</a:t>
            </a:r>
            <a:r>
              <a:rPr lang="en" sz="1800"/>
              <a:t>, or exposing inconsistencies?</a:t>
            </a:r>
          </a:p>
          <a:p>
            <a:pPr indent="-342900" lvl="0" marL="4572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Quasi-judicial function of PINS extremely challenging - inspectors acting at the point planning meets the law </a:t>
            </a:r>
          </a:p>
          <a:p>
            <a:pPr indent="0" lvl="0" marL="0" marR="0" rtl="0" algn="l">
              <a:lnSpc>
                <a:spcPct val="100000"/>
              </a:lnSpc>
              <a:spcBef>
                <a:spcPts val="0"/>
              </a:spcBef>
              <a:spcAft>
                <a:spcPts val="0"/>
              </a:spcAft>
              <a:buClr>
                <a:schemeClr val="dk1"/>
              </a:buClr>
              <a:buSzPct val="25000"/>
              <a:buFont typeface="Arial"/>
              <a:buNone/>
            </a:pPr>
            <a:r>
              <a:t/>
            </a:r>
            <a:endParaRPr b="0" i="0" sz="1800" u="none" cap="none" strike="noStrike">
              <a:solidFill>
                <a:srgbClr val="000000"/>
              </a:solidFill>
              <a:latin typeface="Arial"/>
              <a:ea typeface="Arial"/>
              <a:cs typeface="Arial"/>
              <a:sym typeface="Arial"/>
            </a:endParaRPr>
          </a:p>
        </p:txBody>
      </p:sp>
      <p:sp>
        <p:nvSpPr>
          <p:cNvPr id="163" name="Shape 163"/>
          <p:cNvSpPr txBox="1"/>
          <p:nvPr>
            <p:ph type="title"/>
          </p:nvPr>
        </p:nvSpPr>
        <p:spPr>
          <a:xfrm>
            <a:off x="457200" y="205978"/>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000" u="none" cap="none" strike="noStrike">
                <a:solidFill>
                  <a:schemeClr val="dk1"/>
                </a:solidFill>
                <a:latin typeface="Arial"/>
                <a:ea typeface="Arial"/>
                <a:cs typeface="Arial"/>
                <a:sym typeface="Arial"/>
              </a:rPr>
              <a:t>Courts, help or hindrance?</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7" name="Shape 167"/>
        <p:cNvGrpSpPr/>
        <p:nvPr/>
      </p:nvGrpSpPr>
      <p:grpSpPr>
        <a:xfrm>
          <a:off x="0" y="0"/>
          <a:ext cx="0" cy="0"/>
          <a:chOff x="0" y="0"/>
          <a:chExt cx="0" cy="0"/>
        </a:xfrm>
      </p:grpSpPr>
      <p:sp>
        <p:nvSpPr>
          <p:cNvPr id="168" name="Shape 168"/>
          <p:cNvSpPr txBox="1"/>
          <p:nvPr>
            <p:ph type="title"/>
          </p:nvPr>
        </p:nvSpPr>
        <p:spPr>
          <a:xfrm>
            <a:off x="457200" y="205978"/>
            <a:ext cx="8229600" cy="85725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200" u="none" cap="none" strike="noStrike">
                <a:solidFill>
                  <a:schemeClr val="dk1"/>
                </a:solidFill>
                <a:latin typeface="Arial"/>
                <a:ea typeface="Arial"/>
                <a:cs typeface="Arial"/>
                <a:sym typeface="Arial"/>
              </a:rPr>
              <a:t>Localism v sustainable development</a:t>
            </a:r>
          </a:p>
        </p:txBody>
      </p:sp>
      <p:sp>
        <p:nvSpPr>
          <p:cNvPr id="169" name="Shape 169"/>
          <p:cNvSpPr txBox="1"/>
          <p:nvPr>
            <p:ph idx="1" type="body"/>
          </p:nvPr>
        </p:nvSpPr>
        <p:spPr>
          <a:xfrm>
            <a:off x="457200" y="1200150"/>
            <a:ext cx="8229600" cy="3725679"/>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en" sz="2400" u="none" cap="none" strike="noStrike">
                <a:solidFill>
                  <a:schemeClr val="dk1"/>
                </a:solidFill>
                <a:latin typeface="Arial"/>
                <a:ea typeface="Arial"/>
                <a:cs typeface="Arial"/>
                <a:sym typeface="Arial"/>
              </a:rPr>
              <a:t>‘Underlying disagreements are concealed by policy statements referring to balance and reasonableness.  But, when such policy must be considered in a judicial fora … incoherence re-emerges’ (Lees and Shepherd, 2015, 122)</a:t>
            </a:r>
          </a:p>
          <a:p>
            <a:pPr indent="0" lvl="0" marL="0" marR="0" rtl="0" algn="l">
              <a:lnSpc>
                <a:spcPct val="100000"/>
              </a:lnSpc>
              <a:spcBef>
                <a:spcPts val="0"/>
              </a:spcBef>
              <a:spcAft>
                <a:spcPts val="0"/>
              </a:spcAft>
              <a:buClr>
                <a:schemeClr val="dk1"/>
              </a:buClr>
              <a:buSzPct val="25000"/>
              <a:buFont typeface="Arial"/>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 sz="2400" u="none" cap="none" strike="noStrike">
                <a:solidFill>
                  <a:schemeClr val="dk1"/>
                </a:solidFill>
                <a:latin typeface="Arial"/>
                <a:ea typeface="Arial"/>
                <a:cs typeface="Arial"/>
                <a:sym typeface="Arial"/>
              </a:rPr>
              <a:t>‘Both of these legal obligations are internally problematic ….When brought together, however, they are incompatible as level obligations because they result in two parallel presumptions operating simultaneously’ (ibid, 123)</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3" name="Shape 173"/>
        <p:cNvGrpSpPr/>
        <p:nvPr/>
      </p:nvGrpSpPr>
      <p:grpSpPr>
        <a:xfrm>
          <a:off x="0" y="0"/>
          <a:ext cx="0" cy="0"/>
          <a:chOff x="0" y="0"/>
          <a:chExt cx="0" cy="0"/>
        </a:xfrm>
      </p:grpSpPr>
      <p:sp>
        <p:nvSpPr>
          <p:cNvPr id="174" name="Shape 174"/>
          <p:cNvSpPr txBox="1"/>
          <p:nvPr>
            <p:ph idx="1" type="body"/>
          </p:nvPr>
        </p:nvSpPr>
        <p:spPr>
          <a:xfrm>
            <a:off x="457200" y="1063375"/>
            <a:ext cx="8574299" cy="3725698"/>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rgbClr val="FF0000"/>
                </a:solidFill>
                <a:latin typeface="Arial"/>
                <a:ea typeface="Arial"/>
                <a:cs typeface="Arial"/>
                <a:sym typeface="Arial"/>
              </a:rPr>
              <a:t> “It’s </a:t>
            </a:r>
            <a:r>
              <a:rPr b="0" i="0" lang="en" sz="1400" u="none" cap="none" strike="noStrike">
                <a:solidFill>
                  <a:srgbClr val="FF0000"/>
                </a:solidFill>
                <a:latin typeface="Arial"/>
                <a:ea typeface="Arial"/>
                <a:cs typeface="Arial"/>
                <a:sym typeface="Arial"/>
              </a:rPr>
              <a:t>utterly</a:t>
            </a:r>
            <a:r>
              <a:rPr b="0" i="1" lang="en" sz="1400" u="none" cap="none" strike="noStrike">
                <a:solidFill>
                  <a:srgbClr val="FF0000"/>
                </a:solidFill>
                <a:latin typeface="Arial"/>
                <a:ea typeface="Arial"/>
                <a:cs typeface="Arial"/>
                <a:sym typeface="Arial"/>
              </a:rPr>
              <a:t> impossible to be an inspector currently”   “Decisions on policy are being made in PINS”</a:t>
            </a:r>
          </a:p>
          <a:p>
            <a:pPr indent="0" lvl="0" marL="457200" marR="0" rtl="0" algn="l">
              <a:lnSpc>
                <a:spcPct val="115000"/>
              </a:lnSpc>
              <a:spcBef>
                <a:spcPts val="0"/>
              </a:spcBef>
              <a:spcAft>
                <a:spcPts val="0"/>
              </a:spcAft>
              <a:buClr>
                <a:schemeClr val="dk1"/>
              </a:buClr>
              <a:buSzPct val="25000"/>
              <a:buFont typeface="Arial"/>
              <a:buNone/>
            </a:pPr>
            <a:r>
              <a:rPr b="0" i="1" lang="en" sz="1400" u="none" cap="none" strike="noStrike">
                <a:solidFill>
                  <a:schemeClr val="dk1"/>
                </a:solidFill>
                <a:latin typeface="Arial"/>
                <a:ea typeface="Arial"/>
                <a:cs typeface="Arial"/>
                <a:sym typeface="Arial"/>
              </a:rPr>
              <a:t> </a:t>
            </a:r>
          </a:p>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chemeClr val="dk1"/>
                </a:solidFill>
                <a:latin typeface="Arial"/>
                <a:ea typeface="Arial"/>
                <a:cs typeface="Arial"/>
                <a:sym typeface="Arial"/>
              </a:rPr>
              <a:t>“… there is an atmosphere of challenge in PINS, a greater level of ministerial interference, nudge is ok, public interference is not”		“</a:t>
            </a:r>
            <a:r>
              <a:rPr b="0" i="1" lang="en" sz="1400" u="none" cap="none" strike="noStrike">
                <a:solidFill>
                  <a:srgbClr val="FF0000"/>
                </a:solidFill>
                <a:latin typeface="Arial"/>
                <a:ea typeface="Arial"/>
                <a:cs typeface="Arial"/>
                <a:sym typeface="Arial"/>
              </a:rPr>
              <a:t>There has been a significant change</a:t>
            </a:r>
            <a:r>
              <a:rPr b="0" i="1" lang="en" sz="1400" u="none" cap="none" strike="noStrike">
                <a:solidFill>
                  <a:schemeClr val="dk1"/>
                </a:solidFill>
                <a:latin typeface="Arial"/>
                <a:ea typeface="Arial"/>
                <a:cs typeface="Arial"/>
                <a:sym typeface="Arial"/>
              </a:rPr>
              <a:t>”</a:t>
            </a:r>
          </a:p>
          <a:p>
            <a:pPr indent="0" lvl="0" marL="0" marR="0" rtl="0" algn="l">
              <a:lnSpc>
                <a:spcPct val="115000"/>
              </a:lnSpc>
              <a:spcBef>
                <a:spcPts val="0"/>
              </a:spcBef>
              <a:spcAft>
                <a:spcPts val="0"/>
              </a:spcAft>
              <a:buClr>
                <a:schemeClr val="dk1"/>
              </a:buClr>
              <a:buSzPct val="25000"/>
              <a:buFont typeface="Arial"/>
              <a:buNone/>
            </a:pPr>
            <a:r>
              <a:t/>
            </a:r>
            <a:endParaRPr b="0"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rgbClr val="FF0000"/>
                </a:solidFill>
                <a:latin typeface="Arial"/>
                <a:ea typeface="Arial"/>
                <a:cs typeface="Arial"/>
                <a:sym typeface="Arial"/>
              </a:rPr>
              <a:t>“Conflict is not between PINS and SoS, it is between the SoS and the SoS. Once a policy has been written down, Inspectors will stick to it, PINS is not a policy making organisation…”</a:t>
            </a:r>
          </a:p>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chemeClr val="dk1"/>
                </a:solidFill>
                <a:latin typeface="Arial"/>
                <a:ea typeface="Arial"/>
                <a:cs typeface="Arial"/>
                <a:sym typeface="Arial"/>
              </a:rPr>
              <a:t> </a:t>
            </a:r>
          </a:p>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chemeClr val="dk1"/>
                </a:solidFill>
                <a:latin typeface="Arial"/>
                <a:ea typeface="Arial"/>
                <a:cs typeface="Arial"/>
                <a:sym typeface="Arial"/>
              </a:rPr>
              <a:t>“There is democratic illiteracy when it comes to PINS” “Politicians don’t understand inspectors”</a:t>
            </a:r>
          </a:p>
          <a:p>
            <a:pPr indent="0" lvl="0" marL="0" marR="0" rtl="0" algn="l">
              <a:lnSpc>
                <a:spcPct val="115000"/>
              </a:lnSpc>
              <a:spcBef>
                <a:spcPts val="0"/>
              </a:spcBef>
              <a:spcAft>
                <a:spcPts val="0"/>
              </a:spcAft>
              <a:buClr>
                <a:schemeClr val="dk1"/>
              </a:buClr>
              <a:buSzPct val="25000"/>
              <a:buFont typeface="Arial"/>
              <a:buNone/>
            </a:pPr>
            <a:r>
              <a:t/>
            </a:r>
            <a:endParaRPr b="0"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chemeClr val="dk1"/>
                </a:solidFill>
                <a:latin typeface="Arial"/>
                <a:ea typeface="Arial"/>
                <a:cs typeface="Arial"/>
                <a:sym typeface="Arial"/>
              </a:rPr>
              <a:t>“The biggest challenge is ensuring the impartiality of the inspectorate … I don’t think there is the mutual respect that used to exist between civil servants and ministers in the past”</a:t>
            </a:r>
          </a:p>
          <a:p>
            <a:pPr indent="0" lvl="0" marL="0" marR="0" rtl="0" algn="l">
              <a:lnSpc>
                <a:spcPct val="115000"/>
              </a:lnSpc>
              <a:spcBef>
                <a:spcPts val="0"/>
              </a:spcBef>
              <a:spcAft>
                <a:spcPts val="0"/>
              </a:spcAft>
              <a:buClr>
                <a:schemeClr val="dk1"/>
              </a:buClr>
              <a:buSzPct val="25000"/>
              <a:buFont typeface="Arial"/>
              <a:buNone/>
            </a:pPr>
            <a:r>
              <a:t/>
            </a:r>
            <a:endParaRPr b="0"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rgbClr val="FF0000"/>
                </a:solidFill>
                <a:latin typeface="Arial"/>
                <a:ea typeface="Arial"/>
                <a:cs typeface="Arial"/>
                <a:sym typeface="Arial"/>
              </a:rPr>
              <a:t>“If things are difficult it makes sense to give them to an arms-length agency- do it at arms-length and blame inspectors”</a:t>
            </a:r>
          </a:p>
          <a:p>
            <a:pPr indent="0" lvl="0" marL="457200" marR="0" rtl="0" algn="l">
              <a:lnSpc>
                <a:spcPct val="115000"/>
              </a:lnSpc>
              <a:spcBef>
                <a:spcPts val="0"/>
              </a:spcBef>
              <a:spcAft>
                <a:spcPts val="0"/>
              </a:spcAft>
              <a:buClr>
                <a:schemeClr val="dk1"/>
              </a:buClr>
              <a:buSzPct val="25000"/>
              <a:buFont typeface="Arial"/>
              <a:buNone/>
            </a:pPr>
            <a:r>
              <a:t/>
            </a:r>
            <a:endParaRPr b="0" i="1"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t/>
            </a:r>
            <a:endParaRPr b="0" i="0" sz="3000" u="none" cap="none" strike="noStrike">
              <a:solidFill>
                <a:schemeClr val="dk1"/>
              </a:solidFill>
              <a:latin typeface="Arial"/>
              <a:ea typeface="Arial"/>
              <a:cs typeface="Arial"/>
              <a:sym typeface="Arial"/>
            </a:endParaRPr>
          </a:p>
        </p:txBody>
      </p:sp>
      <p:sp>
        <p:nvSpPr>
          <p:cNvPr id="175" name="Shape 175"/>
          <p:cNvSpPr txBox="1"/>
          <p:nvPr>
            <p:ph type="title"/>
          </p:nvPr>
        </p:nvSpPr>
        <p:spPr>
          <a:xfrm>
            <a:off x="457200" y="205978"/>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2800" u="none" cap="none" strike="noStrike">
                <a:solidFill>
                  <a:schemeClr val="dk1"/>
                </a:solidFill>
                <a:latin typeface="Arial"/>
                <a:ea typeface="Arial"/>
                <a:cs typeface="Arial"/>
                <a:sym typeface="Arial"/>
              </a:rPr>
              <a:t>Views from those close to the system (1)</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 name="Shape 33"/>
        <p:cNvGrpSpPr/>
        <p:nvPr/>
      </p:nvGrpSpPr>
      <p:grpSpPr>
        <a:xfrm>
          <a:off x="0" y="0"/>
          <a:ext cx="0" cy="0"/>
          <a:chOff x="0" y="0"/>
          <a:chExt cx="0" cy="0"/>
        </a:xfrm>
      </p:grpSpPr>
      <p:sp>
        <p:nvSpPr>
          <p:cNvPr id="34" name="Shape 34"/>
          <p:cNvSpPr txBox="1"/>
          <p:nvPr>
            <p:ph idx="1" type="body"/>
          </p:nvPr>
        </p:nvSpPr>
        <p:spPr>
          <a:xfrm>
            <a:off x="457200" y="1200150"/>
            <a:ext cx="8229600" cy="3725698"/>
          </a:xfrm>
          <a:prstGeom prst="rect">
            <a:avLst/>
          </a:prstGeom>
          <a:noFill/>
          <a:ln>
            <a:noFill/>
          </a:ln>
        </p:spPr>
        <p:txBody>
          <a:bodyPr anchorCtr="0" anchor="t" bIns="91425" lIns="91425" rIns="91425" tIns="91425">
            <a:noAutofit/>
          </a:bodyPr>
          <a:lstStyle/>
          <a:p>
            <a:pPr indent="-381000" lvl="0" marL="457200" marR="0" rtl="0" algn="l">
              <a:lnSpc>
                <a:spcPct val="115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Localism, governance and power</a:t>
            </a:r>
          </a:p>
          <a:p>
            <a:pPr indent="-381000" lvl="0" marL="457200" marR="0" rtl="0" algn="l">
              <a:lnSpc>
                <a:spcPct val="115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What does this mean for planning?</a:t>
            </a:r>
          </a:p>
          <a:p>
            <a:pPr indent="-381000" lvl="0" marL="457200" marR="0" rtl="0" algn="l">
              <a:lnSpc>
                <a:spcPct val="115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Why is England’s Planning Inspectorate interesting?</a:t>
            </a:r>
          </a:p>
          <a:p>
            <a:pPr indent="-381000" lvl="0" marL="457200" marR="0" rtl="0" algn="l">
              <a:lnSpc>
                <a:spcPct val="115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Evidence of challenge to PINS</a:t>
            </a:r>
          </a:p>
          <a:p>
            <a:pPr indent="-381000" lvl="1" marL="914400" marR="0" rtl="0" algn="l">
              <a:lnSpc>
                <a:spcPct val="115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Actions and cases </a:t>
            </a:r>
          </a:p>
          <a:p>
            <a:pPr indent="-381000" lvl="1" marL="914400" marR="0" rtl="0" algn="l">
              <a:lnSpc>
                <a:spcPct val="115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Views from those close to the system</a:t>
            </a:r>
          </a:p>
          <a:p>
            <a:pPr indent="-381000" lvl="0" marL="457200" marR="0" rtl="0" algn="l">
              <a:lnSpc>
                <a:spcPct val="115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What does all this tell us?</a:t>
            </a:r>
          </a:p>
          <a:p>
            <a:pPr indent="0" lvl="0" marL="0" marR="0" rtl="0" algn="l">
              <a:lnSpc>
                <a:spcPct val="100000"/>
              </a:lnSpc>
              <a:spcBef>
                <a:spcPts val="0"/>
              </a:spcBef>
              <a:spcAft>
                <a:spcPts val="0"/>
              </a:spcAft>
              <a:buClr>
                <a:schemeClr val="dk1"/>
              </a:buClr>
              <a:buSzPct val="25000"/>
              <a:buFont typeface="Arial"/>
              <a:buNone/>
            </a:pPr>
            <a:r>
              <a:t/>
            </a:r>
            <a:endParaRPr b="0" i="0" sz="3000" u="none" cap="none" strike="noStrike">
              <a:solidFill>
                <a:schemeClr val="dk1"/>
              </a:solidFill>
              <a:latin typeface="Arial"/>
              <a:ea typeface="Arial"/>
              <a:cs typeface="Arial"/>
              <a:sym typeface="Arial"/>
            </a:endParaRPr>
          </a:p>
        </p:txBody>
      </p:sp>
      <p:sp>
        <p:nvSpPr>
          <p:cNvPr id="35" name="Shape 35"/>
          <p:cNvSpPr txBox="1"/>
          <p:nvPr>
            <p:ph type="title"/>
          </p:nvPr>
        </p:nvSpPr>
        <p:spPr>
          <a:xfrm>
            <a:off x="457200" y="205978"/>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Paper Structure</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x="0" y="0"/>
          <a:ext cx="0" cy="0"/>
          <a:chOff x="0" y="0"/>
          <a:chExt cx="0" cy="0"/>
        </a:xfrm>
      </p:grpSpPr>
      <p:sp>
        <p:nvSpPr>
          <p:cNvPr id="180" name="Shape 180"/>
          <p:cNvSpPr txBox="1"/>
          <p:nvPr>
            <p:ph type="title"/>
          </p:nvPr>
        </p:nvSpPr>
        <p:spPr>
          <a:xfrm>
            <a:off x="457200" y="205978"/>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2800" u="none" cap="none" strike="noStrike">
                <a:solidFill>
                  <a:schemeClr val="dk1"/>
                </a:solidFill>
                <a:latin typeface="Arial"/>
                <a:ea typeface="Arial"/>
                <a:cs typeface="Arial"/>
                <a:sym typeface="Arial"/>
              </a:rPr>
              <a:t>Views from those close to the system (2)</a:t>
            </a:r>
          </a:p>
        </p:txBody>
      </p:sp>
      <p:sp>
        <p:nvSpPr>
          <p:cNvPr id="181" name="Shape 181"/>
          <p:cNvSpPr txBox="1"/>
          <p:nvPr>
            <p:ph idx="1" type="body"/>
          </p:nvPr>
        </p:nvSpPr>
        <p:spPr>
          <a:xfrm>
            <a:off x="457200" y="1200150"/>
            <a:ext cx="8229600" cy="3725698"/>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1"/>
              </a:buClr>
              <a:buSzPct val="25000"/>
              <a:buFont typeface="Arial"/>
              <a:buNone/>
            </a:pPr>
            <a:r>
              <a:rPr lang="en" sz="1400">
                <a:solidFill>
                  <a:srgbClr val="FF0000"/>
                </a:solidFill>
                <a:latin typeface="Calibri"/>
                <a:ea typeface="Calibri"/>
                <a:cs typeface="Calibri"/>
                <a:sym typeface="Calibri"/>
              </a:rPr>
              <a:t>“Inspectors are agents in ensuring local authorities deliver requirements led by national policy. Tensions arise”</a:t>
            </a:r>
          </a:p>
          <a:p>
            <a:pPr indent="0" lvl="0" marL="0" marR="0" rtl="0" algn="l">
              <a:lnSpc>
                <a:spcPct val="115000"/>
              </a:lnSpc>
              <a:spcBef>
                <a:spcPts val="0"/>
              </a:spcBef>
              <a:spcAft>
                <a:spcPts val="0"/>
              </a:spcAft>
              <a:buClr>
                <a:schemeClr val="dk1"/>
              </a:buClr>
              <a:buSzPct val="25000"/>
              <a:buFont typeface="Arial"/>
              <a:buNone/>
            </a:pPr>
            <a:r>
              <a:t/>
            </a:r>
            <a:endParaRPr b="0"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chemeClr val="dk1"/>
                </a:solidFill>
                <a:latin typeface="Arial"/>
                <a:ea typeface="Arial"/>
                <a:cs typeface="Arial"/>
                <a:sym typeface="Arial"/>
              </a:rPr>
              <a:t>“Sometimes it feels like localism and neighbourhood plans v the inspectorate. Localism means that Local Authorities will question PINS’ interventions”.</a:t>
            </a:r>
          </a:p>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chemeClr val="dk1"/>
                </a:solidFill>
                <a:latin typeface="Arial"/>
                <a:ea typeface="Arial"/>
                <a:cs typeface="Arial"/>
                <a:sym typeface="Arial"/>
              </a:rPr>
              <a:t> </a:t>
            </a:r>
          </a:p>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rgbClr val="FF0000"/>
                </a:solidFill>
                <a:latin typeface="Arial"/>
                <a:ea typeface="Arial"/>
                <a:cs typeface="Arial"/>
                <a:sym typeface="Arial"/>
              </a:rPr>
              <a:t>“It's a myth that top-down targets have been abolished … it's just that top-down targets are now being imposed by the Inspectorate in a random way without any kind of strategic framework within which they can be sensibly accommodated.”</a:t>
            </a:r>
          </a:p>
          <a:p>
            <a:pPr indent="0" lvl="0" marL="0" marR="0" rtl="0" algn="l">
              <a:lnSpc>
                <a:spcPct val="115000"/>
              </a:lnSpc>
              <a:spcBef>
                <a:spcPts val="0"/>
              </a:spcBef>
              <a:spcAft>
                <a:spcPts val="0"/>
              </a:spcAft>
              <a:buClr>
                <a:schemeClr val="dk1"/>
              </a:buClr>
              <a:buSzPct val="25000"/>
              <a:buFont typeface="Arial"/>
              <a:buNone/>
            </a:pPr>
            <a:r>
              <a:t/>
            </a:r>
            <a:endParaRPr b="0" i="1" sz="1400" u="none" cap="none" strike="noStrike">
              <a:solidFill>
                <a:srgbClr val="FF0000"/>
              </a:solidFill>
              <a:latin typeface="Arial"/>
              <a:ea typeface="Arial"/>
              <a:cs typeface="Arial"/>
              <a:sym typeface="Arial"/>
            </a:endParaRPr>
          </a:p>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chemeClr val="dk1"/>
                </a:solidFill>
                <a:latin typeface="Arial"/>
                <a:ea typeface="Arial"/>
                <a:cs typeface="Arial"/>
                <a:sym typeface="Arial"/>
              </a:rPr>
              <a:t>“inspectors are piggy in the middle” “</a:t>
            </a:r>
            <a:r>
              <a:rPr b="0" i="1" lang="en" sz="1400" u="none" cap="none" strike="noStrike">
                <a:solidFill>
                  <a:srgbClr val="FF0000"/>
                </a:solidFill>
                <a:latin typeface="Arial"/>
                <a:ea typeface="Arial"/>
                <a:cs typeface="Arial"/>
                <a:sym typeface="Arial"/>
              </a:rPr>
              <a:t>What does localism actually mean?  Does freedom mean responsibility?  </a:t>
            </a:r>
          </a:p>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chemeClr val="dk1"/>
                </a:solidFill>
                <a:latin typeface="Arial"/>
                <a:ea typeface="Arial"/>
                <a:cs typeface="Arial"/>
                <a:sym typeface="Arial"/>
              </a:rPr>
              <a:t>“LA’s say ‘why is PINS doing this’? Actually, it’s LA unwillingness to put plans in place with impunity”</a:t>
            </a:r>
          </a:p>
          <a:p>
            <a:pPr indent="0" lvl="0" marL="457200" marR="0" rtl="0" algn="l">
              <a:lnSpc>
                <a:spcPct val="115000"/>
              </a:lnSpc>
              <a:spcBef>
                <a:spcPts val="0"/>
              </a:spcBef>
              <a:spcAft>
                <a:spcPts val="0"/>
              </a:spcAft>
              <a:buClr>
                <a:schemeClr val="dk1"/>
              </a:buClr>
              <a:buSzPct val="25000"/>
              <a:buFont typeface="Arial"/>
              <a:buNone/>
            </a:pPr>
            <a:r>
              <a:t/>
            </a:r>
            <a:endParaRPr b="0" i="1" sz="1400" u="none" cap="none" strike="noStrike">
              <a:solidFill>
                <a:schemeClr val="dk1"/>
              </a:solidFill>
              <a:latin typeface="Arial"/>
              <a:ea typeface="Arial"/>
              <a:cs typeface="Arial"/>
              <a:sym typeface="Arial"/>
            </a:endParaRPr>
          </a:p>
          <a:p>
            <a:pPr indent="0" lvl="0" marL="0" marR="0" rtl="0" algn="l">
              <a:lnSpc>
                <a:spcPct val="115000"/>
              </a:lnSpc>
              <a:spcBef>
                <a:spcPts val="0"/>
              </a:spcBef>
              <a:spcAft>
                <a:spcPts val="0"/>
              </a:spcAft>
              <a:buClr>
                <a:schemeClr val="dk1"/>
              </a:buClr>
              <a:buSzPct val="25000"/>
              <a:buFont typeface="Arial"/>
              <a:buNone/>
            </a:pPr>
            <a:r>
              <a:rPr b="0" i="1" lang="en" sz="1400" u="none" cap="none" strike="noStrike">
                <a:solidFill>
                  <a:srgbClr val="FF0000"/>
                </a:solidFill>
                <a:latin typeface="Arial"/>
                <a:ea typeface="Arial"/>
                <a:cs typeface="Arial"/>
                <a:sym typeface="Arial"/>
              </a:rPr>
              <a:t>“Many inspectors would like to be more </a:t>
            </a:r>
            <a:r>
              <a:rPr b="1" i="1" lang="en" sz="1400" u="none" cap="none" strike="noStrike">
                <a:solidFill>
                  <a:srgbClr val="FF0000"/>
                </a:solidFill>
                <a:latin typeface="Arial"/>
                <a:ea typeface="Arial"/>
                <a:cs typeface="Arial"/>
                <a:sym typeface="Arial"/>
              </a:rPr>
              <a:t>pragmatic</a:t>
            </a:r>
            <a:r>
              <a:rPr b="0" i="1" lang="en" sz="1400" u="none" cap="none" strike="noStrike">
                <a:solidFill>
                  <a:srgbClr val="FF0000"/>
                </a:solidFill>
                <a:latin typeface="Arial"/>
                <a:ea typeface="Arial"/>
                <a:cs typeface="Arial"/>
                <a:sym typeface="Arial"/>
              </a:rPr>
              <a:t>, but developers will challenge and they are clued up to the holes in the NPPF” </a:t>
            </a:r>
          </a:p>
          <a:p>
            <a:pPr indent="0" lvl="0" marL="0" marR="0" rtl="0" algn="l">
              <a:lnSpc>
                <a:spcPct val="100000"/>
              </a:lnSpc>
              <a:spcBef>
                <a:spcPts val="0"/>
              </a:spcBef>
              <a:spcAft>
                <a:spcPts val="0"/>
              </a:spcAft>
              <a:buClr>
                <a:schemeClr val="dk1"/>
              </a:buClr>
              <a:buSzPct val="25000"/>
              <a:buFont typeface="Arial"/>
              <a:buNone/>
            </a:pPr>
            <a:r>
              <a:t/>
            </a:r>
            <a:endParaRPr b="0" i="0" sz="3000" u="none" cap="none" strike="noStrike">
              <a:solidFill>
                <a:schemeClr val="dk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5" name="Shape 185"/>
        <p:cNvGrpSpPr/>
        <p:nvPr/>
      </p:nvGrpSpPr>
      <p:grpSpPr>
        <a:xfrm>
          <a:off x="0" y="0"/>
          <a:ext cx="0" cy="0"/>
          <a:chOff x="0" y="0"/>
          <a:chExt cx="0" cy="0"/>
        </a:xfrm>
      </p:grpSpPr>
      <p:sp>
        <p:nvSpPr>
          <p:cNvPr id="186" name="Shape 186"/>
          <p:cNvSpPr txBox="1"/>
          <p:nvPr>
            <p:ph type="title"/>
          </p:nvPr>
        </p:nvSpPr>
        <p:spPr>
          <a:xfrm>
            <a:off x="457200" y="205978"/>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2800" u="none" cap="none" strike="noStrike">
                <a:solidFill>
                  <a:schemeClr val="dk1"/>
                </a:solidFill>
                <a:latin typeface="Arial"/>
                <a:ea typeface="Arial"/>
                <a:cs typeface="Arial"/>
                <a:sym typeface="Arial"/>
              </a:rPr>
              <a:t>Views from those close to the system (</a:t>
            </a:r>
            <a:r>
              <a:rPr lang="en" sz="2800"/>
              <a:t>3</a:t>
            </a:r>
            <a:r>
              <a:rPr b="1" i="0" lang="en" sz="2800" u="none" cap="none" strike="noStrike">
                <a:solidFill>
                  <a:schemeClr val="dk1"/>
                </a:solidFill>
                <a:latin typeface="Arial"/>
                <a:ea typeface="Arial"/>
                <a:cs typeface="Arial"/>
                <a:sym typeface="Arial"/>
              </a:rPr>
              <a:t>)</a:t>
            </a:r>
          </a:p>
          <a:p>
            <a:pPr indent="0" lvl="0" marL="0" marR="0" rtl="0" algn="l">
              <a:lnSpc>
                <a:spcPct val="100000"/>
              </a:lnSpc>
              <a:spcBef>
                <a:spcPts val="0"/>
              </a:spcBef>
              <a:spcAft>
                <a:spcPts val="0"/>
              </a:spcAft>
              <a:buClr>
                <a:schemeClr val="dk1"/>
              </a:buClr>
              <a:buSzPct val="25000"/>
              <a:buFont typeface="Arial"/>
              <a:buNone/>
            </a:pPr>
            <a:r>
              <a:rPr b="1" i="0" lang="en" sz="2800" u="none" cap="none" strike="noStrike">
                <a:solidFill>
                  <a:schemeClr val="dk1"/>
                </a:solidFill>
                <a:latin typeface="Arial"/>
                <a:ea typeface="Arial"/>
                <a:cs typeface="Arial"/>
                <a:sym typeface="Arial"/>
              </a:rPr>
              <a:t>- It’s not all bad surely?</a:t>
            </a:r>
          </a:p>
        </p:txBody>
      </p:sp>
      <p:sp>
        <p:nvSpPr>
          <p:cNvPr id="187" name="Shape 187"/>
          <p:cNvSpPr txBox="1"/>
          <p:nvPr>
            <p:ph idx="1" type="body"/>
          </p:nvPr>
        </p:nvSpPr>
        <p:spPr>
          <a:xfrm>
            <a:off x="457200" y="1200150"/>
            <a:ext cx="8229600" cy="3725698"/>
          </a:xfrm>
          <a:prstGeom prst="rect">
            <a:avLst/>
          </a:prstGeom>
          <a:noFill/>
          <a:ln>
            <a:noFill/>
          </a:ln>
        </p:spPr>
        <p:txBody>
          <a:bodyPr anchorCtr="0" anchor="t" bIns="91425" lIns="91425" rIns="91425" tIns="91425">
            <a:noAutofit/>
          </a:bodyPr>
          <a:lstStyle/>
          <a:p>
            <a:pPr indent="457200" lvl="0" marL="0" marR="0" rtl="0" algn="l">
              <a:lnSpc>
                <a:spcPct val="115000"/>
              </a:lnSpc>
              <a:spcBef>
                <a:spcPts val="0"/>
              </a:spcBef>
              <a:spcAft>
                <a:spcPts val="0"/>
              </a:spcAft>
              <a:buClr>
                <a:schemeClr val="dk1"/>
              </a:buClr>
              <a:buSzPct val="25000"/>
              <a:buFont typeface="Arial"/>
              <a:buNone/>
            </a:pPr>
            <a:r>
              <a:rPr b="0" i="1" lang="en" sz="1400" u="none" cap="none" strike="noStrike">
                <a:solidFill>
                  <a:schemeClr val="dk1"/>
                </a:solidFill>
                <a:latin typeface="Arial"/>
                <a:ea typeface="Arial"/>
                <a:cs typeface="Arial"/>
                <a:sym typeface="Arial"/>
              </a:rPr>
              <a:t>“The Inspectorate is one of the best bits of the system”</a:t>
            </a:r>
          </a:p>
          <a:p>
            <a:pPr indent="0" lvl="0" marL="457200" marR="0" rtl="0" algn="l">
              <a:lnSpc>
                <a:spcPct val="115000"/>
              </a:lnSpc>
              <a:spcBef>
                <a:spcPts val="0"/>
              </a:spcBef>
              <a:spcAft>
                <a:spcPts val="0"/>
              </a:spcAft>
              <a:buClr>
                <a:schemeClr val="dk1"/>
              </a:buClr>
              <a:buSzPct val="25000"/>
              <a:buFont typeface="Arial"/>
              <a:buNone/>
            </a:pPr>
            <a:r>
              <a:t/>
            </a:r>
            <a:endParaRPr b="0" i="1" sz="1400" u="none" cap="none" strike="noStrike">
              <a:solidFill>
                <a:schemeClr val="dk1"/>
              </a:solidFill>
              <a:latin typeface="Arial"/>
              <a:ea typeface="Arial"/>
              <a:cs typeface="Arial"/>
              <a:sym typeface="Arial"/>
            </a:endParaRPr>
          </a:p>
          <a:p>
            <a:pPr indent="0" lvl="0" marL="457200" marR="0" rtl="0" algn="l">
              <a:lnSpc>
                <a:spcPct val="115000"/>
              </a:lnSpc>
              <a:spcBef>
                <a:spcPts val="0"/>
              </a:spcBef>
              <a:spcAft>
                <a:spcPts val="0"/>
              </a:spcAft>
              <a:buClr>
                <a:schemeClr val="dk1"/>
              </a:buClr>
              <a:buSzPct val="25000"/>
              <a:buFont typeface="Arial"/>
              <a:buNone/>
            </a:pPr>
            <a:r>
              <a:rPr b="0" i="1" lang="en" sz="1400" u="none" cap="none" strike="noStrike">
                <a:solidFill>
                  <a:srgbClr val="FF0000"/>
                </a:solidFill>
                <a:latin typeface="Arial"/>
                <a:ea typeface="Arial"/>
                <a:cs typeface="Arial"/>
                <a:sym typeface="Arial"/>
              </a:rPr>
              <a:t>“Inspectors play by the rules, providing honesty. They are the glue in the system”</a:t>
            </a:r>
          </a:p>
          <a:p>
            <a:pPr indent="0" lvl="0" marL="457200" marR="0" rtl="0" algn="l">
              <a:lnSpc>
                <a:spcPct val="115000"/>
              </a:lnSpc>
              <a:spcBef>
                <a:spcPts val="0"/>
              </a:spcBef>
              <a:spcAft>
                <a:spcPts val="0"/>
              </a:spcAft>
              <a:buClr>
                <a:schemeClr val="dk1"/>
              </a:buClr>
              <a:buSzPct val="25000"/>
              <a:buFont typeface="Arial"/>
              <a:buNone/>
            </a:pPr>
            <a:r>
              <a:t/>
            </a:r>
            <a:endParaRPr b="0" i="1" sz="1400" u="none" cap="none" strike="noStrike">
              <a:solidFill>
                <a:schemeClr val="dk1"/>
              </a:solidFill>
              <a:latin typeface="Arial"/>
              <a:ea typeface="Arial"/>
              <a:cs typeface="Arial"/>
              <a:sym typeface="Arial"/>
            </a:endParaRPr>
          </a:p>
          <a:p>
            <a:pPr indent="0" lvl="0" marL="457200" marR="0" rtl="0" algn="l">
              <a:lnSpc>
                <a:spcPct val="115000"/>
              </a:lnSpc>
              <a:spcBef>
                <a:spcPts val="0"/>
              </a:spcBef>
              <a:spcAft>
                <a:spcPts val="0"/>
              </a:spcAft>
              <a:buClr>
                <a:schemeClr val="dk1"/>
              </a:buClr>
              <a:buSzPct val="25000"/>
              <a:buFont typeface="Arial"/>
              <a:buNone/>
            </a:pPr>
            <a:r>
              <a:rPr b="0" i="1" lang="en" sz="1400" u="none" cap="none" strike="noStrike">
                <a:solidFill>
                  <a:schemeClr val="dk1"/>
                </a:solidFill>
                <a:latin typeface="Arial"/>
                <a:ea typeface="Arial"/>
                <a:cs typeface="Arial"/>
                <a:sym typeface="Arial"/>
              </a:rPr>
              <a:t>“Planning inspectors are trying their best to keep the show on the road”</a:t>
            </a:r>
          </a:p>
          <a:p>
            <a:pPr indent="0" lvl="0" marL="457200" marR="0" rtl="0" algn="l">
              <a:lnSpc>
                <a:spcPct val="115000"/>
              </a:lnSpc>
              <a:spcBef>
                <a:spcPts val="0"/>
              </a:spcBef>
              <a:spcAft>
                <a:spcPts val="0"/>
              </a:spcAft>
              <a:buClr>
                <a:schemeClr val="dk1"/>
              </a:buClr>
              <a:buSzPct val="25000"/>
              <a:buFont typeface="Arial"/>
              <a:buNone/>
            </a:pPr>
            <a:r>
              <a:t/>
            </a:r>
            <a:endParaRPr b="0" i="1" sz="1400" u="none" cap="none" strike="noStrike">
              <a:solidFill>
                <a:schemeClr val="dk1"/>
              </a:solidFill>
              <a:latin typeface="Arial"/>
              <a:ea typeface="Arial"/>
              <a:cs typeface="Arial"/>
              <a:sym typeface="Arial"/>
            </a:endParaRPr>
          </a:p>
          <a:p>
            <a:pPr indent="0" lvl="0" marL="457200" marR="0" rtl="0" algn="l">
              <a:lnSpc>
                <a:spcPct val="115000"/>
              </a:lnSpc>
              <a:spcBef>
                <a:spcPts val="0"/>
              </a:spcBef>
              <a:spcAft>
                <a:spcPts val="0"/>
              </a:spcAft>
              <a:buClr>
                <a:schemeClr val="dk1"/>
              </a:buClr>
              <a:buSzPct val="25000"/>
              <a:buFont typeface="Arial"/>
              <a:buNone/>
            </a:pPr>
            <a:r>
              <a:rPr b="0" i="1" lang="en" sz="1400" u="none" cap="none" strike="noStrike">
                <a:solidFill>
                  <a:srgbClr val="FF0000"/>
                </a:solidFill>
                <a:latin typeface="Arial"/>
                <a:ea typeface="Arial"/>
                <a:cs typeface="Arial"/>
                <a:sym typeface="Arial"/>
              </a:rPr>
              <a:t>“What reforms have done is expose PINS as the only mechanism left to deliver reforms for government”</a:t>
            </a:r>
          </a:p>
          <a:p>
            <a:pPr indent="0" lvl="0" marL="457200" marR="0" rtl="0" algn="l">
              <a:lnSpc>
                <a:spcPct val="115000"/>
              </a:lnSpc>
              <a:spcBef>
                <a:spcPts val="0"/>
              </a:spcBef>
              <a:spcAft>
                <a:spcPts val="0"/>
              </a:spcAft>
              <a:buClr>
                <a:schemeClr val="dk1"/>
              </a:buClr>
              <a:buSzPct val="25000"/>
              <a:buFont typeface="Arial"/>
              <a:buNone/>
            </a:pPr>
            <a:r>
              <a:t/>
            </a:r>
            <a:endParaRPr b="0" i="1" sz="1400" u="none" cap="none" strike="noStrike">
              <a:solidFill>
                <a:schemeClr val="dk1"/>
              </a:solidFill>
              <a:latin typeface="Arial"/>
              <a:ea typeface="Arial"/>
              <a:cs typeface="Arial"/>
              <a:sym typeface="Arial"/>
            </a:endParaRPr>
          </a:p>
          <a:p>
            <a:pPr indent="0" lvl="0" marL="457200" marR="0" rtl="0" algn="l">
              <a:lnSpc>
                <a:spcPct val="115000"/>
              </a:lnSpc>
              <a:spcBef>
                <a:spcPts val="0"/>
              </a:spcBef>
              <a:spcAft>
                <a:spcPts val="0"/>
              </a:spcAft>
              <a:buClr>
                <a:schemeClr val="dk1"/>
              </a:buClr>
              <a:buSzPct val="25000"/>
              <a:buFont typeface="Arial"/>
              <a:buNone/>
            </a:pPr>
            <a:r>
              <a:rPr b="0" i="1" lang="en" sz="1400" u="none" cap="none" strike="noStrike">
                <a:solidFill>
                  <a:schemeClr val="dk1"/>
                </a:solidFill>
                <a:latin typeface="Arial"/>
                <a:ea typeface="Arial"/>
                <a:cs typeface="Arial"/>
                <a:sym typeface="Arial"/>
              </a:rPr>
              <a:t>“PINS is the only safeguard in the system”</a:t>
            </a:r>
          </a:p>
          <a:p>
            <a:pPr indent="0" lvl="0" marL="457200" marR="0" rtl="0" algn="l">
              <a:lnSpc>
                <a:spcPct val="115000"/>
              </a:lnSpc>
              <a:spcBef>
                <a:spcPts val="0"/>
              </a:spcBef>
              <a:spcAft>
                <a:spcPts val="0"/>
              </a:spcAft>
              <a:buClr>
                <a:schemeClr val="dk1"/>
              </a:buClr>
              <a:buSzPct val="25000"/>
              <a:buFont typeface="Arial"/>
              <a:buNone/>
            </a:pPr>
            <a:r>
              <a:t/>
            </a:r>
            <a:endParaRPr b="0" i="1" sz="1400" u="none" cap="none" strike="noStrike">
              <a:solidFill>
                <a:schemeClr val="dk1"/>
              </a:solidFill>
              <a:latin typeface="Arial"/>
              <a:ea typeface="Arial"/>
              <a:cs typeface="Arial"/>
              <a:sym typeface="Arial"/>
            </a:endParaRPr>
          </a:p>
          <a:p>
            <a:pPr indent="0" lvl="0" marL="457200" marR="0" rtl="0" algn="l">
              <a:lnSpc>
                <a:spcPct val="115000"/>
              </a:lnSpc>
              <a:spcBef>
                <a:spcPts val="0"/>
              </a:spcBef>
              <a:spcAft>
                <a:spcPts val="0"/>
              </a:spcAft>
              <a:buClr>
                <a:schemeClr val="dk1"/>
              </a:buClr>
              <a:buSzPct val="25000"/>
              <a:buFont typeface="Arial"/>
              <a:buNone/>
            </a:pPr>
            <a:r>
              <a:rPr b="0" i="1" lang="en" sz="1400" u="none" cap="none" strike="noStrike">
                <a:solidFill>
                  <a:srgbClr val="FF0000"/>
                </a:solidFill>
                <a:latin typeface="Arial"/>
                <a:ea typeface="Arial"/>
                <a:cs typeface="Arial"/>
                <a:sym typeface="Arial"/>
              </a:rPr>
              <a:t>“Hats off to Inspectors for helping local authorities where they can’t make their own decisions”</a:t>
            </a:r>
          </a:p>
          <a:p>
            <a:pPr indent="0" lvl="0" marL="457200" marR="0" rtl="0" algn="l">
              <a:lnSpc>
                <a:spcPct val="115000"/>
              </a:lnSpc>
              <a:spcBef>
                <a:spcPts val="0"/>
              </a:spcBef>
              <a:spcAft>
                <a:spcPts val="0"/>
              </a:spcAft>
              <a:buClr>
                <a:schemeClr val="dk1"/>
              </a:buClr>
              <a:buSzPct val="25000"/>
              <a:buFont typeface="Arial"/>
              <a:buNone/>
            </a:pPr>
            <a:r>
              <a:t/>
            </a:r>
            <a:endParaRPr b="0" i="1" sz="1400" u="none" cap="none" strike="noStrike">
              <a:solidFill>
                <a:srgbClr val="FF0000"/>
              </a:solidFill>
              <a:latin typeface="Arial"/>
              <a:ea typeface="Arial"/>
              <a:cs typeface="Arial"/>
              <a:sym typeface="Arial"/>
            </a:endParaRPr>
          </a:p>
          <a:p>
            <a:pPr indent="0" lvl="0" marL="457200" marR="0" rtl="0" algn="l">
              <a:lnSpc>
                <a:spcPct val="115000"/>
              </a:lnSpc>
              <a:spcBef>
                <a:spcPts val="0"/>
              </a:spcBef>
              <a:spcAft>
                <a:spcPts val="0"/>
              </a:spcAft>
              <a:buClr>
                <a:schemeClr val="dk1"/>
              </a:buClr>
              <a:buSzPct val="25000"/>
              <a:buFont typeface="Arial"/>
              <a:buNone/>
            </a:pPr>
            <a:r>
              <a:rPr b="0" i="1" lang="en" sz="1400" u="none" cap="none" strike="noStrike">
                <a:solidFill>
                  <a:srgbClr val="434343"/>
                </a:solidFill>
                <a:latin typeface="Arial"/>
                <a:ea typeface="Arial"/>
                <a:cs typeface="Arial"/>
                <a:sym typeface="Arial"/>
              </a:rPr>
              <a:t>“The organisation is generally held in very high regard, and is very respected for the work it does”</a:t>
            </a:r>
          </a:p>
          <a:p>
            <a:pPr indent="0" lvl="0" marL="0" marR="0" rtl="0" algn="l">
              <a:lnSpc>
                <a:spcPct val="100000"/>
              </a:lnSpc>
              <a:spcBef>
                <a:spcPts val="0"/>
              </a:spcBef>
              <a:spcAft>
                <a:spcPts val="0"/>
              </a:spcAft>
              <a:buClr>
                <a:schemeClr val="dk1"/>
              </a:buClr>
              <a:buSzPct val="25000"/>
              <a:buFont typeface="Arial"/>
              <a:buNone/>
            </a:pPr>
            <a:r>
              <a:t/>
            </a:r>
            <a:endParaRPr b="0" i="0" sz="3000" u="none" cap="none" strike="noStrike">
              <a:solidFill>
                <a:schemeClr val="dk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sp>
        <p:nvSpPr>
          <p:cNvPr id="192" name="Shape 192"/>
          <p:cNvSpPr txBox="1"/>
          <p:nvPr>
            <p:ph type="title"/>
          </p:nvPr>
        </p:nvSpPr>
        <p:spPr>
          <a:xfrm>
            <a:off x="457200" y="205978"/>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Outcome … </a:t>
            </a:r>
          </a:p>
        </p:txBody>
      </p:sp>
      <p:sp>
        <p:nvSpPr>
          <p:cNvPr id="193" name="Shape 193"/>
          <p:cNvSpPr txBox="1"/>
          <p:nvPr>
            <p:ph idx="1" type="body"/>
          </p:nvPr>
        </p:nvSpPr>
        <p:spPr>
          <a:xfrm>
            <a:off x="457200" y="1047750"/>
            <a:ext cx="8531400" cy="3725699"/>
          </a:xfrm>
          <a:prstGeom prst="rect">
            <a:avLst/>
          </a:prstGeom>
          <a:noFill/>
          <a:ln>
            <a:noFill/>
          </a:ln>
        </p:spPr>
        <p:txBody>
          <a:bodyPr anchorCtr="0" anchor="t" bIns="91425" lIns="91425" rIns="91425" tIns="91425">
            <a:noAutofit/>
          </a:bodyPr>
          <a:lstStyle/>
          <a:p>
            <a:pPr indent="-381000" lvl="0" marL="457200" marR="0" rtl="0" algn="l">
              <a:lnSpc>
                <a:spcPct val="100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Lack of clarity for inspectors  </a:t>
            </a:r>
          </a:p>
          <a:p>
            <a:pPr indent="-381000" lvl="0" marL="457200" marR="0" rtl="0" algn="l">
              <a:lnSpc>
                <a:spcPct val="100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Tensions between ‘</a:t>
            </a:r>
            <a:r>
              <a:rPr b="0" i="1" lang="en" sz="2400" u="none" cap="none" strike="noStrike">
                <a:solidFill>
                  <a:schemeClr val="dk1"/>
                </a:solidFill>
                <a:latin typeface="Arial"/>
                <a:ea typeface="Arial"/>
                <a:cs typeface="Arial"/>
                <a:sym typeface="Arial"/>
              </a:rPr>
              <a:t>hard-edged’ </a:t>
            </a:r>
            <a:r>
              <a:rPr b="0" i="0" lang="en" sz="2400" u="none" cap="none" strike="noStrike">
                <a:solidFill>
                  <a:schemeClr val="dk1"/>
                </a:solidFill>
                <a:latin typeface="Arial"/>
                <a:ea typeface="Arial"/>
                <a:cs typeface="Arial"/>
                <a:sym typeface="Arial"/>
              </a:rPr>
              <a:t>planning law and planning policy and ‘balance’ between competing presumptions</a:t>
            </a:r>
          </a:p>
          <a:p>
            <a:pPr indent="-381000" lvl="0" marL="457200" marR="0" rtl="0" algn="l">
              <a:lnSpc>
                <a:spcPct val="100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Assumption driven planning versus local aspiration </a:t>
            </a:r>
          </a:p>
          <a:p>
            <a:pPr indent="-381000" lvl="0" marL="457200" marR="0" rtl="0" algn="l">
              <a:lnSpc>
                <a:spcPct val="100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Quasi-judicial position almost impossible - ‘reasonable judgement’ insufficient to mask inconsistencies within the NPPF  </a:t>
            </a:r>
          </a:p>
          <a:p>
            <a:pPr indent="-381000" lvl="0" marL="457200" marR="0" rtl="0" algn="l">
              <a:lnSpc>
                <a:spcPct val="100000"/>
              </a:lnSpc>
              <a:spcBef>
                <a:spcPts val="0"/>
              </a:spcBef>
              <a:spcAft>
                <a:spcPts val="0"/>
              </a:spcAft>
              <a:buClr>
                <a:schemeClr val="dk1"/>
              </a:buClr>
              <a:buSzPct val="100000"/>
              <a:buFont typeface="Arial"/>
              <a:buChar char="●"/>
            </a:pPr>
            <a:r>
              <a:rPr b="0" i="0" lang="en" sz="2400" u="none" cap="none" strike="noStrike">
                <a:solidFill>
                  <a:schemeClr val="dk1"/>
                </a:solidFill>
                <a:latin typeface="Arial"/>
                <a:ea typeface="Arial"/>
                <a:cs typeface="Arial"/>
                <a:sym typeface="Arial"/>
              </a:rPr>
              <a:t>Bringing competing presumptions together results in ‘incoherence incompatibility and inconsistency’ (Lees and Shepherd, 2015)</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x="0" y="0"/>
          <a:ext cx="0" cy="0"/>
          <a:chOff x="0" y="0"/>
          <a:chExt cx="0" cy="0"/>
        </a:xfrm>
      </p:grpSpPr>
      <p:sp>
        <p:nvSpPr>
          <p:cNvPr id="198" name="Shape 198"/>
          <p:cNvSpPr txBox="1"/>
          <p:nvPr>
            <p:ph type="title"/>
          </p:nvPr>
        </p:nvSpPr>
        <p:spPr>
          <a:xfrm>
            <a:off x="457200" y="434577"/>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What does this tell us about localism and power?</a:t>
            </a:r>
          </a:p>
        </p:txBody>
      </p:sp>
      <p:sp>
        <p:nvSpPr>
          <p:cNvPr id="199" name="Shape 199"/>
          <p:cNvSpPr txBox="1"/>
          <p:nvPr>
            <p:ph idx="1" type="body"/>
          </p:nvPr>
        </p:nvSpPr>
        <p:spPr>
          <a:xfrm>
            <a:off x="457200" y="1470850"/>
            <a:ext cx="8229600" cy="3725699"/>
          </a:xfrm>
          <a:prstGeom prst="rect">
            <a:avLst/>
          </a:prstGeom>
          <a:noFill/>
          <a:ln>
            <a:noFill/>
          </a:ln>
        </p:spPr>
        <p:txBody>
          <a:bodyPr anchorCtr="0" anchor="t" bIns="91425" lIns="91425" rIns="91425" tIns="91425">
            <a:noAutofit/>
          </a:bodyPr>
          <a:lstStyle/>
          <a:p>
            <a:pPr indent="-342900" lvl="0" marL="457200" marR="0" rtl="0" algn="l">
              <a:lnSpc>
                <a:spcPct val="115000"/>
              </a:lnSpc>
              <a:spcBef>
                <a:spcPts val="0"/>
              </a:spcBef>
              <a:spcAft>
                <a:spcPts val="0"/>
              </a:spcAft>
              <a:buClr>
                <a:schemeClr val="dk1"/>
              </a:buClr>
              <a:buSzPct val="100000"/>
              <a:buFont typeface="Arial"/>
              <a:buChar char="●"/>
            </a:pPr>
            <a:r>
              <a:rPr lang="en" sz="1800"/>
              <a:t>There are real internal tensions within Conservative Government between Nimbyism and push for economic growth</a:t>
            </a:r>
          </a:p>
          <a:p>
            <a:pPr indent="-342900" lvl="0" marL="4572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PINS exposes contradictions within the spatial distribution of power under localism</a:t>
            </a:r>
          </a:p>
          <a:p>
            <a:pPr indent="-342900" lvl="0" marL="4572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PINS is a ‘powerful’ arbitrator of assumption driven planning’ – ‘interpreting’ or ‘making’ policy under conditions of incoherence and uncertainty, </a:t>
            </a:r>
          </a:p>
          <a:p>
            <a:pPr indent="-342900" lvl="0" marL="4572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PINS is a useful ‘foil’ for government deflecting attention away from contradictions within central state strategy, with PINS left attempting to manage tensions putting inspectors in the limelight - </a:t>
            </a:r>
            <a:r>
              <a:rPr b="0" i="1" lang="en" sz="1800" u="none" cap="none" strike="noStrike">
                <a:solidFill>
                  <a:schemeClr val="dk1"/>
                </a:solidFill>
                <a:latin typeface="Arial"/>
                <a:ea typeface="Arial"/>
                <a:cs typeface="Arial"/>
                <a:sym typeface="Arial"/>
              </a:rPr>
              <a:t>governance at a distance</a:t>
            </a:r>
            <a:r>
              <a:rPr b="0" i="0" lang="en" sz="1800" u="none" cap="none" strike="noStrike">
                <a:solidFill>
                  <a:schemeClr val="dk1"/>
                </a:solidFill>
                <a:latin typeface="Arial"/>
                <a:ea typeface="Arial"/>
                <a:cs typeface="Arial"/>
                <a:sym typeface="Arial"/>
              </a:rPr>
              <a:t>?</a:t>
            </a:r>
          </a:p>
          <a:p>
            <a:pPr indent="0" lvl="0" marL="0" marR="0" rtl="0" algn="l">
              <a:lnSpc>
                <a:spcPct val="115000"/>
              </a:lnSpc>
              <a:spcBef>
                <a:spcPts val="0"/>
              </a:spcBef>
              <a:spcAft>
                <a:spcPts val="0"/>
              </a:spcAft>
              <a:buClr>
                <a:schemeClr val="dk1"/>
              </a:buClr>
              <a:buSzPct val="25000"/>
              <a:buFont typeface="Arial"/>
              <a:buNone/>
            </a:pPr>
            <a:r>
              <a:t/>
            </a:r>
            <a:endParaRPr b="0" i="1" sz="18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t/>
            </a:r>
            <a:endParaRPr b="0" i="0" sz="3000" u="none" cap="none" strike="noStrike">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3" name="Shape 203"/>
        <p:cNvGrpSpPr/>
        <p:nvPr/>
      </p:nvGrpSpPr>
      <p:grpSpPr>
        <a:xfrm>
          <a:off x="0" y="0"/>
          <a:ext cx="0" cy="0"/>
          <a:chOff x="0" y="0"/>
          <a:chExt cx="0" cy="0"/>
        </a:xfrm>
      </p:grpSpPr>
      <p:sp>
        <p:nvSpPr>
          <p:cNvPr id="204" name="Shape 204"/>
          <p:cNvSpPr txBox="1"/>
          <p:nvPr>
            <p:ph type="title"/>
          </p:nvPr>
        </p:nvSpPr>
        <p:spPr>
          <a:xfrm>
            <a:off x="457200" y="434577"/>
            <a:ext cx="8229600" cy="857400"/>
          </a:xfrm>
          <a:prstGeom prst="rect">
            <a:avLst/>
          </a:prstGeom>
          <a:noFill/>
          <a:ln>
            <a:noFill/>
          </a:ln>
        </p:spPr>
        <p:txBody>
          <a:bodyPr anchorCtr="0" anchor="b" bIns="91425" lIns="91425" rIns="91425" tIns="91425">
            <a:noAutofit/>
          </a:bodyPr>
          <a:lstStyle/>
          <a:p>
            <a:pPr lvl="0" rtl="0">
              <a:spcBef>
                <a:spcPts val="0"/>
              </a:spcBef>
              <a:buClr>
                <a:schemeClr val="dk1"/>
              </a:buClr>
              <a:buSzPct val="25000"/>
              <a:buFont typeface="Arial"/>
              <a:buNone/>
            </a:pPr>
            <a:r>
              <a:rPr lang="en"/>
              <a:t>What does this tell us about localism and power?</a:t>
            </a:r>
          </a:p>
        </p:txBody>
      </p:sp>
      <p:sp>
        <p:nvSpPr>
          <p:cNvPr id="205" name="Shape 205"/>
          <p:cNvSpPr txBox="1"/>
          <p:nvPr>
            <p:ph idx="1" type="body"/>
          </p:nvPr>
        </p:nvSpPr>
        <p:spPr>
          <a:xfrm>
            <a:off x="457200" y="1417825"/>
            <a:ext cx="8229600" cy="3725699"/>
          </a:xfrm>
          <a:prstGeom prst="rect">
            <a:avLst/>
          </a:prstGeom>
          <a:noFill/>
          <a:ln>
            <a:noFill/>
          </a:ln>
        </p:spPr>
        <p:txBody>
          <a:bodyPr anchorCtr="0" anchor="t" bIns="91425" lIns="91425" rIns="91425" tIns="91425">
            <a:noAutofit/>
          </a:bodyPr>
          <a:lstStyle/>
          <a:p>
            <a:pPr indent="-342900" lvl="0" marL="4572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Simultaneously, PINS is challenged by its state sponsors seeking greater control over outcomes  - questioning independence, accountability, fairness </a:t>
            </a:r>
          </a:p>
          <a:p>
            <a:pPr indent="-342900" lvl="0" marL="457200" marR="0" rtl="0" algn="l">
              <a:lnSpc>
                <a:spcPct val="115000"/>
              </a:lnSpc>
              <a:spcBef>
                <a:spcPts val="120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PINS perceived to be partly at least delivering top-down strategic steer, undermining impartiality </a:t>
            </a:r>
          </a:p>
          <a:p>
            <a:pPr indent="-342900" lvl="0" marL="457200" marR="0" rtl="0" algn="l">
              <a:lnSpc>
                <a:spcPct val="115000"/>
              </a:lnSpc>
              <a:spcBef>
                <a:spcPts val="1200"/>
              </a:spcBef>
              <a:spcAft>
                <a:spcPts val="0"/>
              </a:spcAft>
              <a:buSzPct val="100000"/>
              <a:buChar char="●"/>
            </a:pPr>
            <a:r>
              <a:rPr lang="en" sz="1800"/>
              <a:t>Localism, power and r</a:t>
            </a:r>
            <a:r>
              <a:rPr b="0" i="0" lang="en" sz="1800" u="none" cap="none" strike="noStrike">
                <a:solidFill>
                  <a:schemeClr val="dk1"/>
                </a:solidFill>
                <a:latin typeface="Arial"/>
                <a:ea typeface="Arial"/>
                <a:cs typeface="Arial"/>
                <a:sym typeface="Arial"/>
              </a:rPr>
              <a:t>esponsibility?</a:t>
            </a:r>
          </a:p>
          <a:p>
            <a:pPr indent="-342900" lvl="0" marL="457200" rtl="0">
              <a:lnSpc>
                <a:spcPct val="115000"/>
              </a:lnSpc>
              <a:spcBef>
                <a:spcPts val="0"/>
              </a:spcBef>
              <a:buSzPct val="100000"/>
              <a:buChar char="●"/>
            </a:pPr>
            <a:r>
              <a:rPr lang="en" sz="1800"/>
              <a:t>Legal threat ever present and development industry has the purse.</a:t>
            </a:r>
          </a:p>
          <a:p>
            <a:pPr lvl="0" marR="0" rtl="0" algn="l">
              <a:lnSpc>
                <a:spcPct val="115000"/>
              </a:lnSpc>
              <a:spcBef>
                <a:spcPts val="1200"/>
              </a:spcBef>
              <a:spcAft>
                <a:spcPts val="0"/>
              </a:spcAft>
              <a:buNone/>
            </a:pPr>
            <a:r>
              <a:t/>
            </a:r>
            <a:endParaRPr sz="18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9" name="Shape 209"/>
        <p:cNvGrpSpPr/>
        <p:nvPr/>
      </p:nvGrpSpPr>
      <p:grpSpPr>
        <a:xfrm>
          <a:off x="0" y="0"/>
          <a:ext cx="0" cy="0"/>
          <a:chOff x="0" y="0"/>
          <a:chExt cx="0" cy="0"/>
        </a:xfrm>
      </p:grpSpPr>
      <p:sp>
        <p:nvSpPr>
          <p:cNvPr id="210" name="Shape 210"/>
          <p:cNvSpPr txBox="1"/>
          <p:nvPr>
            <p:ph idx="1" type="body"/>
          </p:nvPr>
        </p:nvSpPr>
        <p:spPr>
          <a:xfrm>
            <a:off x="457200" y="1200150"/>
            <a:ext cx="8229600" cy="3943199"/>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en" sz="2400" u="none" cap="none" strike="noStrike">
                <a:solidFill>
                  <a:schemeClr val="dk1"/>
                </a:solidFill>
                <a:latin typeface="Arial"/>
                <a:ea typeface="Arial"/>
                <a:cs typeface="Arial"/>
                <a:sym typeface="Arial"/>
              </a:rPr>
              <a:t>Professor Martin Boddy</a:t>
            </a:r>
          </a:p>
          <a:p>
            <a:pPr indent="0" lvl="0" marL="0" marR="0" rtl="0" algn="l">
              <a:lnSpc>
                <a:spcPct val="100000"/>
              </a:lnSpc>
              <a:spcBef>
                <a:spcPts val="0"/>
              </a:spcBef>
              <a:spcAft>
                <a:spcPts val="0"/>
              </a:spcAft>
              <a:buClr>
                <a:schemeClr val="dk1"/>
              </a:buClr>
              <a:buSzPct val="25000"/>
              <a:buFont typeface="Arial"/>
              <a:buNone/>
            </a:pPr>
            <a:r>
              <a:rPr b="0" i="0" lang="en" sz="2400" u="sng" cap="none" strike="noStrike">
                <a:solidFill>
                  <a:schemeClr val="hlink"/>
                </a:solidFill>
                <a:latin typeface="Arial"/>
                <a:ea typeface="Arial"/>
                <a:cs typeface="Arial"/>
                <a:sym typeface="Arial"/>
                <a:hlinkClick r:id="rId3"/>
              </a:rPr>
              <a:t>martin.boddy@uwe.ac.uk</a:t>
            </a:r>
          </a:p>
          <a:p>
            <a:pPr indent="0" lvl="0" marL="0" marR="0" rtl="0" algn="l">
              <a:lnSpc>
                <a:spcPct val="100000"/>
              </a:lnSpc>
              <a:spcBef>
                <a:spcPts val="0"/>
              </a:spcBef>
              <a:spcAft>
                <a:spcPts val="0"/>
              </a:spcAft>
              <a:buClr>
                <a:schemeClr val="dk1"/>
              </a:buClr>
              <a:buSzPct val="25000"/>
              <a:buFont typeface="Arial"/>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 sz="2400" u="none" cap="none" strike="noStrike">
                <a:solidFill>
                  <a:schemeClr val="dk1"/>
                </a:solidFill>
                <a:latin typeface="Arial"/>
                <a:ea typeface="Arial"/>
                <a:cs typeface="Arial"/>
                <a:sym typeface="Arial"/>
              </a:rPr>
              <a:t>Hannah Hickman</a:t>
            </a:r>
          </a:p>
          <a:p>
            <a:pPr indent="0" lvl="0" marL="0" marR="0" rtl="0" algn="l">
              <a:lnSpc>
                <a:spcPct val="100000"/>
              </a:lnSpc>
              <a:spcBef>
                <a:spcPts val="0"/>
              </a:spcBef>
              <a:spcAft>
                <a:spcPts val="0"/>
              </a:spcAft>
              <a:buClr>
                <a:schemeClr val="dk1"/>
              </a:buClr>
              <a:buSzPct val="25000"/>
              <a:buFont typeface="Arial"/>
              <a:buNone/>
            </a:pPr>
            <a:r>
              <a:rPr b="0" i="0" lang="en" sz="2400" u="sng" cap="none" strike="noStrike">
                <a:solidFill>
                  <a:schemeClr val="hlink"/>
                </a:solidFill>
                <a:latin typeface="Arial"/>
                <a:ea typeface="Arial"/>
                <a:cs typeface="Arial"/>
                <a:sym typeface="Arial"/>
                <a:hlinkClick r:id="rId4"/>
              </a:rPr>
              <a:t>hannah@hannahhickman.co.uk</a:t>
            </a:r>
          </a:p>
          <a:p>
            <a:pPr indent="0" lvl="0" marL="0" marR="0" rtl="0" algn="l">
              <a:lnSpc>
                <a:spcPct val="100000"/>
              </a:lnSpc>
              <a:spcBef>
                <a:spcPts val="0"/>
              </a:spcBef>
              <a:spcAft>
                <a:spcPts val="0"/>
              </a:spcAft>
              <a:buClr>
                <a:schemeClr val="dk1"/>
              </a:buClr>
              <a:buSzPct val="25000"/>
              <a:buFont typeface="Arial"/>
              <a:buNone/>
            </a:pPr>
            <a:r>
              <a:rPr b="0" i="0" lang="en" sz="2400" u="none" cap="none" strike="noStrike">
                <a:solidFill>
                  <a:schemeClr val="dk1"/>
                </a:solidFill>
                <a:latin typeface="Arial"/>
                <a:ea typeface="Arial"/>
                <a:cs typeface="Arial"/>
                <a:sym typeface="Arial"/>
              </a:rPr>
              <a:t>Visiting Research Fellow at UWE and</a:t>
            </a:r>
          </a:p>
          <a:p>
            <a:pPr indent="0" lvl="0" marL="0" marR="0" rtl="0" algn="l">
              <a:lnSpc>
                <a:spcPct val="100000"/>
              </a:lnSpc>
              <a:spcBef>
                <a:spcPts val="0"/>
              </a:spcBef>
              <a:spcAft>
                <a:spcPts val="0"/>
              </a:spcAft>
              <a:buClr>
                <a:schemeClr val="dk1"/>
              </a:buClr>
              <a:buSzPct val="25000"/>
              <a:buFont typeface="Arial"/>
              <a:buNone/>
            </a:pPr>
            <a:r>
              <a:rPr b="0" i="0" lang="en" sz="2400" u="none" cap="none" strike="noStrike">
                <a:solidFill>
                  <a:schemeClr val="dk1"/>
                </a:solidFill>
                <a:latin typeface="Arial"/>
                <a:ea typeface="Arial"/>
                <a:cs typeface="Arial"/>
                <a:sym typeface="Arial"/>
              </a:rPr>
              <a:t>Hannah Hickman Consulting</a:t>
            </a:r>
          </a:p>
          <a:p>
            <a:pPr indent="0" lvl="0" marL="0" marR="0" rtl="0" algn="l">
              <a:lnSpc>
                <a:spcPct val="100000"/>
              </a:lnSpc>
              <a:spcBef>
                <a:spcPts val="0"/>
              </a:spcBef>
              <a:spcAft>
                <a:spcPts val="0"/>
              </a:spcAft>
              <a:buClr>
                <a:schemeClr val="dk1"/>
              </a:buClr>
              <a:buSzPct val="25000"/>
              <a:buFont typeface="Arial"/>
              <a:buNone/>
            </a:pPr>
            <a:r>
              <a:t/>
            </a:r>
            <a:endParaRPr b="0" i="0" sz="30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t/>
            </a:r>
            <a:endParaRPr b="0" i="0" sz="3000" u="none" cap="none" strike="noStrike">
              <a:solidFill>
                <a:schemeClr val="dk1"/>
              </a:solidFill>
              <a:latin typeface="Arial"/>
              <a:ea typeface="Arial"/>
              <a:cs typeface="Arial"/>
              <a:sym typeface="Arial"/>
            </a:endParaRPr>
          </a:p>
        </p:txBody>
      </p:sp>
      <p:sp>
        <p:nvSpPr>
          <p:cNvPr id="211" name="Shape 211"/>
          <p:cNvSpPr txBox="1"/>
          <p:nvPr>
            <p:ph type="title"/>
          </p:nvPr>
        </p:nvSpPr>
        <p:spPr>
          <a:xfrm>
            <a:off x="457200" y="205978"/>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Contact details</a:t>
            </a:r>
          </a:p>
        </p:txBody>
      </p:sp>
      <p:pic>
        <p:nvPicPr>
          <p:cNvPr id="212" name="Shape 212"/>
          <p:cNvPicPr preferRelativeResize="0"/>
          <p:nvPr/>
        </p:nvPicPr>
        <p:blipFill rotWithShape="1">
          <a:blip r:embed="rId5">
            <a:alphaModFix/>
          </a:blip>
          <a:srcRect b="0" l="0" r="0" t="0"/>
          <a:stretch/>
        </p:blipFill>
        <p:spPr>
          <a:xfrm>
            <a:off x="6369400" y="1200150"/>
            <a:ext cx="2560324" cy="1238874"/>
          </a:xfrm>
          <a:prstGeom prst="rect">
            <a:avLst/>
          </a:prstGeom>
          <a:noFill/>
          <a:ln>
            <a:noFill/>
          </a:ln>
        </p:spPr>
      </p:pic>
      <p:pic>
        <p:nvPicPr>
          <p:cNvPr id="213" name="Shape 213"/>
          <p:cNvPicPr preferRelativeResize="0"/>
          <p:nvPr/>
        </p:nvPicPr>
        <p:blipFill rotWithShape="1">
          <a:blip r:embed="rId6">
            <a:alphaModFix/>
          </a:blip>
          <a:srcRect b="0" l="0" r="0" t="0"/>
          <a:stretch/>
        </p:blipFill>
        <p:spPr>
          <a:xfrm>
            <a:off x="5119025" y="4240312"/>
            <a:ext cx="3855723" cy="61819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 name="Shape 39"/>
        <p:cNvGrpSpPr/>
        <p:nvPr/>
      </p:nvGrpSpPr>
      <p:grpSpPr>
        <a:xfrm>
          <a:off x="0" y="0"/>
          <a:ext cx="0" cy="0"/>
          <a:chOff x="0" y="0"/>
          <a:chExt cx="0" cy="0"/>
        </a:xfrm>
      </p:grpSpPr>
      <p:sp>
        <p:nvSpPr>
          <p:cNvPr id="40" name="Shape 40"/>
          <p:cNvSpPr txBox="1"/>
          <p:nvPr>
            <p:ph idx="1" type="body"/>
          </p:nvPr>
        </p:nvSpPr>
        <p:spPr>
          <a:xfrm>
            <a:off x="457200" y="731975"/>
            <a:ext cx="8229600" cy="3661800"/>
          </a:xfrm>
          <a:prstGeom prst="rect">
            <a:avLst/>
          </a:prstGeom>
          <a:noFill/>
          <a:ln>
            <a:noFill/>
          </a:ln>
        </p:spPr>
        <p:txBody>
          <a:bodyPr anchorCtr="0" anchor="t" bIns="91425" lIns="91425" rIns="91425" tIns="91425">
            <a:noAutofit/>
          </a:bodyPr>
          <a:lstStyle/>
          <a:p>
            <a:pPr indent="0" lvl="0" marL="0" marR="0" rtl="0" algn="ctr">
              <a:lnSpc>
                <a:spcPct val="100000"/>
              </a:lnSpc>
              <a:spcBef>
                <a:spcPts val="0"/>
              </a:spcBef>
              <a:spcAft>
                <a:spcPts val="0"/>
              </a:spcAft>
              <a:buClr>
                <a:schemeClr val="dk1"/>
              </a:buClr>
              <a:buSzPct val="25000"/>
              <a:buFont typeface="Arial"/>
              <a:buNone/>
            </a:pPr>
            <a:r>
              <a:rPr b="0" i="0" lang="en" sz="1800" u="none" cap="none" strike="noStrike">
                <a:solidFill>
                  <a:schemeClr val="dk1"/>
                </a:solidFill>
                <a:latin typeface="Arial"/>
                <a:ea typeface="Arial"/>
                <a:cs typeface="Arial"/>
                <a:sym typeface="Arial"/>
              </a:rPr>
              <a:t>“</a:t>
            </a:r>
            <a:r>
              <a:rPr b="0" i="1" lang="en" sz="1800" u="none" cap="none" strike="noStrike">
                <a:solidFill>
                  <a:schemeClr val="dk1"/>
                </a:solidFill>
                <a:latin typeface="Arial"/>
                <a:ea typeface="Arial"/>
                <a:cs typeface="Arial"/>
                <a:sym typeface="Arial"/>
              </a:rPr>
              <a:t>Contemporary localism makes for a complicated picture</a:t>
            </a:r>
            <a:r>
              <a:rPr b="0" i="0" lang="en" sz="1800" u="none" cap="none" strike="noStrike">
                <a:solidFill>
                  <a:schemeClr val="dk1"/>
                </a:solidFill>
                <a:latin typeface="Arial"/>
                <a:ea typeface="Arial"/>
                <a:cs typeface="Arial"/>
                <a:sym typeface="Arial"/>
              </a:rPr>
              <a:t>” (Clarke and Cochrane, 2013) </a:t>
            </a:r>
          </a:p>
          <a:p>
            <a:pPr indent="-342900" lvl="0" marL="4572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What is localism?</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A shift in the balance of power in favour of the local - a spatial redistribution of power </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A shift in governance towards a focus on places</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Autonomy for the institutions of a locality </a:t>
            </a:r>
          </a:p>
          <a:p>
            <a:pPr indent="-342900" lvl="0" marL="4572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But rhetoric is contested and debated</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Theorised variously as progressive (MacKinnon, Healey), conditional (Hildreth), nuanced (Clarke and Cochrane), empty (Ludwig et al), flawed (Hickson) </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Rules defined by </a:t>
            </a:r>
            <a:r>
              <a:rPr b="1" i="1" lang="en" sz="1800" u="none" cap="none" strike="noStrike">
                <a:solidFill>
                  <a:schemeClr val="dk1"/>
                </a:solidFill>
                <a:latin typeface="Arial"/>
                <a:ea typeface="Arial"/>
                <a:cs typeface="Arial"/>
                <a:sym typeface="Arial"/>
              </a:rPr>
              <a:t>rationality </a:t>
            </a:r>
            <a:r>
              <a:rPr lang="en" sz="1800" u="none" cap="none" strike="noStrike">
                <a:solidFill>
                  <a:schemeClr val="dk1"/>
                </a:solidFill>
                <a:latin typeface="Arial"/>
                <a:ea typeface="Arial"/>
                <a:cs typeface="Arial"/>
                <a:sym typeface="Arial"/>
              </a:rPr>
              <a:t>(Flyvber</a:t>
            </a:r>
            <a:r>
              <a:rPr lang="en" sz="1800"/>
              <a:t>g)</a:t>
            </a:r>
            <a:r>
              <a:rPr b="1" i="1" lang="en" sz="1800" u="none" cap="none" strike="noStrike">
                <a:solidFill>
                  <a:schemeClr val="dk1"/>
                </a:solidFill>
                <a:latin typeface="Arial"/>
                <a:ea typeface="Arial"/>
                <a:cs typeface="Arial"/>
                <a:sym typeface="Arial"/>
              </a:rPr>
              <a:t> </a:t>
            </a:r>
            <a:r>
              <a:rPr b="0" i="0" lang="en" sz="1800" u="none" cap="none" strike="noStrike">
                <a:solidFill>
                  <a:schemeClr val="dk1"/>
                </a:solidFill>
                <a:latin typeface="Arial"/>
                <a:ea typeface="Arial"/>
                <a:cs typeface="Arial"/>
                <a:sym typeface="Arial"/>
              </a:rPr>
              <a:t>and </a:t>
            </a:r>
            <a:r>
              <a:rPr b="1" i="1" lang="en" sz="1800" u="none" cap="none" strike="noStrike">
                <a:solidFill>
                  <a:schemeClr val="dk1"/>
                </a:solidFill>
                <a:latin typeface="Arial"/>
                <a:ea typeface="Arial"/>
                <a:cs typeface="Arial"/>
                <a:sym typeface="Arial"/>
              </a:rPr>
              <a:t>responsibility </a:t>
            </a:r>
            <a:r>
              <a:rPr lang="en" sz="1800"/>
              <a:t>(Williams)</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Outcomes and </a:t>
            </a:r>
            <a:r>
              <a:rPr b="1" i="1" lang="en" sz="1800" u="none" cap="none" strike="noStrike">
                <a:solidFill>
                  <a:schemeClr val="dk1"/>
                </a:solidFill>
                <a:latin typeface="Arial"/>
                <a:ea typeface="Arial"/>
                <a:cs typeface="Arial"/>
                <a:sym typeface="Arial"/>
              </a:rPr>
              <a:t>realities </a:t>
            </a:r>
            <a:r>
              <a:rPr b="0" i="0" lang="en" sz="1800" u="none" cap="none" strike="noStrike">
                <a:solidFill>
                  <a:schemeClr val="dk1"/>
                </a:solidFill>
                <a:latin typeface="Arial"/>
                <a:ea typeface="Arial"/>
                <a:cs typeface="Arial"/>
                <a:sym typeface="Arial"/>
              </a:rPr>
              <a:t>of localism context and situation specific </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Dangers of fragmentation and parochalism  </a:t>
            </a:r>
          </a:p>
          <a:p>
            <a:pPr indent="0" lvl="0" marL="0" marR="0" rtl="0" algn="l">
              <a:lnSpc>
                <a:spcPct val="100000"/>
              </a:lnSpc>
              <a:spcBef>
                <a:spcPts val="600"/>
              </a:spcBef>
              <a:spcAft>
                <a:spcPts val="0"/>
              </a:spcAft>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41" name="Shape 41"/>
          <p:cNvSpPr txBox="1"/>
          <p:nvPr>
            <p:ph type="title"/>
          </p:nvPr>
        </p:nvSpPr>
        <p:spPr>
          <a:xfrm>
            <a:off x="457200" y="-38250"/>
            <a:ext cx="8568599"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Localism and power - some thoughts</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 name="Shape 45"/>
        <p:cNvGrpSpPr/>
        <p:nvPr/>
      </p:nvGrpSpPr>
      <p:grpSpPr>
        <a:xfrm>
          <a:off x="0" y="0"/>
          <a:ext cx="0" cy="0"/>
          <a:chOff x="0" y="0"/>
          <a:chExt cx="0" cy="0"/>
        </a:xfrm>
      </p:grpSpPr>
      <p:sp>
        <p:nvSpPr>
          <p:cNvPr id="46" name="Shape 46"/>
          <p:cNvSpPr txBox="1"/>
          <p:nvPr>
            <p:ph type="title"/>
          </p:nvPr>
        </p:nvSpPr>
        <p:spPr>
          <a:xfrm>
            <a:off x="323528" y="51470"/>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Why look at planning reform?</a:t>
            </a:r>
          </a:p>
        </p:txBody>
      </p:sp>
      <p:sp>
        <p:nvSpPr>
          <p:cNvPr id="47" name="Shape 47"/>
          <p:cNvSpPr txBox="1"/>
          <p:nvPr>
            <p:ph idx="1" type="body"/>
          </p:nvPr>
        </p:nvSpPr>
        <p:spPr>
          <a:xfrm>
            <a:off x="457200" y="910975"/>
            <a:ext cx="8229600" cy="38625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0" i="0" lang="en" sz="1800" u="none" cap="none" strike="noStrike">
                <a:solidFill>
                  <a:schemeClr val="dk1"/>
                </a:solidFill>
                <a:latin typeface="Arial"/>
                <a:ea typeface="Arial"/>
                <a:cs typeface="Arial"/>
                <a:sym typeface="Arial"/>
              </a:rPr>
              <a:t>“</a:t>
            </a:r>
            <a:r>
              <a:rPr b="0" i="1" lang="en" sz="1800" u="none" cap="none" strike="noStrike">
                <a:solidFill>
                  <a:schemeClr val="dk1"/>
                </a:solidFill>
                <a:latin typeface="Arial"/>
                <a:ea typeface="Arial"/>
                <a:cs typeface="Arial"/>
                <a:sym typeface="Arial"/>
              </a:rPr>
              <a:t>It will not go back to central control</a:t>
            </a:r>
            <a:r>
              <a:rPr b="0" i="0" lang="en" sz="1800" u="none" cap="none" strike="noStrike">
                <a:solidFill>
                  <a:schemeClr val="dk1"/>
                </a:solidFill>
                <a:latin typeface="Arial"/>
                <a:ea typeface="Arial"/>
                <a:cs typeface="Arial"/>
                <a:sym typeface="Arial"/>
              </a:rPr>
              <a:t>” (Brandon Lewis, 2014 Planning Minister)</a:t>
            </a:r>
          </a:p>
          <a:p>
            <a:pPr indent="0" lvl="0" marL="0" marR="0" rtl="0" algn="l">
              <a:lnSpc>
                <a:spcPct val="100000"/>
              </a:lnSpc>
              <a:spcBef>
                <a:spcPts val="600"/>
              </a:spcBef>
              <a:spcAft>
                <a:spcPts val="0"/>
              </a:spcAft>
              <a:buClr>
                <a:schemeClr val="dk1"/>
              </a:buClr>
              <a:buSzPct val="25000"/>
              <a:buFont typeface="Arial"/>
              <a:buNone/>
            </a:pPr>
            <a:r>
              <a:rPr b="0" i="0" lang="en" sz="1800" u="none" cap="none" strike="noStrike">
                <a:solidFill>
                  <a:schemeClr val="dk1"/>
                </a:solidFill>
                <a:latin typeface="Arial"/>
                <a:ea typeface="Arial"/>
                <a:cs typeface="Arial"/>
                <a:sym typeface="Arial"/>
              </a:rPr>
              <a:t>“</a:t>
            </a:r>
            <a:r>
              <a:rPr b="0" i="1" lang="en" sz="1800" u="none" cap="none" strike="noStrike">
                <a:solidFill>
                  <a:schemeClr val="dk1"/>
                </a:solidFill>
                <a:latin typeface="Arial"/>
                <a:ea typeface="Arial"/>
                <a:cs typeface="Arial"/>
                <a:sym typeface="Arial"/>
              </a:rPr>
              <a:t>Greg Clark will be likely to consolidate localism and leave a question mark over strategic planning</a:t>
            </a:r>
            <a:r>
              <a:rPr b="0" i="0" lang="en" sz="1800" u="none" cap="none" strike="noStrike">
                <a:solidFill>
                  <a:schemeClr val="dk1"/>
                </a:solidFill>
                <a:latin typeface="Arial"/>
                <a:ea typeface="Arial"/>
                <a:cs typeface="Arial"/>
                <a:sym typeface="Arial"/>
              </a:rPr>
              <a:t>” (Planning Resource, 2015)</a:t>
            </a:r>
          </a:p>
          <a:p>
            <a:pPr indent="-342900" lvl="0" marL="457200" marR="0" rtl="0" algn="l">
              <a:lnSpc>
                <a:spcPct val="100000"/>
              </a:lnSpc>
              <a:spcBef>
                <a:spcPts val="60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Planning is a political ‘football’ offering a mirror on latest political discourse</a:t>
            </a:r>
          </a:p>
          <a:p>
            <a:pPr indent="-342900" lvl="0" marL="4572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Constant flux, but recent reform has resulted in fundamental shifts in the planning system articulated as a direct manifestation of localism:</a:t>
            </a:r>
          </a:p>
          <a:p>
            <a:pPr indent="-342900" lvl="1" marL="914400" marR="0" rtl="0" algn="l">
              <a:lnSpc>
                <a:spcPct val="100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abolition of strategic planning and top down housing targets, with primacy given to local authority plans</a:t>
            </a:r>
          </a:p>
          <a:p>
            <a:pPr indent="-342900" lvl="1" marL="914400" marR="0" rtl="0" algn="l">
              <a:lnSpc>
                <a:spcPct val="100000"/>
              </a:lnSpc>
              <a:spcBef>
                <a:spcPts val="0"/>
              </a:spcBef>
              <a:spcAft>
                <a:spcPts val="0"/>
              </a:spcAft>
              <a:buClr>
                <a:schemeClr val="dk1"/>
              </a:buClr>
              <a:buSzPct val="100000"/>
              <a:buFont typeface="Arial"/>
              <a:buChar char="-"/>
            </a:pPr>
            <a:r>
              <a:rPr b="1" i="0" lang="en" sz="1800" u="none" cap="none" strike="noStrike">
                <a:solidFill>
                  <a:schemeClr val="dk1"/>
                </a:solidFill>
                <a:latin typeface="Arial"/>
                <a:ea typeface="Arial"/>
                <a:cs typeface="Arial"/>
                <a:sym typeface="Arial"/>
              </a:rPr>
              <a:t>but </a:t>
            </a:r>
            <a:r>
              <a:rPr b="0" i="0" lang="en" sz="1800" u="none" cap="none" strike="noStrike">
                <a:solidFill>
                  <a:schemeClr val="dk1"/>
                </a:solidFill>
                <a:latin typeface="Arial"/>
                <a:ea typeface="Arial"/>
                <a:cs typeface="Arial"/>
                <a:sym typeface="Arial"/>
              </a:rPr>
              <a:t>new NPPF with tensions between a) presumption in favour of sustainable development and b) local determination</a:t>
            </a:r>
          </a:p>
          <a:p>
            <a:pPr indent="-342900" lvl="1" marL="914400" marR="0" rtl="0" algn="l">
              <a:lnSpc>
                <a:spcPct val="100000"/>
              </a:lnSpc>
              <a:spcBef>
                <a:spcPts val="0"/>
              </a:spcBef>
              <a:spcAft>
                <a:spcPts val="0"/>
              </a:spcAft>
              <a:buClr>
                <a:schemeClr val="dk1"/>
              </a:buClr>
              <a:buSzPct val="100000"/>
              <a:buFont typeface="Arial"/>
              <a:buChar char="-"/>
            </a:pPr>
            <a:r>
              <a:rPr b="1" i="0" lang="en" sz="1800" u="none" cap="none" strike="noStrike">
                <a:solidFill>
                  <a:schemeClr val="dk1"/>
                </a:solidFill>
                <a:latin typeface="Arial"/>
                <a:ea typeface="Arial"/>
                <a:cs typeface="Arial"/>
                <a:sym typeface="Arial"/>
              </a:rPr>
              <a:t>and </a:t>
            </a:r>
            <a:r>
              <a:rPr b="0" i="0" lang="en" sz="1800" u="none" cap="none" strike="noStrike">
                <a:solidFill>
                  <a:schemeClr val="dk1"/>
                </a:solidFill>
                <a:latin typeface="Arial"/>
                <a:ea typeface="Arial"/>
                <a:cs typeface="Arial"/>
                <a:sym typeface="Arial"/>
              </a:rPr>
              <a:t>new requirements around  ‘objectively assessed need’, ‘market signals’, ‘duty to co-operate’ with housing numbers the key focus</a:t>
            </a:r>
          </a:p>
          <a:p>
            <a:pPr indent="-342900" lvl="0" marL="457200" marR="0" rtl="0" algn="l">
              <a:lnSpc>
                <a:spcPct val="100000"/>
              </a:lnSpc>
              <a:spcBef>
                <a:spcPts val="60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In prosperous Southern England localism largely = resistance to development</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1" name="Shape 51"/>
        <p:cNvGrpSpPr/>
        <p:nvPr/>
      </p:nvGrpSpPr>
      <p:grpSpPr>
        <a:xfrm>
          <a:off x="0" y="0"/>
          <a:ext cx="0" cy="0"/>
          <a:chOff x="0" y="0"/>
          <a:chExt cx="0" cy="0"/>
        </a:xfrm>
      </p:grpSpPr>
      <p:sp>
        <p:nvSpPr>
          <p:cNvPr id="52" name="Shape 52"/>
          <p:cNvSpPr txBox="1"/>
          <p:nvPr>
            <p:ph type="title"/>
          </p:nvPr>
        </p:nvSpPr>
        <p:spPr>
          <a:xfrm>
            <a:off x="457200" y="205978"/>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PINS</a:t>
            </a:r>
            <a:r>
              <a:rPr lang="en"/>
              <a:t>’</a:t>
            </a:r>
            <a:r>
              <a:rPr b="1" i="0" lang="en" sz="3600" u="none" cap="none" strike="noStrike">
                <a:solidFill>
                  <a:schemeClr val="dk1"/>
                </a:solidFill>
                <a:latin typeface="Arial"/>
                <a:ea typeface="Arial"/>
                <a:cs typeface="Arial"/>
                <a:sym typeface="Arial"/>
              </a:rPr>
              <a:t> role constitution and status</a:t>
            </a:r>
          </a:p>
        </p:txBody>
      </p:sp>
      <p:sp>
        <p:nvSpPr>
          <p:cNvPr id="53" name="Shape 53"/>
          <p:cNvSpPr txBox="1"/>
          <p:nvPr>
            <p:ph idx="1" type="body"/>
          </p:nvPr>
        </p:nvSpPr>
        <p:spPr>
          <a:xfrm>
            <a:off x="457200" y="1178600"/>
            <a:ext cx="8587499" cy="4071900"/>
          </a:xfrm>
          <a:prstGeom prst="rect">
            <a:avLst/>
          </a:prstGeom>
          <a:noFill/>
          <a:ln>
            <a:noFill/>
          </a:ln>
        </p:spPr>
        <p:txBody>
          <a:bodyPr anchorCtr="0" anchor="t" bIns="91425" lIns="91425" rIns="91425" tIns="91425">
            <a:noAutofit/>
          </a:bodyPr>
          <a:lstStyle/>
          <a:p>
            <a:pPr indent="-342900" lvl="0" marL="4572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Executive Agency of DCLG, accountable to Ministers and Parliament</a:t>
            </a:r>
          </a:p>
          <a:p>
            <a:pPr indent="-342900" lvl="0" marL="457200" marR="0" rtl="0" algn="l">
              <a:lnSpc>
                <a:spcPct val="115000"/>
              </a:lnSpc>
              <a:spcBef>
                <a:spcPts val="0"/>
              </a:spcBef>
              <a:spcAft>
                <a:spcPts val="0"/>
              </a:spcAft>
              <a:buClr>
                <a:schemeClr val="dk1"/>
              </a:buClr>
              <a:buSzPct val="100000"/>
              <a:buFont typeface="Arial"/>
              <a:buChar char="●"/>
            </a:pPr>
            <a:r>
              <a:rPr b="0" i="1" lang="en" sz="1800" u="none" cap="none" strike="noStrike">
                <a:solidFill>
                  <a:schemeClr val="dk1"/>
                </a:solidFill>
                <a:latin typeface="Arial"/>
                <a:ea typeface="Arial"/>
                <a:cs typeface="Arial"/>
                <a:sym typeface="Arial"/>
              </a:rPr>
              <a:t>Powers</a:t>
            </a:r>
            <a:r>
              <a:rPr b="0" i="0" lang="en" sz="1800" u="none" cap="none" strike="noStrike">
                <a:solidFill>
                  <a:schemeClr val="dk1"/>
                </a:solidFill>
                <a:latin typeface="Arial"/>
                <a:ea typeface="Arial"/>
                <a:cs typeface="Arial"/>
                <a:sym typeface="Arial"/>
              </a:rPr>
              <a:t> delegated under legislation - decision maker on controversial and valuable development  </a:t>
            </a:r>
          </a:p>
          <a:p>
            <a:pPr indent="-342900" lvl="0" marL="4572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Key part of the ‘machinery of the planning system’ </a:t>
            </a:r>
          </a:p>
          <a:p>
            <a:pPr indent="-342900" lvl="0" marL="457200" marR="0" rtl="0" algn="l">
              <a:lnSpc>
                <a:spcPct val="115000"/>
              </a:lnSpc>
              <a:spcBef>
                <a:spcPts val="0"/>
              </a:spcBef>
              <a:spcAft>
                <a:spcPts val="0"/>
              </a:spcAft>
              <a:buClr>
                <a:schemeClr val="dk1"/>
              </a:buClr>
              <a:buSzPct val="100000"/>
              <a:buFont typeface="Arial"/>
              <a:buChar char="●"/>
            </a:pPr>
            <a:r>
              <a:rPr b="0" i="1" lang="en" sz="1800" u="none" cap="none" strike="noStrike">
                <a:solidFill>
                  <a:schemeClr val="dk1"/>
                </a:solidFill>
                <a:latin typeface="Arial"/>
                <a:ea typeface="Arial"/>
                <a:cs typeface="Arial"/>
                <a:sym typeface="Arial"/>
              </a:rPr>
              <a:t>Independent </a:t>
            </a:r>
            <a:r>
              <a:rPr b="0" i="0" lang="en" sz="1800" u="none" cap="none" strike="noStrike">
                <a:solidFill>
                  <a:schemeClr val="dk1"/>
                </a:solidFill>
                <a:latin typeface="Arial"/>
                <a:ea typeface="Arial"/>
                <a:cs typeface="Arial"/>
                <a:sym typeface="Arial"/>
              </a:rPr>
              <a:t>arbiter of planning appeals, charged with examining local plans for soundness, recommendations on nationally stra</a:t>
            </a:r>
            <a:r>
              <a:rPr lang="en" sz="1800"/>
              <a:t>tegic infrastructure projects </a:t>
            </a:r>
            <a:r>
              <a:rPr b="0" i="0" lang="en" sz="1800" u="none" cap="none" strike="noStrike">
                <a:solidFill>
                  <a:schemeClr val="dk1"/>
                </a:solidFill>
                <a:latin typeface="Arial"/>
                <a:ea typeface="Arial"/>
                <a:cs typeface="Arial"/>
                <a:sym typeface="Arial"/>
              </a:rPr>
              <a:t>  </a:t>
            </a:r>
          </a:p>
          <a:p>
            <a:pPr indent="-342900" lvl="0" marL="4572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Quasi-judicial function - decision making based on the evidence presented</a:t>
            </a:r>
          </a:p>
          <a:p>
            <a:pPr indent="-342900" lvl="0" marL="4572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Staff of 730, [plus contractors], 2013/14 expenditure of £37m. </a:t>
            </a:r>
          </a:p>
          <a:p>
            <a:pPr indent="-342900" lvl="0" marL="457200" marR="0" rtl="0" algn="l">
              <a:lnSpc>
                <a:spcPct val="115000"/>
              </a:lnSpc>
              <a:spcBef>
                <a:spcPts val="0"/>
              </a:spcBef>
              <a:spcAft>
                <a:spcPts val="0"/>
              </a:spcAft>
              <a:buClr>
                <a:srgbClr val="FF0000"/>
              </a:buClr>
              <a:buSzPct val="100000"/>
              <a:buFont typeface="Arial"/>
              <a:buChar char="●"/>
            </a:pPr>
            <a:r>
              <a:rPr b="0" i="0" lang="en" sz="1800" u="none" cap="none" strike="noStrike">
                <a:solidFill>
                  <a:srgbClr val="FF0000"/>
                </a:solidFill>
                <a:latin typeface="Arial"/>
                <a:ea typeface="Arial"/>
                <a:cs typeface="Arial"/>
                <a:sym typeface="Arial"/>
              </a:rPr>
              <a:t>One of the few parts of the Civil Service to have grown during the period 2010 - 2015, </a:t>
            </a:r>
            <a:r>
              <a:rPr lang="en" sz="1800">
                <a:solidFill>
                  <a:srgbClr val="FF0000"/>
                </a:solidFill>
              </a:rPr>
              <a:t>with a clear mandate to deliver planning policy reform? </a:t>
            </a:r>
          </a:p>
          <a:p>
            <a:pPr indent="0" lvl="0" marL="0" marR="0" rtl="0" algn="l">
              <a:lnSpc>
                <a:spcPct val="100000"/>
              </a:lnSpc>
              <a:spcBef>
                <a:spcPts val="0"/>
              </a:spcBef>
              <a:spcAft>
                <a:spcPts val="0"/>
              </a:spcAft>
              <a:buClr>
                <a:schemeClr val="dk1"/>
              </a:buClr>
              <a:buSzPct val="25000"/>
              <a:buFont typeface="Arial"/>
              <a:buNone/>
            </a:pPr>
            <a:r>
              <a:t/>
            </a:r>
            <a:endParaRPr b="0" i="0" sz="3000" u="none" cap="none" strike="noStrik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7" name="Shape 57"/>
        <p:cNvGrpSpPr/>
        <p:nvPr/>
      </p:nvGrpSpPr>
      <p:grpSpPr>
        <a:xfrm>
          <a:off x="0" y="0"/>
          <a:ext cx="0" cy="0"/>
          <a:chOff x="0" y="0"/>
          <a:chExt cx="0" cy="0"/>
        </a:xfrm>
      </p:grpSpPr>
      <p:sp>
        <p:nvSpPr>
          <p:cNvPr id="58" name="Shape 58"/>
          <p:cNvSpPr txBox="1"/>
          <p:nvPr>
            <p:ph idx="1" type="body"/>
          </p:nvPr>
        </p:nvSpPr>
        <p:spPr>
          <a:xfrm>
            <a:off x="457200" y="1004125"/>
            <a:ext cx="8229600" cy="3725698"/>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1"/>
              </a:buClr>
              <a:buSzPct val="25000"/>
              <a:buFont typeface="Arial"/>
              <a:buNone/>
            </a:pPr>
            <a:r>
              <a:rPr b="0" i="0" lang="en" sz="1800" u="none" cap="none" strike="noStrike">
                <a:solidFill>
                  <a:schemeClr val="dk1"/>
                </a:solidFill>
                <a:latin typeface="Arial"/>
                <a:ea typeface="Arial"/>
                <a:cs typeface="Arial"/>
                <a:sym typeface="Arial"/>
              </a:rPr>
              <a:t>Our </a:t>
            </a:r>
            <a:r>
              <a:rPr i="0" lang="en" sz="1800" u="none" cap="none" strike="noStrike">
                <a:solidFill>
                  <a:schemeClr val="dk1"/>
                </a:solidFill>
                <a:latin typeface="Arial"/>
                <a:ea typeface="Arial"/>
                <a:cs typeface="Arial"/>
                <a:sym typeface="Arial"/>
              </a:rPr>
              <a:t>mission i</a:t>
            </a:r>
            <a:r>
              <a:rPr b="0" i="0" lang="en" sz="1800" u="none" cap="none" strike="noStrike">
                <a:solidFill>
                  <a:schemeClr val="dk1"/>
                </a:solidFill>
                <a:latin typeface="Arial"/>
                <a:ea typeface="Arial"/>
                <a:cs typeface="Arial"/>
                <a:sym typeface="Arial"/>
              </a:rPr>
              <a:t>s:</a:t>
            </a:r>
          </a:p>
          <a:p>
            <a:pPr indent="-342900" lvl="0" marL="457200" marR="0" rtl="0" algn="l">
              <a:lnSpc>
                <a:spcPct val="115000"/>
              </a:lnSpc>
              <a:spcBef>
                <a:spcPts val="0"/>
              </a:spcBef>
              <a:spcAft>
                <a:spcPts val="0"/>
              </a:spcAft>
              <a:buClr>
                <a:schemeClr val="dk1"/>
              </a:buClr>
              <a:buSzPct val="100000"/>
              <a:buFont typeface="Noto Symbol"/>
              <a:buChar char="▪"/>
            </a:pPr>
            <a:r>
              <a:rPr b="0" i="0" lang="en" sz="1800" u="none" cap="none" strike="noStrike">
                <a:solidFill>
                  <a:schemeClr val="dk1"/>
                </a:solidFill>
                <a:latin typeface="Arial"/>
                <a:ea typeface="Arial"/>
                <a:cs typeface="Arial"/>
                <a:sym typeface="Arial"/>
              </a:rPr>
              <a:t>to deliver an outstanding national planning and appeals service which enjoys the </a:t>
            </a:r>
            <a:r>
              <a:rPr b="1" i="1" lang="en" sz="1800" u="none" cap="none" strike="noStrike">
                <a:solidFill>
                  <a:schemeClr val="dk1"/>
                </a:solidFill>
                <a:latin typeface="Arial"/>
                <a:ea typeface="Arial"/>
                <a:cs typeface="Arial"/>
                <a:sym typeface="Arial"/>
              </a:rPr>
              <a:t>confidence and respect </a:t>
            </a:r>
            <a:r>
              <a:rPr b="0" i="0" lang="en" sz="1800" u="none" cap="none" strike="noStrike">
                <a:solidFill>
                  <a:schemeClr val="dk1"/>
                </a:solidFill>
                <a:latin typeface="Arial"/>
                <a:ea typeface="Arial"/>
                <a:cs typeface="Arial"/>
                <a:sym typeface="Arial"/>
              </a:rPr>
              <a:t>of Ministers, the public and all stakeholders</a:t>
            </a:r>
          </a:p>
          <a:p>
            <a:pPr indent="0" lvl="0" marL="0" marR="0" rtl="0" algn="l">
              <a:lnSpc>
                <a:spcPct val="115000"/>
              </a:lnSpc>
              <a:spcBef>
                <a:spcPts val="0"/>
              </a:spcBef>
              <a:spcAft>
                <a:spcPts val="0"/>
              </a:spcAft>
              <a:buClr>
                <a:schemeClr val="dk1"/>
              </a:buClr>
              <a:buSzPct val="25000"/>
              <a:buFont typeface="Arial"/>
              <a:buNone/>
            </a:pPr>
            <a:r>
              <a:rPr b="0" i="0" lang="en" sz="1800" u="none" cap="none" strike="noStrike">
                <a:solidFill>
                  <a:schemeClr val="dk1"/>
                </a:solidFill>
                <a:latin typeface="Arial"/>
                <a:ea typeface="Arial"/>
                <a:cs typeface="Arial"/>
                <a:sym typeface="Arial"/>
              </a:rPr>
              <a:t>Our </a:t>
            </a:r>
            <a:r>
              <a:rPr i="0" lang="en" sz="1800" u="none" cap="none" strike="noStrike">
                <a:solidFill>
                  <a:schemeClr val="dk1"/>
                </a:solidFill>
                <a:latin typeface="Arial"/>
                <a:ea typeface="Arial"/>
                <a:cs typeface="Arial"/>
                <a:sym typeface="Arial"/>
              </a:rPr>
              <a:t>vision </a:t>
            </a:r>
            <a:r>
              <a:rPr b="0" i="0" lang="en" sz="1800" u="none" cap="none" strike="noStrike">
                <a:solidFill>
                  <a:schemeClr val="dk1"/>
                </a:solidFill>
                <a:latin typeface="Arial"/>
                <a:ea typeface="Arial"/>
                <a:cs typeface="Arial"/>
                <a:sym typeface="Arial"/>
              </a:rPr>
              <a:t>is:</a:t>
            </a:r>
          </a:p>
          <a:p>
            <a:pPr indent="-342900" lvl="0" marL="457200" marR="0" rtl="0" algn="l">
              <a:lnSpc>
                <a:spcPct val="115000"/>
              </a:lnSpc>
              <a:spcBef>
                <a:spcPts val="0"/>
              </a:spcBef>
              <a:spcAft>
                <a:spcPts val="0"/>
              </a:spcAft>
              <a:buClr>
                <a:schemeClr val="dk1"/>
              </a:buClr>
              <a:buSzPct val="100000"/>
              <a:buFont typeface="Noto Symbol"/>
              <a:buChar char="▪"/>
            </a:pPr>
            <a:r>
              <a:rPr b="0" i="0" lang="en" sz="1800" u="none" cap="none" strike="noStrike">
                <a:solidFill>
                  <a:schemeClr val="dk1"/>
                </a:solidFill>
                <a:latin typeface="Arial"/>
                <a:ea typeface="Arial"/>
                <a:cs typeface="Arial"/>
                <a:sym typeface="Arial"/>
              </a:rPr>
              <a:t>to create and maintain a high performing organisation which operates to exacting and affordable performance standards encompassing service delivery, cost-effectiveness and quality</a:t>
            </a:r>
          </a:p>
          <a:p>
            <a:pPr indent="0" lvl="0" marL="0" marR="0" rtl="0" algn="l">
              <a:lnSpc>
                <a:spcPct val="115000"/>
              </a:lnSpc>
              <a:spcBef>
                <a:spcPts val="0"/>
              </a:spcBef>
              <a:spcAft>
                <a:spcPts val="0"/>
              </a:spcAft>
              <a:buClr>
                <a:schemeClr val="dk1"/>
              </a:buClr>
              <a:buSzPct val="25000"/>
              <a:buFont typeface="Arial"/>
              <a:buNone/>
            </a:pPr>
            <a:r>
              <a:rPr b="0" i="0" lang="en" sz="1800" u="none" cap="none" strike="noStrike">
                <a:solidFill>
                  <a:schemeClr val="dk1"/>
                </a:solidFill>
                <a:latin typeface="Arial"/>
                <a:ea typeface="Arial"/>
                <a:cs typeface="Arial"/>
                <a:sym typeface="Arial"/>
              </a:rPr>
              <a:t>Our </a:t>
            </a:r>
            <a:r>
              <a:rPr i="0" lang="en" sz="1800" u="none" cap="none" strike="noStrike">
                <a:solidFill>
                  <a:schemeClr val="dk1"/>
                </a:solidFill>
                <a:latin typeface="Arial"/>
                <a:ea typeface="Arial"/>
                <a:cs typeface="Arial"/>
                <a:sym typeface="Arial"/>
              </a:rPr>
              <a:t>values</a:t>
            </a:r>
            <a:r>
              <a:rPr b="0" i="0" lang="en" sz="1800" u="none" cap="none" strike="noStrike">
                <a:solidFill>
                  <a:schemeClr val="dk1"/>
                </a:solidFill>
                <a:latin typeface="Arial"/>
                <a:ea typeface="Arial"/>
                <a:cs typeface="Arial"/>
                <a:sym typeface="Arial"/>
              </a:rPr>
              <a:t> are:</a:t>
            </a:r>
          </a:p>
          <a:p>
            <a:pPr indent="-342900" lvl="0" marL="457200" marR="0" rtl="0" algn="l">
              <a:lnSpc>
                <a:spcPct val="115000"/>
              </a:lnSpc>
              <a:spcBef>
                <a:spcPts val="0"/>
              </a:spcBef>
              <a:spcAft>
                <a:spcPts val="0"/>
              </a:spcAft>
              <a:buClr>
                <a:schemeClr val="dk1"/>
              </a:buClr>
              <a:buSzPct val="100000"/>
              <a:buFont typeface="Noto Symbol"/>
              <a:buChar char="▪"/>
            </a:pPr>
            <a:r>
              <a:rPr b="0" i="0" lang="en" sz="1800" u="none" cap="none" strike="noStrike">
                <a:solidFill>
                  <a:schemeClr val="dk1"/>
                </a:solidFill>
                <a:latin typeface="Arial"/>
                <a:ea typeface="Arial"/>
                <a:cs typeface="Arial"/>
                <a:sym typeface="Arial"/>
              </a:rPr>
              <a:t>fairness</a:t>
            </a:r>
          </a:p>
          <a:p>
            <a:pPr indent="-342900" lvl="0" marL="457200" marR="0" rtl="0" algn="l">
              <a:lnSpc>
                <a:spcPct val="115000"/>
              </a:lnSpc>
              <a:spcBef>
                <a:spcPts val="0"/>
              </a:spcBef>
              <a:spcAft>
                <a:spcPts val="0"/>
              </a:spcAft>
              <a:buClr>
                <a:schemeClr val="dk1"/>
              </a:buClr>
              <a:buSzPct val="100000"/>
              <a:buFont typeface="Noto Symbol"/>
              <a:buChar char="▪"/>
            </a:pPr>
            <a:r>
              <a:rPr b="0" i="0" lang="en" sz="1800" u="none" cap="none" strike="noStrike">
                <a:solidFill>
                  <a:schemeClr val="dk1"/>
                </a:solidFill>
                <a:latin typeface="Arial"/>
                <a:ea typeface="Arial"/>
                <a:cs typeface="Arial"/>
                <a:sym typeface="Arial"/>
              </a:rPr>
              <a:t>openness</a:t>
            </a:r>
          </a:p>
          <a:p>
            <a:pPr indent="-342900" lvl="0" marL="457200" marR="0" rtl="0" algn="l">
              <a:lnSpc>
                <a:spcPct val="115000"/>
              </a:lnSpc>
              <a:spcBef>
                <a:spcPts val="0"/>
              </a:spcBef>
              <a:spcAft>
                <a:spcPts val="0"/>
              </a:spcAft>
              <a:buClr>
                <a:schemeClr val="dk1"/>
              </a:buClr>
              <a:buSzPct val="100000"/>
              <a:buFont typeface="Noto Symbol"/>
              <a:buChar char="▪"/>
            </a:pPr>
            <a:r>
              <a:rPr b="1" i="1" lang="en" sz="1800" u="none" cap="none" strike="noStrike">
                <a:solidFill>
                  <a:schemeClr val="dk1"/>
                </a:solidFill>
                <a:latin typeface="Arial"/>
                <a:ea typeface="Arial"/>
                <a:cs typeface="Arial"/>
                <a:sym typeface="Arial"/>
              </a:rPr>
              <a:t>impartiality</a:t>
            </a:r>
          </a:p>
          <a:p>
            <a:pPr indent="0" lvl="0" marL="0" marR="0" rtl="0" algn="l">
              <a:lnSpc>
                <a:spcPct val="100000"/>
              </a:lnSpc>
              <a:spcBef>
                <a:spcPts val="0"/>
              </a:spcBef>
              <a:spcAft>
                <a:spcPts val="0"/>
              </a:spcAft>
              <a:buClr>
                <a:schemeClr val="dk1"/>
              </a:buClr>
              <a:buSzPct val="25000"/>
              <a:buFont typeface="Arial"/>
              <a:buNone/>
            </a:pPr>
            <a:r>
              <a:t/>
            </a:r>
            <a:endParaRPr b="0" i="0" sz="3000" u="none" cap="none" strike="noStrike">
              <a:solidFill>
                <a:schemeClr val="dk1"/>
              </a:solidFill>
              <a:latin typeface="Arial"/>
              <a:ea typeface="Arial"/>
              <a:cs typeface="Arial"/>
              <a:sym typeface="Arial"/>
            </a:endParaRPr>
          </a:p>
        </p:txBody>
      </p:sp>
      <p:sp>
        <p:nvSpPr>
          <p:cNvPr id="59" name="Shape 59"/>
          <p:cNvSpPr txBox="1"/>
          <p:nvPr>
            <p:ph type="title"/>
          </p:nvPr>
        </p:nvSpPr>
        <p:spPr>
          <a:xfrm>
            <a:off x="457200" y="205978"/>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PINS’ mission, vision and values</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3" name="Shape 63"/>
        <p:cNvGrpSpPr/>
        <p:nvPr/>
      </p:nvGrpSpPr>
      <p:grpSpPr>
        <a:xfrm>
          <a:off x="0" y="0"/>
          <a:ext cx="0" cy="0"/>
          <a:chOff x="0" y="0"/>
          <a:chExt cx="0" cy="0"/>
        </a:xfrm>
      </p:grpSpPr>
      <p:sp>
        <p:nvSpPr>
          <p:cNvPr id="64" name="Shape 64"/>
          <p:cNvSpPr txBox="1"/>
          <p:nvPr>
            <p:ph type="title"/>
          </p:nvPr>
        </p:nvSpPr>
        <p:spPr>
          <a:xfrm>
            <a:off x="457200" y="663177"/>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Why is the Planning Inspectorate interesting? </a:t>
            </a:r>
          </a:p>
        </p:txBody>
      </p:sp>
      <p:sp>
        <p:nvSpPr>
          <p:cNvPr id="65" name="Shape 65"/>
          <p:cNvSpPr txBox="1"/>
          <p:nvPr>
            <p:ph idx="1" type="body"/>
          </p:nvPr>
        </p:nvSpPr>
        <p:spPr>
          <a:xfrm>
            <a:off x="457200" y="1523850"/>
            <a:ext cx="8229600" cy="3401999"/>
          </a:xfrm>
          <a:prstGeom prst="rect">
            <a:avLst/>
          </a:prstGeom>
          <a:noFill/>
          <a:ln>
            <a:noFill/>
          </a:ln>
        </p:spPr>
        <p:txBody>
          <a:bodyPr anchorCtr="0" anchor="t" bIns="91425" lIns="91425" rIns="91425" tIns="91425">
            <a:noAutofit/>
          </a:bodyPr>
          <a:lstStyle/>
          <a:p>
            <a:pPr indent="-457200" lvl="0" marL="558800" marR="0" rtl="0" algn="l">
              <a:lnSpc>
                <a:spcPct val="100000"/>
              </a:lnSpc>
              <a:spcBef>
                <a:spcPts val="0"/>
              </a:spcBef>
              <a:spcAft>
                <a:spcPts val="0"/>
              </a:spcAft>
              <a:buClr>
                <a:schemeClr val="dk1"/>
              </a:buClr>
              <a:buSzPct val="100000"/>
              <a:buFont typeface="Arial"/>
              <a:buAutoNum type="arabicPeriod"/>
            </a:pPr>
            <a:r>
              <a:rPr b="0" i="0" lang="en" sz="2000" u="none" cap="none" strike="noStrike">
                <a:solidFill>
                  <a:schemeClr val="dk1"/>
                </a:solidFill>
                <a:latin typeface="Arial"/>
                <a:ea typeface="Arial"/>
                <a:cs typeface="Arial"/>
                <a:sym typeface="Arial"/>
              </a:rPr>
              <a:t>Planning reform has resulted in an unprecedented level of challenge to PINS placing it between a rock and a hard place mediating the contradictions inherent to the new system … </a:t>
            </a:r>
          </a:p>
          <a:p>
            <a:pPr indent="-228600" lvl="0" marL="228600" marR="0" rtl="0" algn="l">
              <a:lnSpc>
                <a:spcPct val="100000"/>
              </a:lnSpc>
              <a:spcBef>
                <a:spcPts val="0"/>
              </a:spcBef>
              <a:spcAft>
                <a:spcPts val="0"/>
              </a:spcAft>
              <a:buClr>
                <a:schemeClr val="dk1"/>
              </a:buClr>
              <a:buSzPct val="100000"/>
              <a:buFont typeface="Arial"/>
              <a:buNone/>
            </a:pPr>
            <a:r>
              <a:t/>
            </a:r>
            <a:endParaRPr b="0" i="0" sz="1000" u="none" cap="none" strike="noStrike">
              <a:solidFill>
                <a:schemeClr val="dk1"/>
              </a:solidFill>
              <a:latin typeface="Arial"/>
              <a:ea typeface="Arial"/>
              <a:cs typeface="Arial"/>
              <a:sym typeface="Arial"/>
            </a:endParaRPr>
          </a:p>
          <a:p>
            <a:pPr indent="-457200" lvl="0" marL="558800" marR="0" rtl="0" algn="l">
              <a:lnSpc>
                <a:spcPct val="100000"/>
              </a:lnSpc>
              <a:spcBef>
                <a:spcPts val="0"/>
              </a:spcBef>
              <a:spcAft>
                <a:spcPts val="0"/>
              </a:spcAft>
              <a:buClr>
                <a:schemeClr val="dk1"/>
              </a:buClr>
              <a:buSzPct val="100000"/>
              <a:buFont typeface="Arial"/>
              <a:buAutoNum type="arabicPeriod"/>
            </a:pPr>
            <a:r>
              <a:rPr b="0" i="0" lang="en" sz="2000" u="none" cap="none" strike="noStrike">
                <a:solidFill>
                  <a:schemeClr val="dk1"/>
                </a:solidFill>
                <a:latin typeface="Arial"/>
                <a:ea typeface="Arial"/>
                <a:cs typeface="Arial"/>
                <a:sym typeface="Arial"/>
              </a:rPr>
              <a:t>This is challenging the traditional place of the planning inspectorate in policy and governance terms, and ...</a:t>
            </a:r>
          </a:p>
          <a:p>
            <a:pPr indent="-228600" lvl="0" marL="228600" marR="0" rtl="0" algn="l">
              <a:lnSpc>
                <a:spcPct val="100000"/>
              </a:lnSpc>
              <a:spcBef>
                <a:spcPts val="0"/>
              </a:spcBef>
              <a:spcAft>
                <a:spcPts val="0"/>
              </a:spcAft>
              <a:buClr>
                <a:schemeClr val="dk1"/>
              </a:buClr>
              <a:buSzPct val="100000"/>
              <a:buFont typeface="Arial"/>
              <a:buNone/>
            </a:pPr>
            <a:r>
              <a:t/>
            </a:r>
            <a:endParaRPr b="0" i="0" sz="1000" u="none" cap="none" strike="noStrike">
              <a:solidFill>
                <a:schemeClr val="dk1"/>
              </a:solidFill>
              <a:latin typeface="Arial"/>
              <a:ea typeface="Arial"/>
              <a:cs typeface="Arial"/>
              <a:sym typeface="Arial"/>
            </a:endParaRPr>
          </a:p>
          <a:p>
            <a:pPr indent="-457200" lvl="0" marL="558800" marR="0" rtl="0" algn="l">
              <a:lnSpc>
                <a:spcPct val="100000"/>
              </a:lnSpc>
              <a:spcBef>
                <a:spcPts val="0"/>
              </a:spcBef>
              <a:spcAft>
                <a:spcPts val="0"/>
              </a:spcAft>
              <a:buClr>
                <a:schemeClr val="dk1"/>
              </a:buClr>
              <a:buSzPct val="100000"/>
              <a:buFont typeface="Arial"/>
              <a:buAutoNum type="arabicPeriod"/>
            </a:pPr>
            <a:r>
              <a:rPr b="0" i="0" lang="en" sz="2000" u="none" cap="none" strike="noStrike">
                <a:solidFill>
                  <a:schemeClr val="dk1"/>
                </a:solidFill>
                <a:latin typeface="Arial"/>
                <a:ea typeface="Arial"/>
                <a:cs typeface="Arial"/>
                <a:sym typeface="Arial"/>
              </a:rPr>
              <a:t>Exposing some of the realities of localism and democracy, with PINS arguably playing an increasing part of the machinery of “governance at a distance”  filling the ‘gap’ left by state retreat </a:t>
            </a:r>
          </a:p>
          <a:p>
            <a:pPr indent="0" lvl="0" marL="0" marR="0" rtl="0" algn="l">
              <a:lnSpc>
                <a:spcPct val="100000"/>
              </a:lnSpc>
              <a:spcBef>
                <a:spcPts val="0"/>
              </a:spcBef>
              <a:spcAft>
                <a:spcPts val="0"/>
              </a:spcAft>
              <a:buClr>
                <a:schemeClr val="dk1"/>
              </a:buClr>
              <a:buSzPct val="25000"/>
              <a:buFont typeface="Arial"/>
              <a:buNone/>
            </a:pPr>
            <a:r>
              <a:t/>
            </a:r>
            <a:endParaRPr b="0" i="0" sz="2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t/>
            </a:r>
            <a:endParaRPr b="0" i="0" sz="2400" u="none" cap="none" strike="noStrik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idx="1" type="body"/>
          </p:nvPr>
        </p:nvSpPr>
        <p:spPr>
          <a:xfrm>
            <a:off x="457200" y="1063375"/>
            <a:ext cx="8568300" cy="3862500"/>
          </a:xfrm>
          <a:prstGeom prst="rect">
            <a:avLst/>
          </a:prstGeom>
          <a:noFill/>
          <a:ln>
            <a:noFill/>
          </a:ln>
        </p:spPr>
        <p:txBody>
          <a:bodyPr anchorCtr="0" anchor="t" bIns="91425" lIns="91425" rIns="91425" tIns="91425">
            <a:noAutofit/>
          </a:bodyPr>
          <a:lstStyle/>
          <a:p>
            <a:pPr indent="-228600" lvl="0" marL="457200" marR="0" rtl="0" algn="l">
              <a:lnSpc>
                <a:spcPct val="115000"/>
              </a:lnSpc>
              <a:spcBef>
                <a:spcPts val="0"/>
              </a:spcBef>
              <a:spcAft>
                <a:spcPts val="0"/>
              </a:spcAft>
              <a:buClr>
                <a:schemeClr val="dk1"/>
              </a:buClr>
              <a:buSzPct val="25000"/>
              <a:buFont typeface="Arial"/>
              <a:buNone/>
            </a:pPr>
            <a:r>
              <a:rPr b="0" i="0" lang="en" sz="2400" u="none" cap="none" strike="noStrike">
                <a:solidFill>
                  <a:schemeClr val="dk1"/>
                </a:solidFill>
                <a:latin typeface="Arial"/>
                <a:ea typeface="Arial"/>
                <a:cs typeface="Arial"/>
                <a:sym typeface="Arial"/>
              </a:rPr>
              <a:t>Core work remains the same - business as usual surely?</a:t>
            </a:r>
          </a:p>
          <a:p>
            <a:pPr indent="-228600" lvl="0" marL="457200" marR="0" rtl="0" algn="l">
              <a:lnSpc>
                <a:spcPct val="115000"/>
              </a:lnSpc>
              <a:spcBef>
                <a:spcPts val="0"/>
              </a:spcBef>
              <a:spcAft>
                <a:spcPts val="0"/>
              </a:spcAft>
              <a:buClr>
                <a:schemeClr val="dk1"/>
              </a:buClr>
              <a:buSzPct val="25000"/>
              <a:buFont typeface="Arial"/>
              <a:buNone/>
            </a:pPr>
            <a:r>
              <a:rPr b="1" i="0" lang="en" sz="1800" u="none" cap="none" strike="noStrike">
                <a:solidFill>
                  <a:schemeClr val="dk1"/>
                </a:solidFill>
                <a:latin typeface="Arial"/>
                <a:ea typeface="Arial"/>
                <a:cs typeface="Arial"/>
                <a:sym typeface="Arial"/>
              </a:rPr>
              <a:t>But </a:t>
            </a:r>
            <a:r>
              <a:rPr b="0" i="0" lang="en" sz="1800" u="none" cap="none" strike="noStrike">
                <a:solidFill>
                  <a:schemeClr val="dk1"/>
                </a:solidFill>
                <a:latin typeface="Arial"/>
                <a:ea typeface="Arial"/>
                <a:cs typeface="Arial"/>
                <a:sym typeface="Arial"/>
              </a:rPr>
              <a:t>fundamental shifts in structure of planning system - shifting context of local plan policy, material conditions, and planning guidance:</a:t>
            </a:r>
          </a:p>
          <a:p>
            <a:pPr indent="-228600" lvl="0" marL="457200" marR="0" rtl="0" algn="l">
              <a:lnSpc>
                <a:spcPct val="115000"/>
              </a:lnSpc>
              <a:spcBef>
                <a:spcPts val="0"/>
              </a:spcBef>
              <a:spcAft>
                <a:spcPts val="0"/>
              </a:spcAft>
              <a:buClr>
                <a:schemeClr val="dk1"/>
              </a:buClr>
              <a:buSzPct val="25000"/>
              <a:buFont typeface="Arial"/>
              <a:buNone/>
            </a:pPr>
            <a:r>
              <a:rPr b="0" i="0" lang="en" sz="1800" u="none" cap="none" strike="noStrike">
                <a:solidFill>
                  <a:schemeClr val="dk1"/>
                </a:solidFill>
                <a:latin typeface="Arial"/>
                <a:ea typeface="Arial"/>
                <a:cs typeface="Arial"/>
                <a:sym typeface="Arial"/>
              </a:rPr>
              <a:t>PINS is now:</a:t>
            </a:r>
          </a:p>
          <a:p>
            <a:pPr indent="-342900" lvl="0" marL="9144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charged with deciding if local authorities have acted responsibly in relation to plan making</a:t>
            </a:r>
          </a:p>
          <a:p>
            <a:pPr indent="-342900" lvl="0" marL="9144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testing the evidence on ‘objectively assessed need’ - five year land supply and market signals </a:t>
            </a:r>
          </a:p>
          <a:p>
            <a:pPr indent="-342900" lvl="0" marL="9144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arbitrating the tensions between localism and presumption in favour of sustainable development</a:t>
            </a:r>
          </a:p>
          <a:p>
            <a:pPr indent="-342900" lvl="0" marL="914400" marR="0" rtl="0" algn="l">
              <a:lnSpc>
                <a:spcPct val="115000"/>
              </a:lnSpc>
              <a:spcBef>
                <a:spcPts val="0"/>
              </a:spcBef>
              <a:spcAft>
                <a:spcPts val="0"/>
              </a:spcAft>
              <a:buClr>
                <a:schemeClr val="dk1"/>
              </a:buClr>
              <a:buSzPct val="100000"/>
              <a:buFont typeface="Arial"/>
              <a:buChar char="-"/>
            </a:pPr>
            <a:r>
              <a:rPr b="0" i="0" lang="en" sz="1800" u="none" cap="none" strike="noStrike">
                <a:solidFill>
                  <a:schemeClr val="dk1"/>
                </a:solidFill>
                <a:latin typeface="Arial"/>
                <a:ea typeface="Arial"/>
                <a:cs typeface="Arial"/>
                <a:sym typeface="Arial"/>
              </a:rPr>
              <a:t>assessing evidence in relation to the Duty to Cooperate</a:t>
            </a:r>
          </a:p>
          <a:p>
            <a:pPr indent="0" lvl="0" marL="457200" marR="0" rtl="0" algn="l">
              <a:lnSpc>
                <a:spcPct val="115000"/>
              </a:lnSpc>
              <a:spcBef>
                <a:spcPts val="0"/>
              </a:spcBef>
              <a:spcAft>
                <a:spcPts val="0"/>
              </a:spcAft>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t/>
            </a:r>
            <a:endParaRPr b="0" i="0" sz="1800" u="none" cap="none" strike="noStrike">
              <a:solidFill>
                <a:schemeClr val="dk1"/>
              </a:solidFill>
              <a:latin typeface="Arial"/>
              <a:ea typeface="Arial"/>
              <a:cs typeface="Arial"/>
              <a:sym typeface="Arial"/>
            </a:endParaRPr>
          </a:p>
        </p:txBody>
      </p:sp>
      <p:sp>
        <p:nvSpPr>
          <p:cNvPr id="71" name="Shape 71"/>
          <p:cNvSpPr txBox="1"/>
          <p:nvPr>
            <p:ph type="title"/>
          </p:nvPr>
        </p:nvSpPr>
        <p:spPr>
          <a:xfrm>
            <a:off x="457200" y="205978"/>
            <a:ext cx="8229600" cy="857400"/>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1"/>
              </a:buClr>
              <a:buSzPct val="25000"/>
              <a:buFont typeface="Arial"/>
              <a:buNone/>
            </a:pPr>
            <a:r>
              <a:rPr b="1" i="0" lang="en" sz="3600" u="none" cap="none" strike="noStrike">
                <a:solidFill>
                  <a:schemeClr val="dk1"/>
                </a:solidFill>
                <a:latin typeface="Arial"/>
                <a:ea typeface="Arial"/>
                <a:cs typeface="Arial"/>
                <a:sym typeface="Arial"/>
              </a:rPr>
              <a:t>Planning reform - impact on PINS?</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p:nvPr/>
        </p:nvSpPr>
        <p:spPr>
          <a:xfrm>
            <a:off x="2728325" y="2446950"/>
            <a:ext cx="1360500" cy="1204800"/>
          </a:xfrm>
          <a:prstGeom prst="ellipse">
            <a:avLst/>
          </a:prstGeom>
          <a:solidFill>
            <a:srgbClr val="00B050"/>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PINS</a:t>
            </a:r>
          </a:p>
        </p:txBody>
      </p:sp>
      <p:sp>
        <p:nvSpPr>
          <p:cNvPr id="77" name="Shape 77"/>
          <p:cNvSpPr/>
          <p:nvPr/>
        </p:nvSpPr>
        <p:spPr>
          <a:xfrm>
            <a:off x="3876350" y="1785625"/>
            <a:ext cx="1051200" cy="894600"/>
          </a:xfrm>
          <a:prstGeom prst="ellipse">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DECC</a:t>
            </a:r>
          </a:p>
        </p:txBody>
      </p:sp>
      <p:sp>
        <p:nvSpPr>
          <p:cNvPr id="78" name="Shape 78"/>
          <p:cNvSpPr/>
          <p:nvPr/>
        </p:nvSpPr>
        <p:spPr>
          <a:xfrm>
            <a:off x="4472700" y="2112050"/>
            <a:ext cx="1285800" cy="1158899"/>
          </a:xfrm>
          <a:prstGeom prst="ellipse">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CLG (</a:t>
            </a:r>
            <a:r>
              <a:rPr lang="en"/>
              <a:t>P</a:t>
            </a:r>
            <a:r>
              <a:rPr b="0" i="0" lang="en" sz="1400" u="none" cap="none" strike="noStrike">
                <a:solidFill>
                  <a:srgbClr val="000000"/>
                </a:solidFill>
                <a:latin typeface="Arial"/>
                <a:ea typeface="Arial"/>
                <a:cs typeface="Arial"/>
                <a:sym typeface="Arial"/>
              </a:rPr>
              <a:t>arent)</a:t>
            </a:r>
          </a:p>
        </p:txBody>
      </p:sp>
      <p:sp>
        <p:nvSpPr>
          <p:cNvPr id="79" name="Shape 79"/>
          <p:cNvSpPr/>
          <p:nvPr/>
        </p:nvSpPr>
        <p:spPr>
          <a:xfrm>
            <a:off x="4310237" y="3093700"/>
            <a:ext cx="894600" cy="894600"/>
          </a:xfrm>
          <a:prstGeom prst="ellipse">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DFT</a:t>
            </a:r>
          </a:p>
        </p:txBody>
      </p:sp>
      <p:sp>
        <p:nvSpPr>
          <p:cNvPr id="80" name="Shape 80"/>
          <p:cNvSpPr/>
          <p:nvPr/>
        </p:nvSpPr>
        <p:spPr>
          <a:xfrm>
            <a:off x="5502050" y="1984450"/>
            <a:ext cx="1285800" cy="894600"/>
          </a:xfrm>
          <a:prstGeom prst="ellipse">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Cabinet and PM</a:t>
            </a:r>
          </a:p>
        </p:txBody>
      </p:sp>
      <p:sp>
        <p:nvSpPr>
          <p:cNvPr id="81" name="Shape 81"/>
          <p:cNvSpPr/>
          <p:nvPr/>
        </p:nvSpPr>
        <p:spPr>
          <a:xfrm>
            <a:off x="5204850" y="2879050"/>
            <a:ext cx="1285800" cy="894600"/>
          </a:xfrm>
          <a:prstGeom prst="ellipse">
            <a:avLst/>
          </a:prstGeom>
          <a:solidFill>
            <a:schemeClr val="lt2"/>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en" sz="1400" u="none" cap="none" strike="noStrike">
                <a:solidFill>
                  <a:srgbClr val="000000"/>
                </a:solidFill>
                <a:latin typeface="Arial"/>
                <a:ea typeface="Arial"/>
                <a:cs typeface="Arial"/>
                <a:sym typeface="Arial"/>
              </a:rPr>
              <a:t>Treasury</a:t>
            </a:r>
          </a:p>
          <a:p>
            <a:pPr indent="0" lvl="0" marL="0" marR="0" rtl="0" algn="l">
              <a:lnSpc>
                <a:spcPct val="100000"/>
              </a:lnSpc>
              <a:spcBef>
                <a:spcPts val="0"/>
              </a:spcBef>
              <a:spcAft>
                <a:spcPts val="0"/>
              </a:spcAft>
              <a:buClr>
                <a:srgbClr val="000000"/>
              </a:buClr>
              <a:buFont typeface="Arial"/>
              <a:buNone/>
            </a:pPr>
            <a:r>
              <a:rPr lang="en"/>
              <a:t>(Growth)</a:t>
            </a:r>
            <a:r>
              <a:rPr b="0" i="0" lang="en" sz="1400" u="none" cap="none" strike="noStrike">
                <a:solidFill>
                  <a:srgbClr val="000000"/>
                </a:solidFill>
                <a:latin typeface="Arial"/>
                <a:ea typeface="Arial"/>
                <a:cs typeface="Arial"/>
                <a:sym typeface="Arial"/>
              </a:rPr>
              <a:t> </a:t>
            </a:r>
          </a:p>
        </p:txBody>
      </p:sp>
      <p:sp>
        <p:nvSpPr>
          <p:cNvPr id="82" name="Shape 82"/>
          <p:cNvSpPr/>
          <p:nvPr/>
        </p:nvSpPr>
        <p:spPr>
          <a:xfrm>
            <a:off x="6787700" y="752950"/>
            <a:ext cx="1956000" cy="1158899"/>
          </a:xfrm>
          <a:prstGeom prst="ellipse">
            <a:avLst/>
          </a:prstGeom>
          <a:solidFill>
            <a:srgbClr val="A4C2F4"/>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en" sz="1200" u="none" cap="none" strike="noStrike">
                <a:solidFill>
                  <a:srgbClr val="000000"/>
                </a:solidFill>
                <a:latin typeface="Arial"/>
                <a:ea typeface="Arial"/>
                <a:cs typeface="Arial"/>
                <a:sym typeface="Arial"/>
              </a:rPr>
              <a:t>Parliament:</a:t>
            </a:r>
          </a:p>
          <a:p>
            <a:pPr indent="0" lvl="0" marL="0" marR="0" rtl="0" algn="l">
              <a:lnSpc>
                <a:spcPct val="100000"/>
              </a:lnSpc>
              <a:spcBef>
                <a:spcPts val="0"/>
              </a:spcBef>
              <a:spcAft>
                <a:spcPts val="0"/>
              </a:spcAft>
              <a:buClr>
                <a:srgbClr val="000000"/>
              </a:buClr>
              <a:buSzPct val="25000"/>
              <a:buFont typeface="Arial"/>
              <a:buNone/>
            </a:pPr>
            <a:r>
              <a:rPr b="0" i="0" lang="en" sz="1200" u="none" cap="none" strike="noStrike">
                <a:solidFill>
                  <a:srgbClr val="000000"/>
                </a:solidFill>
                <a:latin typeface="Arial"/>
                <a:ea typeface="Arial"/>
                <a:cs typeface="Arial"/>
                <a:sym typeface="Arial"/>
              </a:rPr>
              <a:t>MPs</a:t>
            </a:r>
          </a:p>
          <a:p>
            <a:pPr indent="0" lvl="0" marL="0" marR="0" rtl="0" algn="l">
              <a:lnSpc>
                <a:spcPct val="100000"/>
              </a:lnSpc>
              <a:spcBef>
                <a:spcPts val="0"/>
              </a:spcBef>
              <a:spcAft>
                <a:spcPts val="0"/>
              </a:spcAft>
              <a:buClr>
                <a:srgbClr val="000000"/>
              </a:buClr>
              <a:buSzPct val="25000"/>
              <a:buFont typeface="Arial"/>
              <a:buNone/>
            </a:pPr>
            <a:r>
              <a:rPr b="0" i="0" lang="en" sz="1200" u="none" cap="none" strike="noStrike">
                <a:solidFill>
                  <a:srgbClr val="000000"/>
                </a:solidFill>
                <a:latin typeface="Arial"/>
                <a:ea typeface="Arial"/>
                <a:cs typeface="Arial"/>
                <a:sym typeface="Arial"/>
              </a:rPr>
              <a:t>Select Committees etc</a:t>
            </a:r>
            <a:r>
              <a:rPr b="0" i="0" lang="en" sz="1400" u="none" cap="none" strike="noStrike">
                <a:solidFill>
                  <a:srgbClr val="000000"/>
                </a:solidFill>
                <a:latin typeface="Arial"/>
                <a:ea typeface="Arial"/>
                <a:cs typeface="Arial"/>
                <a:sym typeface="Arial"/>
              </a:rPr>
              <a:t> </a:t>
            </a:r>
          </a:p>
        </p:txBody>
      </p:sp>
      <p:sp>
        <p:nvSpPr>
          <p:cNvPr id="83" name="Shape 83"/>
          <p:cNvSpPr/>
          <p:nvPr/>
        </p:nvSpPr>
        <p:spPr>
          <a:xfrm>
            <a:off x="1055750" y="3926050"/>
            <a:ext cx="1956000" cy="1158899"/>
          </a:xfrm>
          <a:prstGeom prst="ellipse">
            <a:avLst/>
          </a:prstGeom>
          <a:solidFill>
            <a:srgbClr val="A4C2F4"/>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en" sz="1200" u="none" cap="none" strike="noStrike">
                <a:solidFill>
                  <a:srgbClr val="000000"/>
                </a:solidFill>
                <a:latin typeface="Arial"/>
                <a:ea typeface="Arial"/>
                <a:cs typeface="Arial"/>
                <a:sym typeface="Arial"/>
              </a:rPr>
              <a:t>Law and the courts </a:t>
            </a:r>
          </a:p>
        </p:txBody>
      </p:sp>
      <p:cxnSp>
        <p:nvCxnSpPr>
          <p:cNvPr id="84" name="Shape 84"/>
          <p:cNvCxnSpPr>
            <a:stCxn id="83" idx="0"/>
            <a:endCxn id="76" idx="3"/>
          </p:cNvCxnSpPr>
          <p:nvPr/>
        </p:nvCxnSpPr>
        <p:spPr>
          <a:xfrm rot="-5400000">
            <a:off x="2255300" y="3253900"/>
            <a:ext cx="450600" cy="893700"/>
          </a:xfrm>
          <a:prstGeom prst="curvedConnector3">
            <a:avLst>
              <a:gd fmla="val 30437" name="adj1"/>
            </a:avLst>
          </a:prstGeom>
          <a:noFill/>
          <a:ln cap="flat" cmpd="sng" w="19050">
            <a:solidFill>
              <a:schemeClr val="dk2"/>
            </a:solidFill>
            <a:prstDash val="solid"/>
            <a:round/>
            <a:headEnd len="med" w="med" type="none"/>
            <a:tailEnd len="med" w="med" type="none"/>
          </a:ln>
        </p:spPr>
      </p:cxnSp>
      <p:sp>
        <p:nvSpPr>
          <p:cNvPr id="85" name="Shape 85"/>
          <p:cNvSpPr/>
          <p:nvPr/>
        </p:nvSpPr>
        <p:spPr>
          <a:xfrm>
            <a:off x="3620825" y="3988300"/>
            <a:ext cx="894600" cy="689700"/>
          </a:xfrm>
          <a:prstGeom prst="ellipse">
            <a:avLst/>
          </a:prstGeom>
          <a:solidFill>
            <a:srgbClr val="00B050"/>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0" i="0" lang="en" sz="800" u="none" cap="none" strike="noStrike">
                <a:solidFill>
                  <a:srgbClr val="000000"/>
                </a:solidFill>
                <a:latin typeface="Arial"/>
                <a:ea typeface="Arial"/>
                <a:cs typeface="Arial"/>
                <a:sym typeface="Arial"/>
              </a:rPr>
              <a:t>PINS Board</a:t>
            </a:r>
          </a:p>
        </p:txBody>
      </p:sp>
      <p:cxnSp>
        <p:nvCxnSpPr>
          <p:cNvPr id="86" name="Shape 86"/>
          <p:cNvCxnSpPr>
            <a:stCxn id="76" idx="4"/>
            <a:endCxn id="85" idx="1"/>
          </p:cNvCxnSpPr>
          <p:nvPr/>
        </p:nvCxnSpPr>
        <p:spPr>
          <a:xfrm flipH="1" rot="-5400000">
            <a:off x="3361325" y="3699000"/>
            <a:ext cx="437700" cy="343200"/>
          </a:xfrm>
          <a:prstGeom prst="curvedConnector3">
            <a:avLst>
              <a:gd fmla="val 38445" name="adj1"/>
            </a:avLst>
          </a:prstGeom>
          <a:noFill/>
          <a:ln cap="flat" cmpd="sng" w="19050">
            <a:solidFill>
              <a:schemeClr val="dk2"/>
            </a:solidFill>
            <a:prstDash val="solid"/>
            <a:round/>
            <a:headEnd len="med" w="med" type="none"/>
            <a:tailEnd len="med" w="med" type="none"/>
          </a:ln>
        </p:spPr>
      </p:cxnSp>
      <p:sp>
        <p:nvSpPr>
          <p:cNvPr id="87" name="Shape 87"/>
          <p:cNvSpPr/>
          <p:nvPr/>
        </p:nvSpPr>
        <p:spPr>
          <a:xfrm>
            <a:off x="81125" y="457200"/>
            <a:ext cx="1795198" cy="1005299"/>
          </a:xfrm>
          <a:prstGeom prst="ellipse">
            <a:avLst/>
          </a:prstGeom>
          <a:solidFill>
            <a:srgbClr val="8E7CC3"/>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chemeClr val="lt1"/>
              </a:buClr>
              <a:buSzPct val="25000"/>
              <a:buFont typeface="Arial"/>
              <a:buNone/>
            </a:pPr>
            <a:r>
              <a:rPr b="0" i="0" lang="en" sz="1400" u="none" cap="none" strike="noStrike">
                <a:solidFill>
                  <a:schemeClr val="lt1"/>
                </a:solidFill>
                <a:latin typeface="Arial"/>
                <a:ea typeface="Arial"/>
                <a:cs typeface="Arial"/>
                <a:sym typeface="Arial"/>
              </a:rPr>
              <a:t>Developers</a:t>
            </a:r>
          </a:p>
        </p:txBody>
      </p:sp>
      <p:sp>
        <p:nvSpPr>
          <p:cNvPr id="88" name="Shape 88"/>
          <p:cNvSpPr/>
          <p:nvPr/>
        </p:nvSpPr>
        <p:spPr>
          <a:xfrm>
            <a:off x="47225" y="1464600"/>
            <a:ext cx="1854299" cy="894600"/>
          </a:xfrm>
          <a:prstGeom prst="ellipse">
            <a:avLst/>
          </a:prstGeom>
          <a:solidFill>
            <a:srgbClr val="8E7CC3"/>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chemeClr val="lt1"/>
              </a:buClr>
              <a:buSzPct val="25000"/>
              <a:buFont typeface="Arial"/>
              <a:buNone/>
            </a:pPr>
            <a:r>
              <a:rPr b="0" i="0" lang="en" sz="1400" u="none" cap="none" strike="noStrike">
                <a:solidFill>
                  <a:schemeClr val="lt1"/>
                </a:solidFill>
                <a:latin typeface="Arial"/>
                <a:ea typeface="Arial"/>
                <a:cs typeface="Arial"/>
                <a:sym typeface="Arial"/>
              </a:rPr>
              <a:t>Communities </a:t>
            </a:r>
          </a:p>
        </p:txBody>
      </p:sp>
      <p:sp>
        <p:nvSpPr>
          <p:cNvPr id="89" name="Shape 89"/>
          <p:cNvSpPr/>
          <p:nvPr/>
        </p:nvSpPr>
        <p:spPr>
          <a:xfrm>
            <a:off x="112325" y="2360550"/>
            <a:ext cx="1724098" cy="894600"/>
          </a:xfrm>
          <a:prstGeom prst="ellipse">
            <a:avLst/>
          </a:prstGeom>
          <a:solidFill>
            <a:srgbClr val="8E7CC3"/>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chemeClr val="lt1"/>
              </a:buClr>
              <a:buSzPct val="25000"/>
              <a:buFont typeface="Arial"/>
              <a:buNone/>
            </a:pPr>
            <a:r>
              <a:rPr b="0" i="0" lang="en" sz="1400" u="none" cap="none" strike="noStrike">
                <a:solidFill>
                  <a:schemeClr val="lt1"/>
                </a:solidFill>
                <a:latin typeface="Arial"/>
                <a:ea typeface="Arial"/>
                <a:cs typeface="Arial"/>
                <a:sym typeface="Arial"/>
              </a:rPr>
              <a:t>Local Authorities </a:t>
            </a:r>
          </a:p>
        </p:txBody>
      </p:sp>
      <p:cxnSp>
        <p:nvCxnSpPr>
          <p:cNvPr id="90" name="Shape 90"/>
          <p:cNvCxnSpPr>
            <a:stCxn id="83" idx="0"/>
            <a:endCxn id="89" idx="6"/>
          </p:cNvCxnSpPr>
          <p:nvPr/>
        </p:nvCxnSpPr>
        <p:spPr>
          <a:xfrm flipH="1" rot="5400000">
            <a:off x="1376000" y="3268300"/>
            <a:ext cx="1118100" cy="197400"/>
          </a:xfrm>
          <a:prstGeom prst="curvedConnector2">
            <a:avLst/>
          </a:prstGeom>
          <a:noFill/>
          <a:ln cap="flat" cmpd="sng" w="19050">
            <a:solidFill>
              <a:schemeClr val="dk2"/>
            </a:solidFill>
            <a:prstDash val="solid"/>
            <a:round/>
            <a:headEnd len="med" w="med" type="none"/>
            <a:tailEnd len="med" w="med" type="none"/>
          </a:ln>
        </p:spPr>
      </p:cxnSp>
      <p:cxnSp>
        <p:nvCxnSpPr>
          <p:cNvPr id="91" name="Shape 91"/>
          <p:cNvCxnSpPr>
            <a:stCxn id="83" idx="0"/>
            <a:endCxn id="88" idx="6"/>
          </p:cNvCxnSpPr>
          <p:nvPr/>
        </p:nvCxnSpPr>
        <p:spPr>
          <a:xfrm flipH="1" rot="5400000">
            <a:off x="960500" y="2852800"/>
            <a:ext cx="2014200" cy="132300"/>
          </a:xfrm>
          <a:prstGeom prst="curvedConnector2">
            <a:avLst/>
          </a:prstGeom>
          <a:noFill/>
          <a:ln cap="flat" cmpd="sng" w="19050">
            <a:solidFill>
              <a:schemeClr val="dk2"/>
            </a:solidFill>
            <a:prstDash val="solid"/>
            <a:round/>
            <a:headEnd len="med" w="med" type="none"/>
            <a:tailEnd len="med" w="med" type="none"/>
          </a:ln>
        </p:spPr>
      </p:cxnSp>
      <p:cxnSp>
        <p:nvCxnSpPr>
          <p:cNvPr id="92" name="Shape 92"/>
          <p:cNvCxnSpPr>
            <a:stCxn id="83" idx="0"/>
            <a:endCxn id="87" idx="7"/>
          </p:cNvCxnSpPr>
          <p:nvPr/>
        </p:nvCxnSpPr>
        <p:spPr>
          <a:xfrm flipH="1" rot="5400000">
            <a:off x="162800" y="2055100"/>
            <a:ext cx="3321600" cy="420300"/>
          </a:xfrm>
          <a:prstGeom prst="curvedConnector5">
            <a:avLst>
              <a:gd fmla="val 37084" name="adj1"/>
              <a:gd fmla="val -19201" name="adj2"/>
              <a:gd fmla="val 111602" name="adj3"/>
            </a:avLst>
          </a:prstGeom>
          <a:noFill/>
          <a:ln cap="flat" cmpd="sng" w="19050">
            <a:solidFill>
              <a:schemeClr val="dk2"/>
            </a:solidFill>
            <a:prstDash val="solid"/>
            <a:round/>
            <a:headEnd len="med" w="med" type="none"/>
            <a:tailEnd len="med" w="med" type="none"/>
          </a:ln>
        </p:spPr>
      </p:cxnSp>
      <p:cxnSp>
        <p:nvCxnSpPr>
          <p:cNvPr id="93" name="Shape 93"/>
          <p:cNvCxnSpPr>
            <a:stCxn id="82" idx="5"/>
            <a:endCxn id="80" idx="6"/>
          </p:cNvCxnSpPr>
          <p:nvPr/>
        </p:nvCxnSpPr>
        <p:spPr>
          <a:xfrm rot="5400000">
            <a:off x="7277650" y="1252233"/>
            <a:ext cx="689700" cy="1669500"/>
          </a:xfrm>
          <a:prstGeom prst="curvedConnector2">
            <a:avLst/>
          </a:prstGeom>
          <a:noFill/>
          <a:ln cap="flat" cmpd="sng" w="19050">
            <a:solidFill>
              <a:schemeClr val="dk2"/>
            </a:solidFill>
            <a:prstDash val="solid"/>
            <a:round/>
            <a:headEnd len="med" w="med" type="none"/>
            <a:tailEnd len="med" w="med" type="none"/>
          </a:ln>
        </p:spPr>
      </p:cxnSp>
      <p:sp>
        <p:nvSpPr>
          <p:cNvPr id="94" name="Shape 94"/>
          <p:cNvSpPr/>
          <p:nvPr/>
        </p:nvSpPr>
        <p:spPr>
          <a:xfrm>
            <a:off x="2683550" y="110750"/>
            <a:ext cx="2163599" cy="1406400"/>
          </a:xfrm>
          <a:prstGeom prst="cloudCallout">
            <a:avLst>
              <a:gd fmla="val -20833" name="adj1"/>
              <a:gd fmla="val 62500" name="adj2"/>
            </a:avLst>
          </a:prstGeom>
          <a:solidFill>
            <a:schemeClr val="lt1"/>
          </a:solidFill>
          <a:ln cap="flat" cmpd="sng" w="19050">
            <a:solidFill>
              <a:srgbClr val="B7B7B7"/>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r>
              <a:rPr b="1" i="1" lang="en" sz="1200" u="none" cap="none" strike="noStrike">
                <a:solidFill>
                  <a:srgbClr val="000000"/>
                </a:solidFill>
                <a:latin typeface="Arial"/>
                <a:ea typeface="Arial"/>
                <a:cs typeface="Arial"/>
                <a:sym typeface="Arial"/>
              </a:rPr>
              <a:t>Accountability upwards, yet ‘customers’ are downstream</a:t>
            </a:r>
          </a:p>
        </p:txBody>
      </p:sp>
      <p:sp>
        <p:nvSpPr>
          <p:cNvPr id="95" name="Shape 95"/>
          <p:cNvSpPr txBox="1"/>
          <p:nvPr/>
        </p:nvSpPr>
        <p:spPr>
          <a:xfrm>
            <a:off x="391150" y="186950"/>
            <a:ext cx="44998" cy="26698"/>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pic>
        <p:nvPicPr>
          <p:cNvPr id="96" name="Shape 96"/>
          <p:cNvPicPr preferRelativeResize="0"/>
          <p:nvPr/>
        </p:nvPicPr>
        <p:blipFill rotWithShape="1">
          <a:blip r:embed="rId3">
            <a:alphaModFix/>
          </a:blip>
          <a:srcRect b="0" l="0" r="0" t="0"/>
          <a:stretch/>
        </p:blipFill>
        <p:spPr>
          <a:xfrm>
            <a:off x="6356925" y="3050100"/>
            <a:ext cx="2772299" cy="2014200"/>
          </a:xfrm>
          <a:prstGeom prst="rect">
            <a:avLst/>
          </a:prstGeom>
          <a:noFill/>
          <a:ln>
            <a:noFill/>
          </a:ln>
        </p:spPr>
      </p:pic>
      <p:sp>
        <p:nvSpPr>
          <p:cNvPr id="97" name="Shape 97"/>
          <p:cNvSpPr/>
          <p:nvPr/>
        </p:nvSpPr>
        <p:spPr>
          <a:xfrm>
            <a:off x="6659400" y="3475450"/>
            <a:ext cx="1083000" cy="896100"/>
          </a:xfrm>
          <a:prstGeom prst="ellipse">
            <a:avLst/>
          </a:prstGeom>
          <a:solidFill>
            <a:srgbClr val="B7B7B7"/>
          </a:solidFill>
          <a:ln cap="flat" cmpd="sng" w="19050">
            <a:solidFill>
              <a:schemeClr val="dk2"/>
            </a:solidFill>
            <a:prstDash val="solid"/>
            <a:round/>
            <a:headEnd len="med" w="med" type="none"/>
            <a:tailEnd len="med" w="med" type="none"/>
          </a:ln>
        </p:spPr>
        <p:txBody>
          <a:bodyPr anchorCtr="0" anchor="ctr" bIns="91425" lIns="91425" rIns="91425" tIns="91425">
            <a:noAutofit/>
          </a:bodyPr>
          <a:lstStyle/>
          <a:p>
            <a:pPr indent="0" lvl="0" marL="0" marR="0" rtl="0" algn="l">
              <a:lnSpc>
                <a:spcPct val="100000"/>
              </a:lnSpc>
              <a:spcBef>
                <a:spcPts val="0"/>
              </a:spcBef>
              <a:spcAft>
                <a:spcPts val="0"/>
              </a:spcAft>
              <a:buClr>
                <a:schemeClr val="lt1"/>
              </a:buClr>
              <a:buSzPct val="25000"/>
              <a:buFont typeface="Arial"/>
              <a:buNone/>
            </a:pPr>
            <a:r>
              <a:rPr b="0" i="0" lang="en" sz="1100" u="none" cap="none" strike="noStrike">
                <a:solidFill>
                  <a:schemeClr val="lt1"/>
                </a:solidFill>
                <a:latin typeface="Arial"/>
                <a:ea typeface="Arial"/>
                <a:cs typeface="Arial"/>
                <a:sym typeface="Arial"/>
              </a:rPr>
              <a:t>Civil Service Reform?</a:t>
            </a:r>
          </a:p>
        </p:txBody>
      </p:sp>
      <p:cxnSp>
        <p:nvCxnSpPr>
          <p:cNvPr id="98" name="Shape 98"/>
          <p:cNvCxnSpPr>
            <a:stCxn id="87" idx="6"/>
            <a:endCxn id="76" idx="1"/>
          </p:cNvCxnSpPr>
          <p:nvPr/>
        </p:nvCxnSpPr>
        <p:spPr>
          <a:xfrm>
            <a:off x="1876323" y="959849"/>
            <a:ext cx="1051200" cy="1663500"/>
          </a:xfrm>
          <a:prstGeom prst="curvedConnector2">
            <a:avLst/>
          </a:prstGeom>
          <a:noFill/>
          <a:ln cap="flat" cmpd="sng" w="19050">
            <a:solidFill>
              <a:schemeClr val="dk2"/>
            </a:solidFill>
            <a:prstDash val="solid"/>
            <a:round/>
            <a:headEnd len="med" w="med" type="none"/>
            <a:tailEnd len="med" w="med" type="none"/>
          </a:ln>
        </p:spPr>
      </p:cxnSp>
      <p:cxnSp>
        <p:nvCxnSpPr>
          <p:cNvPr id="99" name="Shape 99"/>
          <p:cNvCxnSpPr>
            <a:stCxn id="88" idx="6"/>
            <a:endCxn id="76" idx="2"/>
          </p:cNvCxnSpPr>
          <p:nvPr/>
        </p:nvCxnSpPr>
        <p:spPr>
          <a:xfrm>
            <a:off x="1901524" y="1911900"/>
            <a:ext cx="826800" cy="1137300"/>
          </a:xfrm>
          <a:prstGeom prst="curvedConnector3">
            <a:avLst>
              <a:gd fmla="val 50000" name="adj1"/>
            </a:avLst>
          </a:prstGeom>
          <a:noFill/>
          <a:ln cap="flat" cmpd="sng" w="19050">
            <a:solidFill>
              <a:schemeClr val="dk2"/>
            </a:solidFill>
            <a:prstDash val="solid"/>
            <a:round/>
            <a:headEnd len="med" w="med" type="none"/>
            <a:tailEnd len="med" w="med" type="none"/>
          </a:ln>
        </p:spPr>
      </p:cxnSp>
      <p:cxnSp>
        <p:nvCxnSpPr>
          <p:cNvPr id="100" name="Shape 100"/>
          <p:cNvCxnSpPr>
            <a:stCxn id="89" idx="6"/>
            <a:endCxn id="76" idx="2"/>
          </p:cNvCxnSpPr>
          <p:nvPr/>
        </p:nvCxnSpPr>
        <p:spPr>
          <a:xfrm>
            <a:off x="1836423" y="2807850"/>
            <a:ext cx="891900" cy="241500"/>
          </a:xfrm>
          <a:prstGeom prst="curvedConnector3">
            <a:avLst>
              <a:gd fmla="val 50000" name="adj1"/>
            </a:avLst>
          </a:prstGeom>
          <a:noFill/>
          <a:ln cap="flat" cmpd="sng" w="19050">
            <a:solidFill>
              <a:schemeClr val="dk2"/>
            </a:solidFill>
            <a:prstDash val="solid"/>
            <a:round/>
            <a:headEnd len="med" w="med" type="none"/>
            <a:tailEnd len="med" w="med" type="none"/>
          </a:ln>
        </p:spPr>
      </p:cxnSp>
      <p:cxnSp>
        <p:nvCxnSpPr>
          <p:cNvPr id="101" name="Shape 101"/>
          <p:cNvCxnSpPr>
            <a:stCxn id="76" idx="6"/>
            <a:endCxn id="77" idx="4"/>
          </p:cNvCxnSpPr>
          <p:nvPr/>
        </p:nvCxnSpPr>
        <p:spPr>
          <a:xfrm flipH="1" rot="10800000">
            <a:off x="4088825" y="2680350"/>
            <a:ext cx="313200" cy="369000"/>
          </a:xfrm>
          <a:prstGeom prst="curvedConnector2">
            <a:avLst/>
          </a:prstGeom>
          <a:noFill/>
          <a:ln cap="flat" cmpd="sng" w="19050">
            <a:solidFill>
              <a:schemeClr val="dk2"/>
            </a:solidFill>
            <a:prstDash val="solid"/>
            <a:round/>
            <a:headEnd len="lg" w="lg" type="none"/>
            <a:tailEnd len="lg" w="lg" type="none"/>
          </a:ln>
        </p:spPr>
      </p:cxnSp>
      <p:cxnSp>
        <p:nvCxnSpPr>
          <p:cNvPr id="102" name="Shape 102"/>
          <p:cNvCxnSpPr>
            <a:stCxn id="76" idx="6"/>
            <a:endCxn id="79" idx="1"/>
          </p:cNvCxnSpPr>
          <p:nvPr/>
        </p:nvCxnSpPr>
        <p:spPr>
          <a:xfrm>
            <a:off x="4088825" y="3049350"/>
            <a:ext cx="352500" cy="175500"/>
          </a:xfrm>
          <a:prstGeom prst="curvedConnector2">
            <a:avLst/>
          </a:prstGeom>
          <a:noFill/>
          <a:ln cap="flat" cmpd="sng" w="19050">
            <a:solidFill>
              <a:schemeClr val="dk2"/>
            </a:solidFill>
            <a:prstDash val="solid"/>
            <a:round/>
            <a:headEnd len="lg" w="lg" type="none"/>
            <a:tailEnd len="lg" w="lg" type="none"/>
          </a:ln>
        </p:spPr>
      </p:cxnSp>
      <p:cxnSp>
        <p:nvCxnSpPr>
          <p:cNvPr id="103" name="Shape 103"/>
          <p:cNvCxnSpPr>
            <a:stCxn id="76" idx="6"/>
          </p:cNvCxnSpPr>
          <p:nvPr/>
        </p:nvCxnSpPr>
        <p:spPr>
          <a:xfrm flipH="1" rot="10800000">
            <a:off x="4088825" y="2822550"/>
            <a:ext cx="624600" cy="226800"/>
          </a:xfrm>
          <a:prstGeom prst="straightConnector1">
            <a:avLst/>
          </a:prstGeom>
          <a:noFill/>
          <a:ln cap="flat" cmpd="sng" w="38100">
            <a:solidFill>
              <a:srgbClr val="FF0000"/>
            </a:solidFill>
            <a:prstDash val="solid"/>
            <a:round/>
            <a:headEnd len="lg" w="lg" type="none"/>
            <a:tailEnd len="lg" w="lg" type="triangle"/>
          </a:ln>
        </p:spPr>
      </p:cxnSp>
      <p:cxnSp>
        <p:nvCxnSpPr>
          <p:cNvPr id="104" name="Shape 104"/>
          <p:cNvCxnSpPr>
            <a:stCxn id="82" idx="2"/>
            <a:endCxn id="88" idx="6"/>
          </p:cNvCxnSpPr>
          <p:nvPr/>
        </p:nvCxnSpPr>
        <p:spPr>
          <a:xfrm flipH="1">
            <a:off x="1901600" y="1332399"/>
            <a:ext cx="4886100" cy="579599"/>
          </a:xfrm>
          <a:prstGeom prst="curvedConnector3">
            <a:avLst>
              <a:gd fmla="val 50001" name="adj1"/>
            </a:avLst>
          </a:prstGeom>
          <a:noFill/>
          <a:ln cap="flat" cmpd="sng" w="19050">
            <a:solidFill>
              <a:schemeClr val="dk2"/>
            </a:solidFill>
            <a:prstDash val="solid"/>
            <a:round/>
            <a:headEnd len="lg" w="lg" type="none"/>
            <a:tailEnd len="lg" w="lg" type="none"/>
          </a:ln>
        </p:spPr>
      </p:cxn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