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43"/>
  </p:notesMasterIdLst>
  <p:sldIdLst>
    <p:sldId id="256" r:id="rId7"/>
    <p:sldId id="473" r:id="rId8"/>
    <p:sldId id="483" r:id="rId9"/>
    <p:sldId id="476" r:id="rId10"/>
    <p:sldId id="479" r:id="rId11"/>
    <p:sldId id="548" r:id="rId12"/>
    <p:sldId id="520" r:id="rId13"/>
    <p:sldId id="521" r:id="rId14"/>
    <p:sldId id="550" r:id="rId15"/>
    <p:sldId id="502" r:id="rId16"/>
    <p:sldId id="528" r:id="rId17"/>
    <p:sldId id="529" r:id="rId18"/>
    <p:sldId id="531" r:id="rId19"/>
    <p:sldId id="532" r:id="rId20"/>
    <p:sldId id="519" r:id="rId21"/>
    <p:sldId id="505" r:id="rId22"/>
    <p:sldId id="533" r:id="rId23"/>
    <p:sldId id="534" r:id="rId24"/>
    <p:sldId id="535" r:id="rId25"/>
    <p:sldId id="551" r:id="rId26"/>
    <p:sldId id="540" r:id="rId27"/>
    <p:sldId id="536" r:id="rId28"/>
    <p:sldId id="537" r:id="rId29"/>
    <p:sldId id="538" r:id="rId30"/>
    <p:sldId id="549" r:id="rId31"/>
    <p:sldId id="541" r:id="rId32"/>
    <p:sldId id="544" r:id="rId33"/>
    <p:sldId id="547" r:id="rId34"/>
    <p:sldId id="526" r:id="rId35"/>
    <p:sldId id="314" r:id="rId36"/>
    <p:sldId id="552" r:id="rId37"/>
    <p:sldId id="553" r:id="rId38"/>
    <p:sldId id="554" r:id="rId39"/>
    <p:sldId id="555" r:id="rId40"/>
    <p:sldId id="556" r:id="rId41"/>
    <p:sldId id="557" r:id="rId4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  <a:srgbClr val="FFF0D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" autoAdjust="0"/>
    <p:restoredTop sz="9466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70A7B0D-1DE0-46E2-9C70-728571AB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8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517E4-64B2-492D-8A4B-77803D4FA5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8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A7B0D-1DE0-46E2-9C70-728571AB54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4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BE33B-9CAA-4F5C-A23D-B4E45178C9D6}" type="slidenum">
              <a:rPr lang="en-GB"/>
              <a:pPr/>
              <a:t>17</a:t>
            </a:fld>
            <a:endParaRPr lang="en-GB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1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54AA1-1B5F-4A00-A24D-41A05BEC33C4}" type="slidenum">
              <a:rPr lang="en-GB"/>
              <a:pPr/>
              <a:t>18</a:t>
            </a:fld>
            <a:endParaRPr lang="en-GB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81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E254D-BB5B-4A3F-988D-E8E6739CB471}" type="slidenum">
              <a:rPr lang="en-GB"/>
              <a:pPr/>
              <a:t>19</a:t>
            </a:fld>
            <a:endParaRPr lang="en-GB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54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we do</a:t>
            </a:r>
            <a:r>
              <a:rPr lang="en-GB" baseline="0" dirty="0" smtClean="0"/>
              <a:t> it? There is lots of guidance available, but we will use the TCPA as a starting point, as it gives a good overall picture and </a:t>
            </a:r>
            <a:r>
              <a:rPr lang="en-GB" baseline="0" dirty="0" err="1" smtClean="0"/>
              <a:t>refelcts</a:t>
            </a:r>
            <a:r>
              <a:rPr lang="en-GB" baseline="0" dirty="0" smtClean="0"/>
              <a:t> the strategic aims well. Also then talk through some case studies which highlight elements of both.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6672-0A3F-428C-AB7B-E8845B66CB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9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6672-0A3F-428C-AB7B-E8845B66CB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7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economic evidence can help to build the case for development management planners to require an assessment of the health impact of a proposal, for example by requiring a Health Impact Assessment for </a:t>
            </a:r>
            <a:r>
              <a:rPr lang="en-GB" dirty="0" smtClean="0"/>
              <a:t>larger schemes.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A6672-0A3F-428C-AB7B-E8845B66CBD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2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6B3A3-DB48-4A94-9CF7-CD8EDCEAF3E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2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D0CCA-AC5D-48DE-9220-3C61552117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414085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7161-6B3D-4E4C-88AC-41B045351E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5369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A42B7-3A2D-4C80-8674-FDD7F755FC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04348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16A9-A049-4B4B-890B-C4F49B7E542B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B0BD-35F2-4A79-8DF8-4DAE6A79D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53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59"/>
            <a:ext cx="8229600" cy="1070993"/>
          </a:xfrm>
        </p:spPr>
        <p:txBody>
          <a:bodyPr/>
          <a:lstStyle>
            <a:lvl1pPr>
              <a:defRPr sz="3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1196752"/>
            <a:ext cx="864096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51520" y="6525344"/>
            <a:ext cx="8640960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72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7210-4792-410F-A7A9-A43580F408BF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FFBCD-95E3-4B82-905A-A03A5BF509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55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D37B7-063B-426E-999E-2E85E04672D1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4CA8C-0D3D-4760-84B9-CBD76FD8D2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4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86C8-AFF1-4679-847C-E4FC61780AFE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6F4E-64EF-4D32-BC79-8FEF10258C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54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B476-CDE0-4046-B578-03467A795A5D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6C2B-406A-4808-93F1-D23E64029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35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DEE5-A49D-4B9F-BD2C-03998D6FA3F7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D4161-E228-4F16-9853-F55B28DCD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4109-678A-4A11-9C4C-4245082F0A80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2397-F9BD-4C27-90BF-7A67BC3EF2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10C4-EA1A-4E77-BCA9-4E872D1839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802690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7A6C-3AD6-4F1B-B19A-0872DD18B132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C1220-15CC-44D0-A1A0-7EA0725F7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67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CE7BC-FF64-446A-942F-3F84ACB968B8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7A30-D28E-4F25-A9D3-472D8F47DB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95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0DC9-15FE-44F4-A770-9CBAF286B9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561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05B83-067C-49A0-A8C1-2BF5AEC3CB3D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6CE9-EF4B-4D0C-9B6C-6D57B4089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44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F560-BC28-4663-B695-6EABD2363DC2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F779F-2FBD-4141-A7B7-19E49F02B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9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5571-4FF9-466B-A580-813F4BAAB362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5E959-A7C0-41B3-9442-203C8D6669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11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D918-FA78-4D11-8412-43689AA184DF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1CEF-D534-4968-89BF-D9EE49063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99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B0EB-EA4D-435B-9374-B12B560ACF37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3272-9443-4D7F-93AA-CA9926D9E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5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6F721-74AA-49F6-A816-07BBB29E2B7F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A6E9-CC66-4925-BB6F-BB849A34D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6014-E7D8-4FF0-8FA5-56EFCADC64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378817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F29D-AED0-4B2A-A522-D9687834F3C5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7E88-D7C6-444E-AFF7-C15EF55A1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47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3449B-7564-4548-AAC0-B9864DC0F2A4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4970-053F-40DC-821F-3FD959691C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101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646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816E-6290-4F88-9CCB-66BCA155B648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64725-F89B-4B3A-AC5F-0FC9EAB6C6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50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1A81F-8A2F-42AD-A0AF-4E228063B449}" type="datetimeFigureOut">
              <a:rPr lang="en-US"/>
              <a:pPr>
                <a:defRPr/>
              </a:pPr>
              <a:t>10/13/2015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10D7-CE05-4B10-B433-43CEDDDBD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1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56FFF-CB03-465C-A991-899997B862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4937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6CAB-EB43-411B-85D2-66E72D4695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26594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55EC-44B9-4994-9606-353B66B0E1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264142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6156-77C0-4A6F-9E06-F874ADECC4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06236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C595-9378-4D1C-BFBC-D912E53CD2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58461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A598D-7A08-476D-A604-EEF3ECE811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1063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ottom_graphic__black_tif.t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0438" y="62150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EF04F65-82C4-4FC7-A924-0FEAB6A79D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01" r:id="rId9"/>
    <p:sldLayoutId id="2147483911" r:id="rId10"/>
    <p:sldLayoutId id="2147483912" r:id="rId11"/>
    <p:sldLayoutId id="21474839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02" r:id="rId9"/>
    <p:sldLayoutId id="2147483921" r:id="rId10"/>
    <p:sldLayoutId id="21474839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ence.carmichael@uwe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o.org.uk/LA/impact/economi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dvchpediatricobesity.wikispaces.com/About+child+obesit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.nhs.uk/" TargetMode="External"/><Relationship Id="rId2" Type="http://schemas.openxmlformats.org/officeDocument/2006/relationships/hyperlink" Target="http://www.fph.org.uk/uploads/briefing%20statement%20-%20built%20environment%20and%20physical%20activity.pdf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ounselheal.com/articles/7242/20131018/study-finds-better-park-signs-can-increase-exercise.htm#ixzz3lEroJ32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571500" y="116632"/>
            <a:ext cx="7886700" cy="3816424"/>
          </a:xfrm>
        </p:spPr>
        <p:txBody>
          <a:bodyPr/>
          <a:lstStyle/>
          <a:p>
            <a:pPr algn="ctr"/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>The </a:t>
            </a:r>
            <a:r>
              <a:rPr lang="en-US" sz="1800" b="1" dirty="0"/>
              <a:t>National Urban Design Conference </a:t>
            </a:r>
            <a:r>
              <a:rPr lang="en-US" sz="1800" b="1" dirty="0" smtClean="0"/>
              <a:t>2015 - </a:t>
            </a:r>
            <a:r>
              <a:rPr lang="en-GB" sz="1800" b="1" dirty="0" smtClean="0"/>
              <a:t>Bristol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GB" sz="1800" b="1" dirty="0" smtClean="0"/>
              <a:t>Development</a:t>
            </a:r>
            <a:r>
              <a:rPr lang="en-GB" sz="1800" b="1" dirty="0"/>
              <a:t>, Design and </a:t>
            </a:r>
            <a:r>
              <a:rPr lang="en-GB" sz="1800" b="1" dirty="0" smtClean="0"/>
              <a:t>Profit in </a:t>
            </a:r>
            <a:r>
              <a:rPr lang="en-GB" sz="1800" b="1" dirty="0"/>
              <a:t>C21</a:t>
            </a:r>
            <a:br>
              <a:rPr lang="en-GB" sz="1800" b="1" dirty="0"/>
            </a:br>
            <a:r>
              <a:rPr lang="en-US" sz="1800" i="1" dirty="0"/>
              <a:t>How developers and society can </a:t>
            </a:r>
            <a:r>
              <a:rPr lang="en-US" sz="1800" i="1" dirty="0" smtClean="0"/>
              <a:t>profit from </a:t>
            </a:r>
            <a:r>
              <a:rPr lang="en-US" sz="1800" i="1" dirty="0"/>
              <a:t>well designed towns and cities</a:t>
            </a: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b="1" dirty="0" smtClean="0"/>
              <a:t>Addressing </a:t>
            </a:r>
            <a:r>
              <a:rPr lang="en-GB" sz="2000" b="1" dirty="0"/>
              <a:t>health challenges: the role of urban planning and design</a:t>
            </a:r>
            <a:br>
              <a:rPr lang="en-GB" sz="2000" b="1" dirty="0"/>
            </a:br>
            <a:r>
              <a:rPr lang="en-GB" sz="1800" dirty="0"/>
              <a:t> 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/>
              <a:t/>
            </a:r>
            <a:br>
              <a:rPr lang="en-GB" sz="1800" dirty="0"/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altLang="en-US" sz="1800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1800" dirty="0" smtClean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7200900" cy="18002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GB" sz="1800" b="1" kern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 Laurence Carmichael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b="1" kern="1200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Coordinator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WHO Collaborating Centre for Healthy Urban Environments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University of the West of England, Bristol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2"/>
              </a:rPr>
              <a:t>Laurence.carmichael@uwe.ac.uk</a:t>
            </a: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GB" sz="1800" kern="1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laurencecarmich</a:t>
            </a:r>
            <a:r>
              <a:rPr lang="en-GB" sz="1800" kern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41682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C00000"/>
                </a:solidFill>
              </a:rPr>
              <a:t>Tackling obesity:</a:t>
            </a:r>
          </a:p>
          <a:p>
            <a:pPr marL="0" indent="0" algn="ctr">
              <a:buNone/>
            </a:pPr>
            <a:r>
              <a:rPr lang="en-GB" sz="3600" b="1" dirty="0" smtClean="0">
                <a:solidFill>
                  <a:srgbClr val="C00000"/>
                </a:solidFill>
              </a:rPr>
              <a:t>the role of planning and design…and the costs?</a:t>
            </a:r>
          </a:p>
        </p:txBody>
      </p:sp>
    </p:spTree>
    <p:extLst>
      <p:ext uri="{BB962C8B-B14F-4D97-AF65-F5344CB8AC3E}">
        <p14:creationId xmlns:p14="http://schemas.microsoft.com/office/powerpoint/2010/main" val="388799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Obesity epidemic: the shape of things to come</a:t>
            </a:r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249113"/>
            <a:ext cx="4038600" cy="384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71255"/>
            <a:ext cx="4500139" cy="275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6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680120"/>
          </a:xfrm>
        </p:spPr>
        <p:txBody>
          <a:bodyPr vert="horz" anchor="b" anchorCtr="0">
            <a:normAutofit/>
          </a:bodyPr>
          <a:lstStyle/>
          <a:p>
            <a:pPr algn="ctr"/>
            <a:r>
              <a:rPr lang="en-GB" sz="2400" dirty="0" smtClean="0"/>
              <a:t>Costs of obesity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6141996"/>
              </p:ext>
            </p:extLst>
          </p:nvPr>
        </p:nvGraphicFramePr>
        <p:xfrm>
          <a:off x="323528" y="1628800"/>
          <a:ext cx="8136905" cy="42170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26059"/>
                <a:gridCol w="996757"/>
                <a:gridCol w="996757"/>
                <a:gridCol w="1067954"/>
                <a:gridCol w="1149378"/>
              </a:tblGrid>
              <a:tr h="172872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Calculating</a:t>
                      </a:r>
                      <a:r>
                        <a:rPr lang="en-GB" sz="1800" baseline="0" dirty="0" smtClean="0"/>
                        <a:t> the future costs of elevated BMI </a:t>
                      </a:r>
                    </a:p>
                    <a:p>
                      <a:r>
                        <a:rPr lang="en-GB" sz="1800" baseline="0" dirty="0" smtClean="0"/>
                        <a:t>(£ billion /year)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2007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2015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2025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2050</a:t>
                      </a:r>
                      <a:endParaRPr lang="en-GB" sz="1800" dirty="0"/>
                    </a:p>
                  </a:txBody>
                  <a:tcPr marT="45727" marB="45727"/>
                </a:tc>
              </a:tr>
              <a:tr h="99563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Total cost to the NHS of stroke, heart disease, diabetes and related diseases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17.4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19.5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21.5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22.9</a:t>
                      </a:r>
                      <a:endParaRPr lang="en-GB" sz="1800" dirty="0"/>
                    </a:p>
                  </a:txBody>
                  <a:tcPr marT="45727" marB="45727"/>
                </a:tc>
              </a:tr>
              <a:tr h="73638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NHS costs</a:t>
                      </a:r>
                      <a:r>
                        <a:rPr lang="en-GB" sz="1800" baseline="0" dirty="0" smtClean="0"/>
                        <a:t> attributable to elevated BMI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4.2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6.3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8.3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9.7</a:t>
                      </a:r>
                      <a:endParaRPr lang="en-GB" sz="1800" dirty="0"/>
                    </a:p>
                  </a:txBody>
                  <a:tcPr marT="45727" marB="45727"/>
                </a:tc>
              </a:tr>
              <a:tr h="75632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Wider costs of elevated BMI (through lower productivity, etc)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16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27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</a:t>
                      </a:r>
                      <a:endParaRPr lang="en-GB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50</a:t>
                      </a:r>
                      <a:endParaRPr lang="en-GB" sz="1800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59632" y="5927527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Source: Foresight report on Tackling Obesity, 2007</a:t>
            </a:r>
          </a:p>
        </p:txBody>
      </p:sp>
    </p:spTree>
    <p:extLst>
      <p:ext uri="{BB962C8B-B14F-4D97-AF65-F5344CB8AC3E}">
        <p14:creationId xmlns:p14="http://schemas.microsoft.com/office/powerpoint/2010/main" val="21635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Local Authority costs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1800" dirty="0" smtClean="0"/>
          </a:p>
          <a:p>
            <a:r>
              <a:rPr lang="en-US" sz="1800" dirty="0" smtClean="0"/>
              <a:t>Care </a:t>
            </a:r>
            <a:r>
              <a:rPr lang="en-US" sz="1800" dirty="0"/>
              <a:t>of house-bound residents suffering from obesity related </a:t>
            </a:r>
            <a:r>
              <a:rPr lang="en-US" sz="1800" dirty="0" smtClean="0"/>
              <a:t>illnesses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eg</a:t>
            </a:r>
            <a:r>
              <a:rPr lang="en-US" sz="1800" dirty="0" smtClean="0"/>
              <a:t> </a:t>
            </a:r>
            <a:r>
              <a:rPr lang="en-US" sz="1800" dirty="0"/>
              <a:t>arthritis, heart </a:t>
            </a:r>
            <a:r>
              <a:rPr lang="en-US" sz="1800" dirty="0" smtClean="0"/>
              <a:t>disease, diabetes) </a:t>
            </a:r>
            <a:r>
              <a:rPr lang="en-US" sz="1800" dirty="0"/>
              <a:t>and those requiring help towards walking aids and home adaptations may be considerable - and likely to increase in line with national predictions for obesity </a:t>
            </a:r>
            <a:r>
              <a:rPr lang="en-US" sz="1800" dirty="0" smtClean="0"/>
              <a:t>prevalence.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PHE </a:t>
            </a:r>
            <a:r>
              <a:rPr lang="en-US" sz="1800" dirty="0" smtClean="0"/>
              <a:t>(work </a:t>
            </a:r>
            <a:r>
              <a:rPr lang="en-US" sz="1800" dirty="0"/>
              <a:t>in </a:t>
            </a:r>
            <a:r>
              <a:rPr lang="en-US" sz="1800" dirty="0" smtClean="0"/>
              <a:t>progress, 2014) suggests </a:t>
            </a:r>
            <a:r>
              <a:rPr lang="en-US" sz="1800" dirty="0"/>
              <a:t>that local authorities </a:t>
            </a:r>
            <a:r>
              <a:rPr lang="en-US" sz="1800" dirty="0" smtClean="0"/>
              <a:t>spend an </a:t>
            </a:r>
            <a:r>
              <a:rPr lang="en-US" sz="1800" dirty="0"/>
              <a:t>estimated extra £352 million per year </a:t>
            </a:r>
            <a:r>
              <a:rPr lang="en-US" sz="1800" dirty="0" smtClean="0"/>
              <a:t>on </a:t>
            </a:r>
            <a:r>
              <a:rPr lang="en-US" sz="1800" dirty="0"/>
              <a:t>providing formal care for severely obese people compared to healthy weight people.</a:t>
            </a:r>
          </a:p>
          <a:p>
            <a:pPr marL="0" indent="0">
              <a:buNone/>
            </a:pPr>
            <a:r>
              <a:rPr lang="en-US" sz="1800" dirty="0" smtClean="0"/>
              <a:t>     Public Health England </a:t>
            </a:r>
            <a:r>
              <a:rPr lang="en-US" sz="1800" dirty="0"/>
              <a:t>(online </a:t>
            </a:r>
            <a:r>
              <a:rPr lang="en-US" sz="1800" dirty="0" smtClean="0">
                <a:hlinkClick r:id="rId3"/>
              </a:rPr>
              <a:t>www.noo.org.uk/LA/impact/economic</a:t>
            </a:r>
            <a:r>
              <a:rPr lang="en-US" sz="1800" dirty="0" smtClean="0"/>
              <a:t>) </a:t>
            </a:r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384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Obesity and </a:t>
            </a:r>
            <a:r>
              <a:rPr lang="en-US" sz="2400" dirty="0" smtClean="0">
                <a:solidFill>
                  <a:srgbClr val="C00000"/>
                </a:solidFill>
              </a:rPr>
              <a:t>the activity environment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6" y="150790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7" y="1660323"/>
            <a:ext cx="7632848" cy="42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3588" y="6093296"/>
            <a:ext cx="70207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</a:t>
            </a:r>
            <a:r>
              <a:rPr lang="en-GB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hdvchpediatricobesity.wikispaces.com/About+child+obesity</a:t>
            </a:r>
            <a:r>
              <a:rPr lang="en-GB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Built environment and physical activity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Built environment and physical </a:t>
            </a:r>
            <a:r>
              <a:rPr lang="en-GB" sz="1800" dirty="0" smtClean="0"/>
              <a:t>activity:</a:t>
            </a:r>
          </a:p>
          <a:p>
            <a:r>
              <a:rPr lang="en-GB" sz="1800" dirty="0" smtClean="0"/>
              <a:t>Physical </a:t>
            </a:r>
            <a:r>
              <a:rPr lang="en-GB" sz="1800" dirty="0"/>
              <a:t>activity = lifestyle factor for long-term health and to tackle obesity. </a:t>
            </a:r>
          </a:p>
          <a:p>
            <a:r>
              <a:rPr lang="en-GB" sz="1800" dirty="0"/>
              <a:t>people who regularly use active transport gain health benefits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</a:t>
            </a:r>
            <a:r>
              <a:rPr lang="en-GB" sz="1800" dirty="0" smtClean="0"/>
              <a:t>haracteristics </a:t>
            </a:r>
            <a:r>
              <a:rPr lang="en-GB" sz="1800" dirty="0"/>
              <a:t>of neighbourhood design can </a:t>
            </a:r>
            <a:r>
              <a:rPr lang="en-GB" sz="1800" dirty="0" smtClean="0"/>
              <a:t>influence </a:t>
            </a:r>
            <a:r>
              <a:rPr lang="en-GB" sz="1800" b="1" dirty="0" smtClean="0">
                <a:solidFill>
                  <a:schemeClr val="accent1"/>
                </a:solidFill>
              </a:rPr>
              <a:t>individual behaviour </a:t>
            </a:r>
            <a:r>
              <a:rPr lang="en-GB" sz="1800" dirty="0" smtClean="0"/>
              <a:t>and  </a:t>
            </a:r>
            <a:r>
              <a:rPr lang="en-GB" sz="1800" dirty="0"/>
              <a:t>take up of physical </a:t>
            </a:r>
            <a:r>
              <a:rPr lang="en-GB" sz="1800" dirty="0" smtClean="0"/>
              <a:t>activity, for instance:</a:t>
            </a:r>
            <a:endParaRPr lang="en-GB" sz="1800" dirty="0"/>
          </a:p>
          <a:p>
            <a:pPr lvl="1"/>
            <a:r>
              <a:rPr lang="en-GB" sz="1800" dirty="0"/>
              <a:t>High </a:t>
            </a:r>
            <a:r>
              <a:rPr lang="en-GB" sz="1800" dirty="0" smtClean="0"/>
              <a:t>connectivity</a:t>
            </a:r>
            <a:endParaRPr lang="en-GB" sz="1800" dirty="0"/>
          </a:p>
          <a:p>
            <a:pPr lvl="1"/>
            <a:r>
              <a:rPr lang="en-GB" sz="1800" dirty="0" smtClean="0"/>
              <a:t>mixed neighbourhoods</a:t>
            </a:r>
          </a:p>
          <a:p>
            <a:pPr lvl="1"/>
            <a:r>
              <a:rPr lang="en-GB" sz="1800" dirty="0" smtClean="0"/>
              <a:t>Land use mixture</a:t>
            </a:r>
            <a:endParaRPr lang="en-GB" sz="1800" dirty="0"/>
          </a:p>
          <a:p>
            <a:pPr lvl="1"/>
            <a:r>
              <a:rPr lang="en-GB" sz="1800" dirty="0"/>
              <a:t>public transport, pedestrian facilities or proximity </a:t>
            </a:r>
            <a:endParaRPr lang="en-GB" sz="1800" dirty="0" smtClean="0"/>
          </a:p>
          <a:p>
            <a:pPr lvl="1"/>
            <a:r>
              <a:rPr lang="en-GB" sz="1800" dirty="0" smtClean="0"/>
              <a:t>Green spaces, signage</a:t>
            </a:r>
          </a:p>
          <a:p>
            <a:pPr lvl="1"/>
            <a:r>
              <a:rPr lang="en-GB" sz="1800" dirty="0"/>
              <a:t>N</a:t>
            </a:r>
            <a:r>
              <a:rPr lang="en-GB" sz="1800" dirty="0" smtClean="0"/>
              <a:t>eighbourhood </a:t>
            </a:r>
            <a:r>
              <a:rPr lang="en-GB" sz="1800" dirty="0"/>
              <a:t>aesthetics used to </a:t>
            </a:r>
            <a:r>
              <a:rPr lang="en-GB" sz="1800" dirty="0" smtClean="0"/>
              <a:t>design-in </a:t>
            </a:r>
            <a:r>
              <a:rPr lang="en-GB" sz="1800" dirty="0"/>
              <a:t>walking and cycling in our daily </a:t>
            </a:r>
            <a:r>
              <a:rPr lang="en-GB" sz="1800" dirty="0" smtClean="0"/>
              <a:t>lives</a:t>
            </a:r>
          </a:p>
          <a:p>
            <a:pPr lvl="1"/>
            <a:endParaRPr lang="en-GB" sz="1800" dirty="0"/>
          </a:p>
          <a:p>
            <a:pPr marL="0" indent="0">
              <a:buNone/>
            </a:pPr>
            <a:r>
              <a:rPr lang="en-GB" sz="1200" dirty="0" smtClean="0"/>
              <a:t>(</a:t>
            </a:r>
            <a:r>
              <a:rPr lang="en-GB" sz="1200" dirty="0" err="1"/>
              <a:t>Saelens</a:t>
            </a:r>
            <a:r>
              <a:rPr lang="en-GB" sz="1200" dirty="0"/>
              <a:t>, </a:t>
            </a:r>
            <a:r>
              <a:rPr lang="en-GB" sz="1200" dirty="0" err="1"/>
              <a:t>Sallis</a:t>
            </a:r>
            <a:r>
              <a:rPr lang="en-GB" sz="1200" dirty="0"/>
              <a:t> and Frank, 2003; Booth, Pinkston and Carlos Poston, 2005; Warburton </a:t>
            </a:r>
            <a:r>
              <a:rPr lang="en-GB" sz="1200" dirty="0" err="1"/>
              <a:t>Nicol</a:t>
            </a:r>
            <a:r>
              <a:rPr lang="en-GB" sz="1200" dirty="0"/>
              <a:t> and </a:t>
            </a:r>
            <a:r>
              <a:rPr lang="en-GB" sz="1200" dirty="0" err="1"/>
              <a:t>Bredin</a:t>
            </a:r>
            <a:r>
              <a:rPr lang="en-GB" sz="1200" dirty="0"/>
              <a:t> 2006; Lake and Townshend, 2006; Andersen, </a:t>
            </a:r>
            <a:r>
              <a:rPr lang="en-GB" sz="1200" dirty="0" err="1"/>
              <a:t>Wedderkopp</a:t>
            </a:r>
            <a:r>
              <a:rPr lang="en-GB" sz="1200" dirty="0"/>
              <a:t>, </a:t>
            </a:r>
            <a:r>
              <a:rPr lang="en-GB" sz="1200" dirty="0" err="1"/>
              <a:t>Pucher</a:t>
            </a:r>
            <a:r>
              <a:rPr lang="en-GB" sz="1200" dirty="0"/>
              <a:t>, Buehler, Bassett and Dannenberg, 2010; </a:t>
            </a:r>
            <a:r>
              <a:rPr lang="en-GB" sz="1200" dirty="0" err="1"/>
              <a:t>Kristensen</a:t>
            </a:r>
            <a:r>
              <a:rPr lang="en-GB" sz="1200" dirty="0"/>
              <a:t>, Moller, </a:t>
            </a:r>
            <a:r>
              <a:rPr lang="en-GB" sz="1200" dirty="0" err="1"/>
              <a:t>Froberg</a:t>
            </a:r>
            <a:r>
              <a:rPr lang="en-GB" sz="1200" dirty="0"/>
              <a:t>, and Cooper, 2011; Rhodes and </a:t>
            </a:r>
            <a:r>
              <a:rPr lang="en-GB" sz="1200" dirty="0" err="1"/>
              <a:t>Nasuti</a:t>
            </a:r>
            <a:r>
              <a:rPr lang="en-GB" sz="1200" dirty="0"/>
              <a:t>, 2011; de </a:t>
            </a:r>
            <a:r>
              <a:rPr lang="en-GB" sz="1200" dirty="0" err="1"/>
              <a:t>Nazelle</a:t>
            </a:r>
            <a:r>
              <a:rPr lang="en-GB" sz="1200" dirty="0"/>
              <a:t> et al., 2011; </a:t>
            </a:r>
            <a:r>
              <a:rPr lang="en-GB" sz="1200" dirty="0" err="1"/>
              <a:t>DoH</a:t>
            </a:r>
            <a:r>
              <a:rPr lang="en-GB" sz="1200" dirty="0"/>
              <a:t>, 2011; </a:t>
            </a:r>
            <a:r>
              <a:rPr lang="en-GB" sz="1200" dirty="0" err="1"/>
              <a:t>Mytton</a:t>
            </a:r>
            <a:r>
              <a:rPr lang="en-GB" sz="1200" dirty="0"/>
              <a:t>, Townsend, Rutter and Foster, 2012; Audrey, Procter and Cooper, 2014; White et al., 2013)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5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Filton Sainsbury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0648"/>
            <a:ext cx="7993062" cy="59959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38705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8" name="Picture 4" descr="poor_pla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61708"/>
            <a:ext cx="8064896" cy="604761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53376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457200" y="392906"/>
            <a:ext cx="8229600" cy="5614988"/>
          </a:xfrm>
        </p:spPr>
      </p:pic>
    </p:spTree>
    <p:extLst>
      <p:ext uri="{BB962C8B-B14F-4D97-AF65-F5344CB8AC3E}">
        <p14:creationId xmlns:p14="http://schemas.microsoft.com/office/powerpoint/2010/main" val="1383796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Content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8568952" cy="53292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Do we really need to invest into urban design to tackle diseases? </a:t>
            </a:r>
          </a:p>
          <a:p>
            <a:pPr>
              <a:buAutoNum type="arabicPeriod"/>
            </a:pPr>
            <a:r>
              <a:rPr lang="en-US" sz="1800" dirty="0" smtClean="0"/>
              <a:t>Built environment  and our health: prevention</a:t>
            </a:r>
          </a:p>
          <a:p>
            <a:pPr>
              <a:buAutoNum type="arabicPeriod"/>
            </a:pPr>
            <a:r>
              <a:rPr lang="en-US" sz="1800" dirty="0"/>
              <a:t>B</a:t>
            </a:r>
            <a:r>
              <a:rPr lang="en-US" sz="1800" dirty="0" smtClean="0"/>
              <a:t>uilt environment and health equity: social justice </a:t>
            </a:r>
            <a:endParaRPr lang="en-US" sz="1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GB" sz="1800" b="1" dirty="0" smtClean="0"/>
              <a:t>Case study - Tackling obesity: </a:t>
            </a:r>
            <a:r>
              <a:rPr lang="en-GB" sz="1800" b="1" dirty="0"/>
              <a:t>the role of planning and design…and the </a:t>
            </a:r>
            <a:r>
              <a:rPr lang="en-GB" sz="1800" b="1" dirty="0" smtClean="0"/>
              <a:t>costs</a:t>
            </a:r>
            <a:endParaRPr lang="en-US" sz="1800" dirty="0" smtClean="0"/>
          </a:p>
          <a:p>
            <a:pPr marL="457200" indent="-457200">
              <a:buAutoNum type="arabicPeriod"/>
            </a:pPr>
            <a:r>
              <a:rPr lang="en-US" sz="1800" dirty="0" smtClean="0"/>
              <a:t>The obesity epidemic and its costs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Urban planning and design for healthy weight environments…and viability?</a:t>
            </a:r>
          </a:p>
          <a:p>
            <a:pPr marL="457200" indent="-457200">
              <a:buAutoNum type="arabicPeriod"/>
            </a:pPr>
            <a:r>
              <a:rPr lang="en-US" sz="1800" dirty="0"/>
              <a:t>A few examples of local authorities promoting healthy living environments</a:t>
            </a:r>
            <a:endParaRPr lang="en-US" sz="1800" dirty="0" smtClean="0"/>
          </a:p>
          <a:p>
            <a:pPr marL="457200" indent="-457200">
              <a:buAutoNum type="arabicPeriod"/>
            </a:pPr>
            <a:endParaRPr lang="en-US" sz="800" dirty="0" smtClean="0"/>
          </a:p>
          <a:p>
            <a:pPr marL="457200" indent="-457200">
              <a:buAutoNum type="arabicPeriod"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457200" indent="-457200">
              <a:buAutoNum type="arabicPeriod"/>
            </a:pPr>
            <a:endParaRPr lang="en-US" sz="800" dirty="0"/>
          </a:p>
          <a:p>
            <a:pPr marL="0" indent="0">
              <a:buNone/>
            </a:pPr>
            <a:r>
              <a:rPr lang="en-US" sz="1800" b="1" dirty="0" smtClean="0"/>
              <a:t>Conclusion: healthy </a:t>
            </a:r>
            <a:r>
              <a:rPr lang="en-US" sz="1800" b="1" dirty="0"/>
              <a:t>planning and design:</a:t>
            </a:r>
            <a:r>
              <a:rPr lang="en-GB" sz="1800" b="1" dirty="0"/>
              <a:t> </a:t>
            </a:r>
            <a:r>
              <a:rPr lang="en-US" sz="1800" b="1" dirty="0"/>
              <a:t>a few issues to consider</a:t>
            </a:r>
            <a:endParaRPr lang="en-US" sz="1800" b="1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Evidence base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Delivery mechanisms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Politics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3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Have we got </a:t>
            </a:r>
            <a:r>
              <a:rPr lang="en-US" i="1" dirty="0"/>
              <a:t>the right national and local </a:t>
            </a:r>
            <a:r>
              <a:rPr lang="en-US" i="1" dirty="0" smtClean="0"/>
              <a:t>planning policies </a:t>
            </a:r>
            <a:r>
              <a:rPr lang="en-US" i="1" dirty="0"/>
              <a:t>and processes, </a:t>
            </a:r>
            <a:r>
              <a:rPr lang="en-US" i="1" dirty="0" smtClean="0"/>
              <a:t>design guidance and partnerships in place to tackle obesity?</a:t>
            </a:r>
            <a:endParaRPr lang="en-US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35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Urban planning policy to promote healthy weight environments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Section </a:t>
            </a:r>
            <a:r>
              <a:rPr lang="en-US" sz="1800" dirty="0"/>
              <a:t>8 of the National Planning Policy Framework (NPPF) includes </a:t>
            </a:r>
            <a:r>
              <a:rPr lang="en-US" sz="1800" dirty="0" smtClean="0"/>
              <a:t>creating </a:t>
            </a:r>
            <a:r>
              <a:rPr lang="en-US" sz="1800" dirty="0"/>
              <a:t>healthy </a:t>
            </a:r>
            <a:r>
              <a:rPr lang="en-US" sz="1800" dirty="0" smtClean="0"/>
              <a:t>communities.</a:t>
            </a:r>
          </a:p>
          <a:p>
            <a:endParaRPr lang="en-US" sz="1800" dirty="0" smtClean="0"/>
          </a:p>
          <a:p>
            <a:r>
              <a:rPr lang="en-US" sz="1800" dirty="0" smtClean="0"/>
              <a:t>Joint Health and Wellbeing Strategies and </a:t>
            </a:r>
            <a:r>
              <a:rPr lang="en-US" sz="1800" dirty="0"/>
              <a:t>obesity </a:t>
            </a:r>
            <a:r>
              <a:rPr lang="en-US" sz="1800" dirty="0" smtClean="0"/>
              <a:t>strategies provide evidence on obesity to planners.</a:t>
            </a:r>
          </a:p>
          <a:p>
            <a:endParaRPr lang="en-US" sz="1800" dirty="0" smtClean="0"/>
          </a:p>
          <a:p>
            <a:r>
              <a:rPr lang="en-US" sz="1800" dirty="0" smtClean="0"/>
              <a:t>Obesity </a:t>
            </a:r>
            <a:r>
              <a:rPr lang="en-US" sz="1800" dirty="0"/>
              <a:t>evidence </a:t>
            </a:r>
            <a:r>
              <a:rPr lang="en-US" sz="1800" dirty="0" smtClean="0"/>
              <a:t>can be used to strengthen the </a:t>
            </a:r>
            <a:r>
              <a:rPr lang="en-US" sz="1800" dirty="0"/>
              <a:t>argument for achieving a range of existing </a:t>
            </a:r>
            <a:r>
              <a:rPr lang="en-US" sz="1800" dirty="0" smtClean="0"/>
              <a:t>planning policy objectives (sustainable </a:t>
            </a:r>
            <a:r>
              <a:rPr lang="en-US" sz="1800" dirty="0"/>
              <a:t>transport, </a:t>
            </a:r>
            <a:r>
              <a:rPr lang="en-US" sz="1800" dirty="0" smtClean="0"/>
              <a:t>climate change adaptation/mitigation, </a:t>
            </a:r>
            <a:r>
              <a:rPr lang="en-US" sz="1800" dirty="0"/>
              <a:t>sustainable </a:t>
            </a:r>
            <a:r>
              <a:rPr lang="en-US" sz="1800" dirty="0" smtClean="0"/>
              <a:t>design, local </a:t>
            </a:r>
            <a:r>
              <a:rPr lang="en-US" sz="1800" dirty="0"/>
              <a:t>economic </a:t>
            </a:r>
            <a:r>
              <a:rPr lang="en-US" sz="1800" dirty="0" smtClean="0"/>
              <a:t>growth </a:t>
            </a:r>
            <a:r>
              <a:rPr lang="en-US" sz="1800" dirty="0"/>
              <a:t>and better-designed </a:t>
            </a:r>
            <a:r>
              <a:rPr lang="en-US" sz="1800" dirty="0" smtClean="0"/>
              <a:t>places</a:t>
            </a:r>
            <a:r>
              <a:rPr lang="en-US" sz="1800" dirty="0"/>
              <a:t>).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But</a:t>
            </a:r>
            <a:r>
              <a:rPr lang="en-US" sz="1800" dirty="0"/>
              <a:t>:  no national planning policy guidance </a:t>
            </a:r>
            <a:r>
              <a:rPr lang="en-US" sz="1800" dirty="0" smtClean="0"/>
              <a:t>focusing </a:t>
            </a:r>
            <a:r>
              <a:rPr lang="en-US" sz="1800" dirty="0"/>
              <a:t>specifically on reducing </a:t>
            </a:r>
            <a:r>
              <a:rPr lang="en-US" sz="1800" dirty="0" smtClean="0"/>
              <a:t>obesity and creating healthy weight environments.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853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/>
              <a:t>Guidance in the field: e.g. Planning </a:t>
            </a:r>
            <a:r>
              <a:rPr lang="en-GB" sz="2400" dirty="0"/>
              <a:t>Healthy Weight </a:t>
            </a:r>
            <a:r>
              <a:rPr lang="en-GB" sz="2400" dirty="0" smtClean="0"/>
              <a:t>Environments, TCPA</a:t>
            </a:r>
            <a:endParaRPr lang="en-GB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10007" r="32289" b="6823"/>
          <a:stretch/>
        </p:blipFill>
        <p:spPr bwMode="auto">
          <a:xfrm>
            <a:off x="2123728" y="1484783"/>
            <a:ext cx="3547045" cy="4992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0857" r="14786" b="13459"/>
          <a:stretch/>
        </p:blipFill>
        <p:spPr bwMode="auto">
          <a:xfrm>
            <a:off x="-66605" y="260648"/>
            <a:ext cx="9210605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9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/>
              <a:t>Themes of a healthy </a:t>
            </a:r>
            <a:r>
              <a:rPr lang="en-GB" sz="2400" dirty="0"/>
              <a:t>w</a:t>
            </a:r>
            <a:r>
              <a:rPr lang="en-GB" sz="2400" dirty="0" smtClean="0"/>
              <a:t>eight environment: a role for all stakeholders in development process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Design, access, maintenance to </a:t>
            </a:r>
            <a:r>
              <a:rPr lang="en-US" sz="2000" b="1" dirty="0" smtClean="0">
                <a:solidFill>
                  <a:schemeClr val="accent1"/>
                </a:solidFill>
              </a:rPr>
              <a:t>promote healthy </a:t>
            </a:r>
            <a:r>
              <a:rPr lang="en-US" sz="2000" b="1" dirty="0" err="1" smtClean="0">
                <a:solidFill>
                  <a:schemeClr val="accent1"/>
                </a:solidFill>
              </a:rPr>
              <a:t>behaviours</a:t>
            </a:r>
            <a:r>
              <a:rPr lang="en-US" sz="2000" b="1" dirty="0" smtClean="0">
                <a:solidFill>
                  <a:schemeClr val="accent1"/>
                </a:solidFill>
              </a:rPr>
              <a:t> and living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r>
              <a:rPr lang="en-US" sz="2000" b="1" dirty="0" smtClean="0"/>
              <a:t>Movement </a:t>
            </a:r>
            <a:r>
              <a:rPr lang="en-US" sz="2000" b="1" dirty="0"/>
              <a:t>and access</a:t>
            </a:r>
            <a:r>
              <a:rPr lang="en-US" sz="2000" dirty="0" smtClean="0"/>
              <a:t>: Walking and </a:t>
            </a:r>
            <a:r>
              <a:rPr lang="fr-FR" sz="2000" dirty="0" err="1" smtClean="0"/>
              <a:t>cycling</a:t>
            </a:r>
            <a:r>
              <a:rPr lang="fr-FR" sz="2000" dirty="0" smtClean="0"/>
              <a:t> </a:t>
            </a:r>
            <a:r>
              <a:rPr lang="fr-FR" sz="2000" dirty="0" err="1" smtClean="0"/>
              <a:t>environments</a:t>
            </a:r>
            <a:r>
              <a:rPr lang="fr-FR" sz="2000" dirty="0" smtClean="0"/>
              <a:t>; </a:t>
            </a:r>
            <a:r>
              <a:rPr lang="fr-FR" sz="2000" dirty="0"/>
              <a:t>local transport services</a:t>
            </a:r>
            <a:r>
              <a:rPr lang="fr-FR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fr-FR" sz="2000" dirty="0"/>
          </a:p>
          <a:p>
            <a:r>
              <a:rPr lang="en-US" sz="2000" b="1" dirty="0" smtClean="0"/>
              <a:t>Open </a:t>
            </a:r>
            <a:r>
              <a:rPr lang="en-US" sz="2000" b="1" dirty="0"/>
              <a:t>spaces, recreation and play</a:t>
            </a:r>
            <a:r>
              <a:rPr lang="en-US" sz="2000" dirty="0"/>
              <a:t>: Open </a:t>
            </a:r>
            <a:r>
              <a:rPr lang="en-US" sz="2000" dirty="0" smtClean="0"/>
              <a:t>spaces; natural </a:t>
            </a:r>
            <a:r>
              <a:rPr lang="en-US" sz="2000" dirty="0"/>
              <a:t>environment; leisure and </a:t>
            </a:r>
            <a:r>
              <a:rPr lang="en-US" sz="2000" dirty="0" smtClean="0"/>
              <a:t>recreational </a:t>
            </a:r>
            <a:r>
              <a:rPr lang="en-GB" sz="2000" dirty="0" smtClean="0"/>
              <a:t>spaces</a:t>
            </a:r>
            <a:r>
              <a:rPr lang="en-GB" sz="2000" dirty="0"/>
              <a:t>; play spaces</a:t>
            </a:r>
            <a:r>
              <a:rPr lang="en-GB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GB" sz="2000" dirty="0"/>
          </a:p>
          <a:p>
            <a:r>
              <a:rPr lang="en-US" sz="2000" b="1" dirty="0" smtClean="0"/>
              <a:t>Food</a:t>
            </a:r>
            <a:r>
              <a:rPr lang="en-US" sz="2000" dirty="0"/>
              <a:t>: Food </a:t>
            </a:r>
            <a:r>
              <a:rPr lang="en-US" sz="2000" dirty="0" smtClean="0"/>
              <a:t>retail,</a:t>
            </a:r>
            <a:r>
              <a:rPr lang="en-GB" sz="2000" dirty="0" smtClean="0"/>
              <a:t> </a:t>
            </a:r>
            <a:r>
              <a:rPr lang="en-GB" sz="2000" dirty="0"/>
              <a:t>food growing; access</a:t>
            </a:r>
            <a:r>
              <a:rPr lang="en-GB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GB" sz="2000" dirty="0"/>
          </a:p>
          <a:p>
            <a:r>
              <a:rPr lang="en-US" sz="2000" b="1" dirty="0" err="1" smtClean="0"/>
              <a:t>Neighbourhood</a:t>
            </a:r>
            <a:r>
              <a:rPr lang="en-US" sz="2000" b="1" dirty="0" smtClean="0"/>
              <a:t> </a:t>
            </a:r>
            <a:r>
              <a:rPr lang="en-US" sz="2000" b="1" dirty="0"/>
              <a:t>spaces</a:t>
            </a:r>
            <a:r>
              <a:rPr lang="en-US" sz="2000" dirty="0"/>
              <a:t>: Community and </a:t>
            </a:r>
            <a:r>
              <a:rPr lang="en-US" sz="2000" dirty="0" smtClean="0"/>
              <a:t>social </a:t>
            </a:r>
            <a:r>
              <a:rPr lang="en-GB" sz="2000" dirty="0" smtClean="0"/>
              <a:t>infrastructure</a:t>
            </a:r>
            <a:r>
              <a:rPr lang="en-GB" sz="2000" dirty="0"/>
              <a:t>; public spaces</a:t>
            </a:r>
            <a:r>
              <a:rPr lang="en-GB" sz="2000" dirty="0" smtClean="0"/>
              <a:t>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GB" sz="2000" dirty="0"/>
          </a:p>
          <a:p>
            <a:r>
              <a:rPr lang="en-US" sz="2000" b="1" dirty="0" smtClean="0"/>
              <a:t>Building </a:t>
            </a:r>
            <a:r>
              <a:rPr lang="en-US" sz="2000" b="1" dirty="0"/>
              <a:t>design</a:t>
            </a:r>
            <a:r>
              <a:rPr lang="en-US" sz="2000" dirty="0"/>
              <a:t>: Homes; other buildings.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Local </a:t>
            </a:r>
            <a:r>
              <a:rPr lang="en-US" sz="2000" b="1" dirty="0"/>
              <a:t>economy</a:t>
            </a:r>
            <a:r>
              <a:rPr lang="en-US" sz="2000" dirty="0"/>
              <a:t>: Town </a:t>
            </a:r>
            <a:r>
              <a:rPr lang="en-US" sz="2000" dirty="0" err="1"/>
              <a:t>centres</a:t>
            </a:r>
            <a:r>
              <a:rPr lang="en-US" sz="2000" dirty="0"/>
              <a:t> and high streets; </a:t>
            </a:r>
            <a:r>
              <a:rPr lang="en-US" sz="2000" dirty="0" smtClean="0"/>
              <a:t>job </a:t>
            </a:r>
            <a:r>
              <a:rPr lang="en-GB" sz="2000" dirty="0" smtClean="0"/>
              <a:t>opportunities </a:t>
            </a:r>
            <a:r>
              <a:rPr lang="en-GB" sz="2000" dirty="0"/>
              <a:t>and access</a:t>
            </a:r>
            <a:r>
              <a:rPr lang="en-GB" sz="2000" dirty="0" smtClean="0"/>
              <a:t>.</a:t>
            </a:r>
            <a:r>
              <a:rPr lang="en-US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67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Other </a:t>
            </a:r>
            <a:r>
              <a:rPr lang="en-GB" sz="2400" dirty="0"/>
              <a:t>u</a:t>
            </a:r>
            <a:r>
              <a:rPr lang="en-GB" sz="2400" dirty="0" smtClean="0"/>
              <a:t>seful </a:t>
            </a:r>
            <a:r>
              <a:rPr lang="en-GB" sz="2400" dirty="0"/>
              <a:t>g</a:t>
            </a:r>
            <a:r>
              <a:rPr lang="en-GB" sz="2400" dirty="0" smtClean="0"/>
              <a:t>uidance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r>
              <a:rPr lang="en-GB" sz="2600" i="1" dirty="0"/>
              <a:t>Steps to healthy </a:t>
            </a:r>
            <a:r>
              <a:rPr lang="en-GB" sz="2600" i="1" dirty="0" smtClean="0"/>
              <a:t>planning: proposals </a:t>
            </a:r>
            <a:r>
              <a:rPr lang="en-GB" sz="2600" i="1" dirty="0"/>
              <a:t>for </a:t>
            </a:r>
            <a:r>
              <a:rPr lang="en-GB" sz="2600" i="1" dirty="0" smtClean="0"/>
              <a:t>action </a:t>
            </a:r>
            <a:r>
              <a:rPr lang="en-GB" sz="2600" dirty="0" smtClean="0"/>
              <a:t>Spatial </a:t>
            </a:r>
            <a:r>
              <a:rPr lang="en-GB" sz="2600" dirty="0"/>
              <a:t>planning &amp; health </a:t>
            </a:r>
            <a:r>
              <a:rPr lang="en-GB" sz="2600" dirty="0" smtClean="0"/>
              <a:t>group. 2011 www.spahg.org.uk</a:t>
            </a:r>
            <a:r>
              <a:rPr lang="en-GB" sz="2600" dirty="0"/>
              <a:t>/?page_id=194</a:t>
            </a:r>
          </a:p>
          <a:p>
            <a:r>
              <a:rPr lang="en-GB" sz="2600" i="1" dirty="0"/>
              <a:t>Active design: </a:t>
            </a:r>
            <a:r>
              <a:rPr lang="en-GB" sz="2600" i="1" dirty="0" smtClean="0">
                <a:solidFill>
                  <a:schemeClr val="accent1"/>
                </a:solidFill>
              </a:rPr>
              <a:t>promoting opportunities </a:t>
            </a:r>
            <a:r>
              <a:rPr lang="en-GB" sz="2600" i="1" dirty="0">
                <a:solidFill>
                  <a:schemeClr val="accent1"/>
                </a:solidFill>
              </a:rPr>
              <a:t>for sport </a:t>
            </a:r>
            <a:r>
              <a:rPr lang="en-GB" sz="2600" i="1" dirty="0" smtClean="0">
                <a:solidFill>
                  <a:schemeClr val="accent1"/>
                </a:solidFill>
              </a:rPr>
              <a:t>and physical </a:t>
            </a:r>
            <a:r>
              <a:rPr lang="en-GB" sz="2600" i="1" dirty="0">
                <a:solidFill>
                  <a:schemeClr val="accent1"/>
                </a:solidFill>
              </a:rPr>
              <a:t>activity </a:t>
            </a:r>
            <a:r>
              <a:rPr lang="en-GB" sz="2600" i="1" dirty="0" smtClean="0">
                <a:solidFill>
                  <a:schemeClr val="accent1"/>
                </a:solidFill>
              </a:rPr>
              <a:t>through good design</a:t>
            </a:r>
            <a:r>
              <a:rPr lang="en-GB" sz="2600" i="1" dirty="0" smtClean="0"/>
              <a:t> </a:t>
            </a:r>
            <a:r>
              <a:rPr lang="en-GB" sz="2600" dirty="0" smtClean="0"/>
              <a:t>Sport </a:t>
            </a:r>
            <a:r>
              <a:rPr lang="en-GB" sz="2600" dirty="0"/>
              <a:t>England. </a:t>
            </a:r>
            <a:r>
              <a:rPr lang="en-GB" sz="2600" dirty="0" smtClean="0"/>
              <a:t>2007 www.sportengland.org/facilitiesplanning/planning-for-sport/planningtools-and-guidance/active-design</a:t>
            </a:r>
            <a:r>
              <a:rPr lang="en-GB" sz="2600" dirty="0"/>
              <a:t>/</a:t>
            </a:r>
          </a:p>
          <a:p>
            <a:r>
              <a:rPr lang="en-US" sz="2600" i="1" dirty="0"/>
              <a:t>Spatial Planning for Health: </a:t>
            </a:r>
            <a:r>
              <a:rPr lang="en-US" sz="2600" i="1" dirty="0" smtClean="0"/>
              <a:t>A guide </a:t>
            </a:r>
            <a:r>
              <a:rPr lang="en-US" sz="2600" i="1" dirty="0"/>
              <a:t>to embedding the </a:t>
            </a:r>
            <a:r>
              <a:rPr lang="en-US" sz="2600" i="1" dirty="0" smtClean="0"/>
              <a:t>Joint </a:t>
            </a:r>
            <a:r>
              <a:rPr lang="en-GB" sz="2600" i="1" dirty="0" smtClean="0"/>
              <a:t>Strategic </a:t>
            </a:r>
            <a:r>
              <a:rPr lang="en-GB" sz="2600" i="1" dirty="0"/>
              <a:t>Needs </a:t>
            </a:r>
            <a:r>
              <a:rPr lang="en-GB" sz="2600" i="1" dirty="0" smtClean="0"/>
              <a:t>Assessment in </a:t>
            </a:r>
            <a:r>
              <a:rPr lang="en-GB" sz="2600" i="1" dirty="0"/>
              <a:t>spatial </a:t>
            </a:r>
            <a:r>
              <a:rPr lang="en-GB" sz="2600" i="1" dirty="0" smtClean="0"/>
              <a:t>planning </a:t>
            </a:r>
            <a:r>
              <a:rPr lang="en-GB" sz="2600" dirty="0" smtClean="0"/>
              <a:t>Town </a:t>
            </a:r>
            <a:r>
              <a:rPr lang="en-GB" sz="2600" dirty="0"/>
              <a:t>&amp; Country </a:t>
            </a:r>
            <a:r>
              <a:rPr lang="en-GB" sz="2600" dirty="0" smtClean="0"/>
              <a:t>Planning Association</a:t>
            </a:r>
            <a:r>
              <a:rPr lang="en-GB" sz="2600" dirty="0"/>
              <a:t>. </a:t>
            </a:r>
            <a:r>
              <a:rPr lang="en-GB" sz="2600" dirty="0" smtClean="0"/>
              <a:t>2012. www.tcpa.org.uk/data/files/spatial_planning_for_health.pdf</a:t>
            </a:r>
          </a:p>
          <a:p>
            <a:r>
              <a:rPr lang="en-GB" sz="2600" dirty="0" smtClean="0"/>
              <a:t>Faculty of Public Health Briefing Statement on ‘Built Environment and Physical Activity’ </a:t>
            </a:r>
            <a:r>
              <a:rPr lang="en-GB" sz="2600" dirty="0" smtClean="0">
                <a:hlinkClick r:id="rId2"/>
              </a:rPr>
              <a:t>www.fph.org.uk/uploads/briefing%20statement%20-</a:t>
            </a:r>
            <a:r>
              <a:rPr lang="en-GB" sz="2600" dirty="0">
                <a:hlinkClick r:id="rId2"/>
              </a:rPr>
              <a:t>%</a:t>
            </a:r>
            <a:r>
              <a:rPr lang="en-GB" sz="2600" dirty="0" smtClean="0">
                <a:hlinkClick r:id="rId2"/>
              </a:rPr>
              <a:t>20built%20environment%20and%20physical%20activity.pdf</a:t>
            </a:r>
            <a:r>
              <a:rPr lang="en-GB" sz="2600" dirty="0" smtClean="0"/>
              <a:t>   </a:t>
            </a:r>
          </a:p>
          <a:p>
            <a:r>
              <a:rPr lang="en-GB" sz="2600" dirty="0" smtClean="0"/>
              <a:t>NICE Guidance (all available at </a:t>
            </a:r>
            <a:r>
              <a:rPr lang="en-GB" sz="2600" dirty="0" smtClean="0">
                <a:hlinkClick r:id="rId3"/>
              </a:rPr>
              <a:t>www.nice.org.uk</a:t>
            </a:r>
            <a:r>
              <a:rPr lang="en-GB" sz="2600" dirty="0" smtClean="0"/>
              <a:t>) </a:t>
            </a:r>
          </a:p>
          <a:p>
            <a:pPr lvl="1"/>
            <a:r>
              <a:rPr lang="en-US" sz="2600" dirty="0"/>
              <a:t>NG7 - Maintaining a healthy weight and preventing excess weight gain among adults and children</a:t>
            </a:r>
          </a:p>
          <a:p>
            <a:pPr lvl="1"/>
            <a:r>
              <a:rPr lang="en-GB" sz="2600" dirty="0" smtClean="0">
                <a:solidFill>
                  <a:schemeClr val="accent1"/>
                </a:solidFill>
              </a:rPr>
              <a:t>PH8 - </a:t>
            </a:r>
            <a:r>
              <a:rPr lang="en-US" sz="2600" dirty="0">
                <a:solidFill>
                  <a:schemeClr val="accent1"/>
                </a:solidFill>
              </a:rPr>
              <a:t>Physical activity and the </a:t>
            </a:r>
            <a:r>
              <a:rPr lang="en-US" sz="2600" dirty="0" smtClean="0">
                <a:solidFill>
                  <a:schemeClr val="accent1"/>
                </a:solidFill>
              </a:rPr>
              <a:t>environment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PH41 - Walking and cycling: local measures to promote walking and cycling as forms of travel or </a:t>
            </a:r>
            <a:r>
              <a:rPr lang="en-US" sz="2600" dirty="0" smtClean="0">
                <a:solidFill>
                  <a:schemeClr val="accent1"/>
                </a:solidFill>
              </a:rPr>
              <a:t>recreation</a:t>
            </a:r>
          </a:p>
          <a:p>
            <a:pPr lvl="1"/>
            <a:r>
              <a:rPr lang="en-US" sz="2600" dirty="0">
                <a:solidFill>
                  <a:schemeClr val="accent1"/>
                </a:solidFill>
              </a:rPr>
              <a:t>PH17 - Promoting physical activity for children and young </a:t>
            </a:r>
            <a:r>
              <a:rPr lang="en-US" sz="2600" dirty="0" smtClean="0">
                <a:solidFill>
                  <a:schemeClr val="accent1"/>
                </a:solidFill>
              </a:rPr>
              <a:t>people</a:t>
            </a:r>
          </a:p>
          <a:p>
            <a:pPr lvl="1"/>
            <a:r>
              <a:rPr lang="en-US" sz="2600" dirty="0" smtClean="0"/>
              <a:t>PH42 - </a:t>
            </a:r>
            <a:r>
              <a:rPr lang="en-US" sz="2600" dirty="0"/>
              <a:t>Obesity: working with local communities </a:t>
            </a:r>
            <a:r>
              <a:rPr lang="en-US" sz="2600" dirty="0" smtClean="0"/>
              <a:t> </a:t>
            </a:r>
          </a:p>
          <a:p>
            <a:pPr lvl="1"/>
            <a:endParaRPr lang="en-US" sz="1400" dirty="0" smtClean="0"/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585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Partnership: public </a:t>
            </a:r>
            <a:r>
              <a:rPr lang="en-GB" sz="2400" dirty="0"/>
              <a:t>h</a:t>
            </a:r>
            <a:r>
              <a:rPr lang="en-GB" sz="2400" dirty="0" smtClean="0"/>
              <a:t>ealth support of planning</a:t>
            </a:r>
            <a:endParaRPr lang="en-GB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2652" r="25974" b="12638"/>
          <a:stretch/>
        </p:blipFill>
        <p:spPr bwMode="auto">
          <a:xfrm>
            <a:off x="827584" y="1268760"/>
            <a:ext cx="750729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Partnership with the private sector?</a:t>
            </a:r>
            <a:br>
              <a:rPr lang="en-GB" sz="2400" dirty="0" smtClean="0"/>
            </a:br>
            <a:r>
              <a:rPr lang="en-GB" sz="2400" dirty="0" err="1" smtClean="0"/>
              <a:t>The</a:t>
            </a:r>
            <a:r>
              <a:rPr lang="en-GB" sz="2400" dirty="0" smtClean="0"/>
              <a:t> dilemma for developers and land owners…and local authorities: ensuring </a:t>
            </a:r>
            <a:r>
              <a:rPr lang="en-GB" sz="2400" dirty="0"/>
              <a:t>viability and deliverability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Key issue: ability for developers and land owners to </a:t>
            </a:r>
            <a:r>
              <a:rPr lang="en-US" sz="1800" dirty="0"/>
              <a:t>receive ‘competitive returns’ from their </a:t>
            </a:r>
            <a:r>
              <a:rPr lang="en-US" sz="1800" dirty="0" smtClean="0"/>
              <a:t>development</a:t>
            </a:r>
            <a:r>
              <a:rPr lang="en-US" sz="1800" dirty="0"/>
              <a:t> </a:t>
            </a:r>
            <a:r>
              <a:rPr lang="en-US" sz="1800" dirty="0" smtClean="0"/>
              <a:t>as they “suffer” the cumulative burden of national and local design standards and policies (NPPF, para. 173-174).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Could a </a:t>
            </a:r>
            <a:r>
              <a:rPr lang="en-US" sz="1800" dirty="0"/>
              <a:t>healthy-weight </a:t>
            </a:r>
            <a:r>
              <a:rPr lang="en-US" sz="1800" dirty="0" smtClean="0"/>
              <a:t>environment </a:t>
            </a:r>
            <a:r>
              <a:rPr lang="en-US" sz="1800" dirty="0"/>
              <a:t>create more economically thriving spaces that </a:t>
            </a:r>
            <a:r>
              <a:rPr lang="en-US" sz="1800" dirty="0" smtClean="0"/>
              <a:t>add </a:t>
            </a:r>
            <a:r>
              <a:rPr lang="en-US" sz="1800" dirty="0"/>
              <a:t>value </a:t>
            </a:r>
            <a:r>
              <a:rPr lang="en-US" sz="1800" dirty="0" smtClean="0"/>
              <a:t>to schemes</a:t>
            </a:r>
            <a:r>
              <a:rPr lang="en-US" sz="1800" dirty="0"/>
              <a:t>, </a:t>
            </a:r>
            <a:r>
              <a:rPr lang="en-US" sz="1800" dirty="0" smtClean="0"/>
              <a:t>as well </a:t>
            </a:r>
            <a:r>
              <a:rPr lang="en-US" sz="1800" dirty="0"/>
              <a:t>as fulfilling national and local health </a:t>
            </a:r>
            <a:r>
              <a:rPr lang="en-US" sz="1800" dirty="0" smtClean="0"/>
              <a:t>policies? TCPA refers to evidence but more empirical work needed</a:t>
            </a:r>
          </a:p>
          <a:p>
            <a:pPr lvl="1"/>
            <a:r>
              <a:rPr lang="en-US" sz="1800" dirty="0" smtClean="0"/>
              <a:t>Retailers </a:t>
            </a:r>
            <a:r>
              <a:rPr lang="en-US" sz="1800" dirty="0"/>
              <a:t>report an increase in trade of up to 40% when places are made more attractive </a:t>
            </a:r>
            <a:r>
              <a:rPr lang="en-US" sz="1800" dirty="0" smtClean="0"/>
              <a:t>for walking.</a:t>
            </a:r>
            <a:endParaRPr lang="en-US" sz="1800" dirty="0"/>
          </a:p>
          <a:p>
            <a:pPr lvl="1"/>
            <a:r>
              <a:rPr lang="en-US" sz="1800" dirty="0" smtClean="0"/>
              <a:t>Places </a:t>
            </a:r>
            <a:r>
              <a:rPr lang="en-US" sz="1800" dirty="0"/>
              <a:t>that are easier and more attractive to walk around (designed for so-called </a:t>
            </a:r>
            <a:r>
              <a:rPr lang="en-US" sz="1800" dirty="0" smtClean="0"/>
              <a:t>‘</a:t>
            </a:r>
            <a:r>
              <a:rPr lang="en-US" sz="1800" dirty="0"/>
              <a:t>walkability’) do </a:t>
            </a:r>
            <a:r>
              <a:rPr lang="en-US" sz="1800" dirty="0" smtClean="0"/>
              <a:t>better commercially </a:t>
            </a:r>
            <a:r>
              <a:rPr lang="en-US" sz="1800" dirty="0"/>
              <a:t>(with an 80% increase in retail sales) and have higher </a:t>
            </a:r>
            <a:r>
              <a:rPr lang="en-US" sz="1800" dirty="0" smtClean="0"/>
              <a:t>housing </a:t>
            </a:r>
            <a:r>
              <a:rPr lang="en-US" sz="1800" dirty="0"/>
              <a:t>values</a:t>
            </a:r>
            <a:r>
              <a:rPr lang="en-US" sz="1800" dirty="0" smtClean="0"/>
              <a:t>. </a:t>
            </a:r>
            <a:br>
              <a:rPr lang="en-US" sz="1800" dirty="0" smtClean="0"/>
            </a:br>
            <a:r>
              <a:rPr lang="en-US" sz="1800" dirty="0" smtClean="0"/>
              <a:t>(BUT be careful – could contribute to inequalities! )</a:t>
            </a:r>
          </a:p>
        </p:txBody>
      </p:sp>
    </p:spTree>
    <p:extLst>
      <p:ext uri="{BB962C8B-B14F-4D97-AF65-F5344CB8AC3E}">
        <p14:creationId xmlns:p14="http://schemas.microsoft.com/office/powerpoint/2010/main" val="30742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A few examples of local </a:t>
            </a:r>
            <a:r>
              <a:rPr lang="en-US" sz="2400" dirty="0"/>
              <a:t>authorities promoting healthy living </a:t>
            </a:r>
            <a:r>
              <a:rPr lang="en-US" sz="2400" dirty="0" smtClean="0"/>
              <a:t>environments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2576" y="1556792"/>
            <a:ext cx="9515400" cy="4525963"/>
          </a:xfrm>
        </p:spPr>
        <p:txBody>
          <a:bodyPr/>
          <a:lstStyle/>
          <a:p>
            <a:pPr lvl="2"/>
            <a:r>
              <a:rPr lang="en-GB" sz="1800" dirty="0"/>
              <a:t>Sandwell </a:t>
            </a:r>
            <a:r>
              <a:rPr lang="en-GB" sz="1800" dirty="0" smtClean="0"/>
              <a:t>and West Midlands Healthy </a:t>
            </a:r>
            <a:r>
              <a:rPr lang="en-GB" sz="1800" dirty="0"/>
              <a:t>Urban </a:t>
            </a:r>
            <a:r>
              <a:rPr lang="en-GB" sz="1800" dirty="0" smtClean="0"/>
              <a:t>Group – Partnership working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/>
              <a:t>Bristol protocol - </a:t>
            </a:r>
            <a:r>
              <a:rPr lang="en-GB" sz="1800" dirty="0" smtClean="0"/>
              <a:t> HIA process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 err="1" smtClean="0"/>
              <a:t>Plymotion</a:t>
            </a:r>
            <a:r>
              <a:rPr lang="en-GB" sz="1800" dirty="0" smtClean="0"/>
              <a:t> </a:t>
            </a:r>
            <a:r>
              <a:rPr lang="en-GB" sz="1800" dirty="0"/>
              <a:t>- Integrated transport/active </a:t>
            </a:r>
            <a:r>
              <a:rPr lang="en-GB" sz="1800" dirty="0" smtClean="0"/>
              <a:t>travel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 smtClean="0"/>
              <a:t>Waltham Forest – Healthy eating </a:t>
            </a:r>
          </a:p>
          <a:p>
            <a:pPr lvl="2"/>
            <a:endParaRPr lang="en-GB" sz="1800" dirty="0"/>
          </a:p>
          <a:p>
            <a:pPr lvl="2"/>
            <a:r>
              <a:rPr lang="en-GB" sz="1800" dirty="0" smtClean="0"/>
              <a:t>Torbay – Greenspace Strategy</a:t>
            </a:r>
          </a:p>
          <a:p>
            <a:pPr lvl="2"/>
            <a:endParaRPr lang="en-GB" sz="1800" dirty="0" smtClean="0"/>
          </a:p>
          <a:p>
            <a:pPr lvl="2"/>
            <a:r>
              <a:rPr lang="en-GB" sz="1800" dirty="0" smtClean="0"/>
              <a:t>Let’s Walk Bedminster - </a:t>
            </a:r>
            <a:r>
              <a:rPr lang="en-GB" sz="1800" dirty="0"/>
              <a:t>Community </a:t>
            </a:r>
            <a:r>
              <a:rPr lang="en-GB" sz="1800" dirty="0" smtClean="0"/>
              <a:t>project </a:t>
            </a:r>
          </a:p>
        </p:txBody>
      </p:sp>
    </p:spTree>
    <p:extLst>
      <p:ext uri="{BB962C8B-B14F-4D97-AF65-F5344CB8AC3E}">
        <p14:creationId xmlns:p14="http://schemas.microsoft.com/office/powerpoint/2010/main" val="8677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59"/>
            <a:ext cx="9144000" cy="926977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Conclusion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healthy </a:t>
            </a:r>
            <a:r>
              <a:rPr lang="en-US" sz="2400" dirty="0">
                <a:solidFill>
                  <a:schemeClr val="accent2"/>
                </a:solidFill>
              </a:rPr>
              <a:t>planning and </a:t>
            </a:r>
            <a:r>
              <a:rPr lang="en-US" sz="2400" dirty="0" smtClean="0">
                <a:solidFill>
                  <a:schemeClr val="accent2"/>
                </a:solidFill>
              </a:rPr>
              <a:t>design: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a few issues to consider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3"/>
            <a:ext cx="8856984" cy="5400898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Evidence </a:t>
            </a:r>
            <a:r>
              <a:rPr lang="en-US" sz="1600" b="1" dirty="0" smtClean="0"/>
              <a:t>base </a:t>
            </a:r>
          </a:p>
          <a:p>
            <a:r>
              <a:rPr lang="en-US" sz="1600" dirty="0" smtClean="0"/>
              <a:t>Methodological challenges to ensure robustness of the evidence</a:t>
            </a:r>
          </a:p>
          <a:p>
            <a:r>
              <a:rPr lang="en-US" sz="1600" dirty="0" smtClean="0"/>
              <a:t>Change </a:t>
            </a:r>
            <a:r>
              <a:rPr lang="en-US" sz="1600" dirty="0"/>
              <a:t>research </a:t>
            </a:r>
            <a:r>
              <a:rPr lang="en-US" sz="1600" dirty="0" smtClean="0"/>
              <a:t>priorities to </a:t>
            </a:r>
            <a:r>
              <a:rPr lang="en-US" sz="1600" dirty="0"/>
              <a:t>challenge medical paradigms </a:t>
            </a:r>
            <a:endParaRPr lang="en-US" sz="1600" dirty="0" smtClean="0"/>
          </a:p>
          <a:p>
            <a:r>
              <a:rPr lang="en-US" sz="1600" dirty="0" smtClean="0">
                <a:solidFill>
                  <a:srgbClr val="C00000"/>
                </a:solidFill>
              </a:rPr>
              <a:t>Engage stakeholders in research (</a:t>
            </a:r>
            <a:r>
              <a:rPr lang="en-US" sz="1600" dirty="0" err="1" smtClean="0">
                <a:solidFill>
                  <a:srgbClr val="C00000"/>
                </a:solidFill>
              </a:rPr>
              <a:t>Wellcome</a:t>
            </a:r>
            <a:r>
              <a:rPr lang="en-US" sz="1600" dirty="0" smtClean="0">
                <a:solidFill>
                  <a:srgbClr val="C00000"/>
                </a:solidFill>
              </a:rPr>
              <a:t> Trust project)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Address the economics of healthy planning and design</a:t>
            </a:r>
          </a:p>
          <a:p>
            <a:r>
              <a:rPr lang="en-US" sz="1600" dirty="0" err="1"/>
              <a:t>Generalisability</a:t>
            </a:r>
            <a:r>
              <a:rPr lang="en-US" sz="1600" dirty="0"/>
              <a:t> vs local evidence to inform local plans, planning decisions</a:t>
            </a:r>
          </a:p>
          <a:p>
            <a:r>
              <a:rPr lang="en-US" sz="1600" dirty="0" smtClean="0"/>
              <a:t>Translate the evidence so it can be material consideration in planning decisions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600" b="1" dirty="0"/>
              <a:t>Delivery </a:t>
            </a:r>
            <a:r>
              <a:rPr lang="en-US" sz="1600" b="1" dirty="0" smtClean="0"/>
              <a:t>mechanisms for spatial planning</a:t>
            </a:r>
          </a:p>
          <a:p>
            <a:r>
              <a:rPr lang="en-US" sz="1600" dirty="0"/>
              <a:t>NPPF needs to give planning for health a higher priority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evelop </a:t>
            </a:r>
            <a:r>
              <a:rPr lang="en-US" sz="1600" dirty="0"/>
              <a:t>integrated policy-making across </a:t>
            </a:r>
            <a:r>
              <a:rPr lang="en-US" sz="1600" dirty="0" smtClean="0"/>
              <a:t>professions/across strategies at local level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Local plan: address the issue of viability (long </a:t>
            </a:r>
            <a:r>
              <a:rPr lang="en-US" sz="1600" dirty="0">
                <a:solidFill>
                  <a:srgbClr val="C00000"/>
                </a:solidFill>
              </a:rPr>
              <a:t>term impact of </a:t>
            </a:r>
            <a:r>
              <a:rPr lang="en-US" sz="1600" dirty="0" smtClean="0">
                <a:solidFill>
                  <a:srgbClr val="C00000"/>
                </a:solidFill>
              </a:rPr>
              <a:t>new </a:t>
            </a:r>
            <a:r>
              <a:rPr lang="en-US" sz="1600" dirty="0">
                <a:solidFill>
                  <a:srgbClr val="C00000"/>
                </a:solidFill>
              </a:rPr>
              <a:t>development </a:t>
            </a:r>
            <a:r>
              <a:rPr lang="en-US" sz="1600" dirty="0" smtClean="0">
                <a:solidFill>
                  <a:srgbClr val="C00000"/>
                </a:solidFill>
              </a:rPr>
              <a:t>on health)</a:t>
            </a:r>
          </a:p>
          <a:p>
            <a:r>
              <a:rPr lang="en-US" sz="1600" dirty="0" smtClean="0"/>
              <a:t>Consider Health impact assessment in other forms of assessments </a:t>
            </a:r>
            <a:endParaRPr lang="en-US" sz="16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600" b="1" dirty="0" smtClean="0"/>
              <a:t>Politics</a:t>
            </a:r>
          </a:p>
          <a:p>
            <a:r>
              <a:rPr lang="en-US" sz="1600" dirty="0" smtClean="0"/>
              <a:t>Public health seen as left of </a:t>
            </a:r>
            <a:r>
              <a:rPr lang="en-US" sz="1600" dirty="0" err="1" smtClean="0"/>
              <a:t>centre</a:t>
            </a:r>
            <a:r>
              <a:rPr lang="en-US" sz="1600" dirty="0" smtClean="0"/>
              <a:t>/health diplomacy needed</a:t>
            </a:r>
          </a:p>
          <a:p>
            <a:r>
              <a:rPr lang="en-US" sz="1600" dirty="0" smtClean="0"/>
              <a:t>Leadership at local level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Understand the co-benefit of health agenda (transport, housing, education, sustainable development)</a:t>
            </a:r>
          </a:p>
          <a:p>
            <a:endParaRPr lang="en-US" sz="1800" b="1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887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/>
            </a:r>
            <a:br>
              <a:rPr lang="en-US" sz="3600" dirty="0">
                <a:solidFill>
                  <a:srgbClr val="C00000"/>
                </a:solidFill>
              </a:rPr>
            </a:br>
            <a:endParaRPr lang="en-GB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accent2"/>
                </a:solidFill>
              </a:rPr>
              <a:t>Do we really need to invest into urban design to tackle diseases? 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70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References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472906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/>
              <a:t>Useful resource: Barton, Thompson, Burgess and Grant  (</a:t>
            </a:r>
            <a:r>
              <a:rPr lang="en-US" sz="1400" b="1" dirty="0" err="1" smtClean="0"/>
              <a:t>eds</a:t>
            </a:r>
            <a:r>
              <a:rPr lang="en-US" sz="1400" b="1" dirty="0" smtClean="0"/>
              <a:t>) (2015). The Routledge Handbook of Planning for Health and Well-being, London: Routledge.</a:t>
            </a:r>
          </a:p>
          <a:p>
            <a:pPr lvl="0"/>
            <a:r>
              <a:rPr lang="en-US" sz="1400" dirty="0" err="1"/>
              <a:t>Aboelata</a:t>
            </a:r>
            <a:r>
              <a:rPr lang="en-US" sz="1400" dirty="0"/>
              <a:t>, 2004. The built environment and health - 11 Profiles of Neighborhood Transformation, Prevention Institute: Oakland, CA. </a:t>
            </a:r>
            <a:endParaRPr lang="en-GB" sz="1400" dirty="0"/>
          </a:p>
          <a:p>
            <a:pPr lvl="0"/>
            <a:r>
              <a:rPr lang="en-GB" sz="1400" dirty="0"/>
              <a:t>Andersen, L. B., </a:t>
            </a:r>
            <a:r>
              <a:rPr lang="en-GB" sz="1400" dirty="0" err="1"/>
              <a:t>Wedderkopp</a:t>
            </a:r>
            <a:r>
              <a:rPr lang="en-GB" sz="1400" dirty="0"/>
              <a:t>, N., </a:t>
            </a:r>
            <a:r>
              <a:rPr lang="en-GB" sz="1400" dirty="0" err="1"/>
              <a:t>Kristensen</a:t>
            </a:r>
            <a:r>
              <a:rPr lang="en-GB" sz="1400" dirty="0"/>
              <a:t>, P. L., Moller, N. C., </a:t>
            </a:r>
            <a:r>
              <a:rPr lang="en-GB" sz="1400" dirty="0" err="1"/>
              <a:t>Froberg</a:t>
            </a:r>
            <a:r>
              <a:rPr lang="en-GB" sz="1400" dirty="0"/>
              <a:t>, K. and Cooper, A. (2011). Cycling to School and Cardiovascular Risk Factors: A Longitudinal Study. Journal of Physical Activity and Health, 8, 1025-33.</a:t>
            </a:r>
          </a:p>
          <a:p>
            <a:pPr lvl="0"/>
            <a:r>
              <a:rPr lang="en-GB" sz="1400" dirty="0"/>
              <a:t>Audrey, S., Procter, S. &amp; Cooper, A. (2014). The contribution of walking to work to adult physical activity levels: a cross sectional study. International Journal of Behavioural Nutrition and Physical Activity, 11, 37. </a:t>
            </a:r>
          </a:p>
          <a:p>
            <a:pPr lvl="0"/>
            <a:r>
              <a:rPr lang="en-US" sz="1400" dirty="0"/>
              <a:t>Barton, H. (2009). Land use planning and health and well-being. Land Use Policy 26S S115–S123.</a:t>
            </a:r>
            <a:endParaRPr lang="en-GB" sz="1400" dirty="0"/>
          </a:p>
          <a:p>
            <a:pPr lvl="0"/>
            <a:r>
              <a:rPr lang="en-GB" sz="1400" dirty="0"/>
              <a:t>Barton, H. (2009). Land use planning and health and well-being. Land Use Policy 26S S115–S123.</a:t>
            </a:r>
          </a:p>
          <a:p>
            <a:pPr lvl="0"/>
            <a:r>
              <a:rPr lang="en-GB" sz="1400" dirty="0"/>
              <a:t>Bristol City Council (2011a). Bristol Development Framework Core Strategy, adopted June 2011. Bristol: Bristol City Council.</a:t>
            </a:r>
          </a:p>
          <a:p>
            <a:pPr lvl="0"/>
            <a:r>
              <a:rPr lang="en-US" sz="1400" dirty="0"/>
              <a:t>CABE (2010a). Community green: using local spaces to tackle inequality and improve health, London: CABE.</a:t>
            </a:r>
            <a:endParaRPr lang="en-GB" sz="1400" dirty="0"/>
          </a:p>
          <a:p>
            <a:pPr lvl="0"/>
            <a:r>
              <a:rPr lang="en-US" sz="1400" dirty="0"/>
              <a:t>CABE (2010b). Urban green nation: building the evidence base. London: CABE.</a:t>
            </a:r>
            <a:endParaRPr lang="en-GB" sz="1400" dirty="0"/>
          </a:p>
          <a:p>
            <a:pPr lvl="0"/>
            <a:r>
              <a:rPr lang="en-GB" sz="1400" dirty="0"/>
              <a:t>Carmichael, L.,  Barton H., Gray  S.,  Lease  H . &amp; Pilkington  P. (2012). Integration of health into urban spatial planning through impact assessment: identifying governance and policy barriers and facilitators. EIA Review, 32 (1), 187-194.</a:t>
            </a:r>
          </a:p>
          <a:p>
            <a:pPr lvl="0"/>
            <a:r>
              <a:rPr lang="en-GB" sz="1400" dirty="0" err="1"/>
              <a:t>Chaix</a:t>
            </a:r>
            <a:r>
              <a:rPr lang="en-GB" sz="1400" dirty="0"/>
              <a:t>, B. (2009). Geographic life environments and coronary heart disease: a literature review, theoretical contribution, methodological updates and a research agenda. Annual review of Public Health, 30, 81-105.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496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53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/>
            <a:r>
              <a:rPr lang="en-US" sz="1400" dirty="0"/>
              <a:t>Clark, P. et al. (2013). Greening dementia: a literature review of the benefits a d barriers facing individuals living with dementia in accessing the natural environment and local greenspace. Worcester: Natural England. </a:t>
            </a:r>
            <a:endParaRPr lang="en-GB" sz="1400" dirty="0"/>
          </a:p>
          <a:p>
            <a:pPr lvl="0"/>
            <a:r>
              <a:rPr lang="en-GB" sz="1400" dirty="0"/>
              <a:t>Commission  for the Architecture and the Built Environment (2010). Improving the design of new housing: What role for standards? London: CABE.</a:t>
            </a:r>
          </a:p>
          <a:p>
            <a:pPr lvl="0"/>
            <a:r>
              <a:rPr lang="en-US" sz="1400" dirty="0"/>
              <a:t>Commission  for the Architecture and the Built Environment (2010). Improving the design of new housing: What role for standards? London: CABE.</a:t>
            </a:r>
            <a:endParaRPr lang="en-GB" sz="1400" dirty="0"/>
          </a:p>
          <a:p>
            <a:pPr lvl="0"/>
            <a:r>
              <a:rPr lang="en-US" sz="1400" dirty="0"/>
              <a:t>Committee on Physical Activity, Health, Transportation, and Land Use, Transportation Research Board, Institute of Medicine of the National Academies, Washington DC.</a:t>
            </a:r>
            <a:endParaRPr lang="en-GB" sz="1400" dirty="0"/>
          </a:p>
          <a:p>
            <a:pPr lvl="0"/>
            <a:r>
              <a:rPr lang="en-US" sz="1400" dirty="0"/>
              <a:t>Crew, D. (2007). The </a:t>
            </a:r>
            <a:r>
              <a:rPr lang="en-US" sz="1400" dirty="0" err="1"/>
              <a:t>tennants</a:t>
            </a:r>
            <a:r>
              <a:rPr lang="en-US" sz="1400" dirty="0"/>
              <a:t>’ dilemma – warning: your home is at risk if you dare complain. Liverpool: Citizen Advice Bureau.</a:t>
            </a:r>
            <a:endParaRPr lang="en-GB" sz="1400" dirty="0"/>
          </a:p>
          <a:p>
            <a:pPr lvl="0"/>
            <a:r>
              <a:rPr lang="en-US" sz="1400" dirty="0"/>
              <a:t>Crisis (2011). Homelessness: a silent killer a research briefing on mortality amongst homeless people, Crisis.</a:t>
            </a:r>
            <a:endParaRPr lang="en-GB" sz="1400" dirty="0"/>
          </a:p>
          <a:p>
            <a:pPr lvl="0"/>
            <a:r>
              <a:rPr lang="en-US" sz="1400" dirty="0" err="1"/>
              <a:t>Croucher</a:t>
            </a:r>
            <a:r>
              <a:rPr lang="en-US" sz="1400" dirty="0"/>
              <a:t>, L. et al. (2007). The links between greenspace and health: a critical literature review, </a:t>
            </a:r>
            <a:r>
              <a:rPr lang="en-US" sz="1400" dirty="0" err="1"/>
              <a:t>Stirling</a:t>
            </a:r>
            <a:r>
              <a:rPr lang="en-US" sz="1400" dirty="0"/>
              <a:t>: Greenspace Scotland.</a:t>
            </a:r>
            <a:endParaRPr lang="en-GB" sz="1400" dirty="0"/>
          </a:p>
          <a:p>
            <a:pPr lvl="0"/>
            <a:r>
              <a:rPr lang="en-US" sz="1400" dirty="0"/>
              <a:t>Cummins, S. &amp; Macintyre, S. (2005). Food environments and obesity - </a:t>
            </a:r>
            <a:r>
              <a:rPr lang="en-US" sz="1400" dirty="0" err="1"/>
              <a:t>neighbourhood</a:t>
            </a:r>
            <a:r>
              <a:rPr lang="en-US" sz="1400" dirty="0"/>
              <a:t> or nation?  International Journal of Epidemiology, 35, 100-4.</a:t>
            </a:r>
            <a:endParaRPr lang="en-GB" sz="1400" dirty="0"/>
          </a:p>
          <a:p>
            <a:pPr lvl="0"/>
            <a:r>
              <a:rPr lang="en-US" sz="1400" dirty="0"/>
              <a:t>Cummins, S., </a:t>
            </a:r>
            <a:r>
              <a:rPr lang="en-US" sz="1400" dirty="0" err="1"/>
              <a:t>Petticrew</a:t>
            </a:r>
            <a:r>
              <a:rPr lang="en-US" sz="1400" dirty="0"/>
              <a:t>, M., Higgins, C., Findlay, A. &amp; Sparks L. (2005). Large-scale food retailing as health intervention: quasi-experimental evaluation of a natural experiment. J. </a:t>
            </a:r>
            <a:r>
              <a:rPr lang="en-US" sz="1400" dirty="0" err="1"/>
              <a:t>Epidemiol</a:t>
            </a:r>
            <a:r>
              <a:rPr lang="en-US" sz="1400" dirty="0"/>
              <a:t> Community Health, 59, 1035-40. </a:t>
            </a:r>
            <a:endParaRPr lang="en-GB" sz="1400" dirty="0"/>
          </a:p>
          <a:p>
            <a:pPr lvl="0"/>
            <a:r>
              <a:rPr lang="en-US" sz="1400" dirty="0"/>
              <a:t>Dahlgren G, Whitehead M. 1991. Policies and strategies to promote social equity in health. Stockholm: Institute for Future Studies.</a:t>
            </a:r>
            <a:endParaRPr lang="en-GB" sz="1400" dirty="0"/>
          </a:p>
          <a:p>
            <a:pPr lvl="0"/>
            <a:r>
              <a:rPr lang="en-GB" sz="1400" dirty="0" smtClean="0"/>
              <a:t>De </a:t>
            </a:r>
            <a:r>
              <a:rPr lang="en-GB" sz="1400" dirty="0" err="1"/>
              <a:t>Nazelle</a:t>
            </a:r>
            <a:r>
              <a:rPr lang="en-GB" sz="1400" dirty="0"/>
              <a:t>, A., </a:t>
            </a:r>
            <a:r>
              <a:rPr lang="en-GB" sz="1400" dirty="0" err="1"/>
              <a:t>Nieuwenhuijsen</a:t>
            </a:r>
            <a:r>
              <a:rPr lang="en-GB" sz="1400" dirty="0"/>
              <a:t>, M. J., </a:t>
            </a:r>
            <a:r>
              <a:rPr lang="en-GB" sz="1400" dirty="0" err="1"/>
              <a:t>Anto</a:t>
            </a:r>
            <a:r>
              <a:rPr lang="en-GB" sz="1400" dirty="0"/>
              <a:t>, J.M., </a:t>
            </a:r>
            <a:r>
              <a:rPr lang="en-GB" sz="1400" dirty="0" err="1"/>
              <a:t>Brauer</a:t>
            </a:r>
            <a:r>
              <a:rPr lang="en-GB" sz="1400" dirty="0"/>
              <a:t>, M., Briggs, D.,  Braun-</a:t>
            </a:r>
            <a:r>
              <a:rPr lang="en-GB" sz="1400" dirty="0" err="1"/>
              <a:t>Fahrlander</a:t>
            </a:r>
            <a:r>
              <a:rPr lang="en-GB" sz="1400" dirty="0"/>
              <a:t>, C., … </a:t>
            </a:r>
            <a:r>
              <a:rPr lang="en-GB" sz="1400" dirty="0" err="1"/>
              <a:t>Lebret</a:t>
            </a:r>
            <a:r>
              <a:rPr lang="en-GB" sz="1400" dirty="0"/>
              <a:t>, E. (2011). Improving health through policies that promote active travel : a review of evidence to support integrated health impact assessment. Environment International, 37, 766-77.</a:t>
            </a:r>
          </a:p>
          <a:p>
            <a:pPr>
              <a:buNone/>
            </a:pPr>
            <a:endParaRPr lang="en-US" sz="1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2823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/>
            <a:r>
              <a:rPr lang="en-GB" sz="1400" dirty="0"/>
              <a:t>Department of Health (2011a). Start active, stay active: a report on physical activity for health from the four Home countries’ Chief Medical Officers, London: </a:t>
            </a:r>
            <a:r>
              <a:rPr lang="en-GB" sz="1400" dirty="0" err="1"/>
              <a:t>DoH</a:t>
            </a:r>
            <a:r>
              <a:rPr lang="en-GB" sz="1400" dirty="0"/>
              <a:t>.</a:t>
            </a:r>
          </a:p>
          <a:p>
            <a:pPr lvl="0"/>
            <a:r>
              <a:rPr lang="en-US" sz="1400" dirty="0"/>
              <a:t>Department of Health (2011c).   Healthy Lives, Healthy People: A call to action on obesity in England. London: </a:t>
            </a:r>
            <a:r>
              <a:rPr lang="en-US" sz="1400" dirty="0" err="1"/>
              <a:t>DoH</a:t>
            </a:r>
            <a:r>
              <a:rPr lang="en-US" sz="1400" dirty="0"/>
              <a:t>.</a:t>
            </a:r>
            <a:endParaRPr lang="en-GB" sz="1400" dirty="0"/>
          </a:p>
          <a:p>
            <a:pPr lvl="0"/>
            <a:r>
              <a:rPr lang="en-US" sz="1400" dirty="0"/>
              <a:t>Evans, G. W. (2003). The built environment and mental health. Journal of Urban Health: Bulletin of the New York Academy of Medicine 80(4), 536-55.</a:t>
            </a:r>
            <a:endParaRPr lang="en-GB" sz="1400" dirty="0"/>
          </a:p>
          <a:p>
            <a:pPr lvl="0"/>
            <a:r>
              <a:rPr lang="en-US" sz="1400" dirty="0"/>
              <a:t>Foster, S., Wood, L., Christian, H., </a:t>
            </a:r>
            <a:r>
              <a:rPr lang="en-US" sz="1400" dirty="0" err="1"/>
              <a:t>Knuimna</a:t>
            </a:r>
            <a:r>
              <a:rPr lang="en-US" sz="1400" dirty="0"/>
              <a:t>, M. &amp; Giles-</a:t>
            </a:r>
            <a:r>
              <a:rPr lang="en-US" sz="1400" dirty="0" err="1"/>
              <a:t>Corti</a:t>
            </a:r>
            <a:r>
              <a:rPr lang="en-US" sz="1400" dirty="0"/>
              <a:t>, B. (2013). Planning safer suburbs: do changes in the built environment influence residents’ perceptions of crime risk? Social Science and Medicine, 97, 87-94. </a:t>
            </a:r>
            <a:endParaRPr lang="en-GB" sz="1400" dirty="0"/>
          </a:p>
          <a:p>
            <a:pPr lvl="0"/>
            <a:r>
              <a:rPr lang="en-US" sz="1400" dirty="0" err="1"/>
              <a:t>Galea</a:t>
            </a:r>
            <a:r>
              <a:rPr lang="en-US" sz="1400" dirty="0"/>
              <a:t>, S., Ahern, J., </a:t>
            </a:r>
            <a:r>
              <a:rPr lang="en-US" sz="1400" dirty="0" err="1"/>
              <a:t>Rudenstine</a:t>
            </a:r>
            <a:r>
              <a:rPr lang="en-US" sz="1400" dirty="0"/>
              <a:t>, S., Wallace, </a:t>
            </a:r>
            <a:r>
              <a:rPr lang="en-US" sz="1400" dirty="0" err="1"/>
              <a:t>Z.Vlahov</a:t>
            </a:r>
            <a:r>
              <a:rPr lang="en-US" sz="1400" dirty="0"/>
              <a:t> D. (2005). Urban built environment and depression: a multilevel analysis. J </a:t>
            </a:r>
            <a:r>
              <a:rPr lang="en-US" sz="1400" dirty="0" err="1"/>
              <a:t>Epidemiol</a:t>
            </a:r>
            <a:r>
              <a:rPr lang="en-US" sz="1400" dirty="0"/>
              <a:t> Community Health, 59, 822-7.</a:t>
            </a:r>
            <a:endParaRPr lang="en-GB" sz="1400" dirty="0"/>
          </a:p>
          <a:p>
            <a:pPr lvl="0"/>
            <a:r>
              <a:rPr lang="en-US" sz="1400" dirty="0"/>
              <a:t>Giles-</a:t>
            </a:r>
            <a:r>
              <a:rPr lang="en-US" sz="1400" dirty="0" err="1"/>
              <a:t>Corti</a:t>
            </a:r>
            <a:r>
              <a:rPr lang="en-US" sz="1400" dirty="0"/>
              <a:t>, B., Wood, G., </a:t>
            </a:r>
            <a:r>
              <a:rPr lang="en-US" sz="1400" dirty="0" err="1"/>
              <a:t>Pikora</a:t>
            </a:r>
            <a:r>
              <a:rPr lang="en-US" sz="1400" dirty="0"/>
              <a:t>, T., </a:t>
            </a:r>
            <a:r>
              <a:rPr lang="en-US" sz="1400" dirty="0" err="1"/>
              <a:t>Learnihan</a:t>
            </a:r>
            <a:r>
              <a:rPr lang="en-US" sz="1400" dirty="0"/>
              <a:t>, V., Bulsara, M., Van </a:t>
            </a:r>
            <a:r>
              <a:rPr lang="en-US" sz="1400" dirty="0" err="1"/>
              <a:t>Niel</a:t>
            </a:r>
            <a:r>
              <a:rPr lang="en-US" sz="1400" dirty="0"/>
              <a:t>, K., …Villanueva, K. (2011). School site and the potential to walk to school: the impact of street connectivity and traffic exposure in school neighborhoods. Health and Place, 17, 545-550. </a:t>
            </a:r>
            <a:endParaRPr lang="en-GB" sz="1400" dirty="0"/>
          </a:p>
          <a:p>
            <a:pPr lvl="0"/>
            <a:r>
              <a:rPr lang="en-GB" sz="1400" dirty="0"/>
              <a:t>Guite, H. F, Clark, C., &amp; </a:t>
            </a:r>
            <a:r>
              <a:rPr lang="en-GB" sz="1400" dirty="0" err="1"/>
              <a:t>Ackrill</a:t>
            </a:r>
            <a:r>
              <a:rPr lang="en-GB" sz="1400" dirty="0"/>
              <a:t>, G. (2006). The impact of the physical and urban environment on mental well-being. Public Health, 120, 1117-26. </a:t>
            </a:r>
          </a:p>
          <a:p>
            <a:pPr lvl="0"/>
            <a:r>
              <a:rPr lang="en-GB" sz="1400" dirty="0" err="1"/>
              <a:t>Halonen</a:t>
            </a:r>
            <a:r>
              <a:rPr lang="en-GB" sz="1400" dirty="0"/>
              <a:t>, J., </a:t>
            </a:r>
            <a:r>
              <a:rPr lang="en-GB" sz="1400" dirty="0" err="1"/>
              <a:t>Hansell</a:t>
            </a:r>
            <a:r>
              <a:rPr lang="en-GB" sz="1400" dirty="0"/>
              <a:t>, A.., Gulliver, J. et al. (2015). Road traffic noise is associated with increased cardiovascular morbidity and mortality and all-cause mortality in London. European Heart Journal. DOI: 10.1093/</a:t>
            </a:r>
            <a:r>
              <a:rPr lang="en-GB" sz="1400" dirty="0" err="1"/>
              <a:t>eurheartj</a:t>
            </a:r>
            <a:r>
              <a:rPr lang="en-GB" sz="1400" dirty="0"/>
              <a:t>/ehv216 - See more at: http://www.lshtm.ac.uk/newsevents/news/2015/road_traffic_noise_associated_with_deaths_and_strokes.html#sthash.nFL1cmpy.dpuf</a:t>
            </a:r>
          </a:p>
          <a:p>
            <a:pPr lvl="0"/>
            <a:r>
              <a:rPr lang="en-US" sz="1400" dirty="0"/>
              <a:t>Harker, L. and Shelter (2006).  Chance of a lifetime: the impact of bad housing on children’s lives. London: Shelter.</a:t>
            </a:r>
            <a:endParaRPr lang="en-GB" sz="1400" dirty="0"/>
          </a:p>
          <a:p>
            <a:pPr lvl="0"/>
            <a:r>
              <a:rPr lang="en-US" sz="1400" dirty="0"/>
              <a:t>Healy, J. D. (2003). Excess winter mortality in Europe: a cross country analysis identifying key risk factors. Journal of epidemiology and community health 57(10), 784-789.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223686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/>
            <a:r>
              <a:rPr lang="en-GB" sz="1400" dirty="0"/>
              <a:t>Jackson, L. E. (2003). The Relationship of urban design to human health and condition. Landscape and Urban Planning 64(4), 191-200.</a:t>
            </a:r>
          </a:p>
          <a:p>
            <a:pPr lvl="0"/>
            <a:r>
              <a:rPr lang="en-US" sz="1400" dirty="0"/>
              <a:t>Jackson, R., Dannenberg, A. and </a:t>
            </a:r>
            <a:r>
              <a:rPr lang="en-US" sz="1400" dirty="0" err="1"/>
              <a:t>Frumkin</a:t>
            </a:r>
            <a:r>
              <a:rPr lang="en-US" sz="1400" dirty="0"/>
              <a:t>, H, (2013). Health and the Built Environment: 10 Years After, American Journal of Public Health Vol. 103, No. 9 : pp. 1542-1544.</a:t>
            </a:r>
            <a:endParaRPr lang="en-GB" sz="1400" dirty="0"/>
          </a:p>
          <a:p>
            <a:pPr lvl="0"/>
            <a:r>
              <a:rPr lang="en-US" sz="1400" dirty="0" err="1"/>
              <a:t>Kihal-Talantikite</a:t>
            </a:r>
            <a:r>
              <a:rPr lang="en-US" sz="1400" dirty="0"/>
              <a:t>, W., Padilla, C., </a:t>
            </a:r>
            <a:r>
              <a:rPr lang="en-US" sz="1400" dirty="0" err="1"/>
              <a:t>Lalloué</a:t>
            </a:r>
            <a:r>
              <a:rPr lang="en-US" sz="1400" dirty="0"/>
              <a:t>, B., </a:t>
            </a:r>
            <a:r>
              <a:rPr lang="en-US" sz="1400" dirty="0" err="1"/>
              <a:t>Gelormini</a:t>
            </a:r>
            <a:r>
              <a:rPr lang="en-US" sz="1400" dirty="0"/>
              <a:t>, M., </a:t>
            </a:r>
            <a:r>
              <a:rPr lang="en-US" sz="1400" dirty="0" err="1"/>
              <a:t>Zmirou-Navier</a:t>
            </a:r>
            <a:r>
              <a:rPr lang="en-US" sz="1400" dirty="0"/>
              <a:t>, D. &amp; </a:t>
            </a:r>
            <a:r>
              <a:rPr lang="en-US" sz="1400" dirty="0" err="1"/>
              <a:t>Deguen</a:t>
            </a:r>
            <a:r>
              <a:rPr lang="en-US" sz="1400" dirty="0"/>
              <a:t>, S. (2013). Green space, social inequalities and neonatal mortality in France. BMC Pregnancy and Childbirth, 13, 191. </a:t>
            </a:r>
            <a:endParaRPr lang="en-GB" sz="1400" dirty="0"/>
          </a:p>
          <a:p>
            <a:pPr lvl="0"/>
            <a:r>
              <a:rPr lang="en-US" sz="1400" dirty="0"/>
              <a:t>Lake, A., &amp; Townshend, T. (2006). Obesogenic environments: exploring the built and food environments. Journal  of the Royal Society for the Promotion of Health, 126(6), 262-267.</a:t>
            </a:r>
            <a:endParaRPr lang="en-GB" sz="1400" dirty="0"/>
          </a:p>
          <a:p>
            <a:pPr lvl="0"/>
            <a:r>
              <a:rPr lang="en-US" sz="1400" dirty="0"/>
              <a:t>Leslie, E., &amp; </a:t>
            </a:r>
            <a:r>
              <a:rPr lang="en-US" sz="1400" dirty="0" err="1"/>
              <a:t>Cerin</a:t>
            </a:r>
            <a:r>
              <a:rPr lang="en-US" sz="1400" dirty="0"/>
              <a:t>, E. (2008). Are perceptions of the local environment related to neighborhood satisfaction and mental health in adults? Preventive Medicine, 47(3), 273-278.</a:t>
            </a:r>
            <a:endParaRPr lang="en-GB" sz="1400" dirty="0"/>
          </a:p>
          <a:p>
            <a:pPr lvl="0"/>
            <a:r>
              <a:rPr lang="en-US" sz="1400" dirty="0"/>
              <a:t>Liddell, C. and Morris, C. (2010). Fuel poverty and human health: a review of recent evidence . Energy Policy  38 (6), 2987-2997.</a:t>
            </a:r>
            <a:endParaRPr lang="en-GB" sz="1400" dirty="0"/>
          </a:p>
          <a:p>
            <a:pPr lvl="0"/>
            <a:r>
              <a:rPr lang="en-US" sz="1400" dirty="0"/>
              <a:t>Maas, J. et al. (2009). Morbidity is related to a green living environment. Journal of </a:t>
            </a:r>
            <a:r>
              <a:rPr lang="en-US" sz="1400" dirty="0" err="1"/>
              <a:t>epidem</a:t>
            </a:r>
            <a:r>
              <a:rPr lang="en-US" sz="1400" dirty="0"/>
              <a:t>. and comm. Health 63 (12), 967-973. </a:t>
            </a:r>
            <a:endParaRPr lang="en-GB" sz="1400" dirty="0"/>
          </a:p>
          <a:p>
            <a:pPr lvl="0"/>
            <a:r>
              <a:rPr lang="en-US" sz="1400" dirty="0"/>
              <a:t>Marmot, Sir M. (2010). Fair Society, Healthy Lives – The Marmot Review. London: Department of Health.</a:t>
            </a:r>
            <a:endParaRPr lang="en-GB" sz="1400" dirty="0"/>
          </a:p>
          <a:p>
            <a:pPr lvl="0"/>
            <a:r>
              <a:rPr lang="en-US" sz="1400" dirty="0"/>
              <a:t>Miles,  R., Panton, L. B., Jang, M. &amp; Haynes, E. M. (2008). Residential context, walking and obesity : two African-American neighborhoods compared. Health and Place, 14, 275-86.</a:t>
            </a:r>
            <a:endParaRPr lang="en-GB" sz="1400" dirty="0"/>
          </a:p>
          <a:p>
            <a:pPr lvl="0"/>
            <a:r>
              <a:rPr lang="en-US" sz="1400" dirty="0"/>
              <a:t>Mitchell, Lynne and Burton, Elizabeth J.. (2010) </a:t>
            </a:r>
            <a:r>
              <a:rPr lang="en-US" sz="1400" i="1" dirty="0"/>
              <a:t>Designing Dementia-Friendly </a:t>
            </a:r>
            <a:r>
              <a:rPr lang="en-US" sz="1400" i="1" dirty="0" err="1"/>
              <a:t>Neighbourhoods</a:t>
            </a:r>
            <a:r>
              <a:rPr lang="en-US" sz="1400" i="1" dirty="0"/>
              <a:t>: Helping People with Dementia to Get Out and About.</a:t>
            </a:r>
            <a:r>
              <a:rPr lang="en-US" sz="1400" dirty="0"/>
              <a:t> Journal of Integrated Care, Vol. 18 (No. 6). pp. 11-18. ISSN 1476-9018</a:t>
            </a:r>
            <a:endParaRPr lang="en-GB" sz="1400" dirty="0"/>
          </a:p>
          <a:p>
            <a:r>
              <a:rPr lang="en-US" sz="1400" dirty="0"/>
              <a:t>Murray, L.  et al. (2013). ‘UK health performance: findings of the Global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4431169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/>
            <a:r>
              <a:rPr lang="en-US" sz="1400" dirty="0"/>
              <a:t>Burden of Disease Study 2010’. The Lancet,2013, Vol. 381 (9,871), 997-1020. </a:t>
            </a:r>
            <a:endParaRPr lang="en-GB" sz="1400" dirty="0"/>
          </a:p>
          <a:p>
            <a:pPr lvl="0"/>
            <a:r>
              <a:rPr lang="en-US" sz="1400" dirty="0"/>
              <a:t>Mytton, O., Townsend, N., Rutter, H. and Foster, C. (2012). Green space and physical activity: an observational study using health survey for England data. Health and Place, 18, 1034-41. </a:t>
            </a:r>
            <a:endParaRPr lang="en-GB" sz="1400" dirty="0"/>
          </a:p>
          <a:p>
            <a:pPr lvl="0"/>
            <a:r>
              <a:rPr lang="en-US" sz="1400" dirty="0"/>
              <a:t>National Institute for Health and Care Excellence (2008). Physical Activity and the Environment – NICE guidelines PH8. London: NICE.</a:t>
            </a:r>
            <a:endParaRPr lang="en-GB" sz="1400" dirty="0"/>
          </a:p>
          <a:p>
            <a:pPr lvl="0"/>
            <a:r>
              <a:rPr lang="en-US" sz="1400" dirty="0"/>
              <a:t>Nielsen, T. &amp; Hansen, K. (2007). Do green areas affect health? Results from a Danish survey on the use of green areas and health indicators. Health and Place, 13, 839-50. </a:t>
            </a:r>
            <a:endParaRPr lang="en-GB" sz="1400" dirty="0"/>
          </a:p>
          <a:p>
            <a:pPr lvl="0"/>
            <a:r>
              <a:rPr lang="en-US" sz="1400" dirty="0" err="1"/>
              <a:t>O’Campo</a:t>
            </a:r>
            <a:r>
              <a:rPr lang="en-US" sz="1400" dirty="0"/>
              <a:t>, P., Salmon, C., and Burke, J. (2009). </a:t>
            </a:r>
            <a:r>
              <a:rPr lang="en-US" sz="1400" dirty="0" err="1"/>
              <a:t>Neighbourhoods</a:t>
            </a:r>
            <a:r>
              <a:rPr lang="en-US" sz="1400" dirty="0"/>
              <a:t> and mental well-being: What are the pathways? Health and Place, 15(1), pp. 56-68.</a:t>
            </a:r>
            <a:endParaRPr lang="en-GB" sz="1400" dirty="0"/>
          </a:p>
          <a:p>
            <a:pPr lvl="0"/>
            <a:r>
              <a:rPr lang="en-US" sz="1400" dirty="0" err="1"/>
              <a:t>O’Mullane</a:t>
            </a:r>
            <a:r>
              <a:rPr lang="en-US" sz="1400" dirty="0"/>
              <a:t>, M. (ed.) (2013). Integrating Health Impact Assessment with the policy process. Oxford: Oxford University Press.</a:t>
            </a:r>
            <a:endParaRPr lang="en-GB" sz="1400" dirty="0"/>
          </a:p>
          <a:p>
            <a:pPr lvl="0"/>
            <a:r>
              <a:rPr lang="en-GB" sz="1400" dirty="0"/>
              <a:t>Phillips, D. R., Siu, O., </a:t>
            </a:r>
            <a:r>
              <a:rPr lang="en-GB" sz="1400" dirty="0" err="1"/>
              <a:t>Yeh</a:t>
            </a:r>
            <a:r>
              <a:rPr lang="en-GB" sz="1400" dirty="0"/>
              <a:t>, A.G.O. &amp; Cheng, K. H. C. (2005). The impact of dwelling conditions on older persons’ psychological well-being in Hong Kong; the mediating role of residential satisfaction. Soc. Sci. Med., 60, 2785-97. </a:t>
            </a:r>
          </a:p>
          <a:p>
            <a:pPr lvl="0"/>
            <a:r>
              <a:rPr lang="en-US" sz="1400" dirty="0"/>
              <a:t>Pretty, J. et al. (2007). Green exercise in the UK countryside: effects on health and psychological wellbeing, and implications for policy and planning. Journal of environmental planning and management 50(2), 211-231.</a:t>
            </a:r>
            <a:endParaRPr lang="en-GB" sz="1400" dirty="0"/>
          </a:p>
          <a:p>
            <a:pPr lvl="0"/>
            <a:r>
              <a:rPr lang="en-GB" sz="1400" dirty="0" err="1"/>
              <a:t>Pucher</a:t>
            </a:r>
            <a:r>
              <a:rPr lang="en-GB" sz="1400" dirty="0"/>
              <a:t>, J., Buehler, R., Bassett, D. R. &amp; Dannenberg, A.L. (2010). Walking and cycling to health : a comparative analysis of city, state, and international data. American Journal of Public Health, 100, 1986-92.</a:t>
            </a:r>
          </a:p>
          <a:p>
            <a:pPr lvl="0"/>
            <a:r>
              <a:rPr lang="en-GB" sz="1400" dirty="0"/>
              <a:t>Rhodes, R. E. &amp; </a:t>
            </a:r>
            <a:r>
              <a:rPr lang="en-GB" sz="1400" dirty="0" err="1"/>
              <a:t>Nasuti</a:t>
            </a:r>
            <a:r>
              <a:rPr lang="en-GB" sz="1400" dirty="0"/>
              <a:t>, G. (2011). Trends and changes in research on the psychology of physical activity across 20 years: a quantitative analysis of 10 journals. Preventive Medicine, 53 (1-2), 17-23.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9219242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/>
            <a:r>
              <a:rPr lang="en-US" sz="1400" dirty="0" err="1"/>
              <a:t>Saelens</a:t>
            </a:r>
            <a:r>
              <a:rPr lang="en-US" sz="1400" dirty="0"/>
              <a:t>, B. E., </a:t>
            </a:r>
            <a:r>
              <a:rPr lang="en-US" sz="1400" dirty="0" err="1"/>
              <a:t>Sallis</a:t>
            </a:r>
            <a:r>
              <a:rPr lang="en-US" sz="1400" dirty="0"/>
              <a:t>, J. F. &amp; Frank, L. D. (2003). Environmental correlates of walking and cycling: findings from the transportation, urban design, and planning literatures. Ann </a:t>
            </a:r>
            <a:r>
              <a:rPr lang="en-US" sz="1400" dirty="0" err="1"/>
              <a:t>Behav</a:t>
            </a:r>
            <a:r>
              <a:rPr lang="en-US" sz="1400" dirty="0"/>
              <a:t> Med, 25, 80-91.</a:t>
            </a:r>
            <a:endParaRPr lang="en-GB" sz="1400" dirty="0"/>
          </a:p>
          <a:p>
            <a:pPr lvl="0"/>
            <a:r>
              <a:rPr lang="en-US" sz="1400" dirty="0" err="1"/>
              <a:t>Spielman</a:t>
            </a:r>
            <a:r>
              <a:rPr lang="en-US" sz="1400" dirty="0"/>
              <a:t>, S., </a:t>
            </a:r>
            <a:r>
              <a:rPr lang="en-US" sz="1400" dirty="0" err="1"/>
              <a:t>Yoo</a:t>
            </a:r>
            <a:r>
              <a:rPr lang="en-US" sz="1400" dirty="0"/>
              <a:t>, E.-H. &amp; </a:t>
            </a:r>
            <a:r>
              <a:rPr lang="en-US" sz="1400" dirty="0" err="1"/>
              <a:t>Linkletter</a:t>
            </a:r>
            <a:r>
              <a:rPr lang="en-US" sz="1400" dirty="0"/>
              <a:t>, C. (2013). </a:t>
            </a:r>
            <a:r>
              <a:rPr lang="en-US" sz="1400" dirty="0" err="1"/>
              <a:t>Neighbourhood</a:t>
            </a:r>
            <a:r>
              <a:rPr lang="en-US" sz="1400" dirty="0"/>
              <a:t> contexts, health, and </a:t>
            </a:r>
            <a:r>
              <a:rPr lang="en-US" sz="1400" dirty="0" err="1"/>
              <a:t>behaviour</a:t>
            </a:r>
            <a:r>
              <a:rPr lang="en-US" sz="1400" dirty="0"/>
              <a:t>: understanding the role of scale and residential sorting. Environment and Planning B: Planning and Design, 40, 489-506.</a:t>
            </a:r>
            <a:endParaRPr lang="en-GB" sz="1400" dirty="0"/>
          </a:p>
          <a:p>
            <a:pPr lvl="0"/>
            <a:r>
              <a:rPr lang="en-US" sz="1400" dirty="0"/>
              <a:t>Taylor, L., </a:t>
            </a:r>
            <a:r>
              <a:rPr lang="en-US" sz="1400" dirty="0" err="1"/>
              <a:t>Gowman</a:t>
            </a:r>
            <a:r>
              <a:rPr lang="en-US" sz="1400" dirty="0"/>
              <a:t>, N. &amp; Quigley, R. (2003). Evaluating health impact assessment. </a:t>
            </a:r>
            <a:r>
              <a:rPr lang="en-US" sz="1400" dirty="0" err="1"/>
              <a:t>Wetherby</a:t>
            </a:r>
            <a:r>
              <a:rPr lang="en-US" sz="1400" dirty="0"/>
              <a:t>: Health Development Agency.</a:t>
            </a:r>
            <a:endParaRPr lang="en-GB" sz="1400" dirty="0"/>
          </a:p>
          <a:p>
            <a:pPr lvl="0"/>
            <a:r>
              <a:rPr lang="en-US" sz="1400" dirty="0" err="1"/>
              <a:t>Teedon</a:t>
            </a:r>
            <a:r>
              <a:rPr lang="en-US" sz="1400" dirty="0"/>
              <a:t>, P., Gillespie, M., Lindsay, K. &amp; Baker, K. (2014). Parental perceptions of the impacts the built environment has on young children's health: a qualitative examination and lay assessment amongst residents in four Scottish communities. Health and Place, 28, 50-57.</a:t>
            </a:r>
            <a:endParaRPr lang="en-GB" sz="1400" dirty="0"/>
          </a:p>
          <a:p>
            <a:pPr lvl="0"/>
            <a:r>
              <a:rPr lang="en-US" sz="1400" dirty="0"/>
              <a:t>The Institute of Health Equity (2013).  Review of the social determinants and the health divide in the WHO European region. Copenhagen: WHO Europe. </a:t>
            </a:r>
            <a:endParaRPr lang="en-GB" sz="1400" dirty="0"/>
          </a:p>
          <a:p>
            <a:pPr lvl="0"/>
            <a:r>
              <a:rPr lang="en-GB" sz="1400" dirty="0"/>
              <a:t>Town and Country Planning (2014). Special Issue Reuniting Health with Planning. Town and Country Planning, 83, 11.</a:t>
            </a:r>
          </a:p>
          <a:p>
            <a:pPr lvl="0"/>
            <a:r>
              <a:rPr lang="en-US" sz="1400" dirty="0"/>
              <a:t>TRB (2005) Does the built environment influence physical activity? : examining the evidence /</a:t>
            </a:r>
            <a:endParaRPr lang="en-GB" sz="1400" dirty="0"/>
          </a:p>
          <a:p>
            <a:pPr lvl="0"/>
            <a:r>
              <a:rPr lang="en-GB" sz="1400" dirty="0" err="1"/>
              <a:t>Turrell</a:t>
            </a:r>
            <a:r>
              <a:rPr lang="en-GB" sz="1400" dirty="0"/>
              <a:t>, G., Haynes, M., Wilson, L.-A. &amp; Giles-</a:t>
            </a:r>
            <a:r>
              <a:rPr lang="en-GB" sz="1400" dirty="0" err="1"/>
              <a:t>Corti</a:t>
            </a:r>
            <a:r>
              <a:rPr lang="en-GB" sz="1400" dirty="0"/>
              <a:t>, B. (2013). Can the built environment reduce health inequalities? A study of neighbourhood socioeconomic disadvantage and walking for transport. Health and Place, 19, 89-98. </a:t>
            </a:r>
          </a:p>
          <a:p>
            <a:pPr lvl="0"/>
            <a:r>
              <a:rPr lang="en-US" sz="1400" dirty="0"/>
              <a:t>Warburton, D., Nicol, C. &amp; </a:t>
            </a:r>
            <a:r>
              <a:rPr lang="en-US" sz="1400" dirty="0" err="1"/>
              <a:t>Bredin</a:t>
            </a:r>
            <a:r>
              <a:rPr lang="en-US" sz="1400" dirty="0"/>
              <a:t>, S. (2006). Health benefits of physical activity: the evidence, CMAJ, 174, 801-9.</a:t>
            </a:r>
            <a:endParaRPr lang="en-GB" sz="1400" dirty="0"/>
          </a:p>
          <a:p>
            <a:pPr lvl="0"/>
            <a:r>
              <a:rPr lang="en-US" sz="1400" dirty="0"/>
              <a:t>Ward-Thompson, C., Roe, J., </a:t>
            </a:r>
            <a:r>
              <a:rPr lang="en-US" sz="1400" dirty="0" err="1"/>
              <a:t>Aspinall</a:t>
            </a:r>
            <a:r>
              <a:rPr lang="en-US" sz="1400" dirty="0"/>
              <a:t>, P., Mitchell, R.,  </a:t>
            </a:r>
            <a:r>
              <a:rPr lang="en-US" sz="1400" dirty="0" err="1"/>
              <a:t>Clow</a:t>
            </a:r>
            <a:r>
              <a:rPr lang="en-US" sz="1400" dirty="0"/>
              <a:t>, A., Miller, D. (2012). More green space is linked to less stress in deprived communities: Evidence from salivary cortisol patterns, in Landscape and Urban Planning 105 (3) 15,  221–229. </a:t>
            </a:r>
            <a:endParaRPr lang="en-GB" sz="1400" dirty="0"/>
          </a:p>
          <a:p>
            <a:pPr lvl="0"/>
            <a:r>
              <a:rPr lang="en-US" sz="1400" dirty="0"/>
              <a:t>White, M., </a:t>
            </a:r>
            <a:r>
              <a:rPr lang="en-US" sz="1400" dirty="0" err="1"/>
              <a:t>Alcock</a:t>
            </a:r>
            <a:r>
              <a:rPr lang="en-US" sz="1400" dirty="0"/>
              <a:t>, I., Wheeler, B. &amp; </a:t>
            </a:r>
            <a:r>
              <a:rPr lang="en-US" sz="1400" dirty="0" err="1"/>
              <a:t>Depledge</a:t>
            </a:r>
            <a:r>
              <a:rPr lang="en-US" sz="1400" dirty="0"/>
              <a:t>, M. (2013). Would you be happier living in a greener urban area? A fixed-effects analysis of panel data. Psychological Science, 24, 920-928. 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3448207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lvl="0"/>
            <a:r>
              <a:rPr lang="en-US" sz="1400" dirty="0"/>
              <a:t>Wismar, M., </a:t>
            </a:r>
            <a:r>
              <a:rPr lang="en-US" sz="1400" dirty="0" err="1"/>
              <a:t>Blau</a:t>
            </a:r>
            <a:r>
              <a:rPr lang="en-US" sz="1400" dirty="0"/>
              <a:t>, J., Ernst, K. &amp; </a:t>
            </a:r>
            <a:r>
              <a:rPr lang="en-US" sz="1400" dirty="0" err="1"/>
              <a:t>Figueras</a:t>
            </a:r>
            <a:r>
              <a:rPr lang="en-US" sz="1400" dirty="0"/>
              <a:t>, J. (</a:t>
            </a:r>
            <a:r>
              <a:rPr lang="en-US" sz="1400" dirty="0" err="1"/>
              <a:t>eds</a:t>
            </a:r>
            <a:r>
              <a:rPr lang="en-US" sz="1400" dirty="0"/>
              <a:t>) (2007). The Effectiveness of Health Impact Assessment: scope and limitations of supporting decision-making in Europe. Copenhagen, Denmark: World Health Organization Regional Office for Europe.</a:t>
            </a:r>
            <a:endParaRPr lang="en-GB" sz="1400" dirty="0"/>
          </a:p>
          <a:p>
            <a:pPr lvl="0"/>
            <a:r>
              <a:rPr lang="en-US" sz="1400" dirty="0"/>
              <a:t>World Health Organization (2008). Air quality and health, fact sheet 313. http://www.who.int/mediacentre/factsheets/fs313/en/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101429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What is health?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WHO </a:t>
            </a:r>
            <a:r>
              <a:rPr lang="en-US" sz="1800" dirty="0"/>
              <a:t>definition of Health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i="1" dirty="0"/>
              <a:t>Health is a state of complete physical, mental and social well-being and not merely the absence of disease or infirmity</a:t>
            </a:r>
          </a:p>
          <a:p>
            <a:endParaRPr lang="en-US" sz="1800" i="1" dirty="0" smtClean="0"/>
          </a:p>
          <a:p>
            <a:endParaRPr lang="en-US" sz="1800" i="1" dirty="0"/>
          </a:p>
          <a:p>
            <a:pPr marL="0" indent="0">
              <a:buNone/>
            </a:pPr>
            <a:r>
              <a:rPr lang="en-US" sz="1400" dirty="0"/>
              <a:t>Preamble to the Constitution of the World Health Organization as adopted by the International Health Conference, New York, 19-22 June, 1946.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15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What </a:t>
            </a:r>
            <a:r>
              <a:rPr lang="en-US" sz="2400" dirty="0"/>
              <a:t>role does the built environment play in influencing </a:t>
            </a:r>
            <a:r>
              <a:rPr lang="en-US" sz="2400" dirty="0" smtClean="0"/>
              <a:t>health and wellbeing?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3930411" cy="401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1772816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and social characteristics of </a:t>
            </a:r>
            <a:r>
              <a:rPr lang="en-US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neighbourhoods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factors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</a:t>
            </a: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mental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health: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perception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local area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social connections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physical activity</a:t>
            </a: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Environmental health:</a:t>
            </a: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air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quality, water, noise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Safety</a:t>
            </a:r>
            <a:r>
              <a:rPr lang="en-US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security:</a:t>
            </a:r>
          </a:p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Traffic safety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 equity:</a:t>
            </a:r>
          </a:p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to green space, fresh food 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8641"/>
            <a:ext cx="8229600" cy="640901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Road traffic noise is </a:t>
            </a:r>
            <a:r>
              <a:rPr lang="en-US" sz="1400" b="1" i="1" dirty="0">
                <a:solidFill>
                  <a:schemeClr val="accent2"/>
                </a:solidFill>
              </a:rPr>
              <a:t>associated</a:t>
            </a:r>
            <a:r>
              <a:rPr lang="en-US" sz="1400" dirty="0"/>
              <a:t> with increased cardiovascular morbidity and mortality and all-cause mortality in </a:t>
            </a:r>
            <a:r>
              <a:rPr lang="en-US" sz="1400" dirty="0" smtClean="0"/>
              <a:t>London </a:t>
            </a:r>
            <a:r>
              <a:rPr lang="en-US" sz="1400" dirty="0"/>
              <a:t> </a:t>
            </a:r>
            <a:r>
              <a:rPr lang="en-GB" sz="1400" dirty="0" err="1" smtClean="0"/>
              <a:t>Halonen</a:t>
            </a:r>
            <a:r>
              <a:rPr lang="en-GB" sz="1400" dirty="0" smtClean="0"/>
              <a:t> et al.. (2015)…</a:t>
            </a:r>
            <a:r>
              <a:rPr lang="en-US" sz="1400" b="1" dirty="0" smtClean="0">
                <a:solidFill>
                  <a:schemeClr val="accent1"/>
                </a:solidFill>
              </a:rPr>
              <a:t>Walking </a:t>
            </a:r>
            <a:r>
              <a:rPr lang="en-US" sz="1400" b="1" dirty="0">
                <a:solidFill>
                  <a:schemeClr val="accent1"/>
                </a:solidFill>
              </a:rPr>
              <a:t>quieter routes to work can avoid peaks in air </a:t>
            </a:r>
            <a:r>
              <a:rPr lang="en-US" sz="1400" b="1" dirty="0" smtClean="0">
                <a:solidFill>
                  <a:schemeClr val="accent1"/>
                </a:solidFill>
              </a:rPr>
              <a:t>pollution (</a:t>
            </a:r>
            <a:r>
              <a:rPr lang="en-GB" sz="1400" dirty="0" smtClean="0">
                <a:solidFill>
                  <a:schemeClr val="accent1"/>
                </a:solidFill>
              </a:rPr>
              <a:t>European </a:t>
            </a:r>
            <a:r>
              <a:rPr lang="en-GB" sz="1400" dirty="0">
                <a:solidFill>
                  <a:schemeClr val="accent1"/>
                </a:solidFill>
              </a:rPr>
              <a:t>Respiratory Society’s International Congress, </a:t>
            </a:r>
            <a:r>
              <a:rPr lang="en-GB" sz="1400" dirty="0" smtClean="0">
                <a:solidFill>
                  <a:schemeClr val="accent1"/>
                </a:solidFill>
              </a:rPr>
              <a:t>2015).</a:t>
            </a:r>
            <a:endParaRPr lang="en-GB" sz="14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S:\FET\Centres\WHO\WHO CC 2015 onwards\projects LC 2015\Westminster briefing\oxford circus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48770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13634" y="1102948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400" dirty="0"/>
          </a:p>
          <a:p>
            <a:r>
              <a:rPr lang="en-US" sz="1400" dirty="0" err="1" smtClean="0">
                <a:solidFill>
                  <a:schemeClr val="accent1"/>
                </a:solidFill>
              </a:rPr>
              <a:t>Mytton</a:t>
            </a:r>
            <a:r>
              <a:rPr lang="en-US" sz="1400" dirty="0" smtClean="0">
                <a:solidFill>
                  <a:schemeClr val="accent1"/>
                </a:solidFill>
              </a:rPr>
              <a:t> et al. (2012) found a positive association </a:t>
            </a:r>
            <a:r>
              <a:rPr lang="en-US" sz="1400" dirty="0">
                <a:solidFill>
                  <a:schemeClr val="accent1"/>
                </a:solidFill>
              </a:rPr>
              <a:t>between green space and physical activity </a:t>
            </a:r>
            <a:r>
              <a:rPr lang="en-US" sz="1400" dirty="0" smtClean="0">
                <a:solidFill>
                  <a:schemeClr val="accent1"/>
                </a:solidFill>
              </a:rPr>
              <a:t>levels</a:t>
            </a:r>
          </a:p>
          <a:p>
            <a:endParaRPr lang="en-US" sz="1400" dirty="0"/>
          </a:p>
          <a:p>
            <a:r>
              <a:rPr lang="en-US" sz="1400" dirty="0" smtClean="0"/>
              <a:t>Ward-Thompson et al. (2012) showed that more </a:t>
            </a:r>
            <a:r>
              <a:rPr lang="en-US" sz="1400" dirty="0"/>
              <a:t>green space is </a:t>
            </a:r>
            <a:r>
              <a:rPr lang="en-US" sz="1400" b="1" i="1" dirty="0">
                <a:solidFill>
                  <a:schemeClr val="accent2"/>
                </a:solidFill>
              </a:rPr>
              <a:t>linked to</a:t>
            </a:r>
            <a:r>
              <a:rPr lang="en-US" sz="1400" dirty="0"/>
              <a:t> less stress in deprived communities. </a:t>
            </a:r>
            <a:endParaRPr lang="en-US" sz="1400" dirty="0" smtClean="0"/>
          </a:p>
          <a:p>
            <a:r>
              <a:rPr lang="en-US" sz="1400" i="1" dirty="0"/>
              <a:t>E</a:t>
            </a:r>
            <a:r>
              <a:rPr lang="en-US" sz="1400" i="1" dirty="0" smtClean="0"/>
              <a:t>vidence </a:t>
            </a:r>
            <a:r>
              <a:rPr lang="en-US" sz="1400" i="1" dirty="0"/>
              <a:t>is particularly strong for </a:t>
            </a:r>
            <a:r>
              <a:rPr lang="en-US" sz="1400" i="1" dirty="0">
                <a:solidFill>
                  <a:schemeClr val="accent1"/>
                </a:solidFill>
              </a:rPr>
              <a:t>positive associations between experience of natural environments and mental health</a:t>
            </a:r>
            <a:r>
              <a:rPr lang="en-US" sz="1400" dirty="0">
                <a:solidFill>
                  <a:schemeClr val="accent1"/>
                </a:solidFill>
              </a:rPr>
              <a:t>. </a:t>
            </a:r>
          </a:p>
          <a:p>
            <a:endParaRPr lang="en-GB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7"/>
            <a:ext cx="4225652" cy="281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552" y="4416145"/>
            <a:ext cx="75608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Researchers </a:t>
            </a:r>
            <a:r>
              <a:rPr lang="en-US" sz="1400" dirty="0"/>
              <a:t>reported that changing and improving park signs </a:t>
            </a:r>
            <a:r>
              <a:rPr lang="en-US" sz="1400" b="1" dirty="0">
                <a:solidFill>
                  <a:schemeClr val="accent1"/>
                </a:solidFill>
              </a:rPr>
              <a:t>can increase physical </a:t>
            </a:r>
            <a:r>
              <a:rPr lang="en-US" sz="1400" dirty="0">
                <a:solidFill>
                  <a:schemeClr val="accent1"/>
                </a:solidFill>
              </a:rPr>
              <a:t>activity by seven to 12 percent</a:t>
            </a:r>
            <a:r>
              <a:rPr lang="en-US" sz="1400" dirty="0"/>
              <a:t>. (Photo : Eduardo Munoz/Reuters)</a:t>
            </a:r>
            <a:br>
              <a:rPr lang="en-US" sz="1400" dirty="0"/>
            </a:br>
            <a:r>
              <a:rPr lang="en-US" sz="1400" dirty="0"/>
              <a:t> </a:t>
            </a:r>
            <a:r>
              <a:rPr lang="en-US" sz="1400" dirty="0">
                <a:hlinkClick r:id="rId4"/>
              </a:rPr>
              <a:t>http://www.counselheal.com/articles/7242/20131018/study-finds-better-park-signs-can-increase-exercise.htm#ixzz3lEroJ32c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2799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/>
              <a:t>Health inequalities and the built environment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4003"/>
            <a:ext cx="6377380" cy="43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5885983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00B050"/>
                </a:solidFill>
              </a:rPr>
              <a:t>20% of most affluent neighbourhoods in England have 5 times the amount of greenspace than the most deprived 10% neighbourhoods. </a:t>
            </a:r>
          </a:p>
        </p:txBody>
      </p:sp>
    </p:spTree>
    <p:extLst>
      <p:ext uri="{BB962C8B-B14F-4D97-AF65-F5344CB8AC3E}">
        <p14:creationId xmlns:p14="http://schemas.microsoft.com/office/powerpoint/2010/main" val="325816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Health inequalities and the built environment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2915"/>
          </a:xfrm>
        </p:spPr>
        <p:txBody>
          <a:bodyPr/>
          <a:lstStyle/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1026" name="Picture 2" descr="C:\Users\l-carmichael\Dropbox\Life-expectancy-and-disability-free-life-expectancy-DFLE-at-birth-persons-by-neighbourhood-income-level-England-1999–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1866408"/>
            <a:ext cx="7272809" cy="39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7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Health challenges in UK today and the link to healthy environments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/>
              <a:t>Not anymore scurvy, </a:t>
            </a:r>
            <a:r>
              <a:rPr lang="en-GB" sz="1800" dirty="0" smtClean="0">
                <a:solidFill>
                  <a:srgbClr val="C00000"/>
                </a:solidFill>
              </a:rPr>
              <a:t>cholera</a:t>
            </a:r>
            <a:r>
              <a:rPr lang="en-GB" sz="1800" dirty="0" smtClean="0"/>
              <a:t> and polio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The rise of non communicable diseases:</a:t>
            </a:r>
          </a:p>
          <a:p>
            <a:r>
              <a:rPr lang="en-GB" sz="1800" dirty="0" smtClean="0"/>
              <a:t>Tobacco, cancers and heart disease: </a:t>
            </a:r>
            <a:r>
              <a:rPr lang="en-GB" sz="1800" dirty="0">
                <a:solidFill>
                  <a:schemeClr val="accent1"/>
                </a:solidFill>
              </a:rPr>
              <a:t>smoke-free </a:t>
            </a:r>
            <a:r>
              <a:rPr lang="en-GB" sz="1800" dirty="0" smtClean="0">
                <a:solidFill>
                  <a:schemeClr val="accent1"/>
                </a:solidFill>
              </a:rPr>
              <a:t>workplaces</a:t>
            </a:r>
          </a:p>
          <a:p>
            <a:r>
              <a:rPr lang="en-GB" sz="1800" dirty="0" smtClean="0"/>
              <a:t>Type II diabetes: </a:t>
            </a:r>
            <a:r>
              <a:rPr lang="en-US" sz="1800" dirty="0">
                <a:solidFill>
                  <a:schemeClr val="accent1"/>
                </a:solidFill>
              </a:rPr>
              <a:t>changes in diet, physical </a:t>
            </a:r>
            <a:r>
              <a:rPr lang="en-US" sz="1800" dirty="0" smtClean="0">
                <a:solidFill>
                  <a:schemeClr val="accent1"/>
                </a:solidFill>
              </a:rPr>
              <a:t>activity 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 smtClean="0"/>
              <a:t>Obesity and heart disease: </a:t>
            </a:r>
            <a:r>
              <a:rPr lang="en-US" sz="1800" dirty="0">
                <a:solidFill>
                  <a:schemeClr val="accent1"/>
                </a:solidFill>
              </a:rPr>
              <a:t>changes in diet, physical </a:t>
            </a:r>
            <a:r>
              <a:rPr lang="en-US" sz="1800" dirty="0" smtClean="0">
                <a:solidFill>
                  <a:schemeClr val="accent1"/>
                </a:solidFill>
              </a:rPr>
              <a:t>activity</a:t>
            </a:r>
          </a:p>
          <a:p>
            <a:r>
              <a:rPr lang="en-US" sz="1800" dirty="0" smtClean="0"/>
              <a:t>Cardio-vascular and respiratory diseases: particulate air pollution/traffic emissions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And the trends towards:</a:t>
            </a:r>
            <a:endParaRPr lang="en-GB" sz="1800" dirty="0" smtClean="0"/>
          </a:p>
          <a:p>
            <a:r>
              <a:rPr lang="en-GB" sz="1800" dirty="0" smtClean="0"/>
              <a:t>Ageing: adaptation of our built environment </a:t>
            </a:r>
          </a:p>
          <a:p>
            <a:r>
              <a:rPr lang="en-GB" sz="1800" dirty="0" smtClean="0"/>
              <a:t>Dementia: Adaptation of homes and </a:t>
            </a:r>
            <a:r>
              <a:rPr lang="en-US" sz="1800" i="1" dirty="0"/>
              <a:t>d</a:t>
            </a:r>
            <a:r>
              <a:rPr lang="en-US" sz="1800" i="1" dirty="0" smtClean="0"/>
              <a:t>esigning </a:t>
            </a:r>
            <a:r>
              <a:rPr lang="en-US" sz="1800" i="1" dirty="0"/>
              <a:t>Dementia-Friendly </a:t>
            </a:r>
            <a:r>
              <a:rPr lang="en-US" sz="1800" i="1" dirty="0" err="1"/>
              <a:t>Neighbourhoods</a:t>
            </a:r>
            <a:r>
              <a:rPr lang="en-US" sz="1800" i="1" dirty="0"/>
              <a:t>: </a:t>
            </a:r>
            <a:r>
              <a:rPr lang="en-US" sz="1800" i="1" dirty="0">
                <a:solidFill>
                  <a:schemeClr val="accent1"/>
                </a:solidFill>
              </a:rPr>
              <a:t>Helping People with Dementia to Get Out and About</a:t>
            </a:r>
            <a:r>
              <a:rPr lang="en-US" sz="1800" dirty="0"/>
              <a:t> </a:t>
            </a:r>
            <a:r>
              <a:rPr lang="en-US" sz="1800" dirty="0" smtClean="0"/>
              <a:t>(Mitchell and Burton, 2010)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584591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Optio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Op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3FEF2AE308FD41BB61877DF852A4F1" ma:contentTypeVersion="0" ma:contentTypeDescription="Create a new document." ma:contentTypeScope="" ma:versionID="86f116c1413a606f8ec183452603c9c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7464994-39A1-4544-A84A-FE2F58E45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AB55D-3949-44B9-9920-8C4DC7513384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97A0ED9-A698-4E04-8CE2-902EE1E4E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5872</TotalTime>
  <Words>3991</Words>
  <Application>Microsoft Office PowerPoint</Application>
  <PresentationFormat>On-screen Show (4:3)</PresentationFormat>
  <Paragraphs>304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Segoe UI</vt:lpstr>
      <vt:lpstr>Default Design</vt:lpstr>
      <vt:lpstr>Slide Option 1</vt:lpstr>
      <vt:lpstr>Slide Option 2</vt:lpstr>
      <vt:lpstr>  The National Urban Design Conference 2015 - Bristol Development, Design and Profit in C21 How developers and society can profit from well designed towns and cities   Addressing health challenges: the role of urban planning and design       </vt:lpstr>
      <vt:lpstr>Content</vt:lpstr>
      <vt:lpstr>PowerPoint Presentation</vt:lpstr>
      <vt:lpstr>What is health?</vt:lpstr>
      <vt:lpstr> What role does the built environment play in influencing health and wellbeing? </vt:lpstr>
      <vt:lpstr>PowerPoint Presentation</vt:lpstr>
      <vt:lpstr>Health inequalities and the built environment</vt:lpstr>
      <vt:lpstr>Health inequalities and the built environment</vt:lpstr>
      <vt:lpstr>Health challenges in UK today and the link to healthy environments</vt:lpstr>
      <vt:lpstr>PowerPoint Presentation</vt:lpstr>
      <vt:lpstr>PowerPoint Presentation</vt:lpstr>
      <vt:lpstr>Obesity epidemic: the shape of things to come</vt:lpstr>
      <vt:lpstr>Costs of obesity</vt:lpstr>
      <vt:lpstr>Local Authority costs</vt:lpstr>
      <vt:lpstr>Obesity and the activity environment</vt:lpstr>
      <vt:lpstr>Built environment and physical activity</vt:lpstr>
      <vt:lpstr>PowerPoint Presentation</vt:lpstr>
      <vt:lpstr>PowerPoint Presentation</vt:lpstr>
      <vt:lpstr>PowerPoint Presentation</vt:lpstr>
      <vt:lpstr>PowerPoint Presentation</vt:lpstr>
      <vt:lpstr>Urban planning policy to promote healthy weight environments</vt:lpstr>
      <vt:lpstr>Guidance in the field: e.g. Planning Healthy Weight Environments, TCPA</vt:lpstr>
      <vt:lpstr>PowerPoint Presentation</vt:lpstr>
      <vt:lpstr>Themes of a healthy weight environment: a role for all stakeholders in development process </vt:lpstr>
      <vt:lpstr>Other useful guidance </vt:lpstr>
      <vt:lpstr>Partnership: public health support of planning</vt:lpstr>
      <vt:lpstr>Partnership with the private sector? The dilemma for developers and land owners…and local authorities: ensuring viability and deliverability</vt:lpstr>
      <vt:lpstr>A few examples of local authorities promoting healthy living environments</vt:lpstr>
      <vt:lpstr>Conclusion healthy planning and design: a few issues to consider</vt:lpstr>
      <vt:lpstr>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the West of England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kkkkkkk</dc:title>
  <dc:creator>at-admin</dc:creator>
  <cp:lastModifiedBy>Laurence Carmichael</cp:lastModifiedBy>
  <cp:revision>361</cp:revision>
  <cp:lastPrinted>2008-04-02T09:54:12Z</cp:lastPrinted>
  <dcterms:created xsi:type="dcterms:W3CDTF">2008-03-28T15:44:30Z</dcterms:created>
  <dcterms:modified xsi:type="dcterms:W3CDTF">2015-10-13T15:03:38Z</dcterms:modified>
</cp:coreProperties>
</file>