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3" r:id="rId18"/>
    <p:sldId id="288" r:id="rId19"/>
    <p:sldId id="289" r:id="rId20"/>
    <p:sldId id="290" r:id="rId21"/>
    <p:sldId id="285" r:id="rId22"/>
    <p:sldId id="287" r:id="rId23"/>
    <p:sldId id="272" r:id="rId24"/>
    <p:sldId id="273" r:id="rId25"/>
    <p:sldId id="274" r:id="rId26"/>
    <p:sldId id="275" r:id="rId27"/>
    <p:sldId id="276" r:id="rId28"/>
    <p:sldId id="277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B28CD-E8F7-4E88-A6F9-BBE258926460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AA45-FE13-4CF8-9D1B-EC9EF4AD79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546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C9A2D6-1A6D-4490-9E07-58F9B8193A98}" type="slidenum">
              <a:rPr lang="en-GB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7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8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10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72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40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47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8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31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8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9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BB4BF-9C19-4194-A7C4-55B2B6585725}" type="datetimeFigureOut">
              <a:rPr lang="en-GB" smtClean="0"/>
              <a:t>16/10/2015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F113-6FF9-4A50-96D0-79ABDDB18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18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/>
            </a:r>
            <a:br>
              <a:rPr lang="en-GB" sz="3600" b="1" dirty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>Financial </a:t>
            </a:r>
            <a:r>
              <a:rPr lang="en-GB" sz="3600" b="1" dirty="0">
                <a:solidFill>
                  <a:srgbClr val="FF0000"/>
                </a:solidFill>
              </a:rPr>
              <a:t>Regulation: An Essential or Incidental </a:t>
            </a:r>
            <a:r>
              <a:rPr lang="en-GB" sz="3600" b="1" dirty="0" smtClean="0">
                <a:solidFill>
                  <a:srgbClr val="FF0000"/>
                </a:solidFill>
              </a:rPr>
              <a:t>Component </a:t>
            </a:r>
            <a:r>
              <a:rPr lang="en-GB" sz="3600" b="1" dirty="0">
                <a:solidFill>
                  <a:srgbClr val="FF0000"/>
                </a:solidFill>
              </a:rPr>
              <a:t>in the Anti-Corruption </a:t>
            </a:r>
            <a:r>
              <a:rPr lang="en-GB" sz="3600" b="1" dirty="0" smtClean="0">
                <a:solidFill>
                  <a:srgbClr val="FF0000"/>
                </a:solidFill>
              </a:rPr>
              <a:t>Toolkit</a:t>
            </a:r>
            <a:r>
              <a:rPr lang="en-GB" altLang="en-US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GB" altLang="en-US" sz="3600" b="1" dirty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400" b="1" dirty="0" err="1"/>
              <a:t>Dr.</a:t>
            </a:r>
            <a:r>
              <a:rPr lang="en-GB" sz="2400" b="1" dirty="0"/>
              <a:t> Nicholas Ryder</a:t>
            </a:r>
            <a:br>
              <a:rPr lang="en-GB" sz="2400" b="1" dirty="0"/>
            </a:br>
            <a:r>
              <a:rPr lang="en-GB" sz="2400" b="1" dirty="0"/>
              <a:t>Professor in Financial Crime</a:t>
            </a:r>
            <a:br>
              <a:rPr lang="en-GB" sz="2400" b="1" dirty="0"/>
            </a:br>
            <a:r>
              <a:rPr lang="en-GB" sz="2400" b="1" dirty="0"/>
              <a:t>Department of Law</a:t>
            </a:r>
            <a:br>
              <a:rPr lang="en-GB" sz="2400" b="1" dirty="0"/>
            </a:br>
            <a:r>
              <a:rPr lang="en-GB" sz="2400" b="1" dirty="0"/>
              <a:t>UWE</a:t>
            </a:r>
            <a:br>
              <a:rPr lang="en-GB" sz="2400" b="1" dirty="0"/>
            </a:br>
            <a:r>
              <a:rPr lang="en-GB" sz="2400" b="1" dirty="0"/>
              <a:t>21</a:t>
            </a:r>
            <a:r>
              <a:rPr lang="en-GB" sz="2400" b="1" baseline="30000" dirty="0"/>
              <a:t>st</a:t>
            </a:r>
            <a:r>
              <a:rPr lang="en-GB" sz="2400" b="1" dirty="0"/>
              <a:t> October 2015</a:t>
            </a:r>
            <a:endParaRPr lang="en-GB" sz="2400" dirty="0"/>
          </a:p>
        </p:txBody>
      </p:sp>
      <p:pic>
        <p:nvPicPr>
          <p:cNvPr id="4" name="Picture 2" descr="C:\Users\Domain Admin\Pictures\UWE_cl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620713"/>
            <a:ext cx="1800225" cy="755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7677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What is the offence of bribery?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Bribery Act 2010</a:t>
            </a:r>
          </a:p>
          <a:p>
            <a:pPr lvl="1"/>
            <a:r>
              <a:rPr lang="x-none" smtClean="0"/>
              <a:t>Failure </a:t>
            </a:r>
            <a:r>
              <a:rPr lang="x-none"/>
              <a:t>of commercial organisations to prevent </a:t>
            </a:r>
            <a:r>
              <a:rPr lang="x-none" smtClean="0"/>
              <a:t>bribery</a:t>
            </a:r>
            <a:endParaRPr lang="en-GB" dirty="0" smtClean="0"/>
          </a:p>
          <a:p>
            <a:pPr lvl="1"/>
            <a:r>
              <a:rPr lang="en-GB" dirty="0"/>
              <a:t>a new form of corporate criminal </a:t>
            </a:r>
            <a:r>
              <a:rPr lang="en-GB" dirty="0" smtClean="0"/>
              <a:t>liability (s.7)</a:t>
            </a:r>
          </a:p>
          <a:p>
            <a:pPr lvl="1"/>
            <a:r>
              <a:rPr lang="en-GB" dirty="0"/>
              <a:t>a commercial organisation can also be found guilty of an offence if a person associated with the organisation bribes another, intending to obtain or retain business or a business advantage for that organisation</a:t>
            </a:r>
            <a:endParaRPr lang="en-GB" dirty="0" smtClean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870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>
                <a:solidFill>
                  <a:srgbClr val="FF0000"/>
                </a:solidFill>
              </a:rPr>
              <a:t>The extent of Bribery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$</a:t>
            </a:r>
            <a:r>
              <a:rPr lang="en-GB" dirty="0"/>
              <a:t>1 trillion is paid in bribes on a worldwide basis each </a:t>
            </a:r>
            <a:r>
              <a:rPr lang="en-GB" dirty="0" smtClean="0"/>
              <a:t>year (Pope and Webb, 2010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$30 </a:t>
            </a:r>
            <a:r>
              <a:rPr lang="en-GB" dirty="0"/>
              <a:t>trillion </a:t>
            </a:r>
            <a:r>
              <a:rPr lang="en-GB" dirty="0" smtClean="0"/>
              <a:t>is paid per year (World Bank)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769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Policy background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UK policy heavily influenced by:</a:t>
            </a:r>
          </a:p>
          <a:p>
            <a:pPr lvl="1"/>
            <a:r>
              <a:rPr lang="en-GB" dirty="0"/>
              <a:t>United Nations (UN), </a:t>
            </a:r>
            <a:endParaRPr lang="en-GB" dirty="0" smtClean="0"/>
          </a:p>
          <a:p>
            <a:pPr lvl="1"/>
            <a:r>
              <a:rPr lang="en-GB" dirty="0" smtClean="0"/>
              <a:t>the </a:t>
            </a:r>
            <a:r>
              <a:rPr lang="en-GB" dirty="0"/>
              <a:t>European Union (EU) and </a:t>
            </a:r>
            <a:endParaRPr lang="en-GB" dirty="0" smtClean="0"/>
          </a:p>
          <a:p>
            <a:pPr lvl="1"/>
            <a:r>
              <a:rPr lang="en-GB" dirty="0" smtClean="0"/>
              <a:t>the OECD.</a:t>
            </a:r>
          </a:p>
          <a:p>
            <a:r>
              <a:rPr lang="en-GB" dirty="0"/>
              <a:t>OECD Convention on Combating Bribery of Foreign Public Officials in International Business </a:t>
            </a:r>
            <a:r>
              <a:rPr lang="en-GB" dirty="0" smtClean="0"/>
              <a:t>Transactions (1994)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08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Policy background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EU:</a:t>
            </a:r>
          </a:p>
          <a:p>
            <a:pPr lvl="1"/>
            <a:r>
              <a:rPr lang="en-GB" dirty="0" smtClean="0"/>
              <a:t>Convention </a:t>
            </a:r>
            <a:r>
              <a:rPr lang="en-GB" dirty="0"/>
              <a:t>of the European Union on the Fight against </a:t>
            </a:r>
            <a:r>
              <a:rPr lang="en-GB" dirty="0" smtClean="0"/>
              <a:t>Corruption (1995)</a:t>
            </a:r>
          </a:p>
          <a:p>
            <a:pPr lvl="1"/>
            <a:r>
              <a:rPr lang="en-GB" dirty="0"/>
              <a:t>Convention on the Fight against Corruption involving Officials of the European Communities or Officials of Member </a:t>
            </a:r>
            <a:r>
              <a:rPr lang="en-GB" dirty="0" smtClean="0"/>
              <a:t>States (1997)</a:t>
            </a:r>
          </a:p>
          <a:p>
            <a:r>
              <a:rPr lang="en-GB" dirty="0" smtClean="0"/>
              <a:t>UN:</a:t>
            </a:r>
          </a:p>
          <a:p>
            <a:pPr lvl="1"/>
            <a:r>
              <a:rPr lang="en-GB" dirty="0"/>
              <a:t>Convention against </a:t>
            </a:r>
            <a:r>
              <a:rPr lang="en-GB" dirty="0" smtClean="0"/>
              <a:t>Corruption (2003)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854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Policy background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UKs reform of its bribery laws began with the publication of a Law Commission Report in 1998. 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Law Commission recommended that ‘the common law offence of bribery and the statutory offences of corruption should be replaced by a modern statute’.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81913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Policy background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then Labour government responded by publishing a Corruption Bill, which was rejected,</a:t>
            </a:r>
          </a:p>
          <a:p>
            <a:r>
              <a:rPr lang="en-GB" dirty="0" smtClean="0"/>
              <a:t>This was followed by another consultation exercise by the Law Commission in 2007, which subsequently led to the publication of its 2008 Report,</a:t>
            </a:r>
          </a:p>
          <a:p>
            <a:r>
              <a:rPr lang="en-GB" dirty="0" smtClean="0"/>
              <a:t>Bribery Act 2010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611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Financial institutions and regulatory bodies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Two </a:t>
            </a:r>
            <a:r>
              <a:rPr lang="en-GB" dirty="0"/>
              <a:t>main regulatory bodies that enforce the provisions of the Bribery Act </a:t>
            </a:r>
            <a:r>
              <a:rPr lang="en-GB" dirty="0" smtClean="0"/>
              <a:t>2010:</a:t>
            </a:r>
          </a:p>
          <a:p>
            <a:pPr lvl="1"/>
            <a:r>
              <a:rPr lang="en-GB" dirty="0" smtClean="0"/>
              <a:t>Serious Fraud Office (SFO) and </a:t>
            </a:r>
            <a:r>
              <a:rPr lang="en-GB" dirty="0"/>
              <a:t>the </a:t>
            </a:r>
            <a:endParaRPr lang="en-GB" dirty="0" smtClean="0"/>
          </a:p>
          <a:p>
            <a:pPr lvl="1"/>
            <a:r>
              <a:rPr lang="en-GB" dirty="0" smtClean="0"/>
              <a:t>Financial Conduct Authority (FCA)</a:t>
            </a:r>
          </a:p>
          <a:p>
            <a:r>
              <a:rPr lang="en-GB" dirty="0" smtClean="0"/>
              <a:t>The SFO enforce the criminal offences created by the Bribery Act 2010</a:t>
            </a:r>
          </a:p>
          <a:p>
            <a:r>
              <a:rPr lang="en-GB" dirty="0" smtClean="0"/>
              <a:t>Firms authorised and regulated by the FCA are bound </a:t>
            </a:r>
            <a:r>
              <a:rPr lang="en-GB" dirty="0"/>
              <a:t>to comply with its anti-bribery provisions as set out in its Hand Book and </a:t>
            </a:r>
            <a:r>
              <a:rPr lang="en-GB" dirty="0" smtClean="0"/>
              <a:t>it’s Principles </a:t>
            </a:r>
            <a:r>
              <a:rPr lang="en-GB" dirty="0"/>
              <a:t>for Business</a:t>
            </a:r>
          </a:p>
        </p:txBody>
      </p:sp>
    </p:spTree>
    <p:extLst>
      <p:ext uri="{BB962C8B-B14F-4D97-AF65-F5344CB8AC3E}">
        <p14:creationId xmlns:p14="http://schemas.microsoft.com/office/powerpoint/2010/main" val="2752565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>
                <a:solidFill>
                  <a:srgbClr val="FF0000"/>
                </a:solidFill>
              </a:rPr>
              <a:t>Financial Conduct Authority</a:t>
            </a:r>
            <a:endParaRPr lang="en-GB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GB" altLang="zh-CN" dirty="0" smtClean="0"/>
              <a:t>The FSA was given a statutory </a:t>
            </a:r>
            <a:r>
              <a:rPr lang="en-GB" altLang="zh-CN" dirty="0" smtClean="0"/>
              <a:t>objective </a:t>
            </a:r>
            <a:r>
              <a:rPr lang="en-GB" altLang="zh-CN" dirty="0" smtClean="0"/>
              <a:t>to reduce financial crime (Financial Services and Markets Act 2000, s. 6)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zh-CN" dirty="0" smtClean="0"/>
              <a:t>The </a:t>
            </a:r>
            <a:r>
              <a:rPr lang="en-GB" altLang="zh-CN" dirty="0" smtClean="0"/>
              <a:t>combined </a:t>
            </a:r>
            <a:r>
              <a:rPr lang="en-GB" altLang="zh-CN" dirty="0" smtClean="0"/>
              <a:t>the efforts of financial regulation with those of criminal law intelligence, investigation and the prosecution agencies.  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zh-CN" dirty="0" smtClean="0"/>
              <a:t>The </a:t>
            </a:r>
            <a:r>
              <a:rPr lang="en-GB" altLang="zh-CN" dirty="0" smtClean="0"/>
              <a:t>main objective </a:t>
            </a:r>
            <a:r>
              <a:rPr lang="en-GB" altLang="zh-CN" dirty="0" smtClean="0"/>
              <a:t>of the </a:t>
            </a:r>
            <a:r>
              <a:rPr lang="en-GB" altLang="zh-CN" dirty="0" smtClean="0"/>
              <a:t>FSA was to ensure </a:t>
            </a:r>
            <a:r>
              <a:rPr lang="en-GB" altLang="zh-CN" dirty="0" smtClean="0"/>
              <a:t>that financial institutions have </a:t>
            </a:r>
            <a:r>
              <a:rPr lang="en-GB" altLang="zh-CN" b="1" dirty="0" smtClean="0">
                <a:solidFill>
                  <a:srgbClr val="FF0000"/>
                </a:solidFill>
              </a:rPr>
              <a:t>systems</a:t>
            </a:r>
            <a:r>
              <a:rPr lang="en-GB" altLang="zh-CN" dirty="0" smtClean="0">
                <a:solidFill>
                  <a:srgbClr val="FF0000"/>
                </a:solidFill>
              </a:rPr>
              <a:t> </a:t>
            </a:r>
            <a:r>
              <a:rPr lang="en-GB" altLang="zh-CN" dirty="0" smtClean="0"/>
              <a:t>and </a:t>
            </a:r>
            <a:r>
              <a:rPr lang="en-GB" altLang="zh-CN" b="1" dirty="0" smtClean="0">
                <a:solidFill>
                  <a:srgbClr val="FF0000"/>
                </a:solidFill>
              </a:rPr>
              <a:t>practices</a:t>
            </a:r>
            <a:r>
              <a:rPr lang="en-GB" altLang="zh-CN" dirty="0" smtClean="0">
                <a:solidFill>
                  <a:srgbClr val="FF0000"/>
                </a:solidFill>
              </a:rPr>
              <a:t> </a:t>
            </a:r>
            <a:r>
              <a:rPr lang="en-GB" altLang="zh-CN" dirty="0" smtClean="0"/>
              <a:t>in place to protect themselves against being used as vehicles by financial criminals. 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264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FF0000"/>
                </a:solidFill>
              </a:rPr>
              <a:t>Financial Conduct Authority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FCA </a:t>
            </a:r>
            <a:r>
              <a:rPr lang="en-US" dirty="0" err="1" smtClean="0"/>
              <a:t>authorised</a:t>
            </a:r>
            <a:r>
              <a:rPr lang="en-US" dirty="0" smtClean="0"/>
              <a:t> </a:t>
            </a:r>
            <a:r>
              <a:rPr lang="en-US" dirty="0"/>
              <a:t>firms have a regulatory obligation to put in place and maintain policies and processes to prevent bribery and corruption and to conduct their business with integrity</a:t>
            </a:r>
            <a:r>
              <a:rPr lang="en-US" dirty="0" smtClean="0"/>
              <a:t>.</a:t>
            </a:r>
          </a:p>
          <a:p>
            <a:r>
              <a:rPr lang="en-US" dirty="0"/>
              <a:t>Firms have to demonstrate that they:</a:t>
            </a:r>
          </a:p>
          <a:p>
            <a:pPr lvl="1"/>
            <a:r>
              <a:rPr lang="en-US" dirty="0"/>
              <a:t>Identify, assess and mitigate bribery and corruption </a:t>
            </a:r>
            <a:r>
              <a:rPr lang="en-US" dirty="0" smtClean="0"/>
              <a:t>risk and </a:t>
            </a:r>
            <a:endParaRPr lang="en-US" dirty="0"/>
          </a:p>
          <a:p>
            <a:pPr lvl="1"/>
            <a:r>
              <a:rPr lang="en-US" dirty="0"/>
              <a:t>Take reasonable steps to prevent bribery and corruption risk </a:t>
            </a:r>
            <a:r>
              <a:rPr lang="en-US" dirty="0" err="1"/>
              <a:t>crystallising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966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FF0000"/>
                </a:solidFill>
              </a:rPr>
              <a:t>Financial Conduct Authority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FCA’s powers </a:t>
            </a:r>
            <a:r>
              <a:rPr lang="en-US" dirty="0"/>
              <a:t>apply in relation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anti-bribery </a:t>
            </a:r>
            <a:r>
              <a:rPr lang="en-US" dirty="0"/>
              <a:t>and corruption where </a:t>
            </a:r>
            <a:r>
              <a:rPr lang="en-US" dirty="0" err="1"/>
              <a:t>authorised</a:t>
            </a:r>
            <a:r>
              <a:rPr lang="en-US" dirty="0"/>
              <a:t> firms / FSMA-</a:t>
            </a:r>
            <a:r>
              <a:rPr lang="en-US" dirty="0" err="1"/>
              <a:t>authorised</a:t>
            </a:r>
            <a:r>
              <a:rPr lang="en-US" dirty="0"/>
              <a:t> firms fail to adequately address bribery and corruption risk, </a:t>
            </a:r>
            <a:endParaRPr lang="en-US" dirty="0" smtClean="0"/>
          </a:p>
          <a:p>
            <a:pPr lvl="1"/>
            <a:r>
              <a:rPr lang="en-US" dirty="0" smtClean="0"/>
              <a:t>including</a:t>
            </a:r>
            <a:r>
              <a:rPr lang="en-US" dirty="0"/>
              <a:t>, but not limited to, where these risks arise in relation to third parties acting on behalf of the firm.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23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Introduction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Definitions</a:t>
            </a:r>
          </a:p>
          <a:p>
            <a:r>
              <a:rPr lang="en-GB" dirty="0" smtClean="0"/>
              <a:t>What is the offence of bribery?</a:t>
            </a:r>
          </a:p>
          <a:p>
            <a:r>
              <a:rPr lang="en-GB" dirty="0" smtClean="0"/>
              <a:t>The extent of bribery</a:t>
            </a:r>
          </a:p>
          <a:p>
            <a:r>
              <a:rPr lang="en-GB" dirty="0" smtClean="0"/>
              <a:t>Policy background</a:t>
            </a:r>
          </a:p>
          <a:p>
            <a:r>
              <a:rPr lang="en-GB" dirty="0" smtClean="0"/>
              <a:t>Financial institutions and regulatory </a:t>
            </a:r>
            <a:r>
              <a:rPr lang="en-GB" dirty="0" smtClean="0"/>
              <a:t>bodies</a:t>
            </a:r>
          </a:p>
          <a:p>
            <a:pPr lvl="1"/>
            <a:r>
              <a:rPr lang="en-GB" dirty="0" smtClean="0"/>
              <a:t>Financial Conduct Authority</a:t>
            </a:r>
          </a:p>
          <a:p>
            <a:r>
              <a:rPr lang="en-GB" dirty="0" smtClean="0"/>
              <a:t>Sentencing </a:t>
            </a:r>
            <a:r>
              <a:rPr lang="en-GB" dirty="0" smtClean="0"/>
              <a:t>and recovery</a:t>
            </a:r>
          </a:p>
          <a:p>
            <a:r>
              <a:rPr lang="en-GB" dirty="0" smtClean="0"/>
              <a:t>Conclusions </a:t>
            </a:r>
          </a:p>
        </p:txBody>
      </p:sp>
    </p:spTree>
    <p:extLst>
      <p:ext uri="{BB962C8B-B14F-4D97-AF65-F5344CB8AC3E}">
        <p14:creationId xmlns:p14="http://schemas.microsoft.com/office/powerpoint/2010/main" val="4281407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FF0000"/>
                </a:solidFill>
              </a:rPr>
              <a:t>Financial Conduct Authority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FCA doesn’t have </a:t>
            </a:r>
            <a:r>
              <a:rPr lang="en-US" dirty="0"/>
              <a:t>to wait for a bribe to be paid or for evidence of a bribe to take action </a:t>
            </a:r>
            <a:r>
              <a:rPr lang="en-US" dirty="0" smtClean="0"/>
              <a:t>– </a:t>
            </a:r>
          </a:p>
          <a:p>
            <a:r>
              <a:rPr lang="en-US" dirty="0" smtClean="0"/>
              <a:t>The FCA will take action </a:t>
            </a:r>
            <a:r>
              <a:rPr lang="en-US" dirty="0"/>
              <a:t>against firms with deficient anti-bribery and corruption systems and controls irrespective of whether or not bribery or corruption has taken place.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578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Financial Conduct Authority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zh-CN" dirty="0"/>
              <a:t>The </a:t>
            </a:r>
            <a:r>
              <a:rPr lang="en-GB" altLang="zh-CN" dirty="0" smtClean="0"/>
              <a:t>FCA </a:t>
            </a:r>
            <a:r>
              <a:rPr lang="en-GB" altLang="zh-CN" dirty="0"/>
              <a:t>under this objective will aim to play a primary role in three main areas:</a:t>
            </a:r>
          </a:p>
          <a:p>
            <a:pPr lvl="1">
              <a:lnSpc>
                <a:spcPct val="90000"/>
              </a:lnSpc>
            </a:pPr>
            <a:r>
              <a:rPr lang="en-GB" altLang="zh-CN" sz="3200" dirty="0"/>
              <a:t>money laundering; </a:t>
            </a:r>
          </a:p>
          <a:p>
            <a:pPr lvl="1">
              <a:lnSpc>
                <a:spcPct val="90000"/>
              </a:lnSpc>
            </a:pPr>
            <a:r>
              <a:rPr lang="en-GB" altLang="zh-CN" sz="3200" dirty="0"/>
              <a:t>Fraud, </a:t>
            </a:r>
          </a:p>
          <a:p>
            <a:pPr lvl="1">
              <a:lnSpc>
                <a:spcPct val="90000"/>
              </a:lnSpc>
            </a:pPr>
            <a:r>
              <a:rPr lang="en-GB" altLang="zh-CN" sz="3200" dirty="0"/>
              <a:t>or dishonesty, including financial e-crime and fraudulent marketing of investments; and criminal market misconduct, including insider </a:t>
            </a:r>
            <a:r>
              <a:rPr lang="en-GB" altLang="zh-CN" sz="3200" dirty="0" smtClean="0"/>
              <a:t>dealing</a:t>
            </a:r>
          </a:p>
          <a:p>
            <a:pPr lvl="1">
              <a:lnSpc>
                <a:spcPct val="90000"/>
              </a:lnSpc>
            </a:pPr>
            <a:r>
              <a:rPr lang="en-GB" altLang="zh-CN" sz="3200" dirty="0" smtClean="0">
                <a:sym typeface="Wingdings" pitchFamily="2" charset="2"/>
              </a:rPr>
              <a:t>Bribery</a:t>
            </a:r>
            <a:endParaRPr lang="en-GB" altLang="zh-CN" sz="3200" dirty="0">
              <a:sym typeface="Wingdings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03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Financial Conduct Authority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Financial Conduct Authority</a:t>
            </a:r>
          </a:p>
          <a:p>
            <a:pPr lvl="1"/>
            <a:r>
              <a:rPr lang="en-GB" dirty="0" smtClean="0"/>
              <a:t>Impose financial penalties</a:t>
            </a:r>
          </a:p>
          <a:p>
            <a:pPr lvl="1"/>
            <a:r>
              <a:rPr lang="en-GB" dirty="0" smtClean="0"/>
              <a:t>Financial Services and Markets Act 2001 (s. 206(1)).</a:t>
            </a:r>
          </a:p>
          <a:p>
            <a:pPr lvl="1"/>
            <a:r>
              <a:rPr lang="en-GB" dirty="0"/>
              <a:t>Willis Limited </a:t>
            </a:r>
            <a:r>
              <a:rPr lang="en-GB" dirty="0" smtClean="0"/>
              <a:t>were fined £6.8m for </a:t>
            </a:r>
            <a:r>
              <a:rPr lang="en-GB" dirty="0"/>
              <a:t>weaknesses in its anti-bribery and corruption systems and </a:t>
            </a:r>
            <a:r>
              <a:rPr lang="en-GB" dirty="0" smtClean="0"/>
              <a:t>controls (July 2011)</a:t>
            </a:r>
          </a:p>
          <a:p>
            <a:pPr lvl="1"/>
            <a:r>
              <a:rPr lang="en-GB" dirty="0"/>
              <a:t>Aon Limited £</a:t>
            </a:r>
            <a:r>
              <a:rPr lang="en-GB" dirty="0" smtClean="0"/>
              <a:t>5.25m (July 2011)</a:t>
            </a:r>
          </a:p>
          <a:p>
            <a:pPr lvl="1"/>
            <a:r>
              <a:rPr lang="en-GB" dirty="0" smtClean="0"/>
              <a:t>Civil Recovery Orders (Proceeds of Crime Act 2002, s. 2A). </a:t>
            </a:r>
          </a:p>
        </p:txBody>
      </p:sp>
    </p:spTree>
    <p:extLst>
      <p:ext uri="{BB962C8B-B14F-4D97-AF65-F5344CB8AC3E}">
        <p14:creationId xmlns:p14="http://schemas.microsoft.com/office/powerpoint/2010/main" val="2622369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Sentencing and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Smith and </a:t>
            </a:r>
            <a:r>
              <a:rPr lang="en-US" i="1" dirty="0" err="1" smtClean="0"/>
              <a:t>Ouzman</a:t>
            </a:r>
            <a:r>
              <a:rPr lang="en-US" i="1" dirty="0" smtClean="0"/>
              <a:t> Ltd</a:t>
            </a:r>
          </a:p>
          <a:p>
            <a:pPr lvl="1"/>
            <a:r>
              <a:rPr lang="en-US" dirty="0" smtClean="0"/>
              <a:t>Christopher John Smith was convicted of two counts of corruptly agreeing to make payments</a:t>
            </a:r>
          </a:p>
          <a:p>
            <a:pPr lvl="2"/>
            <a:r>
              <a:rPr lang="en-US" dirty="0" smtClean="0"/>
              <a:t>Sentenced to 18 months imprisonment</a:t>
            </a:r>
          </a:p>
          <a:p>
            <a:pPr lvl="1"/>
            <a:r>
              <a:rPr lang="en-US" dirty="0" smtClean="0"/>
              <a:t>Nicholas Charles Smith was convicted of three counts of corruptly agreeing to make payments</a:t>
            </a:r>
          </a:p>
          <a:p>
            <a:pPr lvl="2"/>
            <a:r>
              <a:rPr lang="en-US" dirty="0" smtClean="0"/>
              <a:t>Sentenced to three years imprisonment</a:t>
            </a:r>
          </a:p>
          <a:p>
            <a:pPr lvl="1"/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128455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Sentencing and recovery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Sustainable Growth Group</a:t>
            </a:r>
          </a:p>
          <a:p>
            <a:pPr lvl="1"/>
            <a:r>
              <a:rPr lang="en-US" dirty="0" smtClean="0"/>
              <a:t>Gary Lloyd West sentenced to a total of 13 years' imprisonment.</a:t>
            </a:r>
          </a:p>
          <a:p>
            <a:pPr lvl="1"/>
            <a:r>
              <a:rPr lang="en-US" dirty="0" smtClean="0"/>
              <a:t>James Brunel Whale sentenced to a total of 9 years' imprisonment</a:t>
            </a:r>
          </a:p>
          <a:p>
            <a:pPr lvl="1"/>
            <a:r>
              <a:rPr lang="en-US" dirty="0" smtClean="0"/>
              <a:t>Stuart John </a:t>
            </a:r>
            <a:r>
              <a:rPr lang="en-US" dirty="0" err="1" smtClean="0"/>
              <a:t>Stonewas</a:t>
            </a:r>
            <a:r>
              <a:rPr lang="en-US" dirty="0" smtClean="0"/>
              <a:t> sentenced to a total of 6 years' imprisonment.</a:t>
            </a:r>
          </a:p>
          <a:p>
            <a:pPr lvl="1"/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69411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Sentencing and recovery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Yang Li – the failing student</a:t>
            </a:r>
            <a:endParaRPr lang="en-GB" dirty="0" smtClean="0"/>
          </a:p>
          <a:p>
            <a:pPr lvl="1"/>
            <a:r>
              <a:rPr lang="en-GB" dirty="0" smtClean="0"/>
              <a:t>Attempted to bribe his professor £5,000</a:t>
            </a:r>
          </a:p>
          <a:p>
            <a:pPr lvl="1"/>
            <a:r>
              <a:rPr lang="en-GB" dirty="0" smtClean="0"/>
              <a:t>Carried a loaded air pistol</a:t>
            </a:r>
          </a:p>
          <a:p>
            <a:pPr lvl="1"/>
            <a:r>
              <a:rPr lang="en-GB" dirty="0" smtClean="0"/>
              <a:t>Sentenced to 12 months imprisonment</a:t>
            </a:r>
          </a:p>
        </p:txBody>
      </p:sp>
    </p:spTree>
    <p:extLst>
      <p:ext uri="{BB962C8B-B14F-4D97-AF65-F5344CB8AC3E}">
        <p14:creationId xmlns:p14="http://schemas.microsoft.com/office/powerpoint/2010/main" val="3938157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Sentencing and Recovery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 smtClean="0"/>
              <a:t>Munir</a:t>
            </a:r>
            <a:r>
              <a:rPr lang="en-GB" i="1" dirty="0" smtClean="0"/>
              <a:t> </a:t>
            </a:r>
            <a:r>
              <a:rPr lang="en-GB" i="1" dirty="0" err="1" smtClean="0"/>
              <a:t>Yakub</a:t>
            </a:r>
            <a:r>
              <a:rPr lang="en-GB" i="1" dirty="0" smtClean="0"/>
              <a:t> Patel – the Magistrates Court Clerk</a:t>
            </a:r>
          </a:p>
          <a:p>
            <a:pPr lvl="1"/>
            <a:r>
              <a:rPr lang="en-US" dirty="0" smtClean="0"/>
              <a:t>worked at </a:t>
            </a:r>
            <a:r>
              <a:rPr lang="en-US" dirty="0" err="1" smtClean="0"/>
              <a:t>Redbridge</a:t>
            </a:r>
            <a:r>
              <a:rPr lang="en-US" dirty="0" smtClean="0"/>
              <a:t> Magistrates' Court</a:t>
            </a:r>
          </a:p>
          <a:p>
            <a:pPr lvl="1"/>
            <a:r>
              <a:rPr lang="en-US" dirty="0" smtClean="0"/>
              <a:t>took £500 to avoid putting details of a traffic summons on a court database</a:t>
            </a:r>
          </a:p>
          <a:p>
            <a:pPr lvl="1"/>
            <a:r>
              <a:rPr lang="en-US" dirty="0" smtClean="0"/>
              <a:t>He admitted one count of bribery</a:t>
            </a:r>
          </a:p>
          <a:p>
            <a:pPr lvl="1"/>
            <a:r>
              <a:rPr lang="en-US" dirty="0" smtClean="0"/>
              <a:t>sentenced to six years</a:t>
            </a:r>
          </a:p>
          <a:p>
            <a:pPr lvl="1"/>
            <a:r>
              <a:rPr lang="en-US" dirty="0" smtClean="0"/>
              <a:t>Court of Appeal reduced the sentence to three years </a:t>
            </a:r>
          </a:p>
          <a:p>
            <a:pPr lvl="1"/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27212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Sentencing and Recovery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 smtClean="0"/>
              <a:t>Mawia</a:t>
            </a:r>
            <a:r>
              <a:rPr lang="en-US" i="1" dirty="0" smtClean="0"/>
              <a:t> </a:t>
            </a:r>
            <a:r>
              <a:rPr lang="en-US" i="1" dirty="0" err="1" smtClean="0">
                <a:effectLst/>
              </a:rPr>
              <a:t>Mushtaq</a:t>
            </a:r>
            <a:r>
              <a:rPr lang="en-US" i="1" dirty="0" smtClean="0">
                <a:effectLst/>
              </a:rPr>
              <a:t> –  the driving examinee</a:t>
            </a:r>
          </a:p>
          <a:p>
            <a:pPr lvl="1"/>
            <a:r>
              <a:rPr lang="en-US" dirty="0" smtClean="0">
                <a:effectLst/>
              </a:rPr>
              <a:t>He was  successfully prosecuted for offering a bribe</a:t>
            </a:r>
          </a:p>
          <a:p>
            <a:pPr lvl="1"/>
            <a:r>
              <a:rPr lang="en-US" dirty="0" smtClean="0">
                <a:effectLst/>
              </a:rPr>
              <a:t>He had failed a driving test before an Oldham Council licensing officer. </a:t>
            </a:r>
          </a:p>
          <a:p>
            <a:pPr lvl="1"/>
            <a:r>
              <a:rPr lang="en-US" dirty="0" smtClean="0">
                <a:effectLst/>
              </a:rPr>
              <a:t>Passing the test was necessary for </a:t>
            </a:r>
            <a:r>
              <a:rPr lang="en-US" dirty="0" err="1" smtClean="0">
                <a:effectLst/>
              </a:rPr>
              <a:t>Mr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Mushtaq</a:t>
            </a:r>
            <a:r>
              <a:rPr lang="en-US" dirty="0" smtClean="0">
                <a:effectLst/>
              </a:rPr>
              <a:t> to obtain a taxi </a:t>
            </a:r>
            <a:r>
              <a:rPr lang="en-US" dirty="0" err="1" smtClean="0">
                <a:effectLst/>
              </a:rPr>
              <a:t>licence</a:t>
            </a:r>
            <a:r>
              <a:rPr lang="en-US" dirty="0" smtClean="0">
                <a:effectLst/>
              </a:rPr>
              <a:t>. </a:t>
            </a:r>
          </a:p>
          <a:p>
            <a:pPr lvl="1"/>
            <a:r>
              <a:rPr lang="en-US" dirty="0" err="1" smtClean="0">
                <a:effectLst/>
              </a:rPr>
              <a:t>Mr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Mushtaq</a:t>
            </a:r>
            <a:r>
              <a:rPr lang="en-US" dirty="0" smtClean="0">
                <a:effectLst/>
              </a:rPr>
              <a:t> offered £200 which was later increased to £300 if the result of the test was changed to a pass.  </a:t>
            </a:r>
          </a:p>
          <a:p>
            <a:pPr lvl="1"/>
            <a:r>
              <a:rPr lang="en-US" dirty="0" smtClean="0">
                <a:effectLst/>
              </a:rPr>
              <a:t>The officer refused the bribe and the matter was reported to the police.</a:t>
            </a:r>
          </a:p>
        </p:txBody>
      </p:sp>
    </p:spTree>
    <p:extLst>
      <p:ext uri="{BB962C8B-B14F-4D97-AF65-F5344CB8AC3E}">
        <p14:creationId xmlns:p14="http://schemas.microsoft.com/office/powerpoint/2010/main" val="26254747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Sentencing and Recovery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R v Anderson (Malcolm John)</a:t>
            </a:r>
            <a:r>
              <a:rPr lang="en-GB" dirty="0"/>
              <a:t>, </a:t>
            </a:r>
            <a:r>
              <a:rPr lang="x-none"/>
              <a:t>[2003] 2 Cr. App. R. (S.) 28.</a:t>
            </a:r>
            <a:endParaRPr lang="en-GB" dirty="0"/>
          </a:p>
          <a:p>
            <a:r>
              <a:rPr lang="en-GB" i="1" dirty="0"/>
              <a:t>R v Francis </a:t>
            </a:r>
            <a:r>
              <a:rPr lang="en-GB" i="1" dirty="0" err="1"/>
              <a:t>Hurell</a:t>
            </a:r>
            <a:r>
              <a:rPr lang="en-GB" dirty="0"/>
              <a:t>. </a:t>
            </a:r>
            <a:r>
              <a:rPr lang="x-none"/>
              <a:t>[2004] 2 Cr. App. R. (S.) 23.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670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Sentencing and Recovery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Civil Recovery Orders (Proceeds of Crime Act 2002, s. 2A). </a:t>
            </a:r>
          </a:p>
          <a:p>
            <a:r>
              <a:rPr lang="en-GB" dirty="0"/>
              <a:t>Serious Crime Prevention Order </a:t>
            </a:r>
            <a:r>
              <a:rPr lang="en-GB" dirty="0" smtClean="0"/>
              <a:t>(Part </a:t>
            </a:r>
            <a:r>
              <a:rPr lang="en-GB" dirty="0"/>
              <a:t>1 of the Serious Crime Act </a:t>
            </a:r>
            <a:r>
              <a:rPr lang="en-GB" dirty="0" smtClean="0"/>
              <a:t>2007)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21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Bribery has been referred to as </a:t>
            </a:r>
            <a:r>
              <a:rPr lang="en-GB" dirty="0" smtClean="0"/>
              <a:t>an:</a:t>
            </a:r>
          </a:p>
          <a:p>
            <a:pPr lvl="1"/>
            <a:r>
              <a:rPr lang="en-GB" dirty="0" smtClean="0"/>
              <a:t>illegal </a:t>
            </a:r>
            <a:r>
              <a:rPr lang="en-GB" dirty="0"/>
              <a:t>gratuity, </a:t>
            </a:r>
            <a:endParaRPr lang="en-GB" dirty="0" smtClean="0"/>
          </a:p>
          <a:p>
            <a:pPr lvl="1"/>
            <a:r>
              <a:rPr lang="en-GB" dirty="0" smtClean="0"/>
              <a:t>extortion</a:t>
            </a:r>
            <a:r>
              <a:rPr lang="en-GB" dirty="0"/>
              <a:t>, </a:t>
            </a:r>
            <a:endParaRPr lang="en-GB" dirty="0" smtClean="0"/>
          </a:p>
          <a:p>
            <a:pPr lvl="1"/>
            <a:r>
              <a:rPr lang="en-GB" dirty="0" smtClean="0"/>
              <a:t>conflict </a:t>
            </a:r>
            <a:r>
              <a:rPr lang="en-GB" dirty="0"/>
              <a:t>of interest, </a:t>
            </a:r>
            <a:endParaRPr lang="en-GB" dirty="0" smtClean="0"/>
          </a:p>
          <a:p>
            <a:pPr lvl="1"/>
            <a:r>
              <a:rPr lang="en-GB" dirty="0" smtClean="0"/>
              <a:t>kickback</a:t>
            </a:r>
            <a:r>
              <a:rPr lang="en-GB" dirty="0"/>
              <a:t>, </a:t>
            </a:r>
            <a:endParaRPr lang="en-GB" dirty="0" smtClean="0"/>
          </a:p>
          <a:p>
            <a:pPr lvl="1"/>
            <a:r>
              <a:rPr lang="en-GB" dirty="0" smtClean="0"/>
              <a:t>corporate </a:t>
            </a:r>
            <a:r>
              <a:rPr lang="en-GB" dirty="0"/>
              <a:t>espionage </a:t>
            </a:r>
            <a:r>
              <a:rPr lang="en-GB" dirty="0" smtClean="0"/>
              <a:t>and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commission or fee</a:t>
            </a:r>
          </a:p>
        </p:txBody>
      </p:sp>
    </p:spTree>
    <p:extLst>
      <p:ext uri="{BB962C8B-B14F-4D97-AF65-F5344CB8AC3E}">
        <p14:creationId xmlns:p14="http://schemas.microsoft.com/office/powerpoint/2010/main" val="1574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Definitions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Organisation </a:t>
            </a:r>
            <a:r>
              <a:rPr lang="en-GB" dirty="0"/>
              <a:t>for Economic Co-operation and </a:t>
            </a:r>
            <a:r>
              <a:rPr lang="en-GB" dirty="0" smtClean="0"/>
              <a:t>Development, </a:t>
            </a:r>
            <a:r>
              <a:rPr lang="en-GB" dirty="0"/>
              <a:t>bribery is defined </a:t>
            </a:r>
            <a:r>
              <a:rPr lang="en-GB" dirty="0" smtClean="0"/>
              <a:t>as:</a:t>
            </a:r>
          </a:p>
          <a:p>
            <a:pPr lvl="1"/>
            <a:r>
              <a:rPr lang="en-GB" dirty="0" smtClean="0"/>
              <a:t>‘</a:t>
            </a:r>
            <a:r>
              <a:rPr lang="en-GB" dirty="0"/>
              <a:t>the offering, promising or giving [of] something in order to influence a public official in the execution of his/her official duties’.  </a:t>
            </a:r>
            <a:endParaRPr lang="en-GB" dirty="0" smtClean="0"/>
          </a:p>
          <a:p>
            <a:r>
              <a:rPr lang="en-GB" dirty="0" smtClean="0"/>
              <a:t>Perhaps </a:t>
            </a:r>
            <a:r>
              <a:rPr lang="en-GB" dirty="0"/>
              <a:t>one of the simplest definitions, however, is offered by the </a:t>
            </a:r>
            <a:r>
              <a:rPr lang="en-GB" dirty="0" smtClean="0"/>
              <a:t>SFO:</a:t>
            </a:r>
          </a:p>
          <a:p>
            <a:pPr lvl="1"/>
            <a:r>
              <a:rPr lang="en-GB" dirty="0" smtClean="0"/>
              <a:t>‘</a:t>
            </a:r>
            <a:r>
              <a:rPr lang="en-GB" dirty="0"/>
              <a:t>giving or receiving [of] something of value to influence a transaction’.</a:t>
            </a:r>
            <a:r>
              <a:rPr lang="en-GB" dirty="0" smtClean="0">
                <a:effectLst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38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Definitions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Bribery </a:t>
            </a:r>
            <a:r>
              <a:rPr lang="en-GB" dirty="0"/>
              <a:t>can be divided into two categories 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direct </a:t>
            </a:r>
            <a:r>
              <a:rPr lang="en-GB" dirty="0"/>
              <a:t>and </a:t>
            </a:r>
            <a:endParaRPr lang="en-GB" dirty="0" smtClean="0"/>
          </a:p>
          <a:p>
            <a:pPr lvl="1"/>
            <a:r>
              <a:rPr lang="en-GB" dirty="0" smtClean="0"/>
              <a:t>indirect</a:t>
            </a:r>
            <a:r>
              <a:rPr lang="en-GB" dirty="0"/>
              <a:t>. 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more common of these two types is indirect, </a:t>
            </a:r>
            <a:endParaRPr lang="en-GB" dirty="0" smtClean="0"/>
          </a:p>
          <a:p>
            <a:r>
              <a:rPr lang="en-GB" dirty="0" smtClean="0"/>
              <a:t>Usually </a:t>
            </a:r>
            <a:r>
              <a:rPr lang="en-GB" dirty="0"/>
              <a:t>conducted via an agent or a go-between.  </a:t>
            </a:r>
          </a:p>
        </p:txBody>
      </p:sp>
    </p:spTree>
    <p:extLst>
      <p:ext uri="{BB962C8B-B14F-4D97-AF65-F5344CB8AC3E}">
        <p14:creationId xmlns:p14="http://schemas.microsoft.com/office/powerpoint/2010/main" val="419528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Definitions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several different </a:t>
            </a:r>
            <a:r>
              <a:rPr lang="en-GB" dirty="0"/>
              <a:t>statutory definitions of </a:t>
            </a:r>
            <a:r>
              <a:rPr lang="en-GB" dirty="0" smtClean="0"/>
              <a:t>bribery</a:t>
            </a:r>
          </a:p>
          <a:p>
            <a:pPr lvl="1"/>
            <a:r>
              <a:rPr lang="en-GB" dirty="0" smtClean="0"/>
              <a:t>Public </a:t>
            </a:r>
            <a:r>
              <a:rPr lang="en-GB" dirty="0"/>
              <a:t>Bodies Corrupt Practices Act 1889, </a:t>
            </a:r>
            <a:endParaRPr lang="en-GB" dirty="0" smtClean="0"/>
          </a:p>
          <a:p>
            <a:pPr lvl="1"/>
            <a:r>
              <a:rPr lang="en-GB" dirty="0" smtClean="0"/>
              <a:t>Prevention </a:t>
            </a:r>
            <a:r>
              <a:rPr lang="en-GB" dirty="0"/>
              <a:t>of Corruption Act </a:t>
            </a:r>
            <a:r>
              <a:rPr lang="en-GB" dirty="0" smtClean="0"/>
              <a:t>1906, </a:t>
            </a:r>
          </a:p>
          <a:p>
            <a:pPr lvl="1"/>
            <a:r>
              <a:rPr lang="en-GB" dirty="0" smtClean="0"/>
              <a:t>Prevention </a:t>
            </a:r>
            <a:r>
              <a:rPr lang="en-GB" dirty="0"/>
              <a:t>of Corruption Act </a:t>
            </a:r>
            <a:r>
              <a:rPr lang="en-GB" dirty="0" smtClean="0"/>
              <a:t>1916 and the </a:t>
            </a:r>
          </a:p>
          <a:p>
            <a:pPr lvl="1"/>
            <a:r>
              <a:rPr lang="en-GB" dirty="0" smtClean="0"/>
              <a:t>Bribery </a:t>
            </a:r>
            <a:r>
              <a:rPr lang="en-GB" dirty="0"/>
              <a:t>Act 2010</a:t>
            </a:r>
          </a:p>
        </p:txBody>
      </p:sp>
    </p:spTree>
    <p:extLst>
      <p:ext uri="{BB962C8B-B14F-4D97-AF65-F5344CB8AC3E}">
        <p14:creationId xmlns:p14="http://schemas.microsoft.com/office/powerpoint/2010/main" val="532807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What is the offence of bribery?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Bribery Act 2010</a:t>
            </a:r>
          </a:p>
          <a:p>
            <a:pPr lvl="1"/>
            <a:r>
              <a:rPr lang="en-GB" dirty="0"/>
              <a:t>a person is guilty of an offence if he/she offers, promises or gives a financial or other advantage to another person in one of two possible </a:t>
            </a:r>
            <a:r>
              <a:rPr lang="en-GB" dirty="0" smtClean="0"/>
              <a:t>circumstances (s.1)</a:t>
            </a:r>
          </a:p>
        </p:txBody>
      </p:sp>
    </p:spTree>
    <p:extLst>
      <p:ext uri="{BB962C8B-B14F-4D97-AF65-F5344CB8AC3E}">
        <p14:creationId xmlns:p14="http://schemas.microsoft.com/office/powerpoint/2010/main" val="99381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What is the offence of bribery?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Bribery Act 2010</a:t>
            </a:r>
          </a:p>
          <a:p>
            <a:pPr lvl="1"/>
            <a:r>
              <a:rPr lang="en-GB" dirty="0" smtClean="0"/>
              <a:t>is guilty of an offence under this section if he/she wishes, consents to, or accepts an advantage with the specific purpose that he/she will perform a relative function or activity improperly either by himself or by another person, or as a reward for such a performance (s.2)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235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What is the offence of bribery?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Bribery Act 2010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person ‘(P)’ commits the offence of bribing a foreign public official ‘(F)’ if ‘P’s intention is to influence F in F’s capacity as a foreign public official</a:t>
            </a:r>
            <a:r>
              <a:rPr lang="en-GB" dirty="0" smtClean="0"/>
              <a:t>’ (s.6)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486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1277</Words>
  <Application>Microsoft Office PowerPoint</Application>
  <PresentationFormat>On-screen Show (4:3)</PresentationFormat>
  <Paragraphs>145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 Financial Regulation: An Essential or Incidental Component in the Anti-Corruption Toolkit </vt:lpstr>
      <vt:lpstr>Introduction</vt:lpstr>
      <vt:lpstr>Definitions</vt:lpstr>
      <vt:lpstr>Definitions</vt:lpstr>
      <vt:lpstr>Definitions</vt:lpstr>
      <vt:lpstr>Definitions</vt:lpstr>
      <vt:lpstr>What is the offence of bribery?</vt:lpstr>
      <vt:lpstr>What is the offence of bribery?</vt:lpstr>
      <vt:lpstr>What is the offence of bribery?</vt:lpstr>
      <vt:lpstr>What is the offence of bribery?</vt:lpstr>
      <vt:lpstr>The extent of Bribery</vt:lpstr>
      <vt:lpstr>Policy background</vt:lpstr>
      <vt:lpstr>Policy background</vt:lpstr>
      <vt:lpstr>Policy background</vt:lpstr>
      <vt:lpstr>Policy background</vt:lpstr>
      <vt:lpstr>Financial institutions and regulatory bodies </vt:lpstr>
      <vt:lpstr>Financial Conduct Authority</vt:lpstr>
      <vt:lpstr>Financial Conduct Authority</vt:lpstr>
      <vt:lpstr>Financial Conduct Authority</vt:lpstr>
      <vt:lpstr>Financial Conduct Authority</vt:lpstr>
      <vt:lpstr>Financial Conduct Authority</vt:lpstr>
      <vt:lpstr>Financial Conduct Authority</vt:lpstr>
      <vt:lpstr>Sentencing and recovery</vt:lpstr>
      <vt:lpstr>Sentencing and recovery</vt:lpstr>
      <vt:lpstr>Sentencing and recovery</vt:lpstr>
      <vt:lpstr>Sentencing and Recovery </vt:lpstr>
      <vt:lpstr>Sentencing and Recovery </vt:lpstr>
      <vt:lpstr>Sentencing and Recovery </vt:lpstr>
      <vt:lpstr>Sentencing and Recovery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Bribery and Corruption</dc:title>
  <dc:creator>Nicholas Ryder</dc:creator>
  <cp:lastModifiedBy>Nicholas Ryder</cp:lastModifiedBy>
  <cp:revision>11</cp:revision>
  <dcterms:created xsi:type="dcterms:W3CDTF">2015-08-07T14:43:38Z</dcterms:created>
  <dcterms:modified xsi:type="dcterms:W3CDTF">2015-10-16T13:30:53Z</dcterms:modified>
</cp:coreProperties>
</file>