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8" r:id="rId4"/>
    <p:sldId id="260" r:id="rId5"/>
    <p:sldId id="259" r:id="rId6"/>
    <p:sldId id="277" r:id="rId7"/>
    <p:sldId id="262" r:id="rId8"/>
    <p:sldId id="266" r:id="rId9"/>
    <p:sldId id="267" r:id="rId10"/>
    <p:sldId id="268" r:id="rId11"/>
    <p:sldId id="269" r:id="rId12"/>
    <p:sldId id="265" r:id="rId13"/>
    <p:sldId id="291" r:id="rId14"/>
    <p:sldId id="264" r:id="rId15"/>
    <p:sldId id="278" r:id="rId16"/>
    <p:sldId id="274" r:id="rId17"/>
    <p:sldId id="287" r:id="rId18"/>
    <p:sldId id="275" r:id="rId19"/>
    <p:sldId id="294" r:id="rId20"/>
    <p:sldId id="28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72BB060-EB5B-4DDB-AC19-46380AA9EA47}" type="datetimeFigureOut">
              <a:rPr lang="en-GB" smtClean="0"/>
              <a:t>23/10/2015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B7651C-5F7A-449C-B1AE-BF4C9EC70629}" type="slidenum">
              <a:rPr lang="en-GB" smtClean="0"/>
              <a:t>‹#›</a:t>
            </a:fld>
            <a:endParaRPr lang="en-GB"/>
          </a:p>
        </p:txBody>
      </p:sp>
    </p:spTree>
    <p:extLst>
      <p:ext uri="{BB962C8B-B14F-4D97-AF65-F5344CB8AC3E}">
        <p14:creationId xmlns:p14="http://schemas.microsoft.com/office/powerpoint/2010/main" val="4097817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72BB060-EB5B-4DDB-AC19-46380AA9EA47}" type="datetimeFigureOut">
              <a:rPr lang="en-GB" smtClean="0"/>
              <a:t>23/10/2015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B7651C-5F7A-449C-B1AE-BF4C9EC70629}" type="slidenum">
              <a:rPr lang="en-GB" smtClean="0"/>
              <a:t>‹#›</a:t>
            </a:fld>
            <a:endParaRPr lang="en-GB"/>
          </a:p>
        </p:txBody>
      </p:sp>
    </p:spTree>
    <p:extLst>
      <p:ext uri="{BB962C8B-B14F-4D97-AF65-F5344CB8AC3E}">
        <p14:creationId xmlns:p14="http://schemas.microsoft.com/office/powerpoint/2010/main" val="1288310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72BB060-EB5B-4DDB-AC19-46380AA9EA47}" type="datetimeFigureOut">
              <a:rPr lang="en-GB" smtClean="0"/>
              <a:t>23/10/2015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B7651C-5F7A-449C-B1AE-BF4C9EC70629}" type="slidenum">
              <a:rPr lang="en-GB" smtClean="0"/>
              <a:t>‹#›</a:t>
            </a:fld>
            <a:endParaRPr lang="en-GB"/>
          </a:p>
        </p:txBody>
      </p:sp>
    </p:spTree>
    <p:extLst>
      <p:ext uri="{BB962C8B-B14F-4D97-AF65-F5344CB8AC3E}">
        <p14:creationId xmlns:p14="http://schemas.microsoft.com/office/powerpoint/2010/main" val="3044044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72BB060-EB5B-4DDB-AC19-46380AA9EA47}" type="datetimeFigureOut">
              <a:rPr lang="en-GB" smtClean="0"/>
              <a:t>23/10/2015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B7651C-5F7A-449C-B1AE-BF4C9EC70629}" type="slidenum">
              <a:rPr lang="en-GB" smtClean="0"/>
              <a:t>‹#›</a:t>
            </a:fld>
            <a:endParaRPr lang="en-GB"/>
          </a:p>
        </p:txBody>
      </p:sp>
    </p:spTree>
    <p:extLst>
      <p:ext uri="{BB962C8B-B14F-4D97-AF65-F5344CB8AC3E}">
        <p14:creationId xmlns:p14="http://schemas.microsoft.com/office/powerpoint/2010/main" val="1795593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2BB060-EB5B-4DDB-AC19-46380AA9EA47}" type="datetimeFigureOut">
              <a:rPr lang="en-GB" smtClean="0"/>
              <a:t>23/10/2015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B7651C-5F7A-449C-B1AE-BF4C9EC70629}" type="slidenum">
              <a:rPr lang="en-GB" smtClean="0"/>
              <a:t>‹#›</a:t>
            </a:fld>
            <a:endParaRPr lang="en-GB"/>
          </a:p>
        </p:txBody>
      </p:sp>
    </p:spTree>
    <p:extLst>
      <p:ext uri="{BB962C8B-B14F-4D97-AF65-F5344CB8AC3E}">
        <p14:creationId xmlns:p14="http://schemas.microsoft.com/office/powerpoint/2010/main" val="3927295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72BB060-EB5B-4DDB-AC19-46380AA9EA47}" type="datetimeFigureOut">
              <a:rPr lang="en-GB" smtClean="0"/>
              <a:t>23/10/2015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B7651C-5F7A-449C-B1AE-BF4C9EC70629}" type="slidenum">
              <a:rPr lang="en-GB" smtClean="0"/>
              <a:t>‹#›</a:t>
            </a:fld>
            <a:endParaRPr lang="en-GB"/>
          </a:p>
        </p:txBody>
      </p:sp>
    </p:spTree>
    <p:extLst>
      <p:ext uri="{BB962C8B-B14F-4D97-AF65-F5344CB8AC3E}">
        <p14:creationId xmlns:p14="http://schemas.microsoft.com/office/powerpoint/2010/main" val="3460015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72BB060-EB5B-4DDB-AC19-46380AA9EA47}" type="datetimeFigureOut">
              <a:rPr lang="en-GB" smtClean="0"/>
              <a:t>23/10/2015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EB7651C-5F7A-449C-B1AE-BF4C9EC70629}" type="slidenum">
              <a:rPr lang="en-GB" smtClean="0"/>
              <a:t>‹#›</a:t>
            </a:fld>
            <a:endParaRPr lang="en-GB"/>
          </a:p>
        </p:txBody>
      </p:sp>
    </p:spTree>
    <p:extLst>
      <p:ext uri="{BB962C8B-B14F-4D97-AF65-F5344CB8AC3E}">
        <p14:creationId xmlns:p14="http://schemas.microsoft.com/office/powerpoint/2010/main" val="369174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72BB060-EB5B-4DDB-AC19-46380AA9EA47}" type="datetimeFigureOut">
              <a:rPr lang="en-GB" smtClean="0"/>
              <a:t>23/10/2015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EB7651C-5F7A-449C-B1AE-BF4C9EC70629}" type="slidenum">
              <a:rPr lang="en-GB" smtClean="0"/>
              <a:t>‹#›</a:t>
            </a:fld>
            <a:endParaRPr lang="en-GB"/>
          </a:p>
        </p:txBody>
      </p:sp>
    </p:spTree>
    <p:extLst>
      <p:ext uri="{BB962C8B-B14F-4D97-AF65-F5344CB8AC3E}">
        <p14:creationId xmlns:p14="http://schemas.microsoft.com/office/powerpoint/2010/main" val="1459281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2BB060-EB5B-4DDB-AC19-46380AA9EA47}" type="datetimeFigureOut">
              <a:rPr lang="en-GB" smtClean="0"/>
              <a:t>23/10/2015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EB7651C-5F7A-449C-B1AE-BF4C9EC70629}" type="slidenum">
              <a:rPr lang="en-GB" smtClean="0"/>
              <a:t>‹#›</a:t>
            </a:fld>
            <a:endParaRPr lang="en-GB"/>
          </a:p>
        </p:txBody>
      </p:sp>
    </p:spTree>
    <p:extLst>
      <p:ext uri="{BB962C8B-B14F-4D97-AF65-F5344CB8AC3E}">
        <p14:creationId xmlns:p14="http://schemas.microsoft.com/office/powerpoint/2010/main" val="3464485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2BB060-EB5B-4DDB-AC19-46380AA9EA47}" type="datetimeFigureOut">
              <a:rPr lang="en-GB" smtClean="0"/>
              <a:t>23/10/2015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B7651C-5F7A-449C-B1AE-BF4C9EC70629}" type="slidenum">
              <a:rPr lang="en-GB" smtClean="0"/>
              <a:t>‹#›</a:t>
            </a:fld>
            <a:endParaRPr lang="en-GB"/>
          </a:p>
        </p:txBody>
      </p:sp>
    </p:spTree>
    <p:extLst>
      <p:ext uri="{BB962C8B-B14F-4D97-AF65-F5344CB8AC3E}">
        <p14:creationId xmlns:p14="http://schemas.microsoft.com/office/powerpoint/2010/main" val="1435059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2BB060-EB5B-4DDB-AC19-46380AA9EA47}" type="datetimeFigureOut">
              <a:rPr lang="en-GB" smtClean="0"/>
              <a:t>23/10/2015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B7651C-5F7A-449C-B1AE-BF4C9EC70629}" type="slidenum">
              <a:rPr lang="en-GB" smtClean="0"/>
              <a:t>‹#›</a:t>
            </a:fld>
            <a:endParaRPr lang="en-GB"/>
          </a:p>
        </p:txBody>
      </p:sp>
    </p:spTree>
    <p:extLst>
      <p:ext uri="{BB962C8B-B14F-4D97-AF65-F5344CB8AC3E}">
        <p14:creationId xmlns:p14="http://schemas.microsoft.com/office/powerpoint/2010/main" val="569770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2BB060-EB5B-4DDB-AC19-46380AA9EA47}" type="datetimeFigureOut">
              <a:rPr lang="en-GB" smtClean="0"/>
              <a:t>23/10/2015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B7651C-5F7A-449C-B1AE-BF4C9EC70629}" type="slidenum">
              <a:rPr lang="en-GB" smtClean="0"/>
              <a:t>‹#›</a:t>
            </a:fld>
            <a:endParaRPr lang="en-GB"/>
          </a:p>
        </p:txBody>
      </p:sp>
    </p:spTree>
    <p:extLst>
      <p:ext uri="{BB962C8B-B14F-4D97-AF65-F5344CB8AC3E}">
        <p14:creationId xmlns:p14="http://schemas.microsoft.com/office/powerpoint/2010/main" val="2689845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3200" b="1" dirty="0"/>
              <a:t>Market manipulation: regulatory </a:t>
            </a:r>
            <a:r>
              <a:rPr lang="en-GB" sz="3200" b="1" dirty="0" smtClean="0"/>
              <a:t>and </a:t>
            </a:r>
            <a:r>
              <a:rPr lang="en-US" sz="3200" b="1" dirty="0" smtClean="0"/>
              <a:t>enforcement </a:t>
            </a:r>
            <a:r>
              <a:rPr lang="en-US" sz="3200" b="1" dirty="0"/>
              <a:t>responses in the </a:t>
            </a:r>
            <a:r>
              <a:rPr lang="en-US" sz="3200" b="1" dirty="0" smtClean="0"/>
              <a:t>United Kingdom </a:t>
            </a:r>
            <a:r>
              <a:rPr lang="en-US" sz="3200" b="1" dirty="0"/>
              <a:t>and United States of America</a:t>
            </a:r>
            <a:endParaRPr lang="en-GB" sz="3200" dirty="0"/>
          </a:p>
        </p:txBody>
      </p:sp>
      <p:sp>
        <p:nvSpPr>
          <p:cNvPr id="3" name="Subtitle 2"/>
          <p:cNvSpPr>
            <a:spLocks noGrp="1"/>
          </p:cNvSpPr>
          <p:nvPr>
            <p:ph type="subTitle" idx="1"/>
          </p:nvPr>
        </p:nvSpPr>
        <p:spPr/>
        <p:txBody>
          <a:bodyPr>
            <a:normAutofit fontScale="85000" lnSpcReduction="20000"/>
          </a:bodyPr>
          <a:lstStyle/>
          <a:p>
            <a:r>
              <a:rPr lang="en-GB" dirty="0" err="1" smtClean="0"/>
              <a:t>Dr.</a:t>
            </a:r>
            <a:r>
              <a:rPr lang="en-GB" dirty="0" smtClean="0"/>
              <a:t> Nicholas Ryder</a:t>
            </a:r>
          </a:p>
          <a:p>
            <a:r>
              <a:rPr lang="en-GB" dirty="0" smtClean="0"/>
              <a:t>Professor in Financial Crime</a:t>
            </a:r>
          </a:p>
          <a:p>
            <a:r>
              <a:rPr lang="en-GB" dirty="0" smtClean="0"/>
              <a:t>Tuesday, 10</a:t>
            </a:r>
            <a:r>
              <a:rPr lang="en-GB" baseline="30000" dirty="0" smtClean="0"/>
              <a:t>th</a:t>
            </a:r>
            <a:r>
              <a:rPr lang="en-GB" dirty="0" smtClean="0"/>
              <a:t> November, 2015</a:t>
            </a:r>
          </a:p>
          <a:p>
            <a:r>
              <a:rPr lang="en-GB" dirty="0" smtClean="0"/>
              <a:t>11</a:t>
            </a:r>
            <a:r>
              <a:rPr lang="en-GB" baseline="30000" dirty="0" smtClean="0"/>
              <a:t>th</a:t>
            </a:r>
            <a:r>
              <a:rPr lang="en-GB" dirty="0" smtClean="0"/>
              <a:t> Economic Crime Symposium</a:t>
            </a:r>
          </a:p>
          <a:p>
            <a:endParaRPr lang="en-GB" dirty="0" smtClean="0"/>
          </a:p>
        </p:txBody>
      </p:sp>
      <p:pic>
        <p:nvPicPr>
          <p:cNvPr id="4" name="Picture 2" descr="C:\Users\Domain Admin\Pictures\UWE_cl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620713"/>
            <a:ext cx="1800225"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3567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rgbClr val="FF0000"/>
                </a:solidFill>
              </a:rPr>
              <a:t>LIBOR: early </a:t>
            </a:r>
            <a:r>
              <a:rPr lang="en-GB" b="1" dirty="0">
                <a:solidFill>
                  <a:srgbClr val="FF0000"/>
                </a:solidFill>
              </a:rPr>
              <a:t>warning </a:t>
            </a:r>
            <a:r>
              <a:rPr lang="en-GB" b="1" dirty="0" smtClean="0">
                <a:solidFill>
                  <a:srgbClr val="FF0000"/>
                </a:solidFill>
              </a:rPr>
              <a:t>signs</a:t>
            </a:r>
            <a:endParaRPr lang="en-GB" b="1"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GB" dirty="0" smtClean="0"/>
              <a:t>The </a:t>
            </a:r>
            <a:r>
              <a:rPr lang="en-GB" dirty="0"/>
              <a:t>first evidence of wrong doing regarding the LIBOR was witnessed in 2005.  </a:t>
            </a:r>
            <a:endParaRPr lang="en-GB" dirty="0" smtClean="0"/>
          </a:p>
          <a:p>
            <a:r>
              <a:rPr lang="en-GB" dirty="0" smtClean="0"/>
              <a:t>Barclays </a:t>
            </a:r>
            <a:r>
              <a:rPr lang="en-GB" dirty="0"/>
              <a:t>Bank attempted to manipulate the dollar LIBOR and the EURIBOR rates of interest after being asked by derivative traders and other banking institutions. </a:t>
            </a:r>
            <a:endParaRPr lang="en-GB" dirty="0" smtClean="0"/>
          </a:p>
          <a:p>
            <a:r>
              <a:rPr lang="en-GB" dirty="0" smtClean="0"/>
              <a:t>The </a:t>
            </a:r>
            <a:r>
              <a:rPr lang="en-GB" dirty="0"/>
              <a:t>misconduct took place in both London and New York.  </a:t>
            </a:r>
            <a:endParaRPr lang="en-GB" dirty="0" smtClean="0"/>
          </a:p>
          <a:p>
            <a:r>
              <a:rPr lang="en-GB" dirty="0" smtClean="0"/>
              <a:t>Further </a:t>
            </a:r>
            <a:r>
              <a:rPr lang="en-GB" dirty="0"/>
              <a:t>breaches of took place between February 2006 and October 2007 </a:t>
            </a:r>
            <a:endParaRPr lang="en-GB" dirty="0" smtClean="0"/>
          </a:p>
        </p:txBody>
      </p:sp>
    </p:spTree>
    <p:extLst>
      <p:ext uri="{BB962C8B-B14F-4D97-AF65-F5344CB8AC3E}">
        <p14:creationId xmlns:p14="http://schemas.microsoft.com/office/powerpoint/2010/main" val="3126456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rgbClr val="FF0000"/>
                </a:solidFill>
              </a:rPr>
              <a:t>LIBOR: concerns raised</a:t>
            </a:r>
            <a:endParaRPr lang="en-GB" b="1" dirty="0">
              <a:solidFill>
                <a:srgbClr val="FF0000"/>
              </a:solidFill>
            </a:endParaRPr>
          </a:p>
        </p:txBody>
      </p:sp>
      <p:sp>
        <p:nvSpPr>
          <p:cNvPr id="3" name="Content Placeholder 2"/>
          <p:cNvSpPr>
            <a:spLocks noGrp="1"/>
          </p:cNvSpPr>
          <p:nvPr>
            <p:ph idx="1"/>
          </p:nvPr>
        </p:nvSpPr>
        <p:spPr/>
        <p:txBody>
          <a:bodyPr>
            <a:normAutofit/>
          </a:bodyPr>
          <a:lstStyle/>
          <a:p>
            <a:r>
              <a:rPr lang="en-GB" dirty="0" smtClean="0"/>
              <a:t>Concerns </a:t>
            </a:r>
            <a:r>
              <a:rPr lang="en-GB" dirty="0"/>
              <a:t>about the submissions were voiced </a:t>
            </a:r>
            <a:r>
              <a:rPr lang="en-GB" dirty="0" smtClean="0"/>
              <a:t>by:</a:t>
            </a:r>
          </a:p>
          <a:p>
            <a:pPr lvl="1"/>
            <a:r>
              <a:rPr lang="en-GB" dirty="0" smtClean="0"/>
              <a:t>the </a:t>
            </a:r>
            <a:r>
              <a:rPr lang="en-GB" dirty="0"/>
              <a:t>New York Federal </a:t>
            </a:r>
            <a:r>
              <a:rPr lang="en-GB" dirty="0" smtClean="0"/>
              <a:t>Reserve, </a:t>
            </a:r>
          </a:p>
          <a:p>
            <a:pPr lvl="1"/>
            <a:r>
              <a:rPr lang="en-GB" dirty="0" smtClean="0"/>
              <a:t>the Wall </a:t>
            </a:r>
            <a:r>
              <a:rPr lang="en-GB" dirty="0"/>
              <a:t>Street </a:t>
            </a:r>
            <a:r>
              <a:rPr lang="en-GB" dirty="0" smtClean="0"/>
              <a:t>Journal, </a:t>
            </a:r>
          </a:p>
          <a:p>
            <a:pPr lvl="1"/>
            <a:r>
              <a:rPr lang="en-GB" dirty="0" smtClean="0"/>
              <a:t>the Commodity </a:t>
            </a:r>
            <a:r>
              <a:rPr lang="en-GB" dirty="0"/>
              <a:t>Futures Trading </a:t>
            </a:r>
            <a:r>
              <a:rPr lang="en-GB" dirty="0" smtClean="0"/>
              <a:t>Commission</a:t>
            </a:r>
          </a:p>
          <a:p>
            <a:pPr lvl="1"/>
            <a:r>
              <a:rPr lang="en-GB" dirty="0" smtClean="0"/>
              <a:t>and the Bank </a:t>
            </a:r>
            <a:r>
              <a:rPr lang="en-GB" dirty="0"/>
              <a:t>of International </a:t>
            </a:r>
            <a:r>
              <a:rPr lang="en-GB" dirty="0" smtClean="0"/>
              <a:t>Settlements</a:t>
            </a:r>
          </a:p>
        </p:txBody>
      </p:sp>
    </p:spTree>
    <p:extLst>
      <p:ext uri="{BB962C8B-B14F-4D97-AF65-F5344CB8AC3E}">
        <p14:creationId xmlns:p14="http://schemas.microsoft.com/office/powerpoint/2010/main" val="2721044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FF0000"/>
                </a:solidFill>
              </a:rPr>
              <a:t>Civil Proceedings: The United Kingdom</a:t>
            </a:r>
            <a:endParaRPr lang="en-GB" b="1" dirty="0">
              <a:solidFill>
                <a:srgbClr val="FF0000"/>
              </a:solidFill>
            </a:endParaRPr>
          </a:p>
        </p:txBody>
      </p:sp>
      <p:sp>
        <p:nvSpPr>
          <p:cNvPr id="3" name="Content Placeholder 2"/>
          <p:cNvSpPr>
            <a:spLocks noGrp="1"/>
          </p:cNvSpPr>
          <p:nvPr>
            <p:ph idx="1"/>
          </p:nvPr>
        </p:nvSpPr>
        <p:spPr/>
        <p:txBody>
          <a:bodyPr>
            <a:normAutofit/>
          </a:bodyPr>
          <a:lstStyle/>
          <a:p>
            <a:r>
              <a:rPr lang="en-GB" dirty="0" smtClean="0"/>
              <a:t>Financial Regulator:</a:t>
            </a:r>
          </a:p>
          <a:p>
            <a:pPr lvl="1"/>
            <a:r>
              <a:rPr lang="en-GB" dirty="0" smtClean="0"/>
              <a:t>Extensive enforcement powers under Financial Services and Markets Act 2000,</a:t>
            </a:r>
          </a:p>
          <a:p>
            <a:pPr lvl="1"/>
            <a:r>
              <a:rPr lang="en-GB" dirty="0" smtClean="0"/>
              <a:t>Can be used for breaches of the Hand Book,</a:t>
            </a:r>
          </a:p>
          <a:p>
            <a:pPr lvl="1"/>
            <a:r>
              <a:rPr lang="en-GB" dirty="0" smtClean="0"/>
              <a:t>Financial penalties,</a:t>
            </a:r>
          </a:p>
          <a:p>
            <a:pPr lvl="1"/>
            <a:r>
              <a:rPr lang="en-GB" dirty="0" smtClean="0"/>
              <a:t>Prohibition orders and </a:t>
            </a:r>
          </a:p>
          <a:p>
            <a:pPr lvl="1"/>
            <a:r>
              <a:rPr lang="en-GB" dirty="0" smtClean="0"/>
              <a:t>Prosecutions?</a:t>
            </a:r>
          </a:p>
        </p:txBody>
      </p:sp>
    </p:spTree>
    <p:extLst>
      <p:ext uri="{BB962C8B-B14F-4D97-AF65-F5344CB8AC3E}">
        <p14:creationId xmlns:p14="http://schemas.microsoft.com/office/powerpoint/2010/main" val="3970395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b="1" dirty="0">
                <a:solidFill>
                  <a:srgbClr val="FF0000"/>
                </a:solidFill>
              </a:rPr>
              <a:t>Civil Proceedings: The United Kingdom</a:t>
            </a:r>
            <a:endParaRPr lang="en-GB" dirty="0"/>
          </a:p>
        </p:txBody>
      </p:sp>
      <p:sp>
        <p:nvSpPr>
          <p:cNvPr id="5" name="Content Placeholder 4"/>
          <p:cNvSpPr>
            <a:spLocks noGrp="1"/>
          </p:cNvSpPr>
          <p:nvPr>
            <p:ph sz="half" idx="1"/>
          </p:nvPr>
        </p:nvSpPr>
        <p:spPr/>
        <p:txBody>
          <a:bodyPr>
            <a:normAutofit fontScale="92500" lnSpcReduction="20000"/>
          </a:bodyPr>
          <a:lstStyle/>
          <a:p>
            <a:r>
              <a:rPr lang="en-GB" dirty="0" smtClean="0"/>
              <a:t>2015:</a:t>
            </a:r>
          </a:p>
          <a:p>
            <a:pPr lvl="1"/>
            <a:r>
              <a:rPr lang="en-GB" dirty="0"/>
              <a:t>Deutsche </a:t>
            </a:r>
            <a:r>
              <a:rPr lang="en-GB" dirty="0" smtClean="0"/>
              <a:t>Bank</a:t>
            </a:r>
            <a:r>
              <a:rPr lang="en-GB" dirty="0"/>
              <a:t> </a:t>
            </a:r>
            <a:r>
              <a:rPr lang="en-GB" dirty="0" smtClean="0"/>
              <a:t>£227m (with DoJ</a:t>
            </a:r>
            <a:r>
              <a:rPr lang="en-GB" dirty="0"/>
              <a:t>)</a:t>
            </a:r>
          </a:p>
          <a:p>
            <a:r>
              <a:rPr lang="en-GB" dirty="0" smtClean="0"/>
              <a:t>2014:</a:t>
            </a:r>
          </a:p>
          <a:p>
            <a:pPr lvl="1"/>
            <a:r>
              <a:rPr lang="en-US" dirty="0"/>
              <a:t>Lloyds Bank and Bank of Scotland, £105m</a:t>
            </a:r>
          </a:p>
          <a:p>
            <a:pPr lvl="1"/>
            <a:r>
              <a:rPr lang="en-US" dirty="0"/>
              <a:t>Martin Brokers (UK) Ltd £</a:t>
            </a:r>
            <a:r>
              <a:rPr lang="en-US" dirty="0" smtClean="0"/>
              <a:t>630,000</a:t>
            </a:r>
          </a:p>
          <a:p>
            <a:r>
              <a:rPr lang="en-US" dirty="0" smtClean="0"/>
              <a:t>2013:</a:t>
            </a:r>
          </a:p>
          <a:p>
            <a:pPr lvl="1"/>
            <a:r>
              <a:rPr lang="en-GB" dirty="0"/>
              <a:t>Rabobank, £105m</a:t>
            </a:r>
          </a:p>
          <a:p>
            <a:pPr lvl="1"/>
            <a:r>
              <a:rPr lang="en-GB" dirty="0"/>
              <a:t>ICAP Europe Ltd, £14m</a:t>
            </a:r>
          </a:p>
          <a:p>
            <a:pPr lvl="1"/>
            <a:r>
              <a:rPr lang="en-GB" dirty="0"/>
              <a:t>Royal Bank of Scotland, £85m.</a:t>
            </a:r>
          </a:p>
          <a:p>
            <a:pPr lvl="1"/>
            <a:endParaRPr lang="en-GB" dirty="0"/>
          </a:p>
          <a:p>
            <a:pPr lvl="1"/>
            <a:endParaRPr lang="en-GB" dirty="0"/>
          </a:p>
        </p:txBody>
      </p:sp>
      <p:sp>
        <p:nvSpPr>
          <p:cNvPr id="6" name="Content Placeholder 5"/>
          <p:cNvSpPr>
            <a:spLocks noGrp="1"/>
          </p:cNvSpPr>
          <p:nvPr>
            <p:ph sz="half" idx="2"/>
          </p:nvPr>
        </p:nvSpPr>
        <p:spPr/>
        <p:txBody>
          <a:bodyPr>
            <a:normAutofit fontScale="92500" lnSpcReduction="20000"/>
          </a:bodyPr>
          <a:lstStyle/>
          <a:p>
            <a:r>
              <a:rPr lang="en-GB" dirty="0" smtClean="0"/>
              <a:t>2012:</a:t>
            </a:r>
          </a:p>
          <a:p>
            <a:pPr lvl="1"/>
            <a:r>
              <a:rPr lang="en-GB" dirty="0"/>
              <a:t>UBS AB, £160m</a:t>
            </a:r>
          </a:p>
          <a:p>
            <a:pPr lvl="1"/>
            <a:r>
              <a:rPr lang="en-GB" dirty="0"/>
              <a:t>Barclays Bank, £59.5m</a:t>
            </a:r>
          </a:p>
          <a:p>
            <a:pPr lvl="1"/>
            <a:endParaRPr lang="en-GB" dirty="0"/>
          </a:p>
        </p:txBody>
      </p:sp>
    </p:spTree>
    <p:extLst>
      <p:ext uri="{BB962C8B-B14F-4D97-AF65-F5344CB8AC3E}">
        <p14:creationId xmlns:p14="http://schemas.microsoft.com/office/powerpoint/2010/main" val="595666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Criminal Proceedings</a:t>
            </a:r>
            <a:endParaRPr lang="en-GB" b="1" dirty="0">
              <a:solidFill>
                <a:srgbClr val="FF0000"/>
              </a:solidFill>
            </a:endParaRPr>
          </a:p>
        </p:txBody>
      </p:sp>
      <p:sp>
        <p:nvSpPr>
          <p:cNvPr id="3" name="Content Placeholder 2"/>
          <p:cNvSpPr>
            <a:spLocks noGrp="1"/>
          </p:cNvSpPr>
          <p:nvPr>
            <p:ph idx="1"/>
          </p:nvPr>
        </p:nvSpPr>
        <p:spPr/>
        <p:txBody>
          <a:bodyPr>
            <a:normAutofit/>
          </a:bodyPr>
          <a:lstStyle/>
          <a:p>
            <a:r>
              <a:rPr lang="en-GB" dirty="0" smtClean="0"/>
              <a:t>Several legislative options available:</a:t>
            </a:r>
          </a:p>
          <a:p>
            <a:pPr lvl="1"/>
            <a:r>
              <a:rPr lang="en-GB" dirty="0" smtClean="0"/>
              <a:t>Theft </a:t>
            </a:r>
            <a:r>
              <a:rPr lang="en-GB" dirty="0"/>
              <a:t>Act 1968, </a:t>
            </a:r>
            <a:endParaRPr lang="en-GB" dirty="0" smtClean="0"/>
          </a:p>
          <a:p>
            <a:pPr lvl="1"/>
            <a:r>
              <a:rPr lang="en-GB" dirty="0" smtClean="0"/>
              <a:t>Enterprise </a:t>
            </a:r>
            <a:r>
              <a:rPr lang="en-GB" dirty="0"/>
              <a:t>Act 2002, </a:t>
            </a:r>
            <a:endParaRPr lang="en-GB" dirty="0" smtClean="0"/>
          </a:p>
          <a:p>
            <a:pPr lvl="1"/>
            <a:r>
              <a:rPr lang="en-GB" dirty="0" smtClean="0"/>
              <a:t>Fraud </a:t>
            </a:r>
            <a:r>
              <a:rPr lang="en-GB" dirty="0"/>
              <a:t>Act </a:t>
            </a:r>
            <a:r>
              <a:rPr lang="en-GB" dirty="0" smtClean="0"/>
              <a:t>2006, </a:t>
            </a:r>
          </a:p>
          <a:p>
            <a:pPr lvl="1"/>
            <a:r>
              <a:rPr lang="en-GB" dirty="0" smtClean="0"/>
              <a:t>the </a:t>
            </a:r>
            <a:r>
              <a:rPr lang="en-GB" dirty="0"/>
              <a:t>common law offence of conspiracy to </a:t>
            </a:r>
            <a:r>
              <a:rPr lang="en-GB" dirty="0" smtClean="0"/>
              <a:t>defraud and </a:t>
            </a:r>
          </a:p>
          <a:p>
            <a:pPr lvl="1"/>
            <a:r>
              <a:rPr lang="en-GB" dirty="0" smtClean="0"/>
              <a:t>the </a:t>
            </a:r>
            <a:r>
              <a:rPr lang="en-GB" dirty="0"/>
              <a:t>Financial Services (Banking Reform) Act </a:t>
            </a:r>
            <a:r>
              <a:rPr lang="en-GB" dirty="0" smtClean="0"/>
              <a:t>2013.  </a:t>
            </a:r>
            <a:endParaRPr lang="en-GB" dirty="0"/>
          </a:p>
          <a:p>
            <a:pPr lvl="1"/>
            <a:endParaRPr lang="en-GB" dirty="0"/>
          </a:p>
        </p:txBody>
      </p:sp>
    </p:spTree>
    <p:extLst>
      <p:ext uri="{BB962C8B-B14F-4D97-AF65-F5344CB8AC3E}">
        <p14:creationId xmlns:p14="http://schemas.microsoft.com/office/powerpoint/2010/main" val="1559579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Criminal Proceedings</a:t>
            </a:r>
            <a:endParaRPr lang="en-GB" b="1" dirty="0">
              <a:solidFill>
                <a:srgbClr val="FF0000"/>
              </a:solidFill>
            </a:endParaRPr>
          </a:p>
        </p:txBody>
      </p:sp>
      <p:sp>
        <p:nvSpPr>
          <p:cNvPr id="3" name="Content Placeholder 2"/>
          <p:cNvSpPr>
            <a:spLocks noGrp="1"/>
          </p:cNvSpPr>
          <p:nvPr>
            <p:ph idx="1"/>
          </p:nvPr>
        </p:nvSpPr>
        <p:spPr/>
        <p:txBody>
          <a:bodyPr/>
          <a:lstStyle/>
          <a:p>
            <a:r>
              <a:rPr lang="en-GB" dirty="0" smtClean="0"/>
              <a:t>Tom Hayes</a:t>
            </a:r>
          </a:p>
          <a:p>
            <a:pPr lvl="1"/>
            <a:r>
              <a:rPr lang="en-US" dirty="0" smtClean="0"/>
              <a:t>“Not even Mother Teresa wouldn’t manipulate Libor if she was setting it and trading it.” </a:t>
            </a:r>
          </a:p>
          <a:p>
            <a:pPr lvl="1"/>
            <a:r>
              <a:rPr lang="en-US" dirty="0" smtClean="0"/>
              <a:t>“Just give the cash desk a mars bar and they’ll sell what ever you want”</a:t>
            </a:r>
          </a:p>
          <a:p>
            <a:pPr lvl="1"/>
            <a:r>
              <a:rPr lang="en-US" dirty="0" smtClean="0"/>
              <a:t>Described by his defense as “More Austin Powers, isn’t it, than James Bond?" .</a:t>
            </a:r>
            <a:endParaRPr lang="en-GB" dirty="0"/>
          </a:p>
        </p:txBody>
      </p:sp>
    </p:spTree>
    <p:extLst>
      <p:ext uri="{BB962C8B-B14F-4D97-AF65-F5344CB8AC3E}">
        <p14:creationId xmlns:p14="http://schemas.microsoft.com/office/powerpoint/2010/main" val="2737849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solidFill>
                  <a:srgbClr val="FF0000"/>
                </a:solidFill>
              </a:rPr>
              <a:t>Criminal Proceedings</a:t>
            </a:r>
            <a:endParaRPr lang="en-GB" sz="2800" dirty="0">
              <a:solidFill>
                <a:srgbClr val="FF0000"/>
              </a:solidFill>
            </a:endParaRP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32040" y="1556792"/>
            <a:ext cx="3600400" cy="3399521"/>
          </a:xfrm>
        </p:spPr>
      </p:pic>
      <p:sp>
        <p:nvSpPr>
          <p:cNvPr id="5" name="Text Placeholder 4"/>
          <p:cNvSpPr>
            <a:spLocks noGrp="1"/>
          </p:cNvSpPr>
          <p:nvPr>
            <p:ph type="body" sz="half" idx="2"/>
          </p:nvPr>
        </p:nvSpPr>
        <p:spPr>
          <a:xfrm>
            <a:off x="457200" y="1435100"/>
            <a:ext cx="4042791" cy="4691063"/>
          </a:xfrm>
        </p:spPr>
        <p:txBody>
          <a:bodyPr>
            <a:normAutofit lnSpcReduction="10000"/>
          </a:bodyPr>
          <a:lstStyle/>
          <a:p>
            <a:pPr marL="342900" indent="-342900">
              <a:buFont typeface="Arial" panose="020B0604020202020204" pitchFamily="34" charset="0"/>
              <a:buChar char="•"/>
            </a:pPr>
            <a:r>
              <a:rPr lang="en-GB" sz="2000" i="1" dirty="0" smtClean="0"/>
              <a:t>R v Tom Hayes</a:t>
            </a:r>
            <a:r>
              <a:rPr lang="en-GB" sz="2000" dirty="0" smtClean="0"/>
              <a:t>, Southwark Crown Court, 3</a:t>
            </a:r>
            <a:r>
              <a:rPr lang="en-GB" sz="2000" baseline="30000" dirty="0" smtClean="0"/>
              <a:t>rd</a:t>
            </a:r>
            <a:r>
              <a:rPr lang="en-GB" sz="2000" dirty="0" smtClean="0"/>
              <a:t> August 2015</a:t>
            </a:r>
          </a:p>
          <a:p>
            <a:pPr marL="342900" indent="-342900">
              <a:buFont typeface="Arial" panose="020B0604020202020204" pitchFamily="34" charset="0"/>
              <a:buChar char="•"/>
            </a:pPr>
            <a:r>
              <a:rPr lang="en-GB" sz="2000" b="1" dirty="0" smtClean="0"/>
              <a:t>Convicted of conspiracy to defraud</a:t>
            </a:r>
          </a:p>
          <a:p>
            <a:pPr marL="342900" indent="-342900">
              <a:buFont typeface="Arial" panose="020B0604020202020204" pitchFamily="34" charset="0"/>
              <a:buChar char="•"/>
            </a:pPr>
            <a:r>
              <a:rPr lang="en-US" sz="2000" dirty="0" smtClean="0"/>
              <a:t>Sentenced to 14 </a:t>
            </a:r>
            <a:r>
              <a:rPr lang="en-US" sz="2000" dirty="0"/>
              <a:t>years </a:t>
            </a:r>
            <a:r>
              <a:rPr lang="en-US" sz="2000" dirty="0" smtClean="0"/>
              <a:t>imprisonment</a:t>
            </a:r>
          </a:p>
          <a:p>
            <a:pPr marL="342900" indent="-342900">
              <a:buFont typeface="Arial" panose="020B0604020202020204" pitchFamily="34" charset="0"/>
              <a:buChar char="•"/>
            </a:pPr>
            <a:r>
              <a:rPr lang="en-GB" sz="2000" b="1" dirty="0" smtClean="0"/>
              <a:t>The SFO stated:</a:t>
            </a:r>
          </a:p>
          <a:p>
            <a:pPr marL="800100" lvl="1" indent="-342900">
              <a:buFont typeface="Arial" panose="020B0604020202020204" pitchFamily="34" charset="0"/>
              <a:buChar char="•"/>
            </a:pPr>
            <a:r>
              <a:rPr lang="en-GB" sz="1800" b="1" dirty="0" smtClean="0"/>
              <a:t>“</a:t>
            </a:r>
            <a:r>
              <a:rPr lang="en-US" sz="1800" dirty="0" smtClean="0">
                <a:effectLst/>
              </a:rPr>
              <a:t>The jury were sure that in his admitted manipulation of Libor, Hayes was indeed dishonest. The verdicts underline the point that bankers are subject to the same standards of honesty as the rest of us</a:t>
            </a:r>
            <a:r>
              <a:rPr lang="en-US" sz="1800" dirty="0" smtClean="0">
                <a:effectLst/>
              </a:rPr>
              <a:t>”.</a:t>
            </a:r>
          </a:p>
          <a:p>
            <a:pPr marL="342900" indent="-342900">
              <a:buFont typeface="Arial" panose="020B0604020202020204" pitchFamily="34" charset="0"/>
              <a:buChar char="•"/>
            </a:pPr>
            <a:r>
              <a:rPr lang="en-US" sz="2000" b="1" dirty="0" smtClean="0"/>
              <a:t>Appealed sentence (September, 2015)</a:t>
            </a:r>
            <a:endParaRPr lang="en-GB" sz="2000" b="1" dirty="0" smtClean="0"/>
          </a:p>
        </p:txBody>
      </p:sp>
    </p:spTree>
    <p:extLst>
      <p:ext uri="{BB962C8B-B14F-4D97-AF65-F5344CB8AC3E}">
        <p14:creationId xmlns:p14="http://schemas.microsoft.com/office/powerpoint/2010/main" val="723358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solidFill>
                  <a:srgbClr val="FF0000"/>
                </a:solidFill>
              </a:rPr>
              <a:t>Criminal Proceedings</a:t>
            </a:r>
            <a:endParaRPr lang="en-GB" sz="2800"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75050" y="1494573"/>
            <a:ext cx="5111750" cy="3410066"/>
          </a:xfrm>
        </p:spPr>
      </p:pic>
      <p:sp>
        <p:nvSpPr>
          <p:cNvPr id="4" name="Text Placeholder 3"/>
          <p:cNvSpPr>
            <a:spLocks noGrp="1"/>
          </p:cNvSpPr>
          <p:nvPr>
            <p:ph type="body" sz="half" idx="2"/>
          </p:nvPr>
        </p:nvSpPr>
        <p:spPr/>
        <p:txBody>
          <a:bodyPr>
            <a:normAutofit/>
          </a:bodyPr>
          <a:lstStyle/>
          <a:p>
            <a:pPr marL="285750" indent="-285750">
              <a:buFont typeface="Arial" panose="020B0604020202020204" pitchFamily="34" charset="0"/>
              <a:buChar char="•"/>
            </a:pPr>
            <a:r>
              <a:rPr lang="en-US" sz="2000" dirty="0"/>
              <a:t>Anthony </a:t>
            </a:r>
            <a:r>
              <a:rPr lang="en-US" sz="2000" dirty="0" smtClean="0"/>
              <a:t>Allen</a:t>
            </a:r>
            <a:r>
              <a:rPr lang="en-US" sz="2000" dirty="0"/>
              <a:t> </a:t>
            </a:r>
            <a:r>
              <a:rPr lang="en-US" sz="2000" dirty="0" smtClean="0"/>
              <a:t>and Anthony Conti have been accused of manipulating LIBOR</a:t>
            </a:r>
          </a:p>
          <a:p>
            <a:pPr marL="285750" indent="-285750">
              <a:buFont typeface="Arial" panose="020B0604020202020204" pitchFamily="34" charset="0"/>
              <a:buChar char="•"/>
            </a:pPr>
            <a:r>
              <a:rPr lang="en-US" sz="2000" dirty="0" smtClean="0"/>
              <a:t>The </a:t>
            </a:r>
            <a:r>
              <a:rPr lang="en-US" sz="2000" dirty="0"/>
              <a:t>men were indicted a year after Rabobank reached a $1bn (£655m) settlement with US and European </a:t>
            </a:r>
            <a:r>
              <a:rPr lang="en-US" sz="2000" dirty="0" smtClean="0"/>
              <a:t>regulators</a:t>
            </a:r>
          </a:p>
          <a:p>
            <a:pPr marL="285750" indent="-285750">
              <a:buFont typeface="Arial" panose="020B0604020202020204" pitchFamily="34" charset="0"/>
              <a:buChar char="•"/>
            </a:pPr>
            <a:r>
              <a:rPr lang="en-US" sz="2000" dirty="0" smtClean="0"/>
              <a:t>Jury selection took place in October </a:t>
            </a:r>
            <a:r>
              <a:rPr lang="en-US" sz="2000" dirty="0" smtClean="0"/>
              <a:t>2015</a:t>
            </a:r>
          </a:p>
          <a:p>
            <a:pPr marL="285750" indent="-285750">
              <a:buFont typeface="Arial" panose="020B0604020202020204" pitchFamily="34" charset="0"/>
              <a:buChar char="•"/>
            </a:pPr>
            <a:r>
              <a:rPr lang="en-US" sz="2000" dirty="0" smtClean="0"/>
              <a:t>Trial started October 2015</a:t>
            </a:r>
            <a:endParaRPr lang="en-US" sz="2000" dirty="0" smtClean="0"/>
          </a:p>
        </p:txBody>
      </p:sp>
    </p:spTree>
    <p:extLst>
      <p:ext uri="{BB962C8B-B14F-4D97-AF65-F5344CB8AC3E}">
        <p14:creationId xmlns:p14="http://schemas.microsoft.com/office/powerpoint/2010/main" val="1527104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solidFill>
                  <a:srgbClr val="FF0000"/>
                </a:solidFill>
              </a:rPr>
              <a:t>Criminal Proceedings</a:t>
            </a:r>
            <a:endParaRPr lang="en-GB" sz="2800" dirty="0">
              <a:solidFill>
                <a:srgbClr val="FF0000"/>
              </a:solidFill>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80112" y="2204864"/>
            <a:ext cx="2305050" cy="1981200"/>
          </a:xfrm>
        </p:spPr>
      </p:pic>
      <p:sp>
        <p:nvSpPr>
          <p:cNvPr id="4" name="Text Placeholder 3"/>
          <p:cNvSpPr>
            <a:spLocks noGrp="1"/>
          </p:cNvSpPr>
          <p:nvPr>
            <p:ph type="body" sz="half" idx="2"/>
          </p:nvPr>
        </p:nvSpPr>
        <p:spPr>
          <a:xfrm>
            <a:off x="457200" y="1435100"/>
            <a:ext cx="4330824" cy="4691063"/>
          </a:xfrm>
        </p:spPr>
        <p:txBody>
          <a:bodyPr>
            <a:normAutofit/>
          </a:bodyPr>
          <a:lstStyle/>
          <a:p>
            <a:r>
              <a:rPr lang="en-US" sz="2000" dirty="0" smtClean="0"/>
              <a:t>12 individuals have been </a:t>
            </a:r>
            <a:r>
              <a:rPr lang="en-US" sz="2000" b="1" dirty="0" smtClean="0"/>
              <a:t>accused</a:t>
            </a:r>
            <a:r>
              <a:rPr lang="en-US" sz="2000" dirty="0" smtClean="0"/>
              <a:t> of manipulating LIBOR:</a:t>
            </a:r>
          </a:p>
          <a:p>
            <a:pPr marL="914400" lvl="1" indent="-457200">
              <a:buFont typeface="+mj-lt"/>
              <a:buAutoNum type="arabicPeriod"/>
            </a:pPr>
            <a:r>
              <a:rPr lang="en-US" sz="1800" dirty="0" smtClean="0"/>
              <a:t>Noel </a:t>
            </a:r>
            <a:r>
              <a:rPr lang="en-US" sz="1800" dirty="0" err="1" smtClean="0"/>
              <a:t>Cryan</a:t>
            </a:r>
            <a:r>
              <a:rPr lang="en-US" sz="1800" dirty="0" smtClean="0"/>
              <a:t>,</a:t>
            </a:r>
            <a:endParaRPr lang="en-GB" sz="1800" dirty="0"/>
          </a:p>
          <a:p>
            <a:pPr marL="914400" lvl="1" indent="-457200">
              <a:buFont typeface="+mj-lt"/>
              <a:buAutoNum type="arabicPeriod"/>
            </a:pPr>
            <a:r>
              <a:rPr lang="en-US" sz="1800" dirty="0"/>
              <a:t>Terry </a:t>
            </a:r>
            <a:r>
              <a:rPr lang="en-US" sz="1800" dirty="0" smtClean="0"/>
              <a:t>Farr,</a:t>
            </a:r>
            <a:endParaRPr lang="en-GB" sz="1800" dirty="0"/>
          </a:p>
          <a:p>
            <a:pPr marL="914400" lvl="1" indent="-457200">
              <a:buFont typeface="+mj-lt"/>
              <a:buAutoNum type="arabicPeriod"/>
            </a:pPr>
            <a:r>
              <a:rPr lang="en-US" sz="1800" dirty="0"/>
              <a:t>James </a:t>
            </a:r>
            <a:r>
              <a:rPr lang="en-US" sz="1800" dirty="0" smtClean="0"/>
              <a:t>Gilmour,</a:t>
            </a:r>
            <a:endParaRPr lang="en-GB" sz="1800" dirty="0"/>
          </a:p>
          <a:p>
            <a:pPr marL="914400" lvl="1" indent="-457200">
              <a:buFont typeface="+mj-lt"/>
              <a:buAutoNum type="arabicPeriod"/>
            </a:pPr>
            <a:r>
              <a:rPr lang="en-US" sz="1800" dirty="0"/>
              <a:t>Peter </a:t>
            </a:r>
            <a:r>
              <a:rPr lang="en-US" sz="1800" dirty="0" smtClean="0"/>
              <a:t>Johnson,</a:t>
            </a:r>
            <a:endParaRPr lang="en-GB" sz="1800" dirty="0"/>
          </a:p>
          <a:p>
            <a:pPr marL="914400" lvl="1" indent="-457200">
              <a:buFont typeface="+mj-lt"/>
              <a:buAutoNum type="arabicPeriod"/>
            </a:pPr>
            <a:r>
              <a:rPr lang="en-US" sz="1800" dirty="0"/>
              <a:t>Jonathan </a:t>
            </a:r>
            <a:r>
              <a:rPr lang="en-US" sz="1800" dirty="0" smtClean="0"/>
              <a:t>Mathew,</a:t>
            </a:r>
            <a:endParaRPr lang="en-GB" sz="1800" dirty="0"/>
          </a:p>
          <a:p>
            <a:pPr marL="914400" lvl="1" indent="-457200">
              <a:buFont typeface="+mj-lt"/>
              <a:buAutoNum type="arabicPeriod"/>
            </a:pPr>
            <a:r>
              <a:rPr lang="en-US" sz="1800" dirty="0"/>
              <a:t>Stylianos </a:t>
            </a:r>
            <a:r>
              <a:rPr lang="en-US" sz="1800" dirty="0" err="1" smtClean="0"/>
              <a:t>Contogoulas</a:t>
            </a:r>
            <a:r>
              <a:rPr lang="en-US" sz="1800" dirty="0" smtClean="0"/>
              <a:t>,</a:t>
            </a:r>
            <a:endParaRPr lang="en-GB" sz="1800" dirty="0"/>
          </a:p>
          <a:p>
            <a:pPr marL="914400" lvl="1" indent="-457200">
              <a:buFont typeface="+mj-lt"/>
              <a:buAutoNum type="arabicPeriod"/>
            </a:pPr>
            <a:r>
              <a:rPr lang="en-US" sz="1800" dirty="0"/>
              <a:t>Darrell </a:t>
            </a:r>
            <a:r>
              <a:rPr lang="en-US" sz="1800" dirty="0" smtClean="0"/>
              <a:t>Read,</a:t>
            </a:r>
            <a:endParaRPr lang="en-GB" sz="1800" dirty="0"/>
          </a:p>
          <a:p>
            <a:pPr marL="914400" lvl="1" indent="-457200">
              <a:buFont typeface="+mj-lt"/>
              <a:buAutoNum type="arabicPeriod"/>
            </a:pPr>
            <a:r>
              <a:rPr lang="en-US" sz="1800" dirty="0"/>
              <a:t>Colin </a:t>
            </a:r>
            <a:r>
              <a:rPr lang="en-US" sz="1800" dirty="0" smtClean="0"/>
              <a:t>Goodman,</a:t>
            </a:r>
            <a:endParaRPr lang="en-GB" sz="1800" dirty="0"/>
          </a:p>
          <a:p>
            <a:pPr marL="914400" lvl="1" indent="-457200">
              <a:buFont typeface="+mj-lt"/>
              <a:buAutoNum type="arabicPeriod"/>
            </a:pPr>
            <a:r>
              <a:rPr lang="en-US" sz="1800" dirty="0"/>
              <a:t>Danny </a:t>
            </a:r>
            <a:r>
              <a:rPr lang="en-US" sz="1800" dirty="0" smtClean="0"/>
              <a:t>Wilkinson,</a:t>
            </a:r>
            <a:endParaRPr lang="en-GB" sz="1800" dirty="0"/>
          </a:p>
          <a:p>
            <a:pPr marL="914400" lvl="1" indent="-457200">
              <a:buFont typeface="+mj-lt"/>
              <a:buAutoNum type="arabicPeriod"/>
            </a:pPr>
            <a:r>
              <a:rPr lang="en-US" sz="1800" dirty="0"/>
              <a:t>Jay Vijay </a:t>
            </a:r>
            <a:r>
              <a:rPr lang="en-US" sz="1800" dirty="0" smtClean="0"/>
              <a:t>Merchant,</a:t>
            </a:r>
            <a:endParaRPr lang="en-GB" sz="1800" dirty="0"/>
          </a:p>
          <a:p>
            <a:pPr marL="914400" lvl="1" indent="-457200">
              <a:buFont typeface="+mj-lt"/>
              <a:buAutoNum type="arabicPeriod"/>
            </a:pPr>
            <a:r>
              <a:rPr lang="en-US" sz="1800" dirty="0"/>
              <a:t>Alex Julian </a:t>
            </a:r>
            <a:r>
              <a:rPr lang="en-US" sz="1800" dirty="0" err="1" smtClean="0"/>
              <a:t>Pabon</a:t>
            </a:r>
            <a:r>
              <a:rPr lang="en-US" sz="1800" dirty="0" smtClean="0"/>
              <a:t> and</a:t>
            </a:r>
            <a:endParaRPr lang="en-GB" sz="1800" dirty="0"/>
          </a:p>
          <a:p>
            <a:pPr marL="914400" lvl="1" indent="-457200">
              <a:buFont typeface="+mj-lt"/>
              <a:buAutoNum type="arabicPeriod"/>
            </a:pPr>
            <a:r>
              <a:rPr lang="en-US" sz="1800" dirty="0"/>
              <a:t>Ryan Michael </a:t>
            </a:r>
            <a:r>
              <a:rPr lang="en-US" sz="1800" dirty="0" smtClean="0"/>
              <a:t>Reich.</a:t>
            </a:r>
            <a:endParaRPr lang="en-GB" sz="1800" dirty="0"/>
          </a:p>
          <a:p>
            <a:endParaRPr lang="en-GB" dirty="0"/>
          </a:p>
        </p:txBody>
      </p:sp>
    </p:spTree>
    <p:extLst>
      <p:ext uri="{BB962C8B-B14F-4D97-AF65-F5344CB8AC3E}">
        <p14:creationId xmlns:p14="http://schemas.microsoft.com/office/powerpoint/2010/main" val="11328663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b="1" dirty="0" smtClean="0">
                <a:solidFill>
                  <a:srgbClr val="FF0000"/>
                </a:solidFill>
              </a:rPr>
              <a:t>United States of America</a:t>
            </a:r>
            <a:endParaRPr lang="en-GB" b="1" dirty="0">
              <a:solidFill>
                <a:srgbClr val="FF0000"/>
              </a:solidFill>
            </a:endParaRPr>
          </a:p>
        </p:txBody>
      </p:sp>
      <p:sp>
        <p:nvSpPr>
          <p:cNvPr id="8" name="Text Placeholder 7"/>
          <p:cNvSpPr>
            <a:spLocks noGrp="1"/>
          </p:cNvSpPr>
          <p:nvPr>
            <p:ph type="body" idx="1"/>
          </p:nvPr>
        </p:nvSpPr>
        <p:spPr/>
        <p:txBody>
          <a:bodyPr/>
          <a:lstStyle/>
          <a:p>
            <a:pPr algn="ctr"/>
            <a:r>
              <a:rPr lang="en-GB" dirty="0" smtClean="0"/>
              <a:t>Civil Proceedings</a:t>
            </a:r>
            <a:endParaRPr lang="en-GB" dirty="0"/>
          </a:p>
        </p:txBody>
      </p:sp>
      <p:sp>
        <p:nvSpPr>
          <p:cNvPr id="9" name="Content Placeholder 8"/>
          <p:cNvSpPr>
            <a:spLocks noGrp="1"/>
          </p:cNvSpPr>
          <p:nvPr>
            <p:ph sz="half" idx="2"/>
          </p:nvPr>
        </p:nvSpPr>
        <p:spPr/>
        <p:txBody>
          <a:bodyPr>
            <a:normAutofit/>
          </a:bodyPr>
          <a:lstStyle/>
          <a:p>
            <a:r>
              <a:rPr lang="en-GB" dirty="0" smtClean="0"/>
              <a:t>Deutsche Bank, $2.5bn (DoJ)</a:t>
            </a:r>
          </a:p>
          <a:p>
            <a:r>
              <a:rPr lang="en-GB" dirty="0" smtClean="0"/>
              <a:t>Barclays Bank, $200m (CFTC)</a:t>
            </a:r>
          </a:p>
          <a:p>
            <a:r>
              <a:rPr lang="en-GB" dirty="0" smtClean="0"/>
              <a:t>UBS, $1.5bn (DoJ and CFTC)</a:t>
            </a:r>
          </a:p>
          <a:p>
            <a:r>
              <a:rPr lang="en-GB" dirty="0" smtClean="0"/>
              <a:t>RBS, $325m (CFTC)</a:t>
            </a:r>
          </a:p>
          <a:p>
            <a:r>
              <a:rPr lang="en-GB" dirty="0" smtClean="0"/>
              <a:t>ICAP, $65m (CFTC)</a:t>
            </a:r>
          </a:p>
          <a:p>
            <a:endParaRPr lang="en-GB" dirty="0" smtClean="0"/>
          </a:p>
          <a:p>
            <a:endParaRPr lang="en-GB" dirty="0" smtClean="0"/>
          </a:p>
        </p:txBody>
      </p:sp>
      <p:sp>
        <p:nvSpPr>
          <p:cNvPr id="10" name="Text Placeholder 9"/>
          <p:cNvSpPr>
            <a:spLocks noGrp="1"/>
          </p:cNvSpPr>
          <p:nvPr>
            <p:ph type="body" sz="quarter" idx="3"/>
          </p:nvPr>
        </p:nvSpPr>
        <p:spPr/>
        <p:txBody>
          <a:bodyPr/>
          <a:lstStyle/>
          <a:p>
            <a:pPr algn="ctr"/>
            <a:r>
              <a:rPr lang="en-GB" dirty="0" smtClean="0"/>
              <a:t>Criminal Proceedings</a:t>
            </a:r>
            <a:endParaRPr lang="en-GB" dirty="0"/>
          </a:p>
        </p:txBody>
      </p:sp>
      <p:sp>
        <p:nvSpPr>
          <p:cNvPr id="11" name="Content Placeholder 10"/>
          <p:cNvSpPr>
            <a:spLocks noGrp="1"/>
          </p:cNvSpPr>
          <p:nvPr>
            <p:ph sz="quarter" idx="4"/>
          </p:nvPr>
        </p:nvSpPr>
        <p:spPr/>
        <p:txBody>
          <a:bodyPr>
            <a:normAutofit lnSpcReduction="10000"/>
          </a:bodyPr>
          <a:lstStyle/>
          <a:p>
            <a:pPr marL="285750" indent="-285750"/>
            <a:r>
              <a:rPr lang="en-US" dirty="0"/>
              <a:t>Anthony Allen and Anthony Conti have been accused of manipulating LIBOR</a:t>
            </a:r>
          </a:p>
          <a:p>
            <a:pPr marL="285750" indent="-285750"/>
            <a:r>
              <a:rPr lang="en-US" dirty="0"/>
              <a:t>The men were indicted a year after Rabobank reached a $1bn (£655m) settlement with US and European regulators</a:t>
            </a:r>
          </a:p>
          <a:p>
            <a:pPr marL="285750" indent="-285750"/>
            <a:r>
              <a:rPr lang="en-US" dirty="0"/>
              <a:t>Jury selection took place in October 2015</a:t>
            </a:r>
          </a:p>
          <a:p>
            <a:pPr marL="285750" indent="-285750"/>
            <a:r>
              <a:rPr lang="en-US" dirty="0"/>
              <a:t>Trial started October 2015</a:t>
            </a:r>
          </a:p>
          <a:p>
            <a:endParaRPr lang="en-GB" dirty="0"/>
          </a:p>
        </p:txBody>
      </p:sp>
    </p:spTree>
    <p:extLst>
      <p:ext uri="{BB962C8B-B14F-4D97-AF65-F5344CB8AC3E}">
        <p14:creationId xmlns:p14="http://schemas.microsoft.com/office/powerpoint/2010/main" val="743855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Introduction</a:t>
            </a:r>
            <a:endParaRPr lang="en-GB" b="1" dirty="0">
              <a:solidFill>
                <a:srgbClr val="FF0000"/>
              </a:solidFill>
            </a:endParaRPr>
          </a:p>
        </p:txBody>
      </p:sp>
      <p:sp>
        <p:nvSpPr>
          <p:cNvPr id="3" name="Content Placeholder 2"/>
          <p:cNvSpPr>
            <a:spLocks noGrp="1"/>
          </p:cNvSpPr>
          <p:nvPr>
            <p:ph idx="1"/>
          </p:nvPr>
        </p:nvSpPr>
        <p:spPr/>
        <p:txBody>
          <a:bodyPr>
            <a:normAutofit/>
          </a:bodyPr>
          <a:lstStyle/>
          <a:p>
            <a:r>
              <a:rPr lang="en-GB" dirty="0" smtClean="0"/>
              <a:t>The financial crisis and financial crime</a:t>
            </a:r>
          </a:p>
          <a:p>
            <a:r>
              <a:rPr lang="en-GB" dirty="0" smtClean="0"/>
              <a:t>What is market manipulation?</a:t>
            </a:r>
          </a:p>
          <a:p>
            <a:r>
              <a:rPr lang="en-GB" dirty="0" smtClean="0"/>
              <a:t>Examples of market manipulation</a:t>
            </a:r>
          </a:p>
          <a:p>
            <a:r>
              <a:rPr lang="en-GB" dirty="0" smtClean="0"/>
              <a:t>LIBOR</a:t>
            </a:r>
          </a:p>
          <a:p>
            <a:pPr lvl="1"/>
            <a:r>
              <a:rPr lang="en-GB" dirty="0" smtClean="0"/>
              <a:t>Civil Proceedings</a:t>
            </a:r>
          </a:p>
          <a:p>
            <a:pPr lvl="1"/>
            <a:r>
              <a:rPr lang="en-GB" dirty="0" smtClean="0"/>
              <a:t>Criminal </a:t>
            </a:r>
            <a:r>
              <a:rPr lang="en-GB" dirty="0" smtClean="0"/>
              <a:t>Proceedings</a:t>
            </a:r>
            <a:r>
              <a:rPr lang="en-GB" dirty="0" smtClean="0"/>
              <a:t>#</a:t>
            </a:r>
          </a:p>
          <a:p>
            <a:r>
              <a:rPr lang="en-GB" dirty="0" smtClean="0"/>
              <a:t>Conclusions</a:t>
            </a:r>
            <a:endParaRPr lang="en-GB" dirty="0"/>
          </a:p>
        </p:txBody>
      </p:sp>
    </p:spTree>
    <p:extLst>
      <p:ext uri="{BB962C8B-B14F-4D97-AF65-F5344CB8AC3E}">
        <p14:creationId xmlns:p14="http://schemas.microsoft.com/office/powerpoint/2010/main" val="34724192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Conclusions and Questions</a:t>
            </a:r>
            <a:endParaRPr lang="en-GB" b="1" dirty="0">
              <a:solidFill>
                <a:srgbClr val="FF0000"/>
              </a:solidFill>
            </a:endParaRPr>
          </a:p>
        </p:txBody>
      </p:sp>
      <p:sp>
        <p:nvSpPr>
          <p:cNvPr id="3" name="Content Placeholder 2"/>
          <p:cNvSpPr>
            <a:spLocks noGrp="1"/>
          </p:cNvSpPr>
          <p:nvPr>
            <p:ph idx="1"/>
          </p:nvPr>
        </p:nvSpPr>
        <p:spPr/>
        <p:txBody>
          <a:bodyPr/>
          <a:lstStyle/>
          <a:p>
            <a:r>
              <a:rPr lang="en-GB" dirty="0"/>
              <a:t>Financial </a:t>
            </a:r>
            <a:r>
              <a:rPr lang="en-GB" dirty="0" smtClean="0"/>
              <a:t>penalties</a:t>
            </a:r>
            <a:endParaRPr lang="en-GB" dirty="0" smtClean="0"/>
          </a:p>
          <a:p>
            <a:r>
              <a:rPr lang="en-GB" dirty="0" smtClean="0"/>
              <a:t>Lack of accountability?</a:t>
            </a:r>
          </a:p>
          <a:p>
            <a:r>
              <a:rPr lang="en-GB" dirty="0" smtClean="0"/>
              <a:t>Credible deterrence?</a:t>
            </a:r>
          </a:p>
          <a:p>
            <a:r>
              <a:rPr lang="en-GB" dirty="0" smtClean="0"/>
              <a:t>Reform of criminal law insufficient?</a:t>
            </a:r>
          </a:p>
          <a:p>
            <a:r>
              <a:rPr lang="en-GB" dirty="0" smtClean="0"/>
              <a:t>More fines to follow?</a:t>
            </a:r>
            <a:endParaRPr lang="en-GB" dirty="0" smtClean="0"/>
          </a:p>
          <a:p>
            <a:endParaRPr lang="en-GB" dirty="0"/>
          </a:p>
        </p:txBody>
      </p:sp>
    </p:spTree>
    <p:extLst>
      <p:ext uri="{BB962C8B-B14F-4D97-AF65-F5344CB8AC3E}">
        <p14:creationId xmlns:p14="http://schemas.microsoft.com/office/powerpoint/2010/main" val="1318763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FF0000"/>
                </a:solidFill>
              </a:rPr>
              <a:t>The financial crisis and financial </a:t>
            </a:r>
            <a:r>
              <a:rPr lang="en-GB" b="1" dirty="0" smtClean="0">
                <a:solidFill>
                  <a:srgbClr val="FF0000"/>
                </a:solidFill>
              </a:rPr>
              <a:t>crime</a:t>
            </a:r>
            <a:endParaRPr lang="en-GB" b="1" dirty="0">
              <a:solidFill>
                <a:srgbClr val="FF0000"/>
              </a:solidFill>
            </a:endParaRPr>
          </a:p>
        </p:txBody>
      </p:sp>
      <p:sp>
        <p:nvSpPr>
          <p:cNvPr id="3" name="Content Placeholder 2"/>
          <p:cNvSpPr>
            <a:spLocks noGrp="1"/>
          </p:cNvSpPr>
          <p:nvPr>
            <p:ph idx="1"/>
          </p:nvPr>
        </p:nvSpPr>
        <p:spPr/>
        <p:txBody>
          <a:bodyPr/>
          <a:lstStyle/>
          <a:p>
            <a:r>
              <a:rPr lang="en-US" altLang="en-US" dirty="0"/>
              <a:t>A significant factor is </a:t>
            </a:r>
            <a:r>
              <a:rPr lang="en-US" altLang="en-US" dirty="0" smtClean="0"/>
              <a:t>financial crime</a:t>
            </a:r>
            <a:r>
              <a:rPr lang="en-US" altLang="en-US" dirty="0"/>
              <a:t>:</a:t>
            </a:r>
          </a:p>
          <a:p>
            <a:pPr lvl="1"/>
            <a:r>
              <a:rPr lang="en-US" altLang="en-US" dirty="0"/>
              <a:t>Subprime Mortgages and Mortgage Fraud, </a:t>
            </a:r>
          </a:p>
          <a:p>
            <a:pPr lvl="1"/>
            <a:r>
              <a:rPr lang="en-US" altLang="en-US" dirty="0"/>
              <a:t>Credit Rating </a:t>
            </a:r>
            <a:r>
              <a:rPr lang="en-US" altLang="en-US" dirty="0" smtClean="0"/>
              <a:t>Agencies,</a:t>
            </a:r>
            <a:endParaRPr lang="en-US" altLang="en-US" dirty="0"/>
          </a:p>
          <a:p>
            <a:pPr lvl="1"/>
            <a:r>
              <a:rPr lang="en-US" altLang="en-US" dirty="0"/>
              <a:t>Predatory Lending, </a:t>
            </a:r>
          </a:p>
          <a:p>
            <a:pPr lvl="1"/>
            <a:r>
              <a:rPr lang="en-US" altLang="en-US" dirty="0"/>
              <a:t>Ponzi Fraud Schemes</a:t>
            </a:r>
          </a:p>
          <a:p>
            <a:pPr lvl="1"/>
            <a:r>
              <a:rPr lang="en-US" altLang="en-US" dirty="0"/>
              <a:t>The War on Terror, </a:t>
            </a:r>
          </a:p>
          <a:p>
            <a:pPr lvl="1"/>
            <a:r>
              <a:rPr lang="en-US" altLang="en-US" dirty="0"/>
              <a:t>Market Misconduct, and</a:t>
            </a:r>
          </a:p>
          <a:p>
            <a:pPr lvl="1"/>
            <a:r>
              <a:rPr lang="en-US" altLang="en-US" dirty="0"/>
              <a:t>Market Manipulation.</a:t>
            </a:r>
          </a:p>
          <a:p>
            <a:endParaRPr lang="en-GB" dirty="0"/>
          </a:p>
        </p:txBody>
      </p:sp>
    </p:spTree>
    <p:extLst>
      <p:ext uri="{BB962C8B-B14F-4D97-AF65-F5344CB8AC3E}">
        <p14:creationId xmlns:p14="http://schemas.microsoft.com/office/powerpoint/2010/main" val="3464833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What is market manipulation?</a:t>
            </a:r>
            <a:endParaRPr lang="en-GB" b="1"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effectLst/>
              </a:rPr>
              <a:t>“Market manipulation is artificially raising or lowering the price of stock on any national securities or commodities exchange or in the over-the-counter (OTC) marketplace” (FBI)</a:t>
            </a:r>
          </a:p>
          <a:p>
            <a:endParaRPr lang="en-US" dirty="0"/>
          </a:p>
          <a:p>
            <a:r>
              <a:rPr lang="en-US" dirty="0" smtClean="0"/>
              <a:t>“</a:t>
            </a:r>
            <a:r>
              <a:rPr lang="en-US" dirty="0"/>
              <a:t>Manipulation is intentional conduct designed to deceive investors by controlling or artificially affecting the market for a security</a:t>
            </a:r>
            <a:r>
              <a:rPr lang="en-US" dirty="0" smtClean="0"/>
              <a:t>” (SEC) </a:t>
            </a:r>
            <a:endParaRPr lang="en-GB" dirty="0"/>
          </a:p>
          <a:p>
            <a:endParaRPr lang="en-GB" dirty="0"/>
          </a:p>
        </p:txBody>
      </p:sp>
    </p:spTree>
    <p:extLst>
      <p:ext uri="{BB962C8B-B14F-4D97-AF65-F5344CB8AC3E}">
        <p14:creationId xmlns:p14="http://schemas.microsoft.com/office/powerpoint/2010/main" val="499812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Examples market manipulation</a:t>
            </a:r>
            <a:endParaRPr lang="en-GB" b="1" dirty="0">
              <a:solidFill>
                <a:srgbClr val="FF0000"/>
              </a:solidFill>
            </a:endParaRPr>
          </a:p>
        </p:txBody>
      </p:sp>
      <p:sp>
        <p:nvSpPr>
          <p:cNvPr id="3" name="Content Placeholder 2"/>
          <p:cNvSpPr>
            <a:spLocks noGrp="1"/>
          </p:cNvSpPr>
          <p:nvPr>
            <p:ph idx="1"/>
          </p:nvPr>
        </p:nvSpPr>
        <p:spPr/>
        <p:txBody>
          <a:bodyPr>
            <a:normAutofit lnSpcReduction="10000"/>
          </a:bodyPr>
          <a:lstStyle/>
          <a:p>
            <a:pPr marL="342900" lvl="1" indent="-342900">
              <a:buFont typeface="Arial" panose="020B0604020202020204" pitchFamily="34" charset="0"/>
              <a:buChar char="•"/>
            </a:pPr>
            <a:r>
              <a:rPr lang="en-US" dirty="0" smtClean="0"/>
              <a:t>Spreading false or misleading information about a company; </a:t>
            </a:r>
          </a:p>
          <a:p>
            <a:pPr marL="342900" lvl="1" indent="-342900">
              <a:buFont typeface="Arial" panose="020B0604020202020204" pitchFamily="34" charset="0"/>
              <a:buChar char="•"/>
            </a:pPr>
            <a:r>
              <a:rPr lang="en-US" dirty="0" smtClean="0"/>
              <a:t>improperly limiting the number of publicly-available shares; </a:t>
            </a:r>
          </a:p>
          <a:p>
            <a:pPr marL="342900" lvl="1" indent="-342900">
              <a:buFont typeface="Arial" panose="020B0604020202020204" pitchFamily="34" charset="0"/>
              <a:buChar char="•"/>
            </a:pPr>
            <a:r>
              <a:rPr lang="en-US" dirty="0" smtClean="0"/>
              <a:t>or rigging quotes, prices or trades to create a false or deceptive picture of the demand for a security and </a:t>
            </a:r>
          </a:p>
          <a:p>
            <a:r>
              <a:rPr lang="en-US" dirty="0"/>
              <a:t>orchestrated stock purchases or sales designed to inflate or deflate the true sales volume, demand, and ultimately, price of a stock</a:t>
            </a:r>
            <a:r>
              <a:rPr lang="en-US" dirty="0" smtClean="0"/>
              <a:t>.</a:t>
            </a:r>
          </a:p>
          <a:p>
            <a:endParaRPr lang="en-GB" dirty="0"/>
          </a:p>
        </p:txBody>
      </p:sp>
    </p:spTree>
    <p:extLst>
      <p:ext uri="{BB962C8B-B14F-4D97-AF65-F5344CB8AC3E}">
        <p14:creationId xmlns:p14="http://schemas.microsoft.com/office/powerpoint/2010/main" val="2241174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LIBOR</a:t>
            </a:r>
            <a:endParaRPr lang="en-GB" b="1" dirty="0">
              <a:solidFill>
                <a:srgbClr val="FF000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92167" y="1600200"/>
            <a:ext cx="6359666" cy="4525963"/>
          </a:xfrm>
        </p:spPr>
      </p:pic>
    </p:spTree>
    <p:extLst>
      <p:ext uri="{BB962C8B-B14F-4D97-AF65-F5344CB8AC3E}">
        <p14:creationId xmlns:p14="http://schemas.microsoft.com/office/powerpoint/2010/main" val="1064322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LIBOR: Definitions</a:t>
            </a:r>
            <a:endParaRPr lang="en-GB" b="1"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GB" dirty="0" smtClean="0"/>
              <a:t>“</a:t>
            </a:r>
            <a:r>
              <a:rPr lang="en-GB" dirty="0"/>
              <a:t>the rate at which an individual contributor panel bank could borrow funds, were it to do so by asking for and then accepting interbank offers in reasonable market size, just prior to 11.00am London time</a:t>
            </a:r>
            <a:r>
              <a:rPr lang="en-GB" dirty="0" smtClean="0"/>
              <a:t>” (British </a:t>
            </a:r>
            <a:r>
              <a:rPr lang="en-GB" dirty="0"/>
              <a:t>Bankers </a:t>
            </a:r>
            <a:r>
              <a:rPr lang="en-GB" dirty="0" smtClean="0"/>
              <a:t>Association)</a:t>
            </a:r>
          </a:p>
          <a:p>
            <a:endParaRPr lang="en-GB" dirty="0" smtClean="0"/>
          </a:p>
          <a:p>
            <a:r>
              <a:rPr lang="en-GB" dirty="0" smtClean="0"/>
              <a:t>“a benchmark </a:t>
            </a:r>
            <a:r>
              <a:rPr lang="en-GB" dirty="0"/>
              <a:t>reference rates fundamental to the operation of both UK and international financial markets, including markets in interest rate derivatives contracts</a:t>
            </a:r>
            <a:r>
              <a:rPr lang="en-GB" dirty="0" smtClean="0"/>
              <a:t>” (Financial Services Authority)</a:t>
            </a:r>
            <a:endParaRPr lang="en-GB" dirty="0"/>
          </a:p>
        </p:txBody>
      </p:sp>
    </p:spTree>
    <p:extLst>
      <p:ext uri="{BB962C8B-B14F-4D97-AF65-F5344CB8AC3E}">
        <p14:creationId xmlns:p14="http://schemas.microsoft.com/office/powerpoint/2010/main" val="4028419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LIBOR: Value</a:t>
            </a:r>
            <a:endParaRPr lang="en-GB" b="1" dirty="0">
              <a:solidFill>
                <a:srgbClr val="FF0000"/>
              </a:solidFill>
            </a:endParaRPr>
          </a:p>
        </p:txBody>
      </p:sp>
      <p:sp>
        <p:nvSpPr>
          <p:cNvPr id="3" name="Content Placeholder 2"/>
          <p:cNvSpPr>
            <a:spLocks noGrp="1"/>
          </p:cNvSpPr>
          <p:nvPr>
            <p:ph idx="1"/>
          </p:nvPr>
        </p:nvSpPr>
        <p:spPr/>
        <p:txBody>
          <a:bodyPr>
            <a:normAutofit/>
          </a:bodyPr>
          <a:lstStyle/>
          <a:p>
            <a:r>
              <a:rPr lang="en-GB" dirty="0" smtClean="0"/>
              <a:t>It </a:t>
            </a:r>
            <a:r>
              <a:rPr lang="en-GB" dirty="0"/>
              <a:t>has been reported that the value of the contracts attached to LIBOR are between $300tn and $800tn.</a:t>
            </a:r>
          </a:p>
          <a:p>
            <a:r>
              <a:rPr lang="en-GB" dirty="0" smtClean="0"/>
              <a:t>“LIBOR </a:t>
            </a:r>
            <a:r>
              <a:rPr lang="en-GB" dirty="0"/>
              <a:t>is </a:t>
            </a:r>
            <a:r>
              <a:rPr lang="en-GB" dirty="0" smtClean="0"/>
              <a:t>… used </a:t>
            </a:r>
            <a:r>
              <a:rPr lang="en-GB" dirty="0"/>
              <a:t>to calculate interest rates on a range of global financial instruments in excess of $350tn</a:t>
            </a:r>
            <a:r>
              <a:rPr lang="en-GB" dirty="0" smtClean="0"/>
              <a:t>” (Lim, 2013)</a:t>
            </a:r>
          </a:p>
          <a:p>
            <a:endParaRPr lang="en-GB" dirty="0"/>
          </a:p>
        </p:txBody>
      </p:sp>
    </p:spTree>
    <p:extLst>
      <p:ext uri="{BB962C8B-B14F-4D97-AF65-F5344CB8AC3E}">
        <p14:creationId xmlns:p14="http://schemas.microsoft.com/office/powerpoint/2010/main" val="2926792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LIBOR: Regulation</a:t>
            </a:r>
            <a:endParaRPr lang="en-GB" b="1" dirty="0">
              <a:solidFill>
                <a:srgbClr val="FF0000"/>
              </a:solidFill>
            </a:endParaRPr>
          </a:p>
        </p:txBody>
      </p:sp>
      <p:sp>
        <p:nvSpPr>
          <p:cNvPr id="3" name="Content Placeholder 2"/>
          <p:cNvSpPr>
            <a:spLocks noGrp="1"/>
          </p:cNvSpPr>
          <p:nvPr>
            <p:ph idx="1"/>
          </p:nvPr>
        </p:nvSpPr>
        <p:spPr/>
        <p:txBody>
          <a:bodyPr/>
          <a:lstStyle/>
          <a:p>
            <a:r>
              <a:rPr lang="en-GB" dirty="0" smtClean="0"/>
              <a:t>LIBOR </a:t>
            </a:r>
            <a:r>
              <a:rPr lang="en-GB" dirty="0"/>
              <a:t>was managed and regulated by the British Bankers Association (BBA), which is the UK trade body of the banking and financial services </a:t>
            </a:r>
            <a:r>
              <a:rPr lang="en-GB" dirty="0" smtClean="0"/>
              <a:t>sector</a:t>
            </a:r>
          </a:p>
          <a:p>
            <a:r>
              <a:rPr lang="en-GB" dirty="0"/>
              <a:t>The administration of LIBOR is the duty of BBA LIBOR Ltd, which is a subsidiary of the BBA, and managed by the LIBOR </a:t>
            </a:r>
            <a:r>
              <a:rPr lang="en-GB" dirty="0" smtClean="0"/>
              <a:t>Manager</a:t>
            </a:r>
          </a:p>
          <a:p>
            <a:r>
              <a:rPr lang="en-GB" dirty="0" smtClean="0"/>
              <a:t>An example of self regulation</a:t>
            </a:r>
            <a:endParaRPr lang="en-GB" dirty="0"/>
          </a:p>
        </p:txBody>
      </p:sp>
    </p:spTree>
    <p:extLst>
      <p:ext uri="{BB962C8B-B14F-4D97-AF65-F5344CB8AC3E}">
        <p14:creationId xmlns:p14="http://schemas.microsoft.com/office/powerpoint/2010/main" val="41937856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TotalTime>
  <Words>958</Words>
  <Application>Microsoft Office PowerPoint</Application>
  <PresentationFormat>On-screen Show (4:3)</PresentationFormat>
  <Paragraphs>130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Market manipulation: regulatory and enforcement responses in the United Kingdom and United States of America</vt:lpstr>
      <vt:lpstr>Introduction</vt:lpstr>
      <vt:lpstr>The financial crisis and financial crime</vt:lpstr>
      <vt:lpstr>What is market manipulation?</vt:lpstr>
      <vt:lpstr>Examples market manipulation</vt:lpstr>
      <vt:lpstr>LIBOR</vt:lpstr>
      <vt:lpstr>LIBOR: Definitions</vt:lpstr>
      <vt:lpstr>LIBOR: Value</vt:lpstr>
      <vt:lpstr>LIBOR: Regulation</vt:lpstr>
      <vt:lpstr>LIBOR: early warning signs</vt:lpstr>
      <vt:lpstr>LIBOR: concerns raised</vt:lpstr>
      <vt:lpstr>Civil Proceedings: The United Kingdom</vt:lpstr>
      <vt:lpstr>Civil Proceedings: The United Kingdom</vt:lpstr>
      <vt:lpstr>Criminal Proceedings</vt:lpstr>
      <vt:lpstr>Criminal Proceedings</vt:lpstr>
      <vt:lpstr>Criminal Proceedings</vt:lpstr>
      <vt:lpstr>Criminal Proceedings</vt:lpstr>
      <vt:lpstr>Criminal Proceedings</vt:lpstr>
      <vt:lpstr>United States of America</vt:lpstr>
      <vt:lpstr>Conclusions and Questions</vt:lpstr>
    </vt:vector>
  </TitlesOfParts>
  <Company>University of the West of England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Manipulation</dc:title>
  <dc:creator>Nicholas Ryder</dc:creator>
  <cp:lastModifiedBy>Nicholas Ryder</cp:lastModifiedBy>
  <cp:revision>19</cp:revision>
  <dcterms:created xsi:type="dcterms:W3CDTF">2015-08-11T13:29:21Z</dcterms:created>
  <dcterms:modified xsi:type="dcterms:W3CDTF">2015-10-23T11:48:54Z</dcterms:modified>
</cp:coreProperties>
</file>