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7" r:id="rId5"/>
  </p:sldIdLst>
  <p:sldSz cx="16256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olastica Obodo" initials="SO" lastIdx="0" clrIdx="0">
    <p:extLst>
      <p:ext uri="{19B8F6BF-5375-455C-9EA6-DF929625EA0E}">
        <p15:presenceInfo xmlns:p15="http://schemas.microsoft.com/office/powerpoint/2012/main" userId="S-1-5-21-1659004503-492894223-725345543-6320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3" d="100"/>
          <a:sy n="43" d="100"/>
        </p:scale>
        <p:origin x="14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995312"/>
            <a:ext cx="13817600" cy="4244622"/>
          </a:xfrm>
        </p:spPr>
        <p:txBody>
          <a:bodyPr anchor="b"/>
          <a:lstStyle>
            <a:lvl1pPr algn="ctr">
              <a:defRPr sz="10667"/>
            </a:lvl1pPr>
          </a:lstStyle>
          <a:p>
            <a:r>
              <a:rPr lang="en-US"/>
              <a:t>Click to edit Master title style</a:t>
            </a:r>
            <a:endParaRPr lang="en-US" dirty="0"/>
          </a:p>
        </p:txBody>
      </p:sp>
      <p:sp>
        <p:nvSpPr>
          <p:cNvPr id="3" name="Subtitle 2"/>
          <p:cNvSpPr>
            <a:spLocks noGrp="1"/>
          </p:cNvSpPr>
          <p:nvPr>
            <p:ph type="subTitle" idx="1"/>
          </p:nvPr>
        </p:nvSpPr>
        <p:spPr>
          <a:xfrm>
            <a:off x="2032000" y="6403623"/>
            <a:ext cx="12192000" cy="2943577"/>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742226-7490-409E-81FA-93CD6991640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107597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742226-7490-409E-81FA-93CD6991640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24591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1" y="649111"/>
            <a:ext cx="3505200"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7601" y="649111"/>
            <a:ext cx="10312400"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742226-7490-409E-81FA-93CD6991640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119798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742226-7490-409E-81FA-93CD6991640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1894397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9134" y="3039537"/>
            <a:ext cx="14020800" cy="5071532"/>
          </a:xfrm>
        </p:spPr>
        <p:txBody>
          <a:bodyPr anchor="b"/>
          <a:lstStyle>
            <a:lvl1pPr>
              <a:defRPr sz="10667"/>
            </a:lvl1pPr>
          </a:lstStyle>
          <a:p>
            <a:r>
              <a:rPr lang="en-US"/>
              <a:t>Click to edit Master title style</a:t>
            </a:r>
            <a:endParaRPr lang="en-US" dirty="0"/>
          </a:p>
        </p:txBody>
      </p:sp>
      <p:sp>
        <p:nvSpPr>
          <p:cNvPr id="3" name="Text Placeholder 2"/>
          <p:cNvSpPr>
            <a:spLocks noGrp="1"/>
          </p:cNvSpPr>
          <p:nvPr>
            <p:ph type="body" idx="1"/>
          </p:nvPr>
        </p:nvSpPr>
        <p:spPr>
          <a:xfrm>
            <a:off x="1109134" y="8159048"/>
            <a:ext cx="14020800" cy="2666999"/>
          </a:xfrm>
        </p:spPr>
        <p:txBody>
          <a:bodyPr/>
          <a:lstStyle>
            <a:lvl1pPr marL="0" indent="0">
              <a:buNone/>
              <a:defRPr sz="4267">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742226-7490-409E-81FA-93CD69916405}"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49340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17600" y="3245556"/>
            <a:ext cx="690880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8229600" y="3245556"/>
            <a:ext cx="690880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742226-7490-409E-81FA-93CD69916405}"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259333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9717" y="649114"/>
            <a:ext cx="14020800"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19719" y="2988734"/>
            <a:ext cx="6877049"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Edit Master text styles</a:t>
            </a:r>
          </a:p>
        </p:txBody>
      </p:sp>
      <p:sp>
        <p:nvSpPr>
          <p:cNvPr id="4" name="Content Placeholder 3"/>
          <p:cNvSpPr>
            <a:spLocks noGrp="1"/>
          </p:cNvSpPr>
          <p:nvPr>
            <p:ph sz="half" idx="2"/>
          </p:nvPr>
        </p:nvSpPr>
        <p:spPr>
          <a:xfrm>
            <a:off x="1119719" y="4453467"/>
            <a:ext cx="6877049"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229601" y="2988734"/>
            <a:ext cx="6910917"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Edit Master text styles</a:t>
            </a:r>
          </a:p>
        </p:txBody>
      </p:sp>
      <p:sp>
        <p:nvSpPr>
          <p:cNvPr id="6" name="Content Placeholder 5"/>
          <p:cNvSpPr>
            <a:spLocks noGrp="1"/>
          </p:cNvSpPr>
          <p:nvPr>
            <p:ph sz="quarter" idx="4"/>
          </p:nvPr>
        </p:nvSpPr>
        <p:spPr>
          <a:xfrm>
            <a:off x="8229601" y="4453467"/>
            <a:ext cx="6910917"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742226-7490-409E-81FA-93CD69916405}" type="datetimeFigureOut">
              <a:rPr lang="en-GB" smtClean="0"/>
              <a:t>20/09/2021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2778747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742226-7490-409E-81FA-93CD69916405}" type="datetimeFigureOut">
              <a:rPr lang="en-GB" smtClean="0"/>
              <a:t>20/09/2021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124996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42226-7490-409E-81FA-93CD69916405}" type="datetimeFigureOut">
              <a:rPr lang="en-GB" smtClean="0"/>
              <a:t>20/09/2021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3468506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a:t>Click to edit Master title style</a:t>
            </a:r>
            <a:endParaRPr lang="en-US" dirty="0"/>
          </a:p>
        </p:txBody>
      </p:sp>
      <p:sp>
        <p:nvSpPr>
          <p:cNvPr id="3" name="Content Placeholder 2"/>
          <p:cNvSpPr>
            <a:spLocks noGrp="1"/>
          </p:cNvSpPr>
          <p:nvPr>
            <p:ph idx="1"/>
          </p:nvPr>
        </p:nvSpPr>
        <p:spPr>
          <a:xfrm>
            <a:off x="6910917" y="1755425"/>
            <a:ext cx="8229600" cy="8664222"/>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Edit Master text styles</a:t>
            </a:r>
          </a:p>
        </p:txBody>
      </p:sp>
      <p:sp>
        <p:nvSpPr>
          <p:cNvPr id="5" name="Date Placeholder 4"/>
          <p:cNvSpPr>
            <a:spLocks noGrp="1"/>
          </p:cNvSpPr>
          <p:nvPr>
            <p:ph type="dt" sz="half" idx="10"/>
          </p:nvPr>
        </p:nvSpPr>
        <p:spPr/>
        <p:txBody>
          <a:bodyPr/>
          <a:lstStyle/>
          <a:p>
            <a:fld id="{25742226-7490-409E-81FA-93CD69916405}"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3825142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910917" y="1755425"/>
            <a:ext cx="8229600" cy="8664222"/>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lang="en-US"/>
              <a:t>Click icon to add picture</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Edit Master text styles</a:t>
            </a:r>
          </a:p>
        </p:txBody>
      </p:sp>
      <p:sp>
        <p:nvSpPr>
          <p:cNvPr id="5" name="Date Placeholder 4"/>
          <p:cNvSpPr>
            <a:spLocks noGrp="1"/>
          </p:cNvSpPr>
          <p:nvPr>
            <p:ph type="dt" sz="half" idx="10"/>
          </p:nvPr>
        </p:nvSpPr>
        <p:spPr/>
        <p:txBody>
          <a:bodyPr/>
          <a:lstStyle/>
          <a:p>
            <a:fld id="{25742226-7490-409E-81FA-93CD69916405}"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1E54BD-0E33-4B19-8691-CE07D22EECB9}" type="slidenum">
              <a:rPr lang="en-GB" smtClean="0"/>
              <a:t>‹#›</a:t>
            </a:fld>
            <a:endParaRPr lang="en-GB"/>
          </a:p>
        </p:txBody>
      </p:sp>
    </p:spTree>
    <p:extLst>
      <p:ext uri="{BB962C8B-B14F-4D97-AF65-F5344CB8AC3E}">
        <p14:creationId xmlns:p14="http://schemas.microsoft.com/office/powerpoint/2010/main" val="1943202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649114"/>
            <a:ext cx="14020800"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17600" y="3245556"/>
            <a:ext cx="14020800"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17600" y="11300181"/>
            <a:ext cx="3657600"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25742226-7490-409E-81FA-93CD69916405}" type="datetimeFigureOut">
              <a:rPr lang="en-GB" smtClean="0"/>
              <a:t>20/09/2021</a:t>
            </a:fld>
            <a:endParaRPr lang="en-GB"/>
          </a:p>
        </p:txBody>
      </p:sp>
      <p:sp>
        <p:nvSpPr>
          <p:cNvPr id="5" name="Footer Placeholder 4"/>
          <p:cNvSpPr>
            <a:spLocks noGrp="1"/>
          </p:cNvSpPr>
          <p:nvPr>
            <p:ph type="ftr" sz="quarter" idx="3"/>
          </p:nvPr>
        </p:nvSpPr>
        <p:spPr>
          <a:xfrm>
            <a:off x="5384800" y="11300181"/>
            <a:ext cx="5486400"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1480800" y="11300181"/>
            <a:ext cx="3657600"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D11E54BD-0E33-4B19-8691-CE07D22EECB9}" type="slidenum">
              <a:rPr lang="en-GB" smtClean="0"/>
              <a:t>‹#›</a:t>
            </a:fld>
            <a:endParaRPr lang="en-GB"/>
          </a:p>
        </p:txBody>
      </p:sp>
    </p:spTree>
    <p:extLst>
      <p:ext uri="{BB962C8B-B14F-4D97-AF65-F5344CB8AC3E}">
        <p14:creationId xmlns:p14="http://schemas.microsoft.com/office/powerpoint/2010/main" val="3839412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625620"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620" rtl="0" eaLnBrk="1" latinLnBrk="0" hangingPunct="1">
        <a:defRPr sz="3200" kern="1200">
          <a:solidFill>
            <a:schemeClr val="tx1"/>
          </a:solidFill>
          <a:latin typeface="+mn-lt"/>
          <a:ea typeface="+mn-ea"/>
          <a:cs typeface="+mn-cs"/>
        </a:defRPr>
      </a:lvl1pPr>
      <a:lvl2pPr marL="812810" algn="l" defTabSz="1625620" rtl="0" eaLnBrk="1" latinLnBrk="0" hangingPunct="1">
        <a:defRPr sz="3200" kern="1200">
          <a:solidFill>
            <a:schemeClr val="tx1"/>
          </a:solidFill>
          <a:latin typeface="+mn-lt"/>
          <a:ea typeface="+mn-ea"/>
          <a:cs typeface="+mn-cs"/>
        </a:defRPr>
      </a:lvl2pPr>
      <a:lvl3pPr marL="1625620" algn="l" defTabSz="1625620" rtl="0" eaLnBrk="1" latinLnBrk="0" hangingPunct="1">
        <a:defRPr sz="3200" kern="1200">
          <a:solidFill>
            <a:schemeClr val="tx1"/>
          </a:solidFill>
          <a:latin typeface="+mn-lt"/>
          <a:ea typeface="+mn-ea"/>
          <a:cs typeface="+mn-cs"/>
        </a:defRPr>
      </a:lvl3pPr>
      <a:lvl4pPr marL="2438430" algn="l" defTabSz="1625620" rtl="0" eaLnBrk="1" latinLnBrk="0" hangingPunct="1">
        <a:defRPr sz="3200" kern="1200">
          <a:solidFill>
            <a:schemeClr val="tx1"/>
          </a:solidFill>
          <a:latin typeface="+mn-lt"/>
          <a:ea typeface="+mn-ea"/>
          <a:cs typeface="+mn-cs"/>
        </a:defRPr>
      </a:lvl4pPr>
      <a:lvl5pPr marL="3251241" algn="l" defTabSz="1625620" rtl="0" eaLnBrk="1" latinLnBrk="0" hangingPunct="1">
        <a:defRPr sz="3200" kern="1200">
          <a:solidFill>
            <a:schemeClr val="tx1"/>
          </a:solidFill>
          <a:latin typeface="+mn-lt"/>
          <a:ea typeface="+mn-ea"/>
          <a:cs typeface="+mn-cs"/>
        </a:defRPr>
      </a:lvl5pPr>
      <a:lvl6pPr marL="4064051" algn="l" defTabSz="1625620" rtl="0" eaLnBrk="1" latinLnBrk="0" hangingPunct="1">
        <a:defRPr sz="3200" kern="1200">
          <a:solidFill>
            <a:schemeClr val="tx1"/>
          </a:solidFill>
          <a:latin typeface="+mn-lt"/>
          <a:ea typeface="+mn-ea"/>
          <a:cs typeface="+mn-cs"/>
        </a:defRPr>
      </a:lvl6pPr>
      <a:lvl7pPr marL="4876861" algn="l" defTabSz="1625620" rtl="0" eaLnBrk="1" latinLnBrk="0" hangingPunct="1">
        <a:defRPr sz="3200" kern="1200">
          <a:solidFill>
            <a:schemeClr val="tx1"/>
          </a:solidFill>
          <a:latin typeface="+mn-lt"/>
          <a:ea typeface="+mn-ea"/>
          <a:cs typeface="+mn-cs"/>
        </a:defRPr>
      </a:lvl7pPr>
      <a:lvl8pPr marL="5689671" algn="l" defTabSz="1625620" rtl="0" eaLnBrk="1" latinLnBrk="0" hangingPunct="1">
        <a:defRPr sz="3200" kern="1200">
          <a:solidFill>
            <a:schemeClr val="tx1"/>
          </a:solidFill>
          <a:latin typeface="+mn-lt"/>
          <a:ea typeface="+mn-ea"/>
          <a:cs typeface="+mn-cs"/>
        </a:defRPr>
      </a:lvl8pPr>
      <a:lvl9pPr marL="6502481" algn="l" defTabSz="1625620"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7.png"/><Relationship Id="rId3" Type="http://schemas.openxmlformats.org/officeDocument/2006/relationships/image" Target="../media/image2.png"/><Relationship Id="rId12"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11" Type="http://schemas.openxmlformats.org/officeDocument/2006/relationships/image" Target="../media/image6.png"/><Relationship Id="rId10" Type="http://schemas.openxmlformats.org/officeDocument/2006/relationships/image" Target="../media/image3.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8047" y="2181556"/>
            <a:ext cx="6016113" cy="2654573"/>
          </a:xfrm>
          <a:prstGeom prst="rect">
            <a:avLst/>
          </a:prstGeom>
          <a:noFill/>
        </p:spPr>
        <p:txBody>
          <a:bodyPr wrap="square" lIns="68580" tIns="34290" rIns="68580" bIns="34290" rtlCol="0" anchor="t">
            <a:spAutoFit/>
          </a:bodyPr>
          <a:lstStyle/>
          <a:p>
            <a:pPr algn="just">
              <a:spcAft>
                <a:spcPts val="600"/>
              </a:spcAft>
            </a:pPr>
            <a:r>
              <a:rPr lang="en-GB" sz="1400" dirty="0">
                <a:latin typeface="Arial" panose="020B0604020202020204" pitchFamily="34" charset="0"/>
                <a:cs typeface="Arial" panose="020B0604020202020204" pitchFamily="34" charset="0"/>
              </a:rPr>
              <a:t>The pilot randomised trial is frequently conducted to aid in the development of a future substantive or definitive trial (Thabane et.al. 2010). When the minimal importance difference (MID) is specified, </a:t>
            </a:r>
            <a:r>
              <a:rPr lang="en-US" sz="1400" dirty="0">
                <a:latin typeface="Arial" panose="020B0604020202020204" pitchFamily="34" charset="0"/>
                <a:cs typeface="Arial" panose="020B0604020202020204" pitchFamily="34" charset="0"/>
              </a:rPr>
              <a:t>Browne (1995) proposed a procedure for estimating the sample size required for a definitive two-arm randomised controlled trial.</a:t>
            </a:r>
            <a:r>
              <a:rPr lang="en-GB" sz="1400" dirty="0">
                <a:latin typeface="Arial" panose="020B0604020202020204" pitchFamily="34" charset="0"/>
                <a:cs typeface="Arial" panose="020B0604020202020204" pitchFamily="34" charset="0"/>
              </a:rPr>
              <a:t> If the sample size for a planned definitive trial is too small,  there is high likelihood of inconclusive results (Machin et al., 2011) and  putting too few people through a trial  is unethical  (Halpern et. al. 2002).   Too large a sample size would lead to more patients than necessary receiving a treatment that may later prove ineffective and implies waste of resources too (Julious, 2009).  Too large a sample size or too small a sample size may therefore be considered unethical.  </a:t>
            </a:r>
          </a:p>
        </p:txBody>
      </p:sp>
      <p:sp>
        <p:nvSpPr>
          <p:cNvPr id="7" name="TextBox 6"/>
          <p:cNvSpPr txBox="1"/>
          <p:nvPr/>
        </p:nvSpPr>
        <p:spPr>
          <a:xfrm>
            <a:off x="6359861" y="1820108"/>
            <a:ext cx="5207703" cy="931024"/>
          </a:xfrm>
          <a:prstGeom prst="rect">
            <a:avLst/>
          </a:prstGeom>
          <a:noFill/>
        </p:spPr>
        <p:txBody>
          <a:bodyPr wrap="square" lIns="68580" tIns="34290" rIns="68580" bIns="34290" rtlCol="0" anchor="t">
            <a:spAutoFit/>
          </a:bodyPr>
          <a:lstStyle/>
          <a:p>
            <a:pPr marL="128587" algn="just">
              <a:buClr>
                <a:schemeClr val="accent2">
                  <a:lumMod val="75000"/>
                </a:schemeClr>
              </a:buClr>
            </a:pPr>
            <a:r>
              <a:rPr lang="en-GB" sz="1400" dirty="0">
                <a:latin typeface="Arial" panose="020B0604020202020204" pitchFamily="34" charset="0"/>
                <a:cs typeface="Arial" panose="020B0604020202020204" pitchFamily="34" charset="0"/>
              </a:rPr>
              <a:t>The design corresponds to a 2 by 2 by 2 by 3 by 5 fully crossed design.  100,000 replicates will be conducted at each cell combination (contrast with Browne who undertook 2000 replicates per cell) </a:t>
            </a:r>
          </a:p>
        </p:txBody>
      </p:sp>
      <p:sp>
        <p:nvSpPr>
          <p:cNvPr id="18" name="TextBox 17"/>
          <p:cNvSpPr txBox="1"/>
          <p:nvPr/>
        </p:nvSpPr>
        <p:spPr>
          <a:xfrm>
            <a:off x="216998" y="1795641"/>
            <a:ext cx="6016114" cy="346939"/>
          </a:xfrm>
          <a:prstGeom prst="rect">
            <a:avLst/>
          </a:prstGeom>
          <a:solidFill>
            <a:schemeClr val="accent1">
              <a:lumMod val="40000"/>
              <a:lumOff val="60000"/>
            </a:schemeClr>
          </a:solidFill>
        </p:spPr>
        <p:txBody>
          <a:bodyPr wrap="square" rtlCol="0">
            <a:spAutoFit/>
          </a:bodyPr>
          <a:lstStyle/>
          <a:p>
            <a:r>
              <a:rPr lang="en-GB" sz="1600" b="1" dirty="0">
                <a:latin typeface="Arial" panose="020B0604020202020204" pitchFamily="34" charset="0"/>
                <a:cs typeface="Arial" panose="020B0604020202020204" pitchFamily="34" charset="0"/>
              </a:rPr>
              <a:t>Background</a:t>
            </a:r>
          </a:p>
        </p:txBody>
      </p:sp>
      <p:sp>
        <p:nvSpPr>
          <p:cNvPr id="19" name="TextBox 18"/>
          <p:cNvSpPr txBox="1"/>
          <p:nvPr/>
        </p:nvSpPr>
        <p:spPr>
          <a:xfrm>
            <a:off x="184481" y="7136010"/>
            <a:ext cx="6048632" cy="338554"/>
          </a:xfrm>
          <a:prstGeom prst="rect">
            <a:avLst/>
          </a:prstGeom>
          <a:solidFill>
            <a:schemeClr val="accent1">
              <a:lumMod val="40000"/>
              <a:lumOff val="60000"/>
            </a:schemeClr>
          </a:solidFill>
        </p:spPr>
        <p:txBody>
          <a:bodyPr wrap="square" rtlCol="0">
            <a:spAutoFit/>
          </a:bodyPr>
          <a:lstStyle/>
          <a:p>
            <a:r>
              <a:rPr lang="en-GB" sz="1600" b="1" dirty="0">
                <a:latin typeface="Arial" panose="020B0604020202020204" pitchFamily="34" charset="0"/>
                <a:cs typeface="Arial" panose="020B0604020202020204" pitchFamily="34" charset="0"/>
              </a:rPr>
              <a:t>Method</a:t>
            </a:r>
          </a:p>
        </p:txBody>
      </p:sp>
      <p:pic>
        <p:nvPicPr>
          <p:cNvPr id="49" name="Picture 48"/>
          <p:cNvPicPr>
            <a:picLocks noChangeAspect="1"/>
          </p:cNvPicPr>
          <p:nvPr/>
        </p:nvPicPr>
        <p:blipFill>
          <a:blip r:embed="rId2"/>
          <a:stretch>
            <a:fillRect/>
          </a:stretch>
        </p:blipFill>
        <p:spPr>
          <a:xfrm>
            <a:off x="218048" y="196274"/>
            <a:ext cx="2244459" cy="1447437"/>
          </a:xfrm>
          <a:prstGeom prst="rect">
            <a:avLst/>
          </a:prstGeom>
        </p:spPr>
      </p:pic>
      <mc:AlternateContent xmlns:mc="http://schemas.openxmlformats.org/markup-compatibility/2006" xmlns:a14="http://schemas.microsoft.com/office/drawing/2010/main">
        <mc:Choice Requires="a14">
          <p:graphicFrame>
            <p:nvGraphicFramePr>
              <p:cNvPr id="32" name="Table 31">
                <a:extLst>
                  <a:ext uri="{FF2B5EF4-FFF2-40B4-BE49-F238E27FC236}">
                    <a16:creationId xmlns:a16="http://schemas.microsoft.com/office/drawing/2014/main" id="{57AF5CFC-C1A3-4398-8ED3-A76807417EA2}"/>
                  </a:ext>
                </a:extLst>
              </p:cNvPr>
              <p:cNvGraphicFramePr>
                <a:graphicFrameLocks noGrp="1"/>
              </p:cNvGraphicFramePr>
              <p:nvPr>
                <p:extLst>
                  <p:ext uri="{D42A27DB-BD31-4B8C-83A1-F6EECF244321}">
                    <p14:modId xmlns:p14="http://schemas.microsoft.com/office/powerpoint/2010/main" val="961676920"/>
                  </p:ext>
                </p:extLst>
              </p:nvPr>
            </p:nvGraphicFramePr>
            <p:xfrm>
              <a:off x="338057" y="8575695"/>
              <a:ext cx="5896104" cy="1855409"/>
            </p:xfrm>
            <a:graphic>
              <a:graphicData uri="http://schemas.openxmlformats.org/drawingml/2006/table">
                <a:tbl>
                  <a:tblPr firstRow="1" firstCol="1" bandRow="1">
                    <a:tableStyleId>{5C22544A-7EE6-4342-B048-85BDC9FD1C3A}</a:tableStyleId>
                  </a:tblPr>
                  <a:tblGrid>
                    <a:gridCol w="1603040">
                      <a:extLst>
                        <a:ext uri="{9D8B030D-6E8A-4147-A177-3AD203B41FA5}">
                          <a16:colId xmlns:a16="http://schemas.microsoft.com/office/drawing/2014/main" val="1908575801"/>
                        </a:ext>
                      </a:extLst>
                    </a:gridCol>
                    <a:gridCol w="1184969">
                      <a:extLst>
                        <a:ext uri="{9D8B030D-6E8A-4147-A177-3AD203B41FA5}">
                          <a16:colId xmlns:a16="http://schemas.microsoft.com/office/drawing/2014/main" val="666150710"/>
                        </a:ext>
                      </a:extLst>
                    </a:gridCol>
                    <a:gridCol w="3108095">
                      <a:extLst>
                        <a:ext uri="{9D8B030D-6E8A-4147-A177-3AD203B41FA5}">
                          <a16:colId xmlns:a16="http://schemas.microsoft.com/office/drawing/2014/main" val="325848765"/>
                        </a:ext>
                      </a:extLst>
                    </a:gridCol>
                  </a:tblGrid>
                  <a:tr h="208542">
                    <a:tc>
                      <a:txBody>
                        <a:bodyPr/>
                        <a:lstStyle/>
                        <a:p>
                          <a:pPr algn="just">
                            <a:lnSpc>
                              <a:spcPct val="150000"/>
                            </a:lnSpc>
                            <a:spcAft>
                              <a:spcPts val="800"/>
                            </a:spcAft>
                          </a:pPr>
                          <a:r>
                            <a:rPr lang="en-GB" sz="1100" dirty="0">
                              <a:effectLst/>
                            </a:rPr>
                            <a:t>Factor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a:effectLst/>
                            </a:rPr>
                            <a:t>Number of Levels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Levels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6769439"/>
                      </a:ext>
                    </a:extLst>
                  </a:tr>
                  <a:tr h="208542">
                    <a:tc>
                      <a:txBody>
                        <a:bodyPr/>
                        <a:lstStyle/>
                        <a:p>
                          <a:pPr>
                            <a:lnSpc>
                              <a:spcPct val="150000"/>
                            </a:lnSpc>
                            <a:spcAft>
                              <a:spcPts val="800"/>
                            </a:spcAft>
                          </a:pPr>
                          <a:r>
                            <a:rPr lang="en-GB" sz="1100">
                              <a:effectLst/>
                            </a:rPr>
                            <a:t>Significance level (</a:t>
                          </a:r>
                          <a14:m>
                            <m:oMath xmlns:m="http://schemas.openxmlformats.org/officeDocument/2006/math">
                              <m:r>
                                <a:rPr lang="en-GB" sz="1100">
                                  <a:effectLst/>
                                  <a:latin typeface="Cambria Math" panose="02040503050406030204" pitchFamily="18" charset="0"/>
                                </a:rPr>
                                <m:t>𝛼</m:t>
                              </m:r>
                            </m:oMath>
                          </a14:m>
                          <a:r>
                            <a:rPr lang="en-GB" sz="11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0.01, 0.05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6356770"/>
                      </a:ext>
                    </a:extLst>
                  </a:tr>
                  <a:tr h="208542">
                    <a:tc>
                      <a:txBody>
                        <a:bodyPr/>
                        <a:lstStyle/>
                        <a:p>
                          <a:pPr algn="just">
                            <a:lnSpc>
                              <a:spcPct val="150000"/>
                            </a:lnSpc>
                            <a:spcAft>
                              <a:spcPts val="800"/>
                            </a:spcAft>
                          </a:pPr>
                          <a:r>
                            <a:rPr lang="en-GB" sz="1100">
                              <a:effectLst/>
                            </a:rPr>
                            <a:t>Power (1 – </a:t>
                          </a:r>
                          <a14:m>
                            <m:oMath xmlns:m="http://schemas.openxmlformats.org/officeDocument/2006/math">
                              <m:r>
                                <a:rPr lang="en-GB" sz="1100">
                                  <a:effectLst/>
                                  <a:latin typeface="Cambria Math" panose="02040503050406030204" pitchFamily="18" charset="0"/>
                                </a:rPr>
                                <m:t>𝛽</m:t>
                              </m:r>
                            </m:oMath>
                          </a14:m>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0.8, 0.9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519096"/>
                      </a:ext>
                    </a:extLst>
                  </a:tr>
                  <a:tr h="208542">
                    <a:tc>
                      <a:txBody>
                        <a:bodyPr/>
                        <a:lstStyle/>
                        <a:p>
                          <a:pPr algn="just">
                            <a:lnSpc>
                              <a:spcPct val="150000"/>
                            </a:lnSpc>
                            <a:spcAft>
                              <a:spcPts val="800"/>
                            </a:spcAft>
                          </a:pPr>
                          <a:r>
                            <a:rPr lang="en-GB" sz="1100">
                              <a:effectLst/>
                            </a:rPr>
                            <a:t>Coverage level (</a:t>
                          </a:r>
                          <a14:m>
                            <m:oMath xmlns:m="http://schemas.openxmlformats.org/officeDocument/2006/math">
                              <m:r>
                                <a:rPr lang="en-GB" sz="1100">
                                  <a:effectLst/>
                                  <a:latin typeface="Cambria Math" panose="02040503050406030204" pitchFamily="18" charset="0"/>
                                </a:rPr>
                                <m:t>1− </m:t>
                              </m:r>
                              <m:r>
                                <a:rPr lang="en-GB" sz="1100">
                                  <a:effectLst/>
                                  <a:latin typeface="Cambria Math" panose="02040503050406030204" pitchFamily="18" charset="0"/>
                                </a:rPr>
                                <m:t>𝛾</m:t>
                              </m:r>
                            </m:oMath>
                          </a14:m>
                          <a:r>
                            <a:rPr lang="en-GB" sz="11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a:effectLst/>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0.8, 0.9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3312048"/>
                      </a:ext>
                    </a:extLst>
                  </a:tr>
                  <a:tr h="440691">
                    <a:tc>
                      <a:txBody>
                        <a:bodyPr/>
                        <a:lstStyle/>
                        <a:p>
                          <a:pPr algn="just">
                            <a:lnSpc>
                              <a:spcPct val="150000"/>
                            </a:lnSpc>
                            <a:spcAft>
                              <a:spcPts val="800"/>
                            </a:spcAft>
                          </a:pPr>
                          <a:r>
                            <a:rPr lang="en-GB" sz="1100" dirty="0">
                              <a:effectLst/>
                            </a:rPr>
                            <a:t>Standardised Effect size (</a:t>
                          </a:r>
                          <a14:m>
                            <m:oMath xmlns:m="http://schemas.openxmlformats.org/officeDocument/2006/math">
                              <m:r>
                                <a:rPr lang="en-GB" sz="1100">
                                  <a:effectLst/>
                                  <a:latin typeface="Cambria Math" panose="02040503050406030204" pitchFamily="18" charset="0"/>
                                </a:rPr>
                                <m:t>𝛿</m:t>
                              </m:r>
                            </m:oMath>
                          </a14:m>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dirty="0">
                              <a:effectLst/>
                            </a:rPr>
                            <a:t>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0.10, 0.40, 0.75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6961675"/>
                      </a:ext>
                    </a:extLst>
                  </a:tr>
                  <a:tr h="441102">
                    <a:tc>
                      <a:txBody>
                        <a:bodyPr/>
                        <a:lstStyle/>
                        <a:p>
                          <a:pPr algn="just">
                            <a:lnSpc>
                              <a:spcPct val="150000"/>
                            </a:lnSpc>
                            <a:spcAft>
                              <a:spcPts val="800"/>
                            </a:spcAft>
                          </a:pPr>
                          <a:r>
                            <a:rPr lang="en-GB" sz="1100">
                              <a:effectLst/>
                            </a:rPr>
                            <a:t>Pilot sample size per arm (m)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dirty="0">
                              <a:effectLst/>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5, 10, 30, 50, 100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9402553"/>
                      </a:ext>
                    </a:extLst>
                  </a:tr>
                </a:tbl>
              </a:graphicData>
            </a:graphic>
          </p:graphicFrame>
        </mc:Choice>
        <mc:Fallback xmlns="">
          <p:graphicFrame>
            <p:nvGraphicFramePr>
              <p:cNvPr id="32" name="Table 31">
                <a:extLst>
                  <a:ext uri="{FF2B5EF4-FFF2-40B4-BE49-F238E27FC236}">
                    <a16:creationId xmlns:a16="http://schemas.microsoft.com/office/drawing/2014/main" id="{57AF5CFC-C1A3-4398-8ED3-A76807417EA2}"/>
                  </a:ext>
                </a:extLst>
              </p:cNvPr>
              <p:cNvGraphicFramePr>
                <a:graphicFrameLocks noGrp="1"/>
              </p:cNvGraphicFramePr>
              <p:nvPr>
                <p:extLst>
                  <p:ext uri="{D42A27DB-BD31-4B8C-83A1-F6EECF244321}">
                    <p14:modId xmlns:p14="http://schemas.microsoft.com/office/powerpoint/2010/main" val="961676920"/>
                  </p:ext>
                </p:extLst>
              </p:nvPr>
            </p:nvGraphicFramePr>
            <p:xfrm>
              <a:off x="338057" y="8575695"/>
              <a:ext cx="5896104" cy="1855409"/>
            </p:xfrm>
            <a:graphic>
              <a:graphicData uri="http://schemas.openxmlformats.org/drawingml/2006/table">
                <a:tbl>
                  <a:tblPr firstRow="1" firstCol="1" bandRow="1">
                    <a:tableStyleId>{5C22544A-7EE6-4342-B048-85BDC9FD1C3A}</a:tableStyleId>
                  </a:tblPr>
                  <a:tblGrid>
                    <a:gridCol w="1603040">
                      <a:extLst>
                        <a:ext uri="{9D8B030D-6E8A-4147-A177-3AD203B41FA5}">
                          <a16:colId xmlns:a16="http://schemas.microsoft.com/office/drawing/2014/main" val="1908575801"/>
                        </a:ext>
                      </a:extLst>
                    </a:gridCol>
                    <a:gridCol w="1184969">
                      <a:extLst>
                        <a:ext uri="{9D8B030D-6E8A-4147-A177-3AD203B41FA5}">
                          <a16:colId xmlns:a16="http://schemas.microsoft.com/office/drawing/2014/main" val="666150710"/>
                        </a:ext>
                      </a:extLst>
                    </a:gridCol>
                    <a:gridCol w="3108095">
                      <a:extLst>
                        <a:ext uri="{9D8B030D-6E8A-4147-A177-3AD203B41FA5}">
                          <a16:colId xmlns:a16="http://schemas.microsoft.com/office/drawing/2014/main" val="325848765"/>
                        </a:ext>
                      </a:extLst>
                    </a:gridCol>
                  </a:tblGrid>
                  <a:tr h="225489">
                    <a:tc>
                      <a:txBody>
                        <a:bodyPr/>
                        <a:lstStyle/>
                        <a:p>
                          <a:pPr algn="just">
                            <a:lnSpc>
                              <a:spcPct val="150000"/>
                            </a:lnSpc>
                            <a:spcAft>
                              <a:spcPts val="800"/>
                            </a:spcAft>
                          </a:pPr>
                          <a:r>
                            <a:rPr lang="en-GB" sz="1100" dirty="0">
                              <a:effectLst/>
                            </a:rPr>
                            <a:t>Factor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a:effectLst/>
                            </a:rPr>
                            <a:t>Number of Levels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Levels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6769439"/>
                      </a:ext>
                    </a:extLst>
                  </a:tr>
                  <a:tr h="225489">
                    <a:tc>
                      <a:txBody>
                        <a:bodyPr/>
                        <a:lstStyle/>
                        <a:p>
                          <a:endParaRPr lang="en-US"/>
                        </a:p>
                      </a:txBody>
                      <a:tcPr marL="68580" marR="68580" marT="0" marB="0">
                        <a:blipFill>
                          <a:blip r:embed="rId3"/>
                          <a:stretch>
                            <a:fillRect l="-380" t="-102703" r="-269582" b="-662162"/>
                          </a:stretch>
                        </a:blipFill>
                      </a:tcPr>
                    </a:tc>
                    <a:tc>
                      <a:txBody>
                        <a:bodyPr/>
                        <a:lstStyle/>
                        <a:p>
                          <a:pPr algn="ctr">
                            <a:lnSpc>
                              <a:spcPct val="150000"/>
                            </a:lnSpc>
                            <a:spcAft>
                              <a:spcPts val="800"/>
                            </a:spcAft>
                          </a:pPr>
                          <a:r>
                            <a:rPr lang="en-GB" sz="1100"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0.01, 0.05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6356770"/>
                      </a:ext>
                    </a:extLst>
                  </a:tr>
                  <a:tr h="225489">
                    <a:tc>
                      <a:txBody>
                        <a:bodyPr/>
                        <a:lstStyle/>
                        <a:p>
                          <a:endParaRPr lang="en-US"/>
                        </a:p>
                      </a:txBody>
                      <a:tcPr marL="68580" marR="68580" marT="0" marB="0">
                        <a:blipFill>
                          <a:blip r:embed="rId3"/>
                          <a:stretch>
                            <a:fillRect l="-380" t="-197368" r="-269582" b="-544737"/>
                          </a:stretch>
                        </a:blipFill>
                      </a:tcPr>
                    </a:tc>
                    <a:tc>
                      <a:txBody>
                        <a:bodyPr/>
                        <a:lstStyle/>
                        <a:p>
                          <a:pPr algn="ctr">
                            <a:lnSpc>
                              <a:spcPct val="150000"/>
                            </a:lnSpc>
                            <a:spcAft>
                              <a:spcPts val="800"/>
                            </a:spcAft>
                          </a:pPr>
                          <a:r>
                            <a:rPr lang="en-GB" sz="1100"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0.8, 0.9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519096"/>
                      </a:ext>
                    </a:extLst>
                  </a:tr>
                  <a:tr h="225489">
                    <a:tc>
                      <a:txBody>
                        <a:bodyPr/>
                        <a:lstStyle/>
                        <a:p>
                          <a:endParaRPr lang="en-US"/>
                        </a:p>
                      </a:txBody>
                      <a:tcPr marL="68580" marR="68580" marT="0" marB="0">
                        <a:blipFill>
                          <a:blip r:embed="rId3"/>
                          <a:stretch>
                            <a:fillRect l="-380" t="-305405" r="-269582" b="-459459"/>
                          </a:stretch>
                        </a:blipFill>
                      </a:tcPr>
                    </a:tc>
                    <a:tc>
                      <a:txBody>
                        <a:bodyPr/>
                        <a:lstStyle/>
                        <a:p>
                          <a:pPr algn="ctr">
                            <a:lnSpc>
                              <a:spcPct val="150000"/>
                            </a:lnSpc>
                            <a:spcAft>
                              <a:spcPts val="800"/>
                            </a:spcAft>
                          </a:pPr>
                          <a:r>
                            <a:rPr lang="en-GB" sz="1100">
                              <a:effectLst/>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0.8, 0.9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3312048"/>
                      </a:ext>
                    </a:extLst>
                  </a:tr>
                  <a:tr h="476504">
                    <a:tc>
                      <a:txBody>
                        <a:bodyPr/>
                        <a:lstStyle/>
                        <a:p>
                          <a:endParaRPr lang="en-US"/>
                        </a:p>
                      </a:txBody>
                      <a:tcPr marL="68580" marR="68580" marT="0" marB="0">
                        <a:blipFill>
                          <a:blip r:embed="rId3"/>
                          <a:stretch>
                            <a:fillRect l="-380" t="-192308" r="-269582" b="-117949"/>
                          </a:stretch>
                        </a:blipFill>
                      </a:tcPr>
                    </a:tc>
                    <a:tc>
                      <a:txBody>
                        <a:bodyPr/>
                        <a:lstStyle/>
                        <a:p>
                          <a:pPr algn="ctr">
                            <a:lnSpc>
                              <a:spcPct val="150000"/>
                            </a:lnSpc>
                            <a:spcAft>
                              <a:spcPts val="800"/>
                            </a:spcAft>
                          </a:pPr>
                          <a:r>
                            <a:rPr lang="en-GB" sz="1100" dirty="0">
                              <a:effectLst/>
                            </a:rPr>
                            <a:t>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0.10, 0.40, 0.75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6961675"/>
                      </a:ext>
                    </a:extLst>
                  </a:tr>
                  <a:tr h="476949">
                    <a:tc>
                      <a:txBody>
                        <a:bodyPr/>
                        <a:lstStyle/>
                        <a:p>
                          <a:pPr algn="just">
                            <a:lnSpc>
                              <a:spcPct val="150000"/>
                            </a:lnSpc>
                            <a:spcAft>
                              <a:spcPts val="800"/>
                            </a:spcAft>
                          </a:pPr>
                          <a:r>
                            <a:rPr lang="en-GB" sz="1100">
                              <a:effectLst/>
                            </a:rPr>
                            <a:t>Pilot sample size per arm (m)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GB" sz="1100" dirty="0">
                              <a:effectLst/>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5, 10, 30, 50, 100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9402553"/>
                      </a:ext>
                    </a:extLst>
                  </a:tr>
                </a:tbl>
              </a:graphicData>
            </a:graphic>
          </p:graphicFrame>
        </mc:Fallback>
      </mc:AlternateContent>
      <p:sp>
        <p:nvSpPr>
          <p:cNvPr id="35" name="TextBox 34">
            <a:extLst>
              <a:ext uri="{FF2B5EF4-FFF2-40B4-BE49-F238E27FC236}">
                <a16:creationId xmlns:a16="http://schemas.microsoft.com/office/drawing/2014/main" id="{AB61D567-B967-4C6E-B14B-9DD4FFA3C601}"/>
              </a:ext>
            </a:extLst>
          </p:cNvPr>
          <p:cNvSpPr txBox="1"/>
          <p:nvPr/>
        </p:nvSpPr>
        <p:spPr>
          <a:xfrm>
            <a:off x="216996" y="7496760"/>
            <a:ext cx="5827879" cy="523220"/>
          </a:xfrm>
          <a:prstGeom prst="rect">
            <a:avLst/>
          </a:prstGeom>
          <a:noFill/>
        </p:spPr>
        <p:txBody>
          <a:bodyPr wrap="square" rtlCol="0">
            <a:spAutoFit/>
          </a:bodyPr>
          <a:lstStyle/>
          <a:p>
            <a:r>
              <a:rPr lang="en-GB" sz="1400" dirty="0">
                <a:latin typeface="Arial" panose="020B0604020202020204" pitchFamily="34" charset="0"/>
                <a:ea typeface="+mn-lt"/>
                <a:cs typeface="Arial" panose="020B0604020202020204" pitchFamily="34" charset="0"/>
              </a:rPr>
              <a:t>The Monte Carlo Simulation design is used for the analysis  in the R programming language  at the following combinations</a:t>
            </a:r>
          </a:p>
        </p:txBody>
      </p:sp>
      <p:sp>
        <p:nvSpPr>
          <p:cNvPr id="44" name="TextBox 43">
            <a:extLst>
              <a:ext uri="{FF2B5EF4-FFF2-40B4-BE49-F238E27FC236}">
                <a16:creationId xmlns:a16="http://schemas.microsoft.com/office/drawing/2014/main" id="{618F44DC-2CE6-4152-B6F8-6B1EC668430A}"/>
              </a:ext>
            </a:extLst>
          </p:cNvPr>
          <p:cNvSpPr txBox="1"/>
          <p:nvPr/>
        </p:nvSpPr>
        <p:spPr>
          <a:xfrm>
            <a:off x="6442982" y="2902567"/>
            <a:ext cx="5124582" cy="338554"/>
          </a:xfrm>
          <a:prstGeom prst="rect">
            <a:avLst/>
          </a:prstGeom>
          <a:solidFill>
            <a:schemeClr val="accent1">
              <a:lumMod val="40000"/>
              <a:lumOff val="60000"/>
            </a:schemeClr>
          </a:solidFill>
        </p:spPr>
        <p:txBody>
          <a:bodyPr wrap="square" rtlCol="0">
            <a:spAutoFit/>
          </a:bodyPr>
          <a:lstStyle/>
          <a:p>
            <a:r>
              <a:rPr lang="en-GB" sz="1600" b="1" dirty="0">
                <a:latin typeface="Arial" panose="020B0604020202020204" pitchFamily="34" charset="0"/>
                <a:cs typeface="Arial" panose="020B0604020202020204" pitchFamily="34" charset="0"/>
              </a:rPr>
              <a:t>Results</a:t>
            </a:r>
          </a:p>
        </p:txBody>
      </p:sp>
      <p:sp>
        <p:nvSpPr>
          <p:cNvPr id="37" name="TextBox 36">
            <a:extLst>
              <a:ext uri="{FF2B5EF4-FFF2-40B4-BE49-F238E27FC236}">
                <a16:creationId xmlns:a16="http://schemas.microsoft.com/office/drawing/2014/main" id="{EC18AFA6-D6F2-4F8B-8440-174F9ECCF11E}"/>
              </a:ext>
            </a:extLst>
          </p:cNvPr>
          <p:cNvSpPr txBox="1"/>
          <p:nvPr/>
        </p:nvSpPr>
        <p:spPr>
          <a:xfrm>
            <a:off x="285049" y="8230722"/>
            <a:ext cx="3881564" cy="369332"/>
          </a:xfrm>
          <a:prstGeom prst="rect">
            <a:avLst/>
          </a:prstGeom>
          <a:noFill/>
        </p:spPr>
        <p:txBody>
          <a:bodyPr wrap="square" rtlCol="0">
            <a:spAutoFit/>
          </a:bodyPr>
          <a:lstStyle/>
          <a:p>
            <a:r>
              <a:rPr lang="en-GB" b="1" dirty="0"/>
              <a:t>Table 1: Parameter combinations</a:t>
            </a:r>
          </a:p>
        </p:txBody>
      </p:sp>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6FAD7DF6-BD89-4FBB-9D97-F2E9C26A3F9E}"/>
                  </a:ext>
                </a:extLst>
              </p:cNvPr>
              <p:cNvSpPr txBox="1"/>
              <p:nvPr/>
            </p:nvSpPr>
            <p:spPr>
              <a:xfrm>
                <a:off x="6446745" y="3249961"/>
                <a:ext cx="5124582" cy="738664"/>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Table 2 :Percentage of the time the estimated sample size exceeds </a:t>
                </a:r>
                <a14:m>
                  <m:oMath xmlns:m="http://schemas.openxmlformats.org/officeDocument/2006/math">
                    <m:r>
                      <a:rPr lang="en-GB" sz="1400" b="1" i="1" smtClean="0">
                        <a:latin typeface="Cambria Math" panose="02040503050406030204" pitchFamily="18" charset="0"/>
                      </a:rPr>
                      <m:t>𝒏</m:t>
                    </m:r>
                  </m:oMath>
                </a14:m>
                <a:r>
                  <a:rPr lang="en-GB" sz="1400" b="1" dirty="0">
                    <a:latin typeface="Arial" panose="020B0604020202020204" pitchFamily="34" charset="0"/>
                    <a:cs typeface="Arial" panose="020B0604020202020204" pitchFamily="34" charset="0"/>
                  </a:rPr>
                  <a:t> </a:t>
                </a:r>
                <a14:m>
                  <m:oMath xmlns:m="http://schemas.openxmlformats.org/officeDocument/2006/math">
                    <m:r>
                      <a:rPr lang="en-GB" sz="1400" b="1" i="1" smtClean="0">
                        <a:latin typeface="Cambria Math" panose="02040503050406030204" pitchFamily="18" charset="0"/>
                      </a:rPr>
                      <m:t>±</m:t>
                    </m:r>
                  </m:oMath>
                </a14:m>
                <a:r>
                  <a:rPr lang="en-GB" sz="1400" b="1" dirty="0">
                    <a:latin typeface="Arial" panose="020B0604020202020204" pitchFamily="34" charset="0"/>
                    <a:cs typeface="Arial" panose="020B0604020202020204" pitchFamily="34" charset="0"/>
                  </a:rPr>
                  <a:t> </a:t>
                </a:r>
                <a14:m>
                  <m:oMath xmlns:m="http://schemas.openxmlformats.org/officeDocument/2006/math">
                    <m:r>
                      <a:rPr lang="en-GB" sz="1400" b="1" i="1" smtClean="0">
                        <a:latin typeface="Cambria Math" panose="02040503050406030204" pitchFamily="18" charset="0"/>
                      </a:rPr>
                      <m:t>𝒑𝒏</m:t>
                    </m:r>
                  </m:oMath>
                </a14:m>
                <a:r>
                  <a:rPr lang="en-GB" sz="1400" b="1" dirty="0">
                    <a:latin typeface="Arial" panose="020B0604020202020204" pitchFamily="34" charset="0"/>
                    <a:cs typeface="Arial" panose="020B0604020202020204" pitchFamily="34" charset="0"/>
                  </a:rPr>
                  <a:t> (p = -0.2, +0.2, +0.3, +0.5, +1.0, +1.5) for  </a:t>
                </a:r>
                <a14:m>
                  <m:oMath xmlns:m="http://schemas.openxmlformats.org/officeDocument/2006/math">
                    <m:r>
                      <a:rPr lang="en-GB" sz="1400" b="1" i="1" smtClean="0">
                        <a:latin typeface="Cambria Math" panose="02040503050406030204" pitchFamily="18" charset="0"/>
                      </a:rPr>
                      <m:t>𝜶</m:t>
                    </m:r>
                  </m:oMath>
                </a14:m>
                <a:r>
                  <a:rPr lang="en-GB" sz="1400" b="1" dirty="0">
                    <a:latin typeface="Arial" panose="020B0604020202020204" pitchFamily="34" charset="0"/>
                    <a:cs typeface="Arial" panose="020B0604020202020204" pitchFamily="34" charset="0"/>
                  </a:rPr>
                  <a:t>= 0.05, </a:t>
                </a:r>
                <a14:m>
                  <m:oMath xmlns:m="http://schemas.openxmlformats.org/officeDocument/2006/math">
                    <m:r>
                      <a:rPr lang="en-GB" sz="1400" b="1" i="1" smtClean="0">
                        <a:latin typeface="Cambria Math" panose="02040503050406030204" pitchFamily="18" charset="0"/>
                      </a:rPr>
                      <m:t>𝜷</m:t>
                    </m:r>
                  </m:oMath>
                </a14:m>
                <a:r>
                  <a:rPr lang="en-GB" sz="1400" b="1" dirty="0">
                    <a:latin typeface="Arial" panose="020B0604020202020204" pitchFamily="34" charset="0"/>
                    <a:cs typeface="Arial" panose="020B0604020202020204" pitchFamily="34" charset="0"/>
                  </a:rPr>
                  <a:t>=0.2,  </a:t>
                </a:r>
                <a14:m>
                  <m:oMath xmlns:m="http://schemas.openxmlformats.org/officeDocument/2006/math">
                    <m:r>
                      <a:rPr lang="en-GB" sz="1400" b="1" i="1" smtClean="0">
                        <a:latin typeface="Cambria Math" panose="02040503050406030204" pitchFamily="18" charset="0"/>
                      </a:rPr>
                      <m:t>𝟏</m:t>
                    </m:r>
                    <m:r>
                      <a:rPr lang="en-GB" sz="1400" b="1" i="1" smtClean="0">
                        <a:latin typeface="Cambria Math" panose="02040503050406030204" pitchFamily="18" charset="0"/>
                      </a:rPr>
                      <m:t>− </m:t>
                    </m:r>
                    <m:r>
                      <a:rPr lang="en-GB" sz="1400" b="1" i="1" smtClean="0">
                        <a:latin typeface="Cambria Math" panose="02040503050406030204" pitchFamily="18" charset="0"/>
                      </a:rPr>
                      <m:t>𝜸</m:t>
                    </m:r>
                  </m:oMath>
                </a14:m>
                <a:r>
                  <a:rPr lang="en-GB" sz="1400" b="1" dirty="0">
                    <a:latin typeface="Arial" panose="020B0604020202020204" pitchFamily="34" charset="0"/>
                    <a:cs typeface="Arial" panose="020B0604020202020204" pitchFamily="34" charset="0"/>
                  </a:rPr>
                  <a:t> = 0.8 </a:t>
                </a:r>
              </a:p>
            </p:txBody>
          </p:sp>
        </mc:Choice>
        <mc:Fallback xmlns="">
          <p:sp>
            <p:nvSpPr>
              <p:cNvPr id="38" name="TextBox 37">
                <a:extLst>
                  <a:ext uri="{FF2B5EF4-FFF2-40B4-BE49-F238E27FC236}">
                    <a16:creationId xmlns:a16="http://schemas.microsoft.com/office/drawing/2014/main" id="{6FAD7DF6-BD89-4FBB-9D97-F2E9C26A3F9E}"/>
                  </a:ext>
                </a:extLst>
              </p:cNvPr>
              <p:cNvSpPr txBox="1">
                <a:spLocks noRot="1" noChangeAspect="1" noMove="1" noResize="1" noEditPoints="1" noAdjustHandles="1" noChangeArrowheads="1" noChangeShapeType="1" noTextEdit="1"/>
              </p:cNvSpPr>
              <p:nvPr/>
            </p:nvSpPr>
            <p:spPr>
              <a:xfrm>
                <a:off x="6446745" y="3249961"/>
                <a:ext cx="5124582" cy="738664"/>
              </a:xfrm>
              <a:prstGeom prst="rect">
                <a:avLst/>
              </a:prstGeom>
              <a:blipFill>
                <a:blip r:embed="rId8"/>
                <a:stretch>
                  <a:fillRect l="-357" t="-1653" b="-82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45" name="Table 44">
                <a:extLst>
                  <a:ext uri="{FF2B5EF4-FFF2-40B4-BE49-F238E27FC236}">
                    <a16:creationId xmlns:a16="http://schemas.microsoft.com/office/drawing/2014/main" id="{53A3CB84-C4B8-44EF-9DAB-44841E18CE62}"/>
                  </a:ext>
                </a:extLst>
              </p:cNvPr>
              <p:cNvGraphicFramePr>
                <a:graphicFrameLocks noGrp="1"/>
              </p:cNvGraphicFramePr>
              <p:nvPr>
                <p:extLst>
                  <p:ext uri="{D42A27DB-BD31-4B8C-83A1-F6EECF244321}">
                    <p14:modId xmlns:p14="http://schemas.microsoft.com/office/powerpoint/2010/main" val="1832468119"/>
                  </p:ext>
                </p:extLst>
              </p:nvPr>
            </p:nvGraphicFramePr>
            <p:xfrm>
              <a:off x="6432474" y="3998758"/>
              <a:ext cx="5396157" cy="4236960"/>
            </p:xfrm>
            <a:graphic>
              <a:graphicData uri="http://schemas.openxmlformats.org/drawingml/2006/table">
                <a:tbl>
                  <a:tblPr firstRow="1" firstCol="1" bandRow="1">
                    <a:tableStyleId>{5C22544A-7EE6-4342-B048-85BDC9FD1C3A}</a:tableStyleId>
                  </a:tblPr>
                  <a:tblGrid>
                    <a:gridCol w="701500">
                      <a:extLst>
                        <a:ext uri="{9D8B030D-6E8A-4147-A177-3AD203B41FA5}">
                          <a16:colId xmlns:a16="http://schemas.microsoft.com/office/drawing/2014/main" val="3348359909"/>
                        </a:ext>
                      </a:extLst>
                    </a:gridCol>
                    <a:gridCol w="506160">
                      <a:extLst>
                        <a:ext uri="{9D8B030D-6E8A-4147-A177-3AD203B41FA5}">
                          <a16:colId xmlns:a16="http://schemas.microsoft.com/office/drawing/2014/main" val="209604021"/>
                        </a:ext>
                      </a:extLst>
                    </a:gridCol>
                    <a:gridCol w="563358">
                      <a:extLst>
                        <a:ext uri="{9D8B030D-6E8A-4147-A177-3AD203B41FA5}">
                          <a16:colId xmlns:a16="http://schemas.microsoft.com/office/drawing/2014/main" val="2852745004"/>
                        </a:ext>
                      </a:extLst>
                    </a:gridCol>
                    <a:gridCol w="644300">
                      <a:extLst>
                        <a:ext uri="{9D8B030D-6E8A-4147-A177-3AD203B41FA5}">
                          <a16:colId xmlns:a16="http://schemas.microsoft.com/office/drawing/2014/main" val="1277157350"/>
                        </a:ext>
                      </a:extLst>
                    </a:gridCol>
                    <a:gridCol w="557963">
                      <a:extLst>
                        <a:ext uri="{9D8B030D-6E8A-4147-A177-3AD203B41FA5}">
                          <a16:colId xmlns:a16="http://schemas.microsoft.com/office/drawing/2014/main" val="1989459090"/>
                        </a:ext>
                      </a:extLst>
                    </a:gridCol>
                    <a:gridCol w="526666">
                      <a:extLst>
                        <a:ext uri="{9D8B030D-6E8A-4147-A177-3AD203B41FA5}">
                          <a16:colId xmlns:a16="http://schemas.microsoft.com/office/drawing/2014/main" val="3395253889"/>
                        </a:ext>
                      </a:extLst>
                    </a:gridCol>
                    <a:gridCol w="526666">
                      <a:extLst>
                        <a:ext uri="{9D8B030D-6E8A-4147-A177-3AD203B41FA5}">
                          <a16:colId xmlns:a16="http://schemas.microsoft.com/office/drawing/2014/main" val="3239739450"/>
                        </a:ext>
                      </a:extLst>
                    </a:gridCol>
                    <a:gridCol w="644300">
                      <a:extLst>
                        <a:ext uri="{9D8B030D-6E8A-4147-A177-3AD203B41FA5}">
                          <a16:colId xmlns:a16="http://schemas.microsoft.com/office/drawing/2014/main" val="323647925"/>
                        </a:ext>
                      </a:extLst>
                    </a:gridCol>
                    <a:gridCol w="725244">
                      <a:extLst>
                        <a:ext uri="{9D8B030D-6E8A-4147-A177-3AD203B41FA5}">
                          <a16:colId xmlns:a16="http://schemas.microsoft.com/office/drawing/2014/main" val="3987584762"/>
                        </a:ext>
                      </a:extLst>
                    </a:gridCol>
                  </a:tblGrid>
                  <a:tr h="703407">
                    <a:tc>
                      <a:txBody>
                        <a:bodyPr/>
                        <a:lstStyle/>
                        <a:p>
                          <a:pPr algn="just">
                            <a:lnSpc>
                              <a:spcPct val="150000"/>
                            </a:lnSpc>
                            <a:spcAft>
                              <a:spcPts val="800"/>
                            </a:spcAft>
                          </a:pPr>
                          <a:r>
                            <a:rPr lang="en-GB" sz="1100" dirty="0">
                              <a:effectLst/>
                            </a:rPr>
                            <a:t>Pilot Sample size (m)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Effect size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a:t>
                          </a:r>
                          <a14:m>
                            <m:oMath xmlns:m="http://schemas.openxmlformats.org/officeDocument/2006/math">
                              <m:r>
                                <a:rPr lang="en-GB" sz="1100">
                                  <a:effectLst/>
                                  <a:latin typeface="Cambria Math" panose="02040503050406030204" pitchFamily="18" charset="0"/>
                                </a:rPr>
                                <m:t>𝑛</m:t>
                              </m:r>
                            </m:oMath>
                          </a14:m>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&gt;+100%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&gt;+150%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7871187"/>
                      </a:ext>
                    </a:extLst>
                  </a:tr>
                  <a:tr h="217749">
                    <a:tc>
                      <a:txBody>
                        <a:bodyPr/>
                        <a:lstStyle/>
                        <a:p>
                          <a:pPr algn="just">
                            <a:lnSpc>
                              <a:spcPct val="150000"/>
                            </a:lnSpc>
                            <a:spcAft>
                              <a:spcPts val="80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.701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.650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272020"/>
                      </a:ext>
                    </a:extLst>
                  </a:tr>
                  <a:tr h="217749">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.800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.634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3088377"/>
                      </a:ext>
                    </a:extLst>
                  </a:tr>
                  <a:tr h="217749">
                    <a:tc>
                      <a:txBody>
                        <a:bodyPr/>
                        <a:lstStyle/>
                        <a:p>
                          <a:pPr algn="just">
                            <a:lnSpc>
                              <a:spcPct val="150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.452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.289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.086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0450652"/>
                      </a:ext>
                    </a:extLst>
                  </a:tr>
                  <a:tr h="217749">
                    <a:tc>
                      <a:txBody>
                        <a:bodyPr/>
                        <a:lstStyle/>
                        <a:p>
                          <a:pPr algn="just">
                            <a:lnSpc>
                              <a:spcPct val="150000"/>
                            </a:lnSpc>
                            <a:spcAft>
                              <a:spcPts val="800"/>
                            </a:spcAft>
                          </a:pPr>
                          <a:r>
                            <a:rPr lang="en-GB"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.334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6808132"/>
                      </a:ext>
                    </a:extLst>
                  </a:tr>
                  <a:tr h="217749">
                    <a:tc>
                      <a:txBody>
                        <a:bodyPr/>
                        <a:lstStyle/>
                        <a:p>
                          <a:pPr algn="just">
                            <a:lnSpc>
                              <a:spcPct val="150000"/>
                            </a:lnSpc>
                            <a:spcAft>
                              <a:spcPts val="8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.164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2984413"/>
                      </a:ext>
                    </a:extLst>
                  </a:tr>
                  <a:tr h="217749">
                    <a:tc>
                      <a:txBody>
                        <a:bodyPr/>
                        <a:lstStyle/>
                        <a:p>
                          <a:pPr algn="just">
                            <a:lnSpc>
                              <a:spcPct val="150000"/>
                            </a:lnSpc>
                            <a:spcAft>
                              <a:spcPts val="80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.698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.646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3899829"/>
                      </a:ext>
                    </a:extLst>
                  </a:tr>
                  <a:tr h="217749">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.629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5628440"/>
                      </a:ext>
                    </a:extLst>
                  </a:tr>
                  <a:tr h="217749">
                    <a:tc>
                      <a:txBody>
                        <a:bodyPr/>
                        <a:lstStyle/>
                        <a:p>
                          <a:pPr algn="just">
                            <a:lnSpc>
                              <a:spcPct val="150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.450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.284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1891797"/>
                      </a:ext>
                    </a:extLst>
                  </a:tr>
                  <a:tr h="217749">
                    <a:tc>
                      <a:txBody>
                        <a:bodyPr/>
                        <a:lstStyle/>
                        <a:p>
                          <a:pPr algn="just">
                            <a:lnSpc>
                              <a:spcPct val="150000"/>
                            </a:lnSpc>
                            <a:spcAft>
                              <a:spcPts val="800"/>
                            </a:spcAft>
                          </a:pPr>
                          <a:r>
                            <a:rPr lang="en-GB"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.988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.332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.154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2348874"/>
                      </a:ext>
                    </a:extLst>
                  </a:tr>
                  <a:tr h="217749">
                    <a:tc>
                      <a:txBody>
                        <a:bodyPr/>
                        <a:lstStyle/>
                        <a:p>
                          <a:pPr algn="just">
                            <a:lnSpc>
                              <a:spcPct val="150000"/>
                            </a:lnSpc>
                            <a:spcAft>
                              <a:spcPts val="800"/>
                            </a:spcAft>
                          </a:pPr>
                          <a:r>
                            <a:rPr lang="en-GB" sz="1100" dirty="0">
                              <a:effectLst/>
                            </a:rPr>
                            <a:t>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.159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.032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3726595"/>
                      </a:ext>
                    </a:extLst>
                  </a:tr>
                  <a:tr h="217749">
                    <a:tc>
                      <a:txBody>
                        <a:bodyPr/>
                        <a:lstStyle/>
                        <a:p>
                          <a:pPr algn="just">
                            <a:lnSpc>
                              <a:spcPct val="150000"/>
                            </a:lnSpc>
                            <a:spcAft>
                              <a:spcPts val="80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.876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.694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.638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1362931"/>
                      </a:ext>
                    </a:extLst>
                  </a:tr>
                  <a:tr h="351705">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.617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.520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9901453"/>
                      </a:ext>
                    </a:extLst>
                  </a:tr>
                  <a:tr h="217749">
                    <a:tc>
                      <a:txBody>
                        <a:bodyPr/>
                        <a:lstStyle/>
                        <a:p>
                          <a:pPr algn="just">
                            <a:lnSpc>
                              <a:spcPct val="150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.963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.423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.255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6579402"/>
                      </a:ext>
                    </a:extLst>
                  </a:tr>
                  <a:tr h="217749">
                    <a:tc>
                      <a:txBody>
                        <a:bodyPr/>
                        <a:lstStyle/>
                        <a:p>
                          <a:pPr algn="just">
                            <a:lnSpc>
                              <a:spcPct val="150000"/>
                            </a:lnSpc>
                            <a:spcAft>
                              <a:spcPts val="800"/>
                            </a:spcAft>
                          </a:pPr>
                          <a:r>
                            <a:rPr lang="en-GB"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.327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.126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4482628"/>
                      </a:ext>
                    </a:extLst>
                  </a:tr>
                  <a:tr h="217749">
                    <a:tc>
                      <a:txBody>
                        <a:bodyPr/>
                        <a:lstStyle/>
                        <a:p>
                          <a:pPr algn="just">
                            <a:lnSpc>
                              <a:spcPct val="150000"/>
                            </a:lnSpc>
                            <a:spcAft>
                              <a:spcPts val="8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.996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611699"/>
                      </a:ext>
                    </a:extLst>
                  </a:tr>
                </a:tbl>
              </a:graphicData>
            </a:graphic>
          </p:graphicFrame>
        </mc:Choice>
        <mc:Fallback xmlns="">
          <p:graphicFrame>
            <p:nvGraphicFramePr>
              <p:cNvPr id="45" name="Table 44">
                <a:extLst>
                  <a:ext uri="{FF2B5EF4-FFF2-40B4-BE49-F238E27FC236}">
                    <a16:creationId xmlns:a16="http://schemas.microsoft.com/office/drawing/2014/main" id="{53A3CB84-C4B8-44EF-9DAB-44841E18CE62}"/>
                  </a:ext>
                </a:extLst>
              </p:cNvPr>
              <p:cNvGraphicFramePr>
                <a:graphicFrameLocks noGrp="1"/>
              </p:cNvGraphicFramePr>
              <p:nvPr>
                <p:extLst>
                  <p:ext uri="{D42A27DB-BD31-4B8C-83A1-F6EECF244321}">
                    <p14:modId xmlns:p14="http://schemas.microsoft.com/office/powerpoint/2010/main" val="1832468119"/>
                  </p:ext>
                </p:extLst>
              </p:nvPr>
            </p:nvGraphicFramePr>
            <p:xfrm>
              <a:off x="6432474" y="3998758"/>
              <a:ext cx="5396157" cy="4236960"/>
            </p:xfrm>
            <a:graphic>
              <a:graphicData uri="http://schemas.openxmlformats.org/drawingml/2006/table">
                <a:tbl>
                  <a:tblPr firstRow="1" firstCol="1" bandRow="1">
                    <a:tableStyleId>{5C22544A-7EE6-4342-B048-85BDC9FD1C3A}</a:tableStyleId>
                  </a:tblPr>
                  <a:tblGrid>
                    <a:gridCol w="701500">
                      <a:extLst>
                        <a:ext uri="{9D8B030D-6E8A-4147-A177-3AD203B41FA5}">
                          <a16:colId xmlns:a16="http://schemas.microsoft.com/office/drawing/2014/main" val="3348359909"/>
                        </a:ext>
                      </a:extLst>
                    </a:gridCol>
                    <a:gridCol w="506160">
                      <a:extLst>
                        <a:ext uri="{9D8B030D-6E8A-4147-A177-3AD203B41FA5}">
                          <a16:colId xmlns:a16="http://schemas.microsoft.com/office/drawing/2014/main" val="209604021"/>
                        </a:ext>
                      </a:extLst>
                    </a:gridCol>
                    <a:gridCol w="563358">
                      <a:extLst>
                        <a:ext uri="{9D8B030D-6E8A-4147-A177-3AD203B41FA5}">
                          <a16:colId xmlns:a16="http://schemas.microsoft.com/office/drawing/2014/main" val="2852745004"/>
                        </a:ext>
                      </a:extLst>
                    </a:gridCol>
                    <a:gridCol w="644300">
                      <a:extLst>
                        <a:ext uri="{9D8B030D-6E8A-4147-A177-3AD203B41FA5}">
                          <a16:colId xmlns:a16="http://schemas.microsoft.com/office/drawing/2014/main" val="1277157350"/>
                        </a:ext>
                      </a:extLst>
                    </a:gridCol>
                    <a:gridCol w="557963">
                      <a:extLst>
                        <a:ext uri="{9D8B030D-6E8A-4147-A177-3AD203B41FA5}">
                          <a16:colId xmlns:a16="http://schemas.microsoft.com/office/drawing/2014/main" val="1989459090"/>
                        </a:ext>
                      </a:extLst>
                    </a:gridCol>
                    <a:gridCol w="526666">
                      <a:extLst>
                        <a:ext uri="{9D8B030D-6E8A-4147-A177-3AD203B41FA5}">
                          <a16:colId xmlns:a16="http://schemas.microsoft.com/office/drawing/2014/main" val="3395253889"/>
                        </a:ext>
                      </a:extLst>
                    </a:gridCol>
                    <a:gridCol w="526666">
                      <a:extLst>
                        <a:ext uri="{9D8B030D-6E8A-4147-A177-3AD203B41FA5}">
                          <a16:colId xmlns:a16="http://schemas.microsoft.com/office/drawing/2014/main" val="3239739450"/>
                        </a:ext>
                      </a:extLst>
                    </a:gridCol>
                    <a:gridCol w="644300">
                      <a:extLst>
                        <a:ext uri="{9D8B030D-6E8A-4147-A177-3AD203B41FA5}">
                          <a16:colId xmlns:a16="http://schemas.microsoft.com/office/drawing/2014/main" val="323647925"/>
                        </a:ext>
                      </a:extLst>
                    </a:gridCol>
                    <a:gridCol w="725244">
                      <a:extLst>
                        <a:ext uri="{9D8B030D-6E8A-4147-A177-3AD203B41FA5}">
                          <a16:colId xmlns:a16="http://schemas.microsoft.com/office/drawing/2014/main" val="3987584762"/>
                        </a:ext>
                      </a:extLst>
                    </a:gridCol>
                  </a:tblGrid>
                  <a:tr h="728409">
                    <a:tc>
                      <a:txBody>
                        <a:bodyPr/>
                        <a:lstStyle/>
                        <a:p>
                          <a:pPr algn="just">
                            <a:lnSpc>
                              <a:spcPct val="150000"/>
                            </a:lnSpc>
                            <a:spcAft>
                              <a:spcPts val="800"/>
                            </a:spcAft>
                          </a:pPr>
                          <a:r>
                            <a:rPr lang="en-GB" sz="1100" dirty="0">
                              <a:effectLst/>
                            </a:rPr>
                            <a:t>Pilot Sample size (m)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Effect size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a:blip r:embed="rId9"/>
                          <a:stretch>
                            <a:fillRect l="-275472" t="-833" r="-465094" b="-492500"/>
                          </a:stretch>
                        </a:blipFill>
                      </a:tcPr>
                    </a:tc>
                    <a:tc>
                      <a:txBody>
                        <a:bodyPr/>
                        <a:lstStyle/>
                        <a:p>
                          <a:pPr algn="just">
                            <a:lnSpc>
                              <a:spcPct val="150000"/>
                            </a:lnSpc>
                            <a:spcAft>
                              <a:spcPts val="800"/>
                            </a:spcAft>
                          </a:pPr>
                          <a:r>
                            <a:rPr lang="en-GB" sz="1100" dirty="0">
                              <a:effectLst/>
                            </a:rPr>
                            <a:t>&gt;+20%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&gt;+50%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&gt;+100%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&gt;+150%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7871187"/>
                      </a:ext>
                    </a:extLst>
                  </a:tr>
                  <a:tr h="225489">
                    <a:tc>
                      <a:txBody>
                        <a:bodyPr/>
                        <a:lstStyle/>
                        <a:p>
                          <a:pPr algn="just">
                            <a:lnSpc>
                              <a:spcPct val="150000"/>
                            </a:lnSpc>
                            <a:spcAft>
                              <a:spcPts val="80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.701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.650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272020"/>
                      </a:ext>
                    </a:extLst>
                  </a:tr>
                  <a:tr h="225489">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.800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.634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3088377"/>
                      </a:ext>
                    </a:extLst>
                  </a:tr>
                  <a:tr h="225489">
                    <a:tc>
                      <a:txBody>
                        <a:bodyPr/>
                        <a:lstStyle/>
                        <a:p>
                          <a:pPr algn="just">
                            <a:lnSpc>
                              <a:spcPct val="150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.452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.289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.086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0450652"/>
                      </a:ext>
                    </a:extLst>
                  </a:tr>
                  <a:tr h="225489">
                    <a:tc>
                      <a:txBody>
                        <a:bodyPr/>
                        <a:lstStyle/>
                        <a:p>
                          <a:pPr algn="just">
                            <a:lnSpc>
                              <a:spcPct val="150000"/>
                            </a:lnSpc>
                            <a:spcAft>
                              <a:spcPts val="800"/>
                            </a:spcAft>
                          </a:pPr>
                          <a:r>
                            <a:rPr lang="en-GB"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.334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6808132"/>
                      </a:ext>
                    </a:extLst>
                  </a:tr>
                  <a:tr h="225489">
                    <a:tc>
                      <a:txBody>
                        <a:bodyPr/>
                        <a:lstStyle/>
                        <a:p>
                          <a:pPr algn="just">
                            <a:lnSpc>
                              <a:spcPct val="150000"/>
                            </a:lnSpc>
                            <a:spcAft>
                              <a:spcPts val="8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.164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2984413"/>
                      </a:ext>
                    </a:extLst>
                  </a:tr>
                  <a:tr h="225489">
                    <a:tc>
                      <a:txBody>
                        <a:bodyPr/>
                        <a:lstStyle/>
                        <a:p>
                          <a:pPr algn="just">
                            <a:lnSpc>
                              <a:spcPct val="150000"/>
                            </a:lnSpc>
                            <a:spcAft>
                              <a:spcPts val="80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.698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.646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3899829"/>
                      </a:ext>
                    </a:extLst>
                  </a:tr>
                  <a:tr h="225489">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.629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5628440"/>
                      </a:ext>
                    </a:extLst>
                  </a:tr>
                  <a:tr h="225489">
                    <a:tc>
                      <a:txBody>
                        <a:bodyPr/>
                        <a:lstStyle/>
                        <a:p>
                          <a:pPr algn="just">
                            <a:lnSpc>
                              <a:spcPct val="150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.450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.284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1891797"/>
                      </a:ext>
                    </a:extLst>
                  </a:tr>
                  <a:tr h="225489">
                    <a:tc>
                      <a:txBody>
                        <a:bodyPr/>
                        <a:lstStyle/>
                        <a:p>
                          <a:pPr algn="just">
                            <a:lnSpc>
                              <a:spcPct val="150000"/>
                            </a:lnSpc>
                            <a:spcAft>
                              <a:spcPts val="800"/>
                            </a:spcAft>
                          </a:pPr>
                          <a:r>
                            <a:rPr lang="en-GB"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.988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.332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.154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2348874"/>
                      </a:ext>
                    </a:extLst>
                  </a:tr>
                  <a:tr h="225489">
                    <a:tc>
                      <a:txBody>
                        <a:bodyPr/>
                        <a:lstStyle/>
                        <a:p>
                          <a:pPr algn="just">
                            <a:lnSpc>
                              <a:spcPct val="150000"/>
                            </a:lnSpc>
                            <a:spcAft>
                              <a:spcPts val="800"/>
                            </a:spcAft>
                          </a:pPr>
                          <a:r>
                            <a:rPr lang="en-GB" sz="1100" dirty="0">
                              <a:effectLst/>
                            </a:rPr>
                            <a:t>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.998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.159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.032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3726595"/>
                      </a:ext>
                    </a:extLst>
                  </a:tr>
                  <a:tr h="225489">
                    <a:tc>
                      <a:txBody>
                        <a:bodyPr/>
                        <a:lstStyle/>
                        <a:p>
                          <a:pPr algn="just">
                            <a:lnSpc>
                              <a:spcPct val="150000"/>
                            </a:lnSpc>
                            <a:spcAft>
                              <a:spcPts val="800"/>
                            </a:spcAft>
                          </a:pPr>
                          <a:r>
                            <a:rPr lang="en-GB"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.876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.694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.638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.547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1362931"/>
                      </a:ext>
                    </a:extLst>
                  </a:tr>
                  <a:tr h="351705">
                    <a:tc>
                      <a:txBody>
                        <a:bodyPr/>
                        <a:lstStyle/>
                        <a:p>
                          <a:pPr algn="just">
                            <a:lnSpc>
                              <a:spcPct val="150000"/>
                            </a:lnSpc>
                            <a:spcAft>
                              <a:spcPts val="800"/>
                            </a:spcAft>
                          </a:pPr>
                          <a:r>
                            <a:rPr lang="en-GB"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.801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.617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.520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.370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.106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9901453"/>
                      </a:ext>
                    </a:extLst>
                  </a:tr>
                  <a:tr h="225489">
                    <a:tc>
                      <a:txBody>
                        <a:bodyPr/>
                        <a:lstStyle/>
                        <a:p>
                          <a:pPr algn="just">
                            <a:lnSpc>
                              <a:spcPct val="150000"/>
                            </a:lnSpc>
                            <a:spcAft>
                              <a:spcPts val="800"/>
                            </a:spcAft>
                          </a:pPr>
                          <a:r>
                            <a:rPr lang="en-GB"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.963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.423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.255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6579402"/>
                      </a:ext>
                    </a:extLst>
                  </a:tr>
                  <a:tr h="225489">
                    <a:tc>
                      <a:txBody>
                        <a:bodyPr/>
                        <a:lstStyle/>
                        <a:p>
                          <a:pPr algn="just">
                            <a:lnSpc>
                              <a:spcPct val="150000"/>
                            </a:lnSpc>
                            <a:spcAft>
                              <a:spcPts val="800"/>
                            </a:spcAft>
                          </a:pPr>
                          <a:r>
                            <a:rPr lang="en-GB"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.982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.327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.126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4482628"/>
                      </a:ext>
                    </a:extLst>
                  </a:tr>
                  <a:tr h="225489">
                    <a:tc>
                      <a:txBody>
                        <a:bodyPr/>
                        <a:lstStyle/>
                        <a:p>
                          <a:pPr algn="just">
                            <a:lnSpc>
                              <a:spcPct val="150000"/>
                            </a:lnSpc>
                            <a:spcAft>
                              <a:spcPts val="8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rPr>
                            <a:t>.75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.996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.799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.130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rPr>
                            <a:t>.000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611699"/>
                      </a:ext>
                    </a:extLst>
                  </a:tr>
                </a:tbl>
              </a:graphicData>
            </a:graphic>
          </p:graphicFrame>
        </mc:Fallback>
      </mc:AlternateContent>
      <p:sp>
        <p:nvSpPr>
          <p:cNvPr id="50" name="TextBox 49">
            <a:extLst>
              <a:ext uri="{FF2B5EF4-FFF2-40B4-BE49-F238E27FC236}">
                <a16:creationId xmlns:a16="http://schemas.microsoft.com/office/drawing/2014/main" id="{FA5A0F94-6DE3-467E-9E3F-F4B4CB13AE1A}"/>
              </a:ext>
            </a:extLst>
          </p:cNvPr>
          <p:cNvSpPr txBox="1"/>
          <p:nvPr/>
        </p:nvSpPr>
        <p:spPr>
          <a:xfrm>
            <a:off x="2468879" y="198993"/>
            <a:ext cx="13504409" cy="1457250"/>
          </a:xfrm>
          <a:prstGeom prst="rect">
            <a:avLst/>
          </a:prstGeom>
          <a:solidFill>
            <a:schemeClr val="accent6">
              <a:lumMod val="60000"/>
              <a:lumOff val="40000"/>
            </a:schemeClr>
          </a:solidFill>
        </p:spPr>
        <p:txBody>
          <a:bodyPr wrap="square" rtlCol="0">
            <a:spAutoFit/>
          </a:bodyPr>
          <a:lstStyle/>
          <a:p>
            <a:endParaRPr lang="en-GB" dirty="0"/>
          </a:p>
        </p:txBody>
      </p:sp>
      <p:sp>
        <p:nvSpPr>
          <p:cNvPr id="51" name="TextBox 50">
            <a:extLst>
              <a:ext uri="{FF2B5EF4-FFF2-40B4-BE49-F238E27FC236}">
                <a16:creationId xmlns:a16="http://schemas.microsoft.com/office/drawing/2014/main" id="{7C190B37-A24D-405A-AE54-FED26FA53B8C}"/>
              </a:ext>
            </a:extLst>
          </p:cNvPr>
          <p:cNvSpPr txBox="1"/>
          <p:nvPr/>
        </p:nvSpPr>
        <p:spPr>
          <a:xfrm>
            <a:off x="2684206" y="226204"/>
            <a:ext cx="13121060" cy="584775"/>
          </a:xfrm>
          <a:prstGeom prst="rect">
            <a:avLst/>
          </a:prstGeom>
          <a:noFill/>
        </p:spPr>
        <p:txBody>
          <a:bodyPr wrap="square" rtlCol="0">
            <a:spAutoFit/>
          </a:bodyPr>
          <a:lstStyle/>
          <a:p>
            <a:pPr algn="ctr"/>
            <a:r>
              <a:rPr lang="en-GB" sz="3200" b="1"/>
              <a:t>INVESTIGATING BROWNE'S </a:t>
            </a:r>
            <a:r>
              <a:rPr lang="en-GB" sz="3200" b="1" dirty="0"/>
              <a:t>METHOD IN SAMPLE SIZE DETERMINATION</a:t>
            </a:r>
          </a:p>
        </p:txBody>
      </p:sp>
      <p:sp>
        <p:nvSpPr>
          <p:cNvPr id="5" name="TextBox 4"/>
          <p:cNvSpPr txBox="1"/>
          <p:nvPr/>
        </p:nvSpPr>
        <p:spPr>
          <a:xfrm>
            <a:off x="3378786" y="817457"/>
            <a:ext cx="9255683" cy="900246"/>
          </a:xfrm>
          <a:prstGeom prst="rect">
            <a:avLst/>
          </a:prstGeom>
          <a:noFill/>
        </p:spPr>
        <p:txBody>
          <a:bodyPr wrap="square" lIns="68580" tIns="34290" rIns="68580" bIns="34290" rtlCol="0" anchor="t" anchorCtr="1">
            <a:spAutoFit/>
          </a:bodyPr>
          <a:lstStyle/>
          <a:p>
            <a:pPr algn="ctr"/>
            <a:r>
              <a:rPr lang="en-GB" dirty="0">
                <a:solidFill>
                  <a:schemeClr val="bg1"/>
                </a:solidFill>
              </a:rPr>
              <a:t>Scholastica Obodo, Deirdre Toher, Paul White</a:t>
            </a:r>
            <a:endParaRPr lang="en-US" dirty="0">
              <a:solidFill>
                <a:schemeClr val="bg1"/>
              </a:solidFill>
            </a:endParaRPr>
          </a:p>
          <a:p>
            <a:pPr algn="ctr"/>
            <a:r>
              <a:rPr lang="en-GB" i="1" dirty="0">
                <a:solidFill>
                  <a:schemeClr val="bg1"/>
                </a:solidFill>
              </a:rPr>
              <a:t> University of West of England, Bristol UK</a:t>
            </a:r>
          </a:p>
          <a:p>
            <a:pPr algn="ctr"/>
            <a:r>
              <a:rPr lang="en-GB" i="1" dirty="0">
                <a:solidFill>
                  <a:schemeClr val="bg1"/>
                </a:solidFill>
              </a:rPr>
              <a:t>Email: {Scholastica.obodo, Deirdre.toher, Paul.white} @uwe.ac.uk </a:t>
            </a:r>
            <a:endParaRPr lang="en-GB" i="1" dirty="0">
              <a:solidFill>
                <a:schemeClr val="bg1"/>
              </a:solidFill>
              <a:cs typeface="Calibri" panose="020F0502020204030204"/>
            </a:endParaRPr>
          </a:p>
        </p:txBody>
      </p:sp>
      <p:pic>
        <p:nvPicPr>
          <p:cNvPr id="52" name="Picture 51" descr="Chart&#10;&#10;Description automatically generated">
            <a:extLst>
              <a:ext uri="{FF2B5EF4-FFF2-40B4-BE49-F238E27FC236}">
                <a16:creationId xmlns:a16="http://schemas.microsoft.com/office/drawing/2014/main" id="{175D719A-40E0-4B0F-85E9-AE64199EDA09}"/>
              </a:ext>
            </a:extLst>
          </p:cNvPr>
          <p:cNvPicPr/>
          <p:nvPr/>
        </p:nvPicPr>
        <p:blipFill>
          <a:blip r:embed="rId10">
            <a:extLst>
              <a:ext uri="{28A0092B-C50C-407E-A947-70E740481C1C}">
                <a14:useLocalDpi xmlns:a14="http://schemas.microsoft.com/office/drawing/2010/main" val="0"/>
              </a:ext>
            </a:extLst>
          </a:blip>
          <a:stretch>
            <a:fillRect/>
          </a:stretch>
        </p:blipFill>
        <p:spPr>
          <a:xfrm>
            <a:off x="6452387" y="8302352"/>
            <a:ext cx="5330421" cy="3193539"/>
          </a:xfrm>
          <a:prstGeom prst="rect">
            <a:avLst/>
          </a:prstGeom>
        </p:spPr>
      </p:pic>
      <p:sp>
        <p:nvSpPr>
          <p:cNvPr id="53" name="TextBox 52">
            <a:extLst>
              <a:ext uri="{FF2B5EF4-FFF2-40B4-BE49-F238E27FC236}">
                <a16:creationId xmlns:a16="http://schemas.microsoft.com/office/drawing/2014/main" id="{EB77019C-A45C-4338-BBE7-33E46806F756}"/>
              </a:ext>
            </a:extLst>
          </p:cNvPr>
          <p:cNvSpPr txBox="1"/>
          <p:nvPr/>
        </p:nvSpPr>
        <p:spPr>
          <a:xfrm>
            <a:off x="12022595" y="5984954"/>
            <a:ext cx="3782671" cy="315471"/>
          </a:xfrm>
          <a:prstGeom prst="rect">
            <a:avLst/>
          </a:prstGeom>
          <a:solidFill>
            <a:schemeClr val="accent1">
              <a:lumMod val="40000"/>
              <a:lumOff val="60000"/>
            </a:schemeClr>
          </a:solidFill>
        </p:spPr>
        <p:txBody>
          <a:bodyPr wrap="square" lIns="68580" tIns="34290" rIns="68580" bIns="34290" rtlCol="0" anchor="t">
            <a:spAutoFit/>
          </a:bodyPr>
          <a:lstStyle/>
          <a:p>
            <a:r>
              <a:rPr lang="en-GB" sz="1600" b="1" dirty="0">
                <a:latin typeface="Arial" panose="020B0604020202020204" pitchFamily="34" charset="0"/>
                <a:cs typeface="Arial" panose="020B0604020202020204" pitchFamily="34" charset="0"/>
              </a:rPr>
              <a:t>Conclusion</a:t>
            </a:r>
          </a:p>
        </p:txBody>
      </p:sp>
      <p:sp>
        <p:nvSpPr>
          <p:cNvPr id="54" name="TextBox 53">
            <a:extLst>
              <a:ext uri="{FF2B5EF4-FFF2-40B4-BE49-F238E27FC236}">
                <a16:creationId xmlns:a16="http://schemas.microsoft.com/office/drawing/2014/main" id="{02A859C6-5857-4648-9AD7-22C7E532B8F6}"/>
              </a:ext>
            </a:extLst>
          </p:cNvPr>
          <p:cNvSpPr txBox="1"/>
          <p:nvPr/>
        </p:nvSpPr>
        <p:spPr>
          <a:xfrm>
            <a:off x="11917213" y="9156986"/>
            <a:ext cx="3963390" cy="315471"/>
          </a:xfrm>
          <a:prstGeom prst="rect">
            <a:avLst/>
          </a:prstGeom>
          <a:solidFill>
            <a:schemeClr val="accent1">
              <a:lumMod val="40000"/>
              <a:lumOff val="60000"/>
            </a:schemeClr>
          </a:solidFill>
        </p:spPr>
        <p:txBody>
          <a:bodyPr wrap="square" lIns="68580" tIns="34290" rIns="68580" bIns="34290" rtlCol="0" anchor="t">
            <a:spAutoFit/>
          </a:bodyPr>
          <a:lstStyle/>
          <a:p>
            <a:r>
              <a:rPr lang="en-GB" sz="1600" b="1" dirty="0">
                <a:latin typeface="Arial" panose="020B0604020202020204" pitchFamily="34" charset="0"/>
                <a:cs typeface="Arial" panose="020B0604020202020204" pitchFamily="34" charset="0"/>
              </a:rPr>
              <a:t>References</a:t>
            </a:r>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8916BB69-B29C-4983-83B3-BAEBBE4D7372}"/>
                  </a:ext>
                </a:extLst>
              </p:cNvPr>
              <p:cNvSpPr txBox="1"/>
              <p:nvPr/>
            </p:nvSpPr>
            <p:spPr>
              <a:xfrm>
                <a:off x="6529875" y="11308544"/>
                <a:ext cx="491094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Figure 1</a:t>
                </a:r>
                <a:r>
                  <a:rPr lang="en-US" sz="1400"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Graphical representation for </a:t>
                </a:r>
                <a14:m>
                  <m:oMath xmlns:m="http://schemas.openxmlformats.org/officeDocument/2006/math">
                    <m:acc>
                      <m:accPr>
                        <m:chr m:val="̂"/>
                        <m:ctrlPr>
                          <a:rPr lang="en-GB" sz="1400" b="1" i="1">
                            <a:latin typeface="Cambria Math" panose="02040503050406030204" pitchFamily="18" charset="0"/>
                          </a:rPr>
                        </m:ctrlPr>
                      </m:accPr>
                      <m:e>
                        <m:r>
                          <a:rPr lang="en-US" sz="1400" b="1" i="1" smtClean="0">
                            <a:latin typeface="Cambria Math" panose="02040503050406030204" pitchFamily="18" charset="0"/>
                          </a:rPr>
                          <m:t>𝒏</m:t>
                        </m:r>
                      </m:e>
                    </m:acc>
                  </m:oMath>
                </a14:m>
                <a:r>
                  <a:rPr lang="en-US" sz="1400" b="1" dirty="0">
                    <a:latin typeface="Arial" panose="020B0604020202020204" pitchFamily="34" charset="0"/>
                    <a:cs typeface="Arial" panose="020B0604020202020204" pitchFamily="34" charset="0"/>
                  </a:rPr>
                  <a:t> &gt;</a:t>
                </a:r>
                <a:r>
                  <a:rPr lang="en-US" sz="1400" b="1" i="1" dirty="0">
                    <a:latin typeface="Arial" panose="020B0604020202020204" pitchFamily="34" charset="0"/>
                    <a:cs typeface="Arial" panose="020B0604020202020204" pitchFamily="34" charset="0"/>
                  </a:rPr>
                  <a:t>2n for table 1  parameter combinations</a:t>
                </a:r>
                <a:endParaRPr lang="en-GB" sz="1400" b="1" i="1" dirty="0">
                  <a:latin typeface="Arial" panose="020B0604020202020204" pitchFamily="34" charset="0"/>
                  <a:cs typeface="Arial" panose="020B0604020202020204" pitchFamily="34" charset="0"/>
                </a:endParaRPr>
              </a:p>
            </p:txBody>
          </p:sp>
        </mc:Choice>
        <mc:Fallback xmlns="">
          <p:sp>
            <p:nvSpPr>
              <p:cNvPr id="55" name="TextBox 54">
                <a:extLst>
                  <a:ext uri="{FF2B5EF4-FFF2-40B4-BE49-F238E27FC236}">
                    <a16:creationId xmlns:a16="http://schemas.microsoft.com/office/drawing/2014/main" id="{8916BB69-B29C-4983-83B3-BAEBBE4D7372}"/>
                  </a:ext>
                </a:extLst>
              </p:cNvPr>
              <p:cNvSpPr txBox="1">
                <a:spLocks noRot="1" noChangeAspect="1" noMove="1" noResize="1" noEditPoints="1" noAdjustHandles="1" noChangeArrowheads="1" noChangeShapeType="1" noTextEdit="1"/>
              </p:cNvSpPr>
              <p:nvPr/>
            </p:nvSpPr>
            <p:spPr>
              <a:xfrm>
                <a:off x="6529875" y="11308544"/>
                <a:ext cx="4910940" cy="523220"/>
              </a:xfrm>
              <a:prstGeom prst="rect">
                <a:avLst/>
              </a:prstGeom>
              <a:blipFill>
                <a:blip r:embed="rId11"/>
                <a:stretch>
                  <a:fillRect l="-372" t="-2326" b="-11628"/>
                </a:stretch>
              </a:blipFill>
            </p:spPr>
            <p:txBody>
              <a:bodyPr/>
              <a:lstStyle/>
              <a:p>
                <a:r>
                  <a:rPr lang="en-GB">
                    <a:noFill/>
                  </a:rPr>
                  <a:t> </a:t>
                </a:r>
              </a:p>
            </p:txBody>
          </p:sp>
        </mc:Fallback>
      </mc:AlternateContent>
      <p:sp>
        <p:nvSpPr>
          <p:cNvPr id="58" name="TextBox 57">
            <a:extLst>
              <a:ext uri="{FF2B5EF4-FFF2-40B4-BE49-F238E27FC236}">
                <a16:creationId xmlns:a16="http://schemas.microsoft.com/office/drawing/2014/main" id="{443775F8-D6C6-4666-B433-73854333E23B}"/>
              </a:ext>
            </a:extLst>
          </p:cNvPr>
          <p:cNvSpPr txBox="1"/>
          <p:nvPr/>
        </p:nvSpPr>
        <p:spPr>
          <a:xfrm>
            <a:off x="234087" y="5187365"/>
            <a:ext cx="5999026" cy="338554"/>
          </a:xfrm>
          <a:prstGeom prst="rect">
            <a:avLst/>
          </a:prstGeom>
          <a:solidFill>
            <a:schemeClr val="accent1">
              <a:lumMod val="40000"/>
              <a:lumOff val="60000"/>
            </a:schemeClr>
          </a:solidFill>
        </p:spPr>
        <p:txBody>
          <a:bodyPr wrap="square" rtlCol="0">
            <a:spAutoFit/>
          </a:bodyPr>
          <a:lstStyle/>
          <a:p>
            <a:r>
              <a:rPr lang="en-GB" sz="1600" b="1" dirty="0">
                <a:latin typeface="Arial" panose="020B0604020202020204" pitchFamily="34" charset="0"/>
                <a:cs typeface="Arial" panose="020B0604020202020204" pitchFamily="34" charset="0"/>
              </a:rPr>
              <a:t>Aim</a:t>
            </a:r>
          </a:p>
        </p:txBody>
      </p:sp>
      <p:sp>
        <p:nvSpPr>
          <p:cNvPr id="60" name="Rectangle 59">
            <a:extLst>
              <a:ext uri="{FF2B5EF4-FFF2-40B4-BE49-F238E27FC236}">
                <a16:creationId xmlns:a16="http://schemas.microsoft.com/office/drawing/2014/main" id="{937D41A7-7DB5-4DC9-89BA-AA187F8423D3}"/>
              </a:ext>
            </a:extLst>
          </p:cNvPr>
          <p:cNvSpPr/>
          <p:nvPr/>
        </p:nvSpPr>
        <p:spPr>
          <a:xfrm>
            <a:off x="170645" y="5526904"/>
            <a:ext cx="6220680" cy="1323439"/>
          </a:xfrm>
          <a:prstGeom prst="rect">
            <a:avLst/>
          </a:prstGeom>
        </p:spPr>
        <p:txBody>
          <a:bodyPr wrap="square">
            <a:spAutoFit/>
          </a:bodyPr>
          <a:lstStyle/>
          <a:p>
            <a:pPr algn="just">
              <a:spcAft>
                <a:spcPts val="600"/>
              </a:spcAft>
            </a:pPr>
            <a:r>
              <a:rPr lang="en-GB" sz="1400" dirty="0">
                <a:latin typeface="Arial" panose="020B0604020202020204" pitchFamily="34" charset="0"/>
                <a:cs typeface="Arial" panose="020B0604020202020204" pitchFamily="34" charset="0"/>
              </a:rPr>
              <a:t>This study aims to determine</a:t>
            </a:r>
          </a:p>
          <a:p>
            <a:pPr marL="285750" indent="-285750" algn="just">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how accurate Browne’s approach is in pilot sample size  determination</a:t>
            </a:r>
          </a:p>
          <a:p>
            <a:pPr marL="285750" indent="-285750" algn="just">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the pilot sample size to control median percentage errors (MPE) between predicted sample size and the true minimum unknown sample size needed to satisfy power requirements.</a:t>
            </a:r>
          </a:p>
        </p:txBody>
      </p:sp>
      <p:sp>
        <p:nvSpPr>
          <p:cNvPr id="2" name="Rectangle 1">
            <a:extLst>
              <a:ext uri="{FF2B5EF4-FFF2-40B4-BE49-F238E27FC236}">
                <a16:creationId xmlns:a16="http://schemas.microsoft.com/office/drawing/2014/main" id="{A4ED494D-78AC-43C0-BD37-F959499B7F74}"/>
              </a:ext>
            </a:extLst>
          </p:cNvPr>
          <p:cNvSpPr/>
          <p:nvPr/>
        </p:nvSpPr>
        <p:spPr>
          <a:xfrm>
            <a:off x="11917213" y="5278151"/>
            <a:ext cx="3925480" cy="523220"/>
          </a:xfrm>
          <a:prstGeom prst="rect">
            <a:avLst/>
          </a:prstGeom>
        </p:spPr>
        <p:txBody>
          <a:bodyPr wrap="square">
            <a:spAutoFit/>
          </a:bodyPr>
          <a:lstStyle/>
          <a:p>
            <a:pPr>
              <a:spcAft>
                <a:spcPts val="1000"/>
              </a:spcAft>
            </a:pPr>
            <a:r>
              <a:rPr lang="en-US" sz="1400" b="1" dirty="0">
                <a:solidFill>
                  <a:srgbClr val="44546A"/>
                </a:solidFill>
                <a:latin typeface="Arial" panose="020B0604020202020204" pitchFamily="34" charset="0"/>
                <a:ea typeface="SimSun" panose="02010600030101010101" pitchFamily="2" charset="-122"/>
                <a:cs typeface="Times New Roman" panose="02020603050405020304" pitchFamily="18" charset="0"/>
              </a:rPr>
              <a:t>Table 3: Mean Median percentage error for a given pilot sample size per arm </a:t>
            </a:r>
            <a:endParaRPr lang="en-GB" sz="1400" b="1" i="1" dirty="0">
              <a:solidFill>
                <a:srgbClr val="44546A"/>
              </a:solidFill>
              <a:effectLst/>
              <a:latin typeface="Calibri" panose="020F0502020204030204" pitchFamily="34" charset="0"/>
              <a:ea typeface="SimSun"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77E25CCC-2BCC-4041-8D00-FD7240C382A9}"/>
                  </a:ext>
                </a:extLst>
              </p:cNvPr>
              <p:cNvSpPr/>
              <p:nvPr/>
            </p:nvSpPr>
            <p:spPr>
              <a:xfrm>
                <a:off x="11940786" y="6320305"/>
                <a:ext cx="3878335" cy="2677656"/>
              </a:xfrm>
              <a:prstGeom prst="rect">
                <a:avLst/>
              </a:prstGeom>
            </p:spPr>
            <p:txBody>
              <a:bodyPr wrap="square">
                <a:spAutoFit/>
              </a:bodyPr>
              <a:lstStyle/>
              <a:p>
                <a:pPr algn="just">
                  <a:spcAft>
                    <a:spcPts val="600"/>
                  </a:spcAft>
                </a:pPr>
                <a:r>
                  <a:rPr lang="en-GB" sz="1400" dirty="0">
                    <a:latin typeface="Arial" panose="020B0604020202020204" pitchFamily="34" charset="0"/>
                    <a:cs typeface="Arial" panose="020B0604020202020204" pitchFamily="34" charset="0"/>
                  </a:rPr>
                  <a:t>Results supports Browne’s procedure of pilot sample size determination. However the data reveals that the procedure underestimates and overestimates sample size. Fig. 1 shows   </a:t>
                </a:r>
                <a14:m>
                  <m:oMath xmlns:m="http://schemas.openxmlformats.org/officeDocument/2006/math">
                    <m:r>
                      <a:rPr lang="en-GB" sz="1400" i="1" smtClean="0">
                        <a:latin typeface="Cambria Math" panose="02040503050406030204" pitchFamily="18" charset="0"/>
                      </a:rPr>
                      <m:t>𝛼</m:t>
                    </m:r>
                    <m:r>
                      <a:rPr lang="en-GB" sz="1400" i="0" smtClean="0">
                        <a:latin typeface="Cambria Math" panose="02040503050406030204" pitchFamily="18" charset="0"/>
                      </a:rPr>
                      <m:t>  </m:t>
                    </m:r>
                    <m:r>
                      <m:rPr>
                        <m:sty m:val="p"/>
                      </m:rPr>
                      <a:rPr lang="en-GB" sz="1400" i="0" smtClean="0">
                        <a:latin typeface="Cambria Math" panose="02040503050406030204" pitchFamily="18" charset="0"/>
                      </a:rPr>
                      <m:t>and</m:t>
                    </m:r>
                    <m:r>
                      <a:rPr lang="en-GB" sz="1400" i="1" smtClean="0">
                        <a:latin typeface="Cambria Math" panose="02040503050406030204" pitchFamily="18" charset="0"/>
                      </a:rPr>
                      <m:t> </m:t>
                    </m:r>
                    <m:r>
                      <a:rPr lang="en-GB" sz="1400" i="1" smtClean="0">
                        <a:latin typeface="Cambria Math" panose="02040503050406030204" pitchFamily="18" charset="0"/>
                      </a:rPr>
                      <m:t>𝛽</m:t>
                    </m:r>
                  </m:oMath>
                </a14:m>
                <a:r>
                  <a:rPr lang="en-GB" sz="1400" dirty="0">
                    <a:latin typeface="Arial" panose="020B0604020202020204" pitchFamily="34" charset="0"/>
                    <a:cs typeface="Arial" panose="020B0604020202020204" pitchFamily="34" charset="0"/>
                  </a:rPr>
                  <a:t> have no practical effect on degree of excess which increases as coverage increases from and diminishes with increasing pilot sample size. Using regression the results shows the median percentage error (MPE) at each pilot sample size and this can assist researchers make better decisions in determining pilot sample size.  </a:t>
                </a:r>
              </a:p>
            </p:txBody>
          </p:sp>
        </mc:Choice>
        <mc:Fallback xmlns="">
          <p:sp>
            <p:nvSpPr>
              <p:cNvPr id="4" name="Rectangle 3">
                <a:extLst>
                  <a:ext uri="{FF2B5EF4-FFF2-40B4-BE49-F238E27FC236}">
                    <a16:creationId xmlns:a16="http://schemas.microsoft.com/office/drawing/2014/main" id="{77E25CCC-2BCC-4041-8D00-FD7240C382A9}"/>
                  </a:ext>
                </a:extLst>
              </p:cNvPr>
              <p:cNvSpPr>
                <a:spLocks noRot="1" noChangeAspect="1" noMove="1" noResize="1" noEditPoints="1" noAdjustHandles="1" noChangeArrowheads="1" noChangeShapeType="1" noTextEdit="1"/>
              </p:cNvSpPr>
              <p:nvPr/>
            </p:nvSpPr>
            <p:spPr>
              <a:xfrm>
                <a:off x="11940786" y="6320305"/>
                <a:ext cx="3878335" cy="2677656"/>
              </a:xfrm>
              <a:prstGeom prst="rect">
                <a:avLst/>
              </a:prstGeom>
              <a:blipFill>
                <a:blip r:embed="rId12"/>
                <a:stretch>
                  <a:fillRect l="-472" t="-456" r="-472" b="-1367"/>
                </a:stretch>
              </a:blipFill>
            </p:spPr>
            <p:txBody>
              <a:bodyPr/>
              <a:lstStyle/>
              <a:p>
                <a:r>
                  <a:rPr lang="en-GB">
                    <a:noFill/>
                  </a:rPr>
                  <a:t> </a:t>
                </a:r>
              </a:p>
            </p:txBody>
          </p:sp>
        </mc:Fallback>
      </mc:AlternateContent>
      <p:sp>
        <p:nvSpPr>
          <p:cNvPr id="8" name="Rectangle 7">
            <a:extLst>
              <a:ext uri="{FF2B5EF4-FFF2-40B4-BE49-F238E27FC236}">
                <a16:creationId xmlns:a16="http://schemas.microsoft.com/office/drawing/2014/main" id="{5187EAC8-646C-4AA5-9482-83F50A6F9E4F}"/>
              </a:ext>
            </a:extLst>
          </p:cNvPr>
          <p:cNvSpPr/>
          <p:nvPr/>
        </p:nvSpPr>
        <p:spPr>
          <a:xfrm>
            <a:off x="11331338" y="9564614"/>
            <a:ext cx="4586606" cy="2015936"/>
          </a:xfrm>
          <a:prstGeom prst="rect">
            <a:avLst/>
          </a:prstGeom>
        </p:spPr>
        <p:txBody>
          <a:bodyPr wrap="square">
            <a:spAutoFit/>
          </a:bodyPr>
          <a:lstStyle/>
          <a:p>
            <a:pPr lvl="1" algn="just">
              <a:spcAft>
                <a:spcPts val="600"/>
              </a:spcAft>
              <a:buClr>
                <a:schemeClr val="accent2">
                  <a:lumMod val="75000"/>
                </a:schemeClr>
              </a:buClr>
            </a:pPr>
            <a:r>
              <a:rPr lang="en-GB" sz="1000" dirty="0">
                <a:latin typeface="Arial" panose="020B0604020202020204" pitchFamily="34" charset="0"/>
                <a:cs typeface="Arial" panose="020B0604020202020204" pitchFamily="34" charset="0"/>
              </a:rPr>
              <a:t>Browne, R.H., (1995). On the use of a pilot sample for sample size determination. </a:t>
            </a:r>
            <a:r>
              <a:rPr lang="en-GB" sz="1000" i="1" dirty="0">
                <a:latin typeface="Arial" panose="020B0604020202020204" pitchFamily="34" charset="0"/>
                <a:cs typeface="Arial" panose="020B0604020202020204" pitchFamily="34" charset="0"/>
              </a:rPr>
              <a:t>Statistics in medicine</a:t>
            </a:r>
            <a:r>
              <a:rPr lang="en-GB" sz="1000" dirty="0">
                <a:latin typeface="Arial" panose="020B0604020202020204" pitchFamily="34" charset="0"/>
                <a:cs typeface="Arial" panose="020B0604020202020204" pitchFamily="34" charset="0"/>
              </a:rPr>
              <a:t>, </a:t>
            </a:r>
            <a:r>
              <a:rPr lang="en-GB" sz="1000" i="1" dirty="0">
                <a:latin typeface="Arial" panose="020B0604020202020204" pitchFamily="34" charset="0"/>
                <a:cs typeface="Arial" panose="020B0604020202020204" pitchFamily="34" charset="0"/>
              </a:rPr>
              <a:t>14</a:t>
            </a:r>
            <a:r>
              <a:rPr lang="en-GB" sz="1000" dirty="0">
                <a:latin typeface="Arial" panose="020B0604020202020204" pitchFamily="34" charset="0"/>
                <a:cs typeface="Arial" panose="020B0604020202020204" pitchFamily="34" charset="0"/>
              </a:rPr>
              <a:t>(17),.1933-1940.</a:t>
            </a:r>
          </a:p>
          <a:p>
            <a:pPr lvl="1" algn="just">
              <a:spcAft>
                <a:spcPts val="600"/>
              </a:spcAft>
              <a:buClr>
                <a:schemeClr val="accent2">
                  <a:lumMod val="75000"/>
                </a:schemeClr>
              </a:buClr>
            </a:pPr>
            <a:r>
              <a:rPr lang="en-GB" sz="1000" dirty="0">
                <a:latin typeface="Arial" panose="020B0604020202020204" pitchFamily="34" charset="0"/>
                <a:cs typeface="Arial" panose="020B0604020202020204" pitchFamily="34" charset="0"/>
              </a:rPr>
              <a:t>Halpern, S.D., Karlawish, J.H. and Berlin, J.A., (2002). The continuing unethical conduct of underpowered clinical trials. </a:t>
            </a:r>
            <a:r>
              <a:rPr lang="en-GB" sz="1000" i="1" dirty="0">
                <a:latin typeface="Arial" panose="020B0604020202020204" pitchFamily="34" charset="0"/>
                <a:cs typeface="Arial" panose="020B0604020202020204" pitchFamily="34" charset="0"/>
              </a:rPr>
              <a:t>Jama</a:t>
            </a:r>
            <a:r>
              <a:rPr lang="en-GB" sz="1000" dirty="0">
                <a:latin typeface="Arial" panose="020B0604020202020204" pitchFamily="34" charset="0"/>
                <a:cs typeface="Arial" panose="020B0604020202020204" pitchFamily="34" charset="0"/>
              </a:rPr>
              <a:t>, </a:t>
            </a:r>
            <a:r>
              <a:rPr lang="en-GB" sz="1000" i="1" dirty="0">
                <a:latin typeface="Arial" panose="020B0604020202020204" pitchFamily="34" charset="0"/>
                <a:cs typeface="Arial" panose="020B0604020202020204" pitchFamily="34" charset="0"/>
              </a:rPr>
              <a:t>288</a:t>
            </a:r>
            <a:r>
              <a:rPr lang="en-GB" sz="1000" dirty="0">
                <a:latin typeface="Arial" panose="020B0604020202020204" pitchFamily="34" charset="0"/>
                <a:cs typeface="Arial" panose="020B0604020202020204" pitchFamily="34" charset="0"/>
              </a:rPr>
              <a:t>(3),.358-362.</a:t>
            </a:r>
          </a:p>
          <a:p>
            <a:pPr lvl="1" algn="just">
              <a:spcAft>
                <a:spcPts val="600"/>
              </a:spcAft>
              <a:buClr>
                <a:schemeClr val="accent2">
                  <a:lumMod val="75000"/>
                </a:schemeClr>
              </a:buClr>
            </a:pPr>
            <a:r>
              <a:rPr lang="en-GB" sz="1000" dirty="0">
                <a:latin typeface="Arial" panose="020B0604020202020204" pitchFamily="34" charset="0"/>
                <a:cs typeface="Arial" panose="020B0604020202020204" pitchFamily="34" charset="0"/>
              </a:rPr>
              <a:t>Machin, D., Campbell, M.J., Tan, S.B. and Tan, S.H. (2011). </a:t>
            </a:r>
            <a:r>
              <a:rPr lang="en-GB" sz="1000" i="1" dirty="0">
                <a:latin typeface="Arial" panose="020B0604020202020204" pitchFamily="34" charset="0"/>
                <a:cs typeface="Arial" panose="020B0604020202020204" pitchFamily="34" charset="0"/>
              </a:rPr>
              <a:t>Sample size tables for clinical studies</a:t>
            </a:r>
            <a:r>
              <a:rPr lang="en-GB" sz="1000" dirty="0">
                <a:latin typeface="Arial" panose="020B0604020202020204" pitchFamily="34" charset="0"/>
                <a:cs typeface="Arial" panose="020B0604020202020204" pitchFamily="34" charset="0"/>
              </a:rPr>
              <a:t>. John Wiley &amp; Sons.</a:t>
            </a:r>
          </a:p>
          <a:p>
            <a:pPr lvl="1" algn="just">
              <a:spcAft>
                <a:spcPts val="600"/>
              </a:spcAft>
              <a:buClr>
                <a:schemeClr val="accent2">
                  <a:lumMod val="75000"/>
                </a:schemeClr>
              </a:buClr>
            </a:pPr>
            <a:r>
              <a:rPr lang="en-GB" sz="1000" dirty="0">
                <a:latin typeface="Arial" panose="020B0604020202020204" pitchFamily="34" charset="0"/>
                <a:cs typeface="Arial" panose="020B0604020202020204" pitchFamily="34" charset="0"/>
              </a:rPr>
              <a:t>Thabane, L., Ma, J., Chu, R., Cheng, J., Ismaila, A., Rios, L.P., Robson, R., Thabane, M., Giangregorio, L. and Goldsmith, C.H., (2010).  A tutorial on pilot studies: the what, why and how. </a:t>
            </a:r>
            <a:r>
              <a:rPr lang="en-GB" sz="1000" i="1" dirty="0">
                <a:latin typeface="Arial" panose="020B0604020202020204" pitchFamily="34" charset="0"/>
                <a:cs typeface="Arial" panose="020B0604020202020204" pitchFamily="34" charset="0"/>
              </a:rPr>
              <a:t>BMC medical research methodology</a:t>
            </a:r>
            <a:r>
              <a:rPr lang="en-GB" sz="1000" dirty="0">
                <a:latin typeface="Arial" panose="020B0604020202020204" pitchFamily="34" charset="0"/>
                <a:cs typeface="Arial" panose="020B0604020202020204" pitchFamily="34" charset="0"/>
              </a:rPr>
              <a:t>, </a:t>
            </a:r>
            <a:r>
              <a:rPr lang="en-GB" sz="1000" i="1" dirty="0">
                <a:latin typeface="Arial" panose="020B0604020202020204" pitchFamily="34" charset="0"/>
                <a:cs typeface="Arial" panose="020B0604020202020204" pitchFamily="34" charset="0"/>
              </a:rPr>
              <a:t>10</a:t>
            </a:r>
            <a:r>
              <a:rPr lang="en-GB" sz="1000" dirty="0">
                <a:latin typeface="Arial" panose="020B0604020202020204" pitchFamily="34" charset="0"/>
                <a:cs typeface="Arial" panose="020B0604020202020204" pitchFamily="34" charset="0"/>
              </a:rPr>
              <a:t>(1),.1.</a:t>
            </a:r>
          </a:p>
        </p:txBody>
      </p:sp>
      <p:graphicFrame>
        <p:nvGraphicFramePr>
          <p:cNvPr id="3" name="Table 2">
            <a:extLst>
              <a:ext uri="{FF2B5EF4-FFF2-40B4-BE49-F238E27FC236}">
                <a16:creationId xmlns:a16="http://schemas.microsoft.com/office/drawing/2014/main" id="{ED370B29-8C6C-414D-9A67-DCD79545CD38}"/>
              </a:ext>
            </a:extLst>
          </p:cNvPr>
          <p:cNvGraphicFramePr>
            <a:graphicFrameLocks noGrp="1"/>
          </p:cNvGraphicFramePr>
          <p:nvPr>
            <p:extLst>
              <p:ext uri="{D42A27DB-BD31-4B8C-83A1-F6EECF244321}">
                <p14:modId xmlns:p14="http://schemas.microsoft.com/office/powerpoint/2010/main" val="2062531918"/>
              </p:ext>
            </p:extLst>
          </p:nvPr>
        </p:nvGraphicFramePr>
        <p:xfrm>
          <a:off x="12047809" y="1869924"/>
          <a:ext cx="3925480" cy="3382328"/>
        </p:xfrm>
        <a:graphic>
          <a:graphicData uri="http://schemas.openxmlformats.org/drawingml/2006/table">
            <a:tbl>
              <a:tblPr firstRow="1" firstCol="1" bandRow="1">
                <a:tableStyleId>{5C22544A-7EE6-4342-B048-85BDC9FD1C3A}</a:tableStyleId>
              </a:tblPr>
              <a:tblGrid>
                <a:gridCol w="690238">
                  <a:extLst>
                    <a:ext uri="{9D8B030D-6E8A-4147-A177-3AD203B41FA5}">
                      <a16:colId xmlns:a16="http://schemas.microsoft.com/office/drawing/2014/main" val="4161454160"/>
                    </a:ext>
                  </a:extLst>
                </a:gridCol>
                <a:gridCol w="1617621">
                  <a:extLst>
                    <a:ext uri="{9D8B030D-6E8A-4147-A177-3AD203B41FA5}">
                      <a16:colId xmlns:a16="http://schemas.microsoft.com/office/drawing/2014/main" val="3399051091"/>
                    </a:ext>
                  </a:extLst>
                </a:gridCol>
                <a:gridCol w="1617621">
                  <a:extLst>
                    <a:ext uri="{9D8B030D-6E8A-4147-A177-3AD203B41FA5}">
                      <a16:colId xmlns:a16="http://schemas.microsoft.com/office/drawing/2014/main" val="2315703979"/>
                    </a:ext>
                  </a:extLst>
                </a:gridCol>
              </a:tblGrid>
              <a:tr h="590518">
                <a:tc>
                  <a:txBody>
                    <a:bodyPr/>
                    <a:lstStyle/>
                    <a:p>
                      <a:pPr indent="279400" algn="ctr">
                        <a:lnSpc>
                          <a:spcPct val="150000"/>
                        </a:lnSpc>
                        <a:spcAft>
                          <a:spcPts val="0"/>
                        </a:spcAft>
                      </a:pPr>
                      <a:r>
                        <a:rPr lang="en-US" sz="1100">
                          <a:effectLst/>
                        </a:rPr>
                        <a:t>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80% Coverage</a:t>
                      </a:r>
                      <a:endParaRPr lang="en-GB" sz="1100">
                        <a:effectLst/>
                      </a:endParaRPr>
                    </a:p>
                    <a:p>
                      <a:pPr algn="ctr">
                        <a:lnSpc>
                          <a:spcPct val="150000"/>
                        </a:lnSpc>
                        <a:spcAft>
                          <a:spcPts val="0"/>
                        </a:spcAft>
                      </a:pPr>
                      <a:r>
                        <a:rPr lang="en-US" sz="1100">
                          <a:effectLst/>
                        </a:rPr>
                        <a:t>Mean (MPE)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90% Coverage</a:t>
                      </a:r>
                      <a:endParaRPr lang="en-GB" sz="1100">
                        <a:effectLst/>
                      </a:endParaRPr>
                    </a:p>
                    <a:p>
                      <a:pPr indent="279400" algn="ctr">
                        <a:lnSpc>
                          <a:spcPct val="150000"/>
                        </a:lnSpc>
                        <a:spcAft>
                          <a:spcPts val="0"/>
                        </a:spcAft>
                      </a:pPr>
                      <a:r>
                        <a:rPr lang="en-US" sz="1100">
                          <a:effectLst/>
                        </a:rPr>
                        <a:t>Mean (MPE)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6712983"/>
                  </a:ext>
                </a:extLst>
              </a:tr>
              <a:tr h="279181">
                <a:tc>
                  <a:txBody>
                    <a:bodyPr/>
                    <a:lstStyle/>
                    <a:p>
                      <a:pPr indent="279400" algn="ctr">
                        <a:lnSpc>
                          <a:spcPct val="150000"/>
                        </a:lnSpc>
                        <a:spcAft>
                          <a:spcPts val="0"/>
                        </a:spcAft>
                      </a:pPr>
                      <a:r>
                        <a:rPr lang="en-US" sz="1100">
                          <a:effectLst/>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109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7588577"/>
                  </a:ext>
                </a:extLst>
              </a:tr>
              <a:tr h="279181">
                <a:tc>
                  <a:txBody>
                    <a:bodyPr/>
                    <a:lstStyle/>
                    <a:p>
                      <a:pPr indent="279400" algn="ctr">
                        <a:lnSpc>
                          <a:spcPct val="150000"/>
                        </a:lnSpc>
                        <a:spcAft>
                          <a:spcPts val="0"/>
                        </a:spcAft>
                      </a:pPr>
                      <a:r>
                        <a:rPr lang="en-US" sz="1100">
                          <a:effectLst/>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8013116"/>
                  </a:ext>
                </a:extLst>
              </a:tr>
              <a:tr h="279181">
                <a:tc>
                  <a:txBody>
                    <a:bodyPr/>
                    <a:lstStyle/>
                    <a:p>
                      <a:pPr indent="279400" algn="ctr">
                        <a:lnSpc>
                          <a:spcPct val="150000"/>
                        </a:lnSpc>
                        <a:spcAft>
                          <a:spcPts val="0"/>
                        </a:spcAft>
                      </a:pPr>
                      <a:r>
                        <a:rPr lang="en-US"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26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6533647"/>
                  </a:ext>
                </a:extLst>
              </a:tr>
              <a:tr h="279181">
                <a:tc>
                  <a:txBody>
                    <a:bodyPr/>
                    <a:lstStyle/>
                    <a:p>
                      <a:pPr indent="279400" algn="ctr">
                        <a:lnSpc>
                          <a:spcPct val="150000"/>
                        </a:lnSpc>
                        <a:spcAft>
                          <a:spcPts val="0"/>
                        </a:spcAft>
                      </a:pPr>
                      <a:r>
                        <a:rPr lang="en-US" sz="11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7301616"/>
                  </a:ext>
                </a:extLst>
              </a:tr>
              <a:tr h="279181">
                <a:tc>
                  <a:txBody>
                    <a:bodyPr/>
                    <a:lstStyle/>
                    <a:p>
                      <a:pPr indent="279400" algn="ctr">
                        <a:lnSpc>
                          <a:spcPct val="150000"/>
                        </a:lnSpc>
                        <a:spcAft>
                          <a:spcPts val="0"/>
                        </a:spcAft>
                      </a:pPr>
                      <a:r>
                        <a:rPr lang="en-US" sz="11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dirty="0">
                          <a:effectLst/>
                        </a:rPr>
                        <a:t>19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7900253"/>
                  </a:ext>
                </a:extLst>
              </a:tr>
              <a:tr h="279181">
                <a:tc>
                  <a:txBody>
                    <a:bodyPr/>
                    <a:lstStyle/>
                    <a:p>
                      <a:pPr indent="279400" algn="ctr">
                        <a:lnSpc>
                          <a:spcPct val="150000"/>
                        </a:lnSpc>
                        <a:spcAft>
                          <a:spcPts val="0"/>
                        </a:spcAft>
                      </a:pPr>
                      <a:r>
                        <a:rPr lang="en-US" sz="11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6868858"/>
                  </a:ext>
                </a:extLst>
              </a:tr>
              <a:tr h="279181">
                <a:tc>
                  <a:txBody>
                    <a:bodyPr/>
                    <a:lstStyle/>
                    <a:p>
                      <a:pPr indent="279400" algn="ctr">
                        <a:lnSpc>
                          <a:spcPct val="150000"/>
                        </a:lnSpc>
                        <a:spcAft>
                          <a:spcPts val="0"/>
                        </a:spcAft>
                      </a:pPr>
                      <a:r>
                        <a:rPr lang="en-US" sz="1100">
                          <a:effectLst/>
                        </a:rPr>
                        <a:t>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1357137"/>
                  </a:ext>
                </a:extLst>
              </a:tr>
              <a:tr h="279181">
                <a:tc>
                  <a:txBody>
                    <a:bodyPr/>
                    <a:lstStyle/>
                    <a:p>
                      <a:pPr indent="279400" algn="ctr">
                        <a:lnSpc>
                          <a:spcPct val="150000"/>
                        </a:lnSpc>
                        <a:spcAft>
                          <a:spcPts val="0"/>
                        </a:spcAft>
                      </a:pPr>
                      <a:r>
                        <a:rPr lang="en-US" sz="11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3101110"/>
                  </a:ext>
                </a:extLst>
              </a:tr>
              <a:tr h="279181">
                <a:tc>
                  <a:txBody>
                    <a:bodyPr/>
                    <a:lstStyle/>
                    <a:p>
                      <a:pPr indent="279400" algn="ctr">
                        <a:lnSpc>
                          <a:spcPct val="150000"/>
                        </a:lnSpc>
                        <a:spcAft>
                          <a:spcPts val="0"/>
                        </a:spcAft>
                      </a:pPr>
                      <a:r>
                        <a:rPr lang="en-US" sz="11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0574973"/>
                  </a:ext>
                </a:extLst>
              </a:tr>
              <a:tr h="279181">
                <a:tc>
                  <a:txBody>
                    <a:bodyPr/>
                    <a:lstStyle/>
                    <a:p>
                      <a:pPr indent="279400" algn="ctr">
                        <a:lnSpc>
                          <a:spcPct val="150000"/>
                        </a:lnSpc>
                        <a:spcAft>
                          <a:spcPts val="0"/>
                        </a:spcAft>
                      </a:pPr>
                      <a:r>
                        <a:rPr lang="en-US" sz="11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a:effectLst/>
                        </a:rPr>
                        <a:t>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79400" algn="ctr">
                        <a:lnSpc>
                          <a:spcPct val="150000"/>
                        </a:lnSpc>
                        <a:spcAft>
                          <a:spcPts val="0"/>
                        </a:spcAft>
                      </a:pPr>
                      <a:r>
                        <a:rPr lang="en-US" sz="1100" dirty="0">
                          <a:effectLst/>
                        </a:rPr>
                        <a:t>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8289492"/>
                  </a:ext>
                </a:extLst>
              </a:tr>
            </a:tbl>
          </a:graphicData>
        </a:graphic>
      </p:graphicFrame>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E600D398-2252-4B1F-A6E1-5A857C0C2BCD}"/>
                  </a:ext>
                </a:extLst>
              </p:cNvPr>
              <p:cNvSpPr/>
              <p:nvPr/>
            </p:nvSpPr>
            <p:spPr>
              <a:xfrm>
                <a:off x="437586" y="10528974"/>
                <a:ext cx="5750296" cy="954107"/>
              </a:xfrm>
              <a:prstGeom prst="rect">
                <a:avLst/>
              </a:prstGeom>
            </p:spPr>
            <p:txBody>
              <a:bodyPr wrap="square">
                <a:spAutoFit/>
              </a:bodyPr>
              <a:lstStyle/>
              <a:p>
                <a:pPr algn="just">
                  <a:spcAft>
                    <a:spcPts val="600"/>
                  </a:spcAft>
                </a:pPr>
                <a:r>
                  <a:rPr lang="en-GB" sz="1400" dirty="0">
                    <a:latin typeface="Arial" panose="020B0604020202020204" pitchFamily="34" charset="0"/>
                    <a:cs typeface="Arial" panose="020B0604020202020204" pitchFamily="34" charset="0"/>
                  </a:rPr>
                  <a:t>Alpha(</a:t>
                </a:r>
                <a14:m>
                  <m:oMath xmlns:m="http://schemas.openxmlformats.org/officeDocument/2006/math">
                    <m:r>
                      <a:rPr lang="en-GB" sz="1400">
                        <a:latin typeface="Cambria Math" panose="02040503050406030204" pitchFamily="18" charset="0"/>
                      </a:rPr>
                      <m:t>𝛼</m:t>
                    </m:r>
                  </m:oMath>
                </a14:m>
                <a:r>
                  <a:rPr lang="en-GB" sz="1400" dirty="0">
                    <a:latin typeface="Arial" panose="020B0604020202020204" pitchFamily="34" charset="0"/>
                    <a:cs typeface="Arial" panose="020B0604020202020204" pitchFamily="34" charset="0"/>
                  </a:rPr>
                  <a:t>) and Beta (</a:t>
                </a:r>
                <a14:m>
                  <m:oMath xmlns:m="http://schemas.openxmlformats.org/officeDocument/2006/math">
                    <m:r>
                      <a:rPr lang="en-GB" sz="1400">
                        <a:latin typeface="Cambria Math" panose="02040503050406030204" pitchFamily="18" charset="0"/>
                      </a:rPr>
                      <m:t>𝛽</m:t>
                    </m:r>
                  </m:oMath>
                </a14:m>
                <a:r>
                  <a:rPr lang="en-GB" sz="1400" dirty="0">
                    <a:latin typeface="Arial" panose="020B0604020202020204" pitchFamily="34" charset="0"/>
                    <a:cs typeface="Arial" panose="020B0604020202020204" pitchFamily="34" charset="0"/>
                  </a:rPr>
                  <a:t>) are Type I and Type II error rates for the planned definitive study, effect size (</a:t>
                </a:r>
                <a14:m>
                  <m:oMath xmlns:m="http://schemas.openxmlformats.org/officeDocument/2006/math">
                    <m:r>
                      <a:rPr lang="en-GB" sz="1400">
                        <a:latin typeface="Cambria Math" panose="02040503050406030204" pitchFamily="18" charset="0"/>
                      </a:rPr>
                      <m:t>𝛿</m:t>
                    </m:r>
                    <m:r>
                      <a:rPr lang="en-GB" sz="1400">
                        <a:latin typeface="Cambria Math" panose="02040503050406030204" pitchFamily="18" charset="0"/>
                      </a:rPr>
                      <m:t>)</m:t>
                    </m:r>
                  </m:oMath>
                </a14:m>
                <a:r>
                  <a:rPr lang="en-GB" sz="1400" dirty="0">
                    <a:latin typeface="Arial" panose="020B0604020202020204" pitchFamily="34" charset="0"/>
                    <a:cs typeface="Arial" panose="020B0604020202020204" pitchFamily="34" charset="0"/>
                  </a:rPr>
                  <a:t> relates to the true state of nature (both in pilot and main trial) and coverage (</a:t>
                </a:r>
                <a14:m>
                  <m:oMath xmlns:m="http://schemas.openxmlformats.org/officeDocument/2006/math">
                    <m:r>
                      <a:rPr lang="en-GB" sz="1400">
                        <a:latin typeface="Cambria Math" panose="02040503050406030204" pitchFamily="18" charset="0"/>
                      </a:rPr>
                      <m:t>1− </m:t>
                    </m:r>
                    <m:r>
                      <a:rPr lang="en-GB" sz="1400">
                        <a:latin typeface="Cambria Math" panose="02040503050406030204" pitchFamily="18" charset="0"/>
                      </a:rPr>
                      <m:t>𝛾</m:t>
                    </m:r>
                  </m:oMath>
                </a14:m>
                <a:r>
                  <a:rPr lang="en-GB" sz="1400" dirty="0">
                    <a:latin typeface="Arial" panose="020B0604020202020204" pitchFamily="34" charset="0"/>
                    <a:cs typeface="Arial" panose="020B0604020202020204" pitchFamily="34" charset="0"/>
                  </a:rPr>
                  <a:t>) is the desired (probability) of not being underpowered </a:t>
                </a:r>
              </a:p>
            </p:txBody>
          </p:sp>
        </mc:Choice>
        <mc:Fallback xmlns="">
          <p:sp>
            <p:nvSpPr>
              <p:cNvPr id="9" name="Rectangle 8">
                <a:extLst>
                  <a:ext uri="{FF2B5EF4-FFF2-40B4-BE49-F238E27FC236}">
                    <a16:creationId xmlns:a16="http://schemas.microsoft.com/office/drawing/2014/main" id="{E600D398-2252-4B1F-A6E1-5A857C0C2BCD}"/>
                  </a:ext>
                </a:extLst>
              </p:cNvPr>
              <p:cNvSpPr>
                <a:spLocks noRot="1" noChangeAspect="1" noMove="1" noResize="1" noEditPoints="1" noAdjustHandles="1" noChangeArrowheads="1" noChangeShapeType="1" noTextEdit="1"/>
              </p:cNvSpPr>
              <p:nvPr/>
            </p:nvSpPr>
            <p:spPr>
              <a:xfrm>
                <a:off x="437586" y="10528974"/>
                <a:ext cx="5750296" cy="954107"/>
              </a:xfrm>
              <a:prstGeom prst="rect">
                <a:avLst/>
              </a:prstGeom>
              <a:blipFill>
                <a:blip r:embed="rId13"/>
                <a:stretch>
                  <a:fillRect l="-318" t="-1274" r="-318" b="-5732"/>
                </a:stretch>
              </a:blipFill>
            </p:spPr>
            <p:txBody>
              <a:bodyPr/>
              <a:lstStyle/>
              <a:p>
                <a:r>
                  <a:rPr lang="en-GB">
                    <a:noFill/>
                  </a:rPr>
                  <a:t> </a:t>
                </a:r>
              </a:p>
            </p:txBody>
          </p:sp>
        </mc:Fallback>
      </mc:AlternateContent>
    </p:spTree>
    <p:extLst>
      <p:ext uri="{BB962C8B-B14F-4D97-AF65-F5344CB8AC3E}">
        <p14:creationId xmlns:p14="http://schemas.microsoft.com/office/powerpoint/2010/main" val="3527452023"/>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2B2C2FA64390F46BBFEBCC8FA66C05E" ma:contentTypeVersion="11" ma:contentTypeDescription="Create a new document." ma:contentTypeScope="" ma:versionID="036a0651a85826ec4422aaeefc93af26">
  <xsd:schema xmlns:xsd="http://www.w3.org/2001/XMLSchema" xmlns:xs="http://www.w3.org/2001/XMLSchema" xmlns:p="http://schemas.microsoft.com/office/2006/metadata/properties" xmlns:ns2="aaa787c3-c6f8-489f-953f-a7a15f34d1df" xmlns:ns3="65d4de56-db91-4a2b-9ad1-d9ead064e988" targetNamespace="http://schemas.microsoft.com/office/2006/metadata/properties" ma:root="true" ma:fieldsID="3f468da3b911acbc942a2d720a137f40" ns2:_="" ns3:_="">
    <xsd:import namespace="aaa787c3-c6f8-489f-953f-a7a15f34d1df"/>
    <xsd:import namespace="65d4de56-db91-4a2b-9ad1-d9ead064e9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a787c3-c6f8-489f-953f-a7a15f34d1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d4de56-db91-4a2b-9ad1-d9ead064e98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1953A4-940F-4C00-B8C2-8DEB8A7AB4F8}">
  <ds:schemaRefs>
    <ds:schemaRef ds:uri="http://schemas.microsoft.com/sharepoint/v3/contenttype/forms"/>
  </ds:schemaRefs>
</ds:datastoreItem>
</file>

<file path=customXml/itemProps2.xml><?xml version="1.0" encoding="utf-8"?>
<ds:datastoreItem xmlns:ds="http://schemas.openxmlformats.org/officeDocument/2006/customXml" ds:itemID="{9EDC1A34-3E83-446D-8633-61E419B641EB}">
  <ds:schemaRefs>
    <ds:schemaRef ds:uri="http://purl.org/dc/elements/1.1/"/>
    <ds:schemaRef ds:uri="http://schemas.microsoft.com/office/2006/metadata/properties"/>
    <ds:schemaRef ds:uri="aaa787c3-c6f8-489f-953f-a7a15f34d1df"/>
    <ds:schemaRef ds:uri="65d4de56-db91-4a2b-9ad1-d9ead064e98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B0E03888-F78B-49F1-B3C5-01DCC463AA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a787c3-c6f8-489f-953f-a7a15f34d1df"/>
    <ds:schemaRef ds:uri="65d4de56-db91-4a2b-9ad1-d9ead064e9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3267</TotalTime>
  <Words>1098</Words>
  <Application>Microsoft Office PowerPoint</Application>
  <PresentationFormat>Custom</PresentationFormat>
  <Paragraphs>223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Scholastica.Obodo@uwe.ac.uk</dc:creator>
  <cp:lastModifiedBy>Paul White</cp:lastModifiedBy>
  <cp:revision>471</cp:revision>
  <dcterms:created xsi:type="dcterms:W3CDTF">2021-06-16T10:39:57Z</dcterms:created>
  <dcterms:modified xsi:type="dcterms:W3CDTF">2021-09-20T20:44:14Z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0x010100C2B2C2FA64390F46BBFEBCC8FA66C05E</vt:lpwstr>
  </property>
</Properties>
</file>