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19"/>
  </p:notesMasterIdLst>
  <p:sldIdLst>
    <p:sldId id="256" r:id="rId5"/>
    <p:sldId id="257" r:id="rId6"/>
    <p:sldId id="386" r:id="rId7"/>
    <p:sldId id="385" r:id="rId8"/>
    <p:sldId id="388" r:id="rId9"/>
    <p:sldId id="395" r:id="rId10"/>
    <p:sldId id="258" r:id="rId11"/>
    <p:sldId id="390" r:id="rId12"/>
    <p:sldId id="259" r:id="rId13"/>
    <p:sldId id="389" r:id="rId14"/>
    <p:sldId id="391" r:id="rId15"/>
    <p:sldId id="392" r:id="rId16"/>
    <p:sldId id="393" r:id="rId17"/>
    <p:sldId id="394" r:id="rId18"/>
  </p:sldIdLst>
  <p:sldSz cx="12192000" cy="6858000"/>
  <p:notesSz cx="6858000" cy="9144000"/>
  <p:embeddedFontLst>
    <p:embeddedFont>
      <p:font typeface="Calibri" panose="020F0502020204030204" pitchFamily="34" charset="0"/>
      <p:regular r:id="rId20"/>
      <p:bold r:id="rId21"/>
      <p:italic r:id="rId22"/>
      <p:boldItalic r:id="rId23"/>
    </p:embeddedFont>
    <p:embeddedFont>
      <p:font typeface="Calibri Light" panose="020F0302020204030204" pitchFamily="34" charset="0"/>
      <p:regular r:id="rId24"/>
      <p:italic r:id="rId25"/>
    </p:embeddedFont>
    <p:embeddedFont>
      <p:font typeface="Tahoma" panose="020B0604030504040204" pitchFamily="34" charset="0"/>
      <p:regular r:id="rId26"/>
      <p:bold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9134" autoAdjust="0"/>
  </p:normalViewPr>
  <p:slideViewPr>
    <p:cSldViewPr snapToGrid="0">
      <p:cViewPr varScale="1">
        <p:scale>
          <a:sx n="65" d="100"/>
          <a:sy n="65" d="100"/>
        </p:scale>
        <p:origin x="93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7.fntdata"/><Relationship Id="rId3" Type="http://schemas.openxmlformats.org/officeDocument/2006/relationships/customXml" Target="../customXml/item3.xml"/><Relationship Id="rId21" Type="http://schemas.openxmlformats.org/officeDocument/2006/relationships/font" Target="fonts/font2.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6.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1.fntdata"/><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5.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4.fntdata"/><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notesMaster" Target="notesMasters/notesMaster1.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9ACA75-861C-4988-893B-B96B725E793D}" type="datetimeFigureOut">
              <a:rPr lang="en-GB" smtClean="0"/>
              <a:t>20/05/2021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9DF669-7720-40E9-80ED-69130715BB79}" type="slidenum">
              <a:rPr lang="en-GB" smtClean="0"/>
              <a:t>‹#›</a:t>
            </a:fld>
            <a:endParaRPr lang="en-GB"/>
          </a:p>
        </p:txBody>
      </p:sp>
    </p:spTree>
    <p:extLst>
      <p:ext uri="{BB962C8B-B14F-4D97-AF65-F5344CB8AC3E}">
        <p14:creationId xmlns:p14="http://schemas.microsoft.com/office/powerpoint/2010/main" val="19539106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Collaborate and empower citizens and ourselves</a:t>
            </a:r>
          </a:p>
        </p:txBody>
      </p:sp>
      <p:sp>
        <p:nvSpPr>
          <p:cNvPr id="4" name="Slide Number Placeholder 3"/>
          <p:cNvSpPr>
            <a:spLocks noGrp="1"/>
          </p:cNvSpPr>
          <p:nvPr>
            <p:ph type="sldNum" sz="quarter" idx="5"/>
          </p:nvPr>
        </p:nvSpPr>
        <p:spPr/>
        <p:txBody>
          <a:bodyPr/>
          <a:lstStyle/>
          <a:p>
            <a:fld id="{8A9DF669-7720-40E9-80ED-69130715BB79}" type="slidenum">
              <a:rPr lang="en-GB" smtClean="0"/>
              <a:t>2</a:t>
            </a:fld>
            <a:endParaRPr lang="en-GB"/>
          </a:p>
        </p:txBody>
      </p:sp>
    </p:spTree>
    <p:extLst>
      <p:ext uri="{BB962C8B-B14F-4D97-AF65-F5344CB8AC3E}">
        <p14:creationId xmlns:p14="http://schemas.microsoft.com/office/powerpoint/2010/main" val="20289806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A9DF669-7720-40E9-80ED-69130715BB79}" type="slidenum">
              <a:rPr lang="en-GB" smtClean="0"/>
              <a:t>12</a:t>
            </a:fld>
            <a:endParaRPr lang="en-GB"/>
          </a:p>
        </p:txBody>
      </p:sp>
    </p:spTree>
    <p:extLst>
      <p:ext uri="{BB962C8B-B14F-4D97-AF65-F5344CB8AC3E}">
        <p14:creationId xmlns:p14="http://schemas.microsoft.com/office/powerpoint/2010/main" val="25328609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community in Barcelona also did the same – now monitoring compliance</a:t>
            </a:r>
          </a:p>
          <a:p>
            <a:r>
              <a:rPr lang="en-GB" dirty="0"/>
              <a:t>Also shown impact of </a:t>
            </a:r>
            <a:r>
              <a:rPr lang="en-GB" dirty="0" err="1"/>
              <a:t>covid</a:t>
            </a:r>
            <a:r>
              <a:rPr lang="en-GB" dirty="0"/>
              <a:t> on traffic</a:t>
            </a:r>
          </a:p>
          <a:p>
            <a:r>
              <a:rPr lang="en-GB" dirty="0"/>
              <a:t>Working with Cardiff council to monitor changes before and after the implementation of low traffic neighbourhoods</a:t>
            </a:r>
          </a:p>
        </p:txBody>
      </p:sp>
      <p:sp>
        <p:nvSpPr>
          <p:cNvPr id="4" name="Slide Number Placeholder 3"/>
          <p:cNvSpPr>
            <a:spLocks noGrp="1"/>
          </p:cNvSpPr>
          <p:nvPr>
            <p:ph type="sldNum" sz="quarter" idx="5"/>
          </p:nvPr>
        </p:nvSpPr>
        <p:spPr/>
        <p:txBody>
          <a:bodyPr/>
          <a:lstStyle/>
          <a:p>
            <a:fld id="{8A9DF669-7720-40E9-80ED-69130715BB79}" type="slidenum">
              <a:rPr lang="en-GB" smtClean="0"/>
              <a:t>13</a:t>
            </a:fld>
            <a:endParaRPr lang="en-GB"/>
          </a:p>
        </p:txBody>
      </p:sp>
    </p:spTree>
    <p:extLst>
      <p:ext uri="{BB962C8B-B14F-4D97-AF65-F5344CB8AC3E}">
        <p14:creationId xmlns:p14="http://schemas.microsoft.com/office/powerpoint/2010/main" val="25038451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Hooks - resonate</a:t>
            </a:r>
          </a:p>
        </p:txBody>
      </p:sp>
      <p:sp>
        <p:nvSpPr>
          <p:cNvPr id="4" name="Slide Number Placeholder 3"/>
          <p:cNvSpPr>
            <a:spLocks noGrp="1"/>
          </p:cNvSpPr>
          <p:nvPr>
            <p:ph type="sldNum" sz="quarter" idx="5"/>
          </p:nvPr>
        </p:nvSpPr>
        <p:spPr/>
        <p:txBody>
          <a:bodyPr/>
          <a:lstStyle/>
          <a:p>
            <a:fld id="{8A9DF669-7720-40E9-80ED-69130715BB79}" type="slidenum">
              <a:rPr lang="en-GB" smtClean="0"/>
              <a:t>14</a:t>
            </a:fld>
            <a:endParaRPr lang="en-GB"/>
          </a:p>
        </p:txBody>
      </p:sp>
    </p:spTree>
    <p:extLst>
      <p:ext uri="{BB962C8B-B14F-4D97-AF65-F5344CB8AC3E}">
        <p14:creationId xmlns:p14="http://schemas.microsoft.com/office/powerpoint/2010/main" val="15964582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Showing how we are all connected (making the invisible visible)</a:t>
            </a:r>
          </a:p>
          <a:p>
            <a:endParaRPr lang="en-GB" dirty="0"/>
          </a:p>
          <a:p>
            <a:endParaRPr lang="en-GB" dirty="0"/>
          </a:p>
          <a:p>
            <a:r>
              <a:rPr lang="en-GB" dirty="0"/>
              <a:t>Bristol</a:t>
            </a:r>
          </a:p>
          <a:p>
            <a:r>
              <a:rPr lang="en-GB" dirty="0" err="1"/>
              <a:t>Wellcome</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Sister project Upstream, which looked to understand whether upstream decision makers (such as financers and land owners like Councils and the NHS) were prioritising health in urban decision making processes. A novel part of the project looked at an economic valuation of </a:t>
            </a:r>
            <a:r>
              <a:rPr lang="en-GB" sz="1200" b="1" i="0" kern="1200" dirty="0">
                <a:solidFill>
                  <a:schemeClr val="tx1"/>
                </a:solidFill>
                <a:effectLst/>
                <a:latin typeface="+mn-lt"/>
                <a:ea typeface="+mn-ea"/>
                <a:cs typeface="+mn-cs"/>
              </a:rPr>
              <a:t>costs associated with the health impacts of different planning and design features.</a:t>
            </a:r>
          </a:p>
          <a:p>
            <a:endParaRPr lang="en-GB" dirty="0"/>
          </a:p>
        </p:txBody>
      </p:sp>
      <p:sp>
        <p:nvSpPr>
          <p:cNvPr id="4" name="Slide Number Placeholder 3"/>
          <p:cNvSpPr>
            <a:spLocks noGrp="1"/>
          </p:cNvSpPr>
          <p:nvPr>
            <p:ph type="sldNum" sz="quarter" idx="5"/>
          </p:nvPr>
        </p:nvSpPr>
        <p:spPr/>
        <p:txBody>
          <a:bodyPr/>
          <a:lstStyle/>
          <a:p>
            <a:fld id="{CD658034-65B7-46C6-BD3F-8B23B96B9432}" type="slidenum">
              <a:rPr lang="en-GB" smtClean="0"/>
              <a:t>3</a:t>
            </a:fld>
            <a:endParaRPr lang="en-GB"/>
          </a:p>
        </p:txBody>
      </p:sp>
    </p:spTree>
    <p:extLst>
      <p:ext uri="{BB962C8B-B14F-4D97-AF65-F5344CB8AC3E}">
        <p14:creationId xmlns:p14="http://schemas.microsoft.com/office/powerpoint/2010/main" val="12218356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five main areas explored in the research project were green space, buildings, transport, neighbourhood design and the food environment. </a:t>
            </a:r>
          </a:p>
          <a:p>
            <a:r>
              <a:rPr lang="en-GB" dirty="0"/>
              <a:t>These themes then became the topics of conversation for our engagements</a:t>
            </a:r>
          </a:p>
        </p:txBody>
      </p:sp>
      <p:sp>
        <p:nvSpPr>
          <p:cNvPr id="4" name="Slide Number Placeholder 3"/>
          <p:cNvSpPr>
            <a:spLocks noGrp="1"/>
          </p:cNvSpPr>
          <p:nvPr>
            <p:ph type="sldNum" sz="quarter" idx="5"/>
          </p:nvPr>
        </p:nvSpPr>
        <p:spPr/>
        <p:txBody>
          <a:bodyPr/>
          <a:lstStyle/>
          <a:p>
            <a:fld id="{CD658034-65B7-46C6-BD3F-8B23B96B9432}" type="slidenum">
              <a:rPr lang="en-GB" smtClean="0"/>
              <a:t>4</a:t>
            </a:fld>
            <a:endParaRPr lang="en-GB"/>
          </a:p>
        </p:txBody>
      </p:sp>
    </p:spTree>
    <p:extLst>
      <p:ext uri="{BB962C8B-B14F-4D97-AF65-F5344CB8AC3E}">
        <p14:creationId xmlns:p14="http://schemas.microsoft.com/office/powerpoint/2010/main" val="28689229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200" dirty="0"/>
              <a:t>We engaged the public at three levels:</a:t>
            </a:r>
          </a:p>
          <a:p>
            <a:pPr algn="l"/>
            <a:r>
              <a:rPr lang="en-GB" sz="1200" dirty="0"/>
              <a:t>public engagement at city-wide scale (e.g. Inhale sculpture)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community consultations over lunch to discuss neighbourhood issues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asset-based community development, looking at what local needs are</a:t>
            </a:r>
            <a:endParaRPr lang="en-US" sz="1200" dirty="0"/>
          </a:p>
          <a:p>
            <a:endParaRPr lang="en-GB" dirty="0"/>
          </a:p>
          <a:p>
            <a:r>
              <a:rPr lang="en-GB" dirty="0"/>
              <a:t>In the case of young people, this meant engaging them at big public events, engaging them where they lived and engaging them were they learn</a:t>
            </a:r>
          </a:p>
          <a:p>
            <a:r>
              <a:rPr lang="en-GB" dirty="0"/>
              <a:t>You can see here that we had these tags with our five themes on which sparked conversations. We also had board games, drawing activities to reimagine streets and in schools we delivered deep mapping exercises, which posed these questions.</a:t>
            </a:r>
          </a:p>
          <a:p>
            <a:r>
              <a:rPr lang="en-GB" dirty="0"/>
              <a:t>Again, we were engaging young people by stealth</a:t>
            </a:r>
          </a:p>
        </p:txBody>
      </p:sp>
      <p:sp>
        <p:nvSpPr>
          <p:cNvPr id="4" name="Slide Number Placeholder 3"/>
          <p:cNvSpPr>
            <a:spLocks noGrp="1"/>
          </p:cNvSpPr>
          <p:nvPr>
            <p:ph type="sldNum" sz="quarter" idx="5"/>
          </p:nvPr>
        </p:nvSpPr>
        <p:spPr/>
        <p:txBody>
          <a:bodyPr/>
          <a:lstStyle/>
          <a:p>
            <a:fld id="{CD658034-65B7-46C6-BD3F-8B23B96B9432}" type="slidenum">
              <a:rPr lang="en-GB" smtClean="0"/>
              <a:t>5</a:t>
            </a:fld>
            <a:endParaRPr lang="en-GB"/>
          </a:p>
        </p:txBody>
      </p:sp>
    </p:spTree>
    <p:extLst>
      <p:ext uri="{BB962C8B-B14F-4D97-AF65-F5344CB8AC3E}">
        <p14:creationId xmlns:p14="http://schemas.microsoft.com/office/powerpoint/2010/main" val="19530346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200" dirty="0"/>
              <a:t>We engaged the public at three levels:</a:t>
            </a:r>
          </a:p>
          <a:p>
            <a:pPr algn="l"/>
            <a:r>
              <a:rPr lang="en-GB" sz="1200" dirty="0"/>
              <a:t>public engagement at city-wide scale (e.g. Inhale sculpture)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community consultations over lunch to discuss neighbourhood issues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asset-based community development, looking at what local needs are</a:t>
            </a:r>
            <a:endParaRPr lang="en-US" sz="1200" dirty="0"/>
          </a:p>
          <a:p>
            <a:endParaRPr lang="en-GB" dirty="0"/>
          </a:p>
          <a:p>
            <a:r>
              <a:rPr lang="en-GB" dirty="0"/>
              <a:t>In the case of young people, this meant engaging them at big public events, engaging them where they lived and engaging them were they learn</a:t>
            </a:r>
          </a:p>
          <a:p>
            <a:r>
              <a:rPr lang="en-GB" dirty="0"/>
              <a:t>You can see here that we had these tags with our five themes on which sparked conversations. We also had board games, drawing activities to reimagine streets and in schools we delivered deep mapping exercises, which posed these questions.</a:t>
            </a:r>
          </a:p>
          <a:p>
            <a:r>
              <a:rPr lang="en-GB" dirty="0"/>
              <a:t>Again, we were engaging young people by stealth</a:t>
            </a:r>
          </a:p>
        </p:txBody>
      </p:sp>
      <p:sp>
        <p:nvSpPr>
          <p:cNvPr id="4" name="Slide Number Placeholder 3"/>
          <p:cNvSpPr>
            <a:spLocks noGrp="1"/>
          </p:cNvSpPr>
          <p:nvPr>
            <p:ph type="sldNum" sz="quarter" idx="5"/>
          </p:nvPr>
        </p:nvSpPr>
        <p:spPr/>
        <p:txBody>
          <a:bodyPr/>
          <a:lstStyle/>
          <a:p>
            <a:fld id="{CD658034-65B7-46C6-BD3F-8B23B96B9432}" type="slidenum">
              <a:rPr lang="en-GB" smtClean="0"/>
              <a:t>6</a:t>
            </a:fld>
            <a:endParaRPr lang="en-GB"/>
          </a:p>
        </p:txBody>
      </p:sp>
    </p:spTree>
    <p:extLst>
      <p:ext uri="{BB962C8B-B14F-4D97-AF65-F5344CB8AC3E}">
        <p14:creationId xmlns:p14="http://schemas.microsoft.com/office/powerpoint/2010/main" val="11776532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theory behind this work stems from Community Organising</a:t>
            </a:r>
          </a:p>
          <a:p>
            <a:r>
              <a:rPr lang="en-GB" dirty="0"/>
              <a:t>Reaching out, building relationships…</a:t>
            </a:r>
          </a:p>
        </p:txBody>
      </p:sp>
      <p:sp>
        <p:nvSpPr>
          <p:cNvPr id="4" name="Slide Number Placeholder 3"/>
          <p:cNvSpPr>
            <a:spLocks noGrp="1"/>
          </p:cNvSpPr>
          <p:nvPr>
            <p:ph type="sldNum" sz="quarter" idx="5"/>
          </p:nvPr>
        </p:nvSpPr>
        <p:spPr/>
        <p:txBody>
          <a:bodyPr/>
          <a:lstStyle/>
          <a:p>
            <a:fld id="{8A9DF669-7720-40E9-80ED-69130715BB79}" type="slidenum">
              <a:rPr lang="en-GB" smtClean="0"/>
              <a:t>7</a:t>
            </a:fld>
            <a:endParaRPr lang="en-GB"/>
          </a:p>
        </p:txBody>
      </p:sp>
    </p:spTree>
    <p:extLst>
      <p:ext uri="{BB962C8B-B14F-4D97-AF65-F5344CB8AC3E}">
        <p14:creationId xmlns:p14="http://schemas.microsoft.com/office/powerpoint/2010/main" val="38218112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A9DF669-7720-40E9-80ED-69130715BB79}" type="slidenum">
              <a:rPr lang="en-GB" smtClean="0"/>
              <a:t>8</a:t>
            </a:fld>
            <a:endParaRPr lang="en-GB"/>
          </a:p>
        </p:txBody>
      </p:sp>
    </p:spTree>
    <p:extLst>
      <p:ext uri="{BB962C8B-B14F-4D97-AF65-F5344CB8AC3E}">
        <p14:creationId xmlns:p14="http://schemas.microsoft.com/office/powerpoint/2010/main" val="22076504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Areas of multiple deprivation</a:t>
            </a:r>
          </a:p>
          <a:p>
            <a:r>
              <a:rPr lang="en-GB" dirty="0"/>
              <a:t>Community centre; care home</a:t>
            </a:r>
          </a:p>
          <a:p>
            <a:r>
              <a:rPr lang="en-GB" dirty="0"/>
              <a:t>Citizen-led vs. student and partner organisation facilitated</a:t>
            </a:r>
          </a:p>
          <a:p>
            <a:r>
              <a:rPr lang="en-GB" dirty="0"/>
              <a:t>Sensing their environment; documenting their observations</a:t>
            </a:r>
          </a:p>
          <a:p>
            <a:r>
              <a:rPr lang="en-GB" dirty="0"/>
              <a:t>Going where the spark is</a:t>
            </a:r>
          </a:p>
        </p:txBody>
      </p:sp>
      <p:sp>
        <p:nvSpPr>
          <p:cNvPr id="4" name="Slide Number Placeholder 3"/>
          <p:cNvSpPr>
            <a:spLocks noGrp="1"/>
          </p:cNvSpPr>
          <p:nvPr>
            <p:ph type="sldNum" sz="quarter" idx="5"/>
          </p:nvPr>
        </p:nvSpPr>
        <p:spPr/>
        <p:txBody>
          <a:bodyPr/>
          <a:lstStyle/>
          <a:p>
            <a:fld id="{8A9DF669-7720-40E9-80ED-69130715BB79}" type="slidenum">
              <a:rPr lang="en-GB" smtClean="0"/>
              <a:t>9</a:t>
            </a:fld>
            <a:endParaRPr lang="en-GB"/>
          </a:p>
        </p:txBody>
      </p:sp>
    </p:spTree>
    <p:extLst>
      <p:ext uri="{BB962C8B-B14F-4D97-AF65-F5344CB8AC3E}">
        <p14:creationId xmlns:p14="http://schemas.microsoft.com/office/powerpoint/2010/main" val="4464043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F-2-F drop off moments</a:t>
            </a:r>
          </a:p>
          <a:p>
            <a:r>
              <a:rPr lang="en-GB" dirty="0"/>
              <a:t>Identifying community champions</a:t>
            </a:r>
          </a:p>
          <a:p>
            <a:r>
              <a:rPr lang="en-GB" dirty="0"/>
              <a:t>Educational materials…. Being used with DETI</a:t>
            </a:r>
          </a:p>
        </p:txBody>
      </p:sp>
      <p:sp>
        <p:nvSpPr>
          <p:cNvPr id="4" name="Slide Number Placeholder 3"/>
          <p:cNvSpPr>
            <a:spLocks noGrp="1"/>
          </p:cNvSpPr>
          <p:nvPr>
            <p:ph type="sldNum" sz="quarter" idx="5"/>
          </p:nvPr>
        </p:nvSpPr>
        <p:spPr/>
        <p:txBody>
          <a:bodyPr/>
          <a:lstStyle/>
          <a:p>
            <a:fld id="{8A9DF669-7720-40E9-80ED-69130715BB79}" type="slidenum">
              <a:rPr lang="en-GB" smtClean="0"/>
              <a:t>10</a:t>
            </a:fld>
            <a:endParaRPr lang="en-GB"/>
          </a:p>
        </p:txBody>
      </p:sp>
    </p:spTree>
    <p:extLst>
      <p:ext uri="{BB962C8B-B14F-4D97-AF65-F5344CB8AC3E}">
        <p14:creationId xmlns:p14="http://schemas.microsoft.com/office/powerpoint/2010/main" val="41621952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8568F-E74F-48C1-BE22-D1BA8CD2AA4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AADFB9C-B77A-4164-A9C0-0390CE60C8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C7B6357-2CAC-4975-832D-30448002EF57}"/>
              </a:ext>
            </a:extLst>
          </p:cNvPr>
          <p:cNvSpPr>
            <a:spLocks noGrp="1"/>
          </p:cNvSpPr>
          <p:nvPr>
            <p:ph type="dt" sz="half" idx="10"/>
          </p:nvPr>
        </p:nvSpPr>
        <p:spPr/>
        <p:txBody>
          <a:bodyPr/>
          <a:lstStyle/>
          <a:p>
            <a:fld id="{09B5F71B-0CAD-442D-AE28-FBB0516D9DA7}" type="datetimeFigureOut">
              <a:rPr lang="en-GB" smtClean="0"/>
              <a:t>20/05/2021</a:t>
            </a:fld>
            <a:endParaRPr lang="en-GB"/>
          </a:p>
        </p:txBody>
      </p:sp>
      <p:sp>
        <p:nvSpPr>
          <p:cNvPr id="5" name="Footer Placeholder 4">
            <a:extLst>
              <a:ext uri="{FF2B5EF4-FFF2-40B4-BE49-F238E27FC236}">
                <a16:creationId xmlns:a16="http://schemas.microsoft.com/office/drawing/2014/main" id="{1C15D27E-4350-4493-BC6F-445D66513D3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153A8F2-5975-49AA-95AB-A67CCF8A74CF}"/>
              </a:ext>
            </a:extLst>
          </p:cNvPr>
          <p:cNvSpPr>
            <a:spLocks noGrp="1"/>
          </p:cNvSpPr>
          <p:nvPr>
            <p:ph type="sldNum" sz="quarter" idx="12"/>
          </p:nvPr>
        </p:nvSpPr>
        <p:spPr/>
        <p:txBody>
          <a:bodyPr/>
          <a:lstStyle/>
          <a:p>
            <a:fld id="{3B0CF24F-8DE8-4D0F-A0C4-F4D63B959EEF}" type="slidenum">
              <a:rPr lang="en-GB" smtClean="0"/>
              <a:t>‹#›</a:t>
            </a:fld>
            <a:endParaRPr lang="en-GB"/>
          </a:p>
        </p:txBody>
      </p:sp>
    </p:spTree>
    <p:extLst>
      <p:ext uri="{BB962C8B-B14F-4D97-AF65-F5344CB8AC3E}">
        <p14:creationId xmlns:p14="http://schemas.microsoft.com/office/powerpoint/2010/main" val="2253888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AB0BB-D251-4DDF-9A68-DAD200A88B7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135D6F7-FFAE-435B-8526-FE8FC9E2C64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070D86A-8EF7-4A4B-8B90-D4066EAEF337}"/>
              </a:ext>
            </a:extLst>
          </p:cNvPr>
          <p:cNvSpPr>
            <a:spLocks noGrp="1"/>
          </p:cNvSpPr>
          <p:nvPr>
            <p:ph type="dt" sz="half" idx="10"/>
          </p:nvPr>
        </p:nvSpPr>
        <p:spPr/>
        <p:txBody>
          <a:bodyPr/>
          <a:lstStyle/>
          <a:p>
            <a:fld id="{09B5F71B-0CAD-442D-AE28-FBB0516D9DA7}" type="datetimeFigureOut">
              <a:rPr lang="en-GB" smtClean="0"/>
              <a:t>20/05/2021</a:t>
            </a:fld>
            <a:endParaRPr lang="en-GB"/>
          </a:p>
        </p:txBody>
      </p:sp>
      <p:sp>
        <p:nvSpPr>
          <p:cNvPr id="5" name="Footer Placeholder 4">
            <a:extLst>
              <a:ext uri="{FF2B5EF4-FFF2-40B4-BE49-F238E27FC236}">
                <a16:creationId xmlns:a16="http://schemas.microsoft.com/office/drawing/2014/main" id="{D678CC73-66FB-4B33-A03B-E7159B69514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51AD7B5-C177-4FA6-8095-F0A8AB82AAC6}"/>
              </a:ext>
            </a:extLst>
          </p:cNvPr>
          <p:cNvSpPr>
            <a:spLocks noGrp="1"/>
          </p:cNvSpPr>
          <p:nvPr>
            <p:ph type="sldNum" sz="quarter" idx="12"/>
          </p:nvPr>
        </p:nvSpPr>
        <p:spPr/>
        <p:txBody>
          <a:bodyPr/>
          <a:lstStyle/>
          <a:p>
            <a:fld id="{3B0CF24F-8DE8-4D0F-A0C4-F4D63B959EEF}" type="slidenum">
              <a:rPr lang="en-GB" smtClean="0"/>
              <a:t>‹#›</a:t>
            </a:fld>
            <a:endParaRPr lang="en-GB"/>
          </a:p>
        </p:txBody>
      </p:sp>
    </p:spTree>
    <p:extLst>
      <p:ext uri="{BB962C8B-B14F-4D97-AF65-F5344CB8AC3E}">
        <p14:creationId xmlns:p14="http://schemas.microsoft.com/office/powerpoint/2010/main" val="13687838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1DEBC8-D746-4FCC-B015-C9D3405AA82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8B44527-8748-465F-BA47-2F42D79E3A4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60D19E6-07EE-4955-90E7-1327979FCB4E}"/>
              </a:ext>
            </a:extLst>
          </p:cNvPr>
          <p:cNvSpPr>
            <a:spLocks noGrp="1"/>
          </p:cNvSpPr>
          <p:nvPr>
            <p:ph type="dt" sz="half" idx="10"/>
          </p:nvPr>
        </p:nvSpPr>
        <p:spPr/>
        <p:txBody>
          <a:bodyPr/>
          <a:lstStyle/>
          <a:p>
            <a:fld id="{09B5F71B-0CAD-442D-AE28-FBB0516D9DA7}" type="datetimeFigureOut">
              <a:rPr lang="en-GB" smtClean="0"/>
              <a:t>20/05/2021</a:t>
            </a:fld>
            <a:endParaRPr lang="en-GB"/>
          </a:p>
        </p:txBody>
      </p:sp>
      <p:sp>
        <p:nvSpPr>
          <p:cNvPr id="5" name="Footer Placeholder 4">
            <a:extLst>
              <a:ext uri="{FF2B5EF4-FFF2-40B4-BE49-F238E27FC236}">
                <a16:creationId xmlns:a16="http://schemas.microsoft.com/office/drawing/2014/main" id="{607A1BED-5557-4340-BA7A-9DC92CDA677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93C32CA-25C1-4ED7-B2B7-86A7A86086B3}"/>
              </a:ext>
            </a:extLst>
          </p:cNvPr>
          <p:cNvSpPr>
            <a:spLocks noGrp="1"/>
          </p:cNvSpPr>
          <p:nvPr>
            <p:ph type="sldNum" sz="quarter" idx="12"/>
          </p:nvPr>
        </p:nvSpPr>
        <p:spPr/>
        <p:txBody>
          <a:bodyPr/>
          <a:lstStyle/>
          <a:p>
            <a:fld id="{3B0CF24F-8DE8-4D0F-A0C4-F4D63B959EEF}" type="slidenum">
              <a:rPr lang="en-GB" smtClean="0"/>
              <a:t>‹#›</a:t>
            </a:fld>
            <a:endParaRPr lang="en-GB"/>
          </a:p>
        </p:txBody>
      </p:sp>
    </p:spTree>
    <p:extLst>
      <p:ext uri="{BB962C8B-B14F-4D97-AF65-F5344CB8AC3E}">
        <p14:creationId xmlns:p14="http://schemas.microsoft.com/office/powerpoint/2010/main" val="3741684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B3A37-1CA4-4510-909C-DD7393F0F80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D8134ED-47E8-4FC2-81A8-64A7CF5C770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C1D1EB7-C11B-457D-98F1-7EE51B20AF34}"/>
              </a:ext>
            </a:extLst>
          </p:cNvPr>
          <p:cNvSpPr>
            <a:spLocks noGrp="1"/>
          </p:cNvSpPr>
          <p:nvPr>
            <p:ph type="dt" sz="half" idx="10"/>
          </p:nvPr>
        </p:nvSpPr>
        <p:spPr/>
        <p:txBody>
          <a:bodyPr/>
          <a:lstStyle/>
          <a:p>
            <a:fld id="{09B5F71B-0CAD-442D-AE28-FBB0516D9DA7}" type="datetimeFigureOut">
              <a:rPr lang="en-GB" smtClean="0"/>
              <a:t>20/05/2021</a:t>
            </a:fld>
            <a:endParaRPr lang="en-GB"/>
          </a:p>
        </p:txBody>
      </p:sp>
      <p:sp>
        <p:nvSpPr>
          <p:cNvPr id="5" name="Footer Placeholder 4">
            <a:extLst>
              <a:ext uri="{FF2B5EF4-FFF2-40B4-BE49-F238E27FC236}">
                <a16:creationId xmlns:a16="http://schemas.microsoft.com/office/drawing/2014/main" id="{5C4D9B54-9A66-4850-A02C-0EA3B868A80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C88A168-D96A-404E-AFBF-541C890EE6AF}"/>
              </a:ext>
            </a:extLst>
          </p:cNvPr>
          <p:cNvSpPr>
            <a:spLocks noGrp="1"/>
          </p:cNvSpPr>
          <p:nvPr>
            <p:ph type="sldNum" sz="quarter" idx="12"/>
          </p:nvPr>
        </p:nvSpPr>
        <p:spPr/>
        <p:txBody>
          <a:bodyPr/>
          <a:lstStyle/>
          <a:p>
            <a:fld id="{3B0CF24F-8DE8-4D0F-A0C4-F4D63B959EEF}" type="slidenum">
              <a:rPr lang="en-GB" smtClean="0"/>
              <a:t>‹#›</a:t>
            </a:fld>
            <a:endParaRPr lang="en-GB"/>
          </a:p>
        </p:txBody>
      </p:sp>
    </p:spTree>
    <p:extLst>
      <p:ext uri="{BB962C8B-B14F-4D97-AF65-F5344CB8AC3E}">
        <p14:creationId xmlns:p14="http://schemas.microsoft.com/office/powerpoint/2010/main" val="14516569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F8CB9-29EF-4A7F-A260-3E27CB4DDD8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8F480F0-976B-4CA0-A25B-D6E1A7312EB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46D932B-5412-4D45-9D7D-6387C33D5D94}"/>
              </a:ext>
            </a:extLst>
          </p:cNvPr>
          <p:cNvSpPr>
            <a:spLocks noGrp="1"/>
          </p:cNvSpPr>
          <p:nvPr>
            <p:ph type="dt" sz="half" idx="10"/>
          </p:nvPr>
        </p:nvSpPr>
        <p:spPr/>
        <p:txBody>
          <a:bodyPr/>
          <a:lstStyle/>
          <a:p>
            <a:fld id="{09B5F71B-0CAD-442D-AE28-FBB0516D9DA7}" type="datetimeFigureOut">
              <a:rPr lang="en-GB" smtClean="0"/>
              <a:t>20/05/2021</a:t>
            </a:fld>
            <a:endParaRPr lang="en-GB"/>
          </a:p>
        </p:txBody>
      </p:sp>
      <p:sp>
        <p:nvSpPr>
          <p:cNvPr id="5" name="Footer Placeholder 4">
            <a:extLst>
              <a:ext uri="{FF2B5EF4-FFF2-40B4-BE49-F238E27FC236}">
                <a16:creationId xmlns:a16="http://schemas.microsoft.com/office/drawing/2014/main" id="{8E403EEB-0090-4C51-A519-B509D138FDC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7AE8A0D-706E-49D0-B58C-16226C94B6CD}"/>
              </a:ext>
            </a:extLst>
          </p:cNvPr>
          <p:cNvSpPr>
            <a:spLocks noGrp="1"/>
          </p:cNvSpPr>
          <p:nvPr>
            <p:ph type="sldNum" sz="quarter" idx="12"/>
          </p:nvPr>
        </p:nvSpPr>
        <p:spPr/>
        <p:txBody>
          <a:bodyPr/>
          <a:lstStyle/>
          <a:p>
            <a:fld id="{3B0CF24F-8DE8-4D0F-A0C4-F4D63B959EEF}" type="slidenum">
              <a:rPr lang="en-GB" smtClean="0"/>
              <a:t>‹#›</a:t>
            </a:fld>
            <a:endParaRPr lang="en-GB"/>
          </a:p>
        </p:txBody>
      </p:sp>
    </p:spTree>
    <p:extLst>
      <p:ext uri="{BB962C8B-B14F-4D97-AF65-F5344CB8AC3E}">
        <p14:creationId xmlns:p14="http://schemas.microsoft.com/office/powerpoint/2010/main" val="31297946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8B338-DF4B-44F1-AF09-620C6483F1B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09FD9AE-C658-44B3-B614-97C05403453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6D4EC2C-A8B1-4B0B-B777-39DAA9C7999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01BC399-CE3A-46E9-A6C1-DAF73729A9A6}"/>
              </a:ext>
            </a:extLst>
          </p:cNvPr>
          <p:cNvSpPr>
            <a:spLocks noGrp="1"/>
          </p:cNvSpPr>
          <p:nvPr>
            <p:ph type="dt" sz="half" idx="10"/>
          </p:nvPr>
        </p:nvSpPr>
        <p:spPr/>
        <p:txBody>
          <a:bodyPr/>
          <a:lstStyle/>
          <a:p>
            <a:fld id="{09B5F71B-0CAD-442D-AE28-FBB0516D9DA7}" type="datetimeFigureOut">
              <a:rPr lang="en-GB" smtClean="0"/>
              <a:t>20/05/2021</a:t>
            </a:fld>
            <a:endParaRPr lang="en-GB"/>
          </a:p>
        </p:txBody>
      </p:sp>
      <p:sp>
        <p:nvSpPr>
          <p:cNvPr id="6" name="Footer Placeholder 5">
            <a:extLst>
              <a:ext uri="{FF2B5EF4-FFF2-40B4-BE49-F238E27FC236}">
                <a16:creationId xmlns:a16="http://schemas.microsoft.com/office/drawing/2014/main" id="{D49EB3EF-C267-453F-90F3-28B75172B36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2F9110F-CB67-4F53-98DE-7728874A1806}"/>
              </a:ext>
            </a:extLst>
          </p:cNvPr>
          <p:cNvSpPr>
            <a:spLocks noGrp="1"/>
          </p:cNvSpPr>
          <p:nvPr>
            <p:ph type="sldNum" sz="quarter" idx="12"/>
          </p:nvPr>
        </p:nvSpPr>
        <p:spPr/>
        <p:txBody>
          <a:bodyPr/>
          <a:lstStyle/>
          <a:p>
            <a:fld id="{3B0CF24F-8DE8-4D0F-A0C4-F4D63B959EEF}" type="slidenum">
              <a:rPr lang="en-GB" smtClean="0"/>
              <a:t>‹#›</a:t>
            </a:fld>
            <a:endParaRPr lang="en-GB"/>
          </a:p>
        </p:txBody>
      </p:sp>
    </p:spTree>
    <p:extLst>
      <p:ext uri="{BB962C8B-B14F-4D97-AF65-F5344CB8AC3E}">
        <p14:creationId xmlns:p14="http://schemas.microsoft.com/office/powerpoint/2010/main" val="15276874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9BCB6-4E1B-45E0-A8DF-64F0E3A4849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D95465E-8474-4485-9913-94A86D0C5B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5FE06D4-AFB3-47A2-96BC-1BB28147524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E3D7D49-F953-4BD5-A34C-F012D67125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ADB29E5-B4C3-4EDC-AB20-69B230CAFAA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F1A257A-83D6-430E-9B7B-385FDEAABC16}"/>
              </a:ext>
            </a:extLst>
          </p:cNvPr>
          <p:cNvSpPr>
            <a:spLocks noGrp="1"/>
          </p:cNvSpPr>
          <p:nvPr>
            <p:ph type="dt" sz="half" idx="10"/>
          </p:nvPr>
        </p:nvSpPr>
        <p:spPr/>
        <p:txBody>
          <a:bodyPr/>
          <a:lstStyle/>
          <a:p>
            <a:fld id="{09B5F71B-0CAD-442D-AE28-FBB0516D9DA7}" type="datetimeFigureOut">
              <a:rPr lang="en-GB" smtClean="0"/>
              <a:t>20/05/2021</a:t>
            </a:fld>
            <a:endParaRPr lang="en-GB"/>
          </a:p>
        </p:txBody>
      </p:sp>
      <p:sp>
        <p:nvSpPr>
          <p:cNvPr id="8" name="Footer Placeholder 7">
            <a:extLst>
              <a:ext uri="{FF2B5EF4-FFF2-40B4-BE49-F238E27FC236}">
                <a16:creationId xmlns:a16="http://schemas.microsoft.com/office/drawing/2014/main" id="{7328AD2B-87D3-42D0-9B03-7B0EFF46541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D29ABEF-117E-41B4-B9D3-91F473200EF8}"/>
              </a:ext>
            </a:extLst>
          </p:cNvPr>
          <p:cNvSpPr>
            <a:spLocks noGrp="1"/>
          </p:cNvSpPr>
          <p:nvPr>
            <p:ph type="sldNum" sz="quarter" idx="12"/>
          </p:nvPr>
        </p:nvSpPr>
        <p:spPr/>
        <p:txBody>
          <a:bodyPr/>
          <a:lstStyle/>
          <a:p>
            <a:fld id="{3B0CF24F-8DE8-4D0F-A0C4-F4D63B959EEF}" type="slidenum">
              <a:rPr lang="en-GB" smtClean="0"/>
              <a:t>‹#›</a:t>
            </a:fld>
            <a:endParaRPr lang="en-GB"/>
          </a:p>
        </p:txBody>
      </p:sp>
    </p:spTree>
    <p:extLst>
      <p:ext uri="{BB962C8B-B14F-4D97-AF65-F5344CB8AC3E}">
        <p14:creationId xmlns:p14="http://schemas.microsoft.com/office/powerpoint/2010/main" val="35477420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06F6D-8F2F-4BC0-87F3-4AC8EBCA443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792EB19-B7FA-4282-BADB-7CBB3A999F2C}"/>
              </a:ext>
            </a:extLst>
          </p:cNvPr>
          <p:cNvSpPr>
            <a:spLocks noGrp="1"/>
          </p:cNvSpPr>
          <p:nvPr>
            <p:ph type="dt" sz="half" idx="10"/>
          </p:nvPr>
        </p:nvSpPr>
        <p:spPr/>
        <p:txBody>
          <a:bodyPr/>
          <a:lstStyle/>
          <a:p>
            <a:fld id="{09B5F71B-0CAD-442D-AE28-FBB0516D9DA7}" type="datetimeFigureOut">
              <a:rPr lang="en-GB" smtClean="0"/>
              <a:t>20/05/2021</a:t>
            </a:fld>
            <a:endParaRPr lang="en-GB"/>
          </a:p>
        </p:txBody>
      </p:sp>
      <p:sp>
        <p:nvSpPr>
          <p:cNvPr id="4" name="Footer Placeholder 3">
            <a:extLst>
              <a:ext uri="{FF2B5EF4-FFF2-40B4-BE49-F238E27FC236}">
                <a16:creationId xmlns:a16="http://schemas.microsoft.com/office/drawing/2014/main" id="{D15D4013-AA42-463F-A01D-6F6F14563C2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D27F223-F21C-4549-BB50-C058A7FB3322}"/>
              </a:ext>
            </a:extLst>
          </p:cNvPr>
          <p:cNvSpPr>
            <a:spLocks noGrp="1"/>
          </p:cNvSpPr>
          <p:nvPr>
            <p:ph type="sldNum" sz="quarter" idx="12"/>
          </p:nvPr>
        </p:nvSpPr>
        <p:spPr/>
        <p:txBody>
          <a:bodyPr/>
          <a:lstStyle/>
          <a:p>
            <a:fld id="{3B0CF24F-8DE8-4D0F-A0C4-F4D63B959EEF}" type="slidenum">
              <a:rPr lang="en-GB" smtClean="0"/>
              <a:t>‹#›</a:t>
            </a:fld>
            <a:endParaRPr lang="en-GB"/>
          </a:p>
        </p:txBody>
      </p:sp>
    </p:spTree>
    <p:extLst>
      <p:ext uri="{BB962C8B-B14F-4D97-AF65-F5344CB8AC3E}">
        <p14:creationId xmlns:p14="http://schemas.microsoft.com/office/powerpoint/2010/main" val="19829281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6FDF14-5781-4652-BCA1-E3D89C379EF0}"/>
              </a:ext>
            </a:extLst>
          </p:cNvPr>
          <p:cNvSpPr>
            <a:spLocks noGrp="1"/>
          </p:cNvSpPr>
          <p:nvPr>
            <p:ph type="dt" sz="half" idx="10"/>
          </p:nvPr>
        </p:nvSpPr>
        <p:spPr/>
        <p:txBody>
          <a:bodyPr/>
          <a:lstStyle/>
          <a:p>
            <a:fld id="{09B5F71B-0CAD-442D-AE28-FBB0516D9DA7}" type="datetimeFigureOut">
              <a:rPr lang="en-GB" smtClean="0"/>
              <a:t>20/05/2021</a:t>
            </a:fld>
            <a:endParaRPr lang="en-GB"/>
          </a:p>
        </p:txBody>
      </p:sp>
      <p:sp>
        <p:nvSpPr>
          <p:cNvPr id="3" name="Footer Placeholder 2">
            <a:extLst>
              <a:ext uri="{FF2B5EF4-FFF2-40B4-BE49-F238E27FC236}">
                <a16:creationId xmlns:a16="http://schemas.microsoft.com/office/drawing/2014/main" id="{AB0519AD-D8DE-4188-8894-A0F7E83755A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DCF285B-8A10-4987-8CFB-FEDC93D02A6A}"/>
              </a:ext>
            </a:extLst>
          </p:cNvPr>
          <p:cNvSpPr>
            <a:spLocks noGrp="1"/>
          </p:cNvSpPr>
          <p:nvPr>
            <p:ph type="sldNum" sz="quarter" idx="12"/>
          </p:nvPr>
        </p:nvSpPr>
        <p:spPr/>
        <p:txBody>
          <a:bodyPr/>
          <a:lstStyle/>
          <a:p>
            <a:fld id="{3B0CF24F-8DE8-4D0F-A0C4-F4D63B959EEF}" type="slidenum">
              <a:rPr lang="en-GB" smtClean="0"/>
              <a:t>‹#›</a:t>
            </a:fld>
            <a:endParaRPr lang="en-GB"/>
          </a:p>
        </p:txBody>
      </p:sp>
    </p:spTree>
    <p:extLst>
      <p:ext uri="{BB962C8B-B14F-4D97-AF65-F5344CB8AC3E}">
        <p14:creationId xmlns:p14="http://schemas.microsoft.com/office/powerpoint/2010/main" val="3611743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9AAD3-2176-4D78-A75A-AE0B872180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F094E90-A20E-46F9-BDC5-0589954832F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A7166B2-B88E-4AC7-939B-2893B8A6D7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0989478-0807-4FD1-A8D6-DF46A963F2F1}"/>
              </a:ext>
            </a:extLst>
          </p:cNvPr>
          <p:cNvSpPr>
            <a:spLocks noGrp="1"/>
          </p:cNvSpPr>
          <p:nvPr>
            <p:ph type="dt" sz="half" idx="10"/>
          </p:nvPr>
        </p:nvSpPr>
        <p:spPr/>
        <p:txBody>
          <a:bodyPr/>
          <a:lstStyle/>
          <a:p>
            <a:fld id="{09B5F71B-0CAD-442D-AE28-FBB0516D9DA7}" type="datetimeFigureOut">
              <a:rPr lang="en-GB" smtClean="0"/>
              <a:t>20/05/2021</a:t>
            </a:fld>
            <a:endParaRPr lang="en-GB"/>
          </a:p>
        </p:txBody>
      </p:sp>
      <p:sp>
        <p:nvSpPr>
          <p:cNvPr id="6" name="Footer Placeholder 5">
            <a:extLst>
              <a:ext uri="{FF2B5EF4-FFF2-40B4-BE49-F238E27FC236}">
                <a16:creationId xmlns:a16="http://schemas.microsoft.com/office/drawing/2014/main" id="{B2B1000C-A34A-42F3-97F3-F7D03E003E0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86BC2AA-3BAD-457F-B6A3-EEF03A01EB0E}"/>
              </a:ext>
            </a:extLst>
          </p:cNvPr>
          <p:cNvSpPr>
            <a:spLocks noGrp="1"/>
          </p:cNvSpPr>
          <p:nvPr>
            <p:ph type="sldNum" sz="quarter" idx="12"/>
          </p:nvPr>
        </p:nvSpPr>
        <p:spPr/>
        <p:txBody>
          <a:bodyPr/>
          <a:lstStyle/>
          <a:p>
            <a:fld id="{3B0CF24F-8DE8-4D0F-A0C4-F4D63B959EEF}" type="slidenum">
              <a:rPr lang="en-GB" smtClean="0"/>
              <a:t>‹#›</a:t>
            </a:fld>
            <a:endParaRPr lang="en-GB"/>
          </a:p>
        </p:txBody>
      </p:sp>
    </p:spTree>
    <p:extLst>
      <p:ext uri="{BB962C8B-B14F-4D97-AF65-F5344CB8AC3E}">
        <p14:creationId xmlns:p14="http://schemas.microsoft.com/office/powerpoint/2010/main" val="30451778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E36F0-9C8A-4CF6-B4AE-A76FB65235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40BBDCC-95E7-4C22-B67A-FD472E568D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533B376-61D8-4B19-83A1-C50B42B699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FB63D86-D692-4907-AD6C-038B87AB539E}"/>
              </a:ext>
            </a:extLst>
          </p:cNvPr>
          <p:cNvSpPr>
            <a:spLocks noGrp="1"/>
          </p:cNvSpPr>
          <p:nvPr>
            <p:ph type="dt" sz="half" idx="10"/>
          </p:nvPr>
        </p:nvSpPr>
        <p:spPr/>
        <p:txBody>
          <a:bodyPr/>
          <a:lstStyle/>
          <a:p>
            <a:fld id="{09B5F71B-0CAD-442D-AE28-FBB0516D9DA7}" type="datetimeFigureOut">
              <a:rPr lang="en-GB" smtClean="0"/>
              <a:t>20/05/2021</a:t>
            </a:fld>
            <a:endParaRPr lang="en-GB"/>
          </a:p>
        </p:txBody>
      </p:sp>
      <p:sp>
        <p:nvSpPr>
          <p:cNvPr id="6" name="Footer Placeholder 5">
            <a:extLst>
              <a:ext uri="{FF2B5EF4-FFF2-40B4-BE49-F238E27FC236}">
                <a16:creationId xmlns:a16="http://schemas.microsoft.com/office/drawing/2014/main" id="{7BDD648F-A19E-430C-AEEF-8BE08CCFE35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A1DAA42-60DE-4D91-AA9A-899A04B68E09}"/>
              </a:ext>
            </a:extLst>
          </p:cNvPr>
          <p:cNvSpPr>
            <a:spLocks noGrp="1"/>
          </p:cNvSpPr>
          <p:nvPr>
            <p:ph type="sldNum" sz="quarter" idx="12"/>
          </p:nvPr>
        </p:nvSpPr>
        <p:spPr/>
        <p:txBody>
          <a:bodyPr/>
          <a:lstStyle/>
          <a:p>
            <a:fld id="{3B0CF24F-8DE8-4D0F-A0C4-F4D63B959EEF}" type="slidenum">
              <a:rPr lang="en-GB" smtClean="0"/>
              <a:t>‹#›</a:t>
            </a:fld>
            <a:endParaRPr lang="en-GB"/>
          </a:p>
        </p:txBody>
      </p:sp>
    </p:spTree>
    <p:extLst>
      <p:ext uri="{BB962C8B-B14F-4D97-AF65-F5344CB8AC3E}">
        <p14:creationId xmlns:p14="http://schemas.microsoft.com/office/powerpoint/2010/main" val="14267779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CA1787-A43D-4FBD-A2B1-32D88FA283E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7752050-472C-4108-8C1E-A0EF986EAA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4279A43-EF14-491F-A01E-F996F5D989C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B5F71B-0CAD-442D-AE28-FBB0516D9DA7}" type="datetimeFigureOut">
              <a:rPr lang="en-GB" smtClean="0"/>
              <a:t>20/05/2021</a:t>
            </a:fld>
            <a:endParaRPr lang="en-GB"/>
          </a:p>
        </p:txBody>
      </p:sp>
      <p:sp>
        <p:nvSpPr>
          <p:cNvPr id="5" name="Footer Placeholder 4">
            <a:extLst>
              <a:ext uri="{FF2B5EF4-FFF2-40B4-BE49-F238E27FC236}">
                <a16:creationId xmlns:a16="http://schemas.microsoft.com/office/drawing/2014/main" id="{3C72A612-3FFE-4578-82B0-9AF4D01E760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EB20A8E-17AF-40BE-84D2-01F514CA40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0CF24F-8DE8-4D0F-A0C4-F4D63B959EEF}" type="slidenum">
              <a:rPr lang="en-GB" smtClean="0"/>
              <a:t>‹#›</a:t>
            </a:fld>
            <a:endParaRPr lang="en-GB"/>
          </a:p>
        </p:txBody>
      </p:sp>
    </p:spTree>
    <p:extLst>
      <p:ext uri="{BB962C8B-B14F-4D97-AF65-F5344CB8AC3E}">
        <p14:creationId xmlns:p14="http://schemas.microsoft.com/office/powerpoint/2010/main" val="19690856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23.png"/><Relationship Id="rId7"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6.jpg"/><Relationship Id="rId11" Type="http://schemas.openxmlformats.org/officeDocument/2006/relationships/image" Target="../media/image29.png"/><Relationship Id="rId5" Type="http://schemas.openxmlformats.org/officeDocument/2006/relationships/image" Target="../media/image25.jpg"/><Relationship Id="rId10" Type="http://schemas.openxmlformats.org/officeDocument/2006/relationships/image" Target="../media/image1.jpeg"/><Relationship Id="rId4" Type="http://schemas.openxmlformats.org/officeDocument/2006/relationships/image" Target="../media/image24.jpg"/><Relationship Id="rId9"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32.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35.jpe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jpe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hyperlink" Target="https://urban-health-upstream.info/impact/our-city-our-health/" TargetMode="External"/><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1.jpe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3.png"/><Relationship Id="rId7"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jpeg"/><Relationship Id="rId4" Type="http://schemas.openxmlformats.org/officeDocument/2006/relationships/image" Target="../media/image1.jpeg"/></Relationships>
</file>

<file path=ppt/slides/_rels/slide6.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3.png"/><Relationship Id="rId7"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jpeg"/><Relationship Id="rId4" Type="http://schemas.openxmlformats.org/officeDocument/2006/relationships/image" Target="../media/image1.jpe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jpe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jpeg"/></Relationships>
</file>

<file path=ppt/slides/_rels/slide9.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g"/><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g"/><Relationship Id="rId10" Type="http://schemas.openxmlformats.org/officeDocument/2006/relationships/image" Target="../media/image1.jpeg"/><Relationship Id="rId4" Type="http://schemas.openxmlformats.org/officeDocument/2006/relationships/image" Target="../media/image18.jpg"/><Relationship Id="rId9"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A2D59-5649-438F-8EAD-82332C1627AD}"/>
              </a:ext>
            </a:extLst>
          </p:cNvPr>
          <p:cNvSpPr>
            <a:spLocks noGrp="1"/>
          </p:cNvSpPr>
          <p:nvPr>
            <p:ph type="ctrTitle"/>
          </p:nvPr>
        </p:nvSpPr>
        <p:spPr/>
        <p:txBody>
          <a:bodyPr>
            <a:normAutofit fontScale="90000"/>
          </a:bodyPr>
          <a:lstStyle/>
          <a:p>
            <a:r>
              <a:rPr lang="en-GB" dirty="0"/>
              <a:t>The butterfly effect: facilitating and enabling citizen self-organising for systemic change</a:t>
            </a:r>
          </a:p>
        </p:txBody>
      </p:sp>
      <p:sp>
        <p:nvSpPr>
          <p:cNvPr id="3" name="Subtitle 2">
            <a:extLst>
              <a:ext uri="{FF2B5EF4-FFF2-40B4-BE49-F238E27FC236}">
                <a16:creationId xmlns:a16="http://schemas.microsoft.com/office/drawing/2014/main" id="{CA73A4DA-81E9-4E31-989D-79D929E17D1F}"/>
              </a:ext>
            </a:extLst>
          </p:cNvPr>
          <p:cNvSpPr>
            <a:spLocks noGrp="1"/>
          </p:cNvSpPr>
          <p:nvPr>
            <p:ph type="subTitle" idx="1"/>
          </p:nvPr>
        </p:nvSpPr>
        <p:spPr>
          <a:xfrm>
            <a:off x="1524000" y="4030132"/>
            <a:ext cx="9144000" cy="1227667"/>
          </a:xfrm>
        </p:spPr>
        <p:txBody>
          <a:bodyPr/>
          <a:lstStyle/>
          <a:p>
            <a:r>
              <a:rPr lang="en-GB" dirty="0"/>
              <a:t>Sophie Laggan</a:t>
            </a:r>
          </a:p>
          <a:p>
            <a:r>
              <a:rPr lang="en-GB" dirty="0"/>
              <a:t>Action Researcher, UWE Bristol</a:t>
            </a:r>
          </a:p>
          <a:p>
            <a:endParaRPr lang="en-GB" dirty="0"/>
          </a:p>
        </p:txBody>
      </p:sp>
      <p:pic>
        <p:nvPicPr>
          <p:cNvPr id="4" name="Picture 3" descr="UWE-Logo-Bottom.jpg">
            <a:extLst>
              <a:ext uri="{FF2B5EF4-FFF2-40B4-BE49-F238E27FC236}">
                <a16:creationId xmlns:a16="http://schemas.microsoft.com/office/drawing/2014/main" id="{A690DBA0-E0D5-4578-9569-DC51EDC9EC92}"/>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94485" y="158761"/>
            <a:ext cx="1234568" cy="550492"/>
          </a:xfrm>
          <a:prstGeom prst="rect">
            <a:avLst/>
          </a:prstGeom>
          <a:noFill/>
          <a:ln>
            <a:noFill/>
          </a:ln>
        </p:spPr>
      </p:pic>
    </p:spTree>
    <p:extLst>
      <p:ext uri="{BB962C8B-B14F-4D97-AF65-F5344CB8AC3E}">
        <p14:creationId xmlns:p14="http://schemas.microsoft.com/office/powerpoint/2010/main" val="747952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B84456F-C7BD-4A40-936E-4DC249FDF2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976" y="1048756"/>
            <a:ext cx="3231417" cy="1881585"/>
          </a:xfrm>
          <a:prstGeom prst="rect">
            <a:avLst/>
          </a:prstGeom>
        </p:spPr>
      </p:pic>
      <p:pic>
        <p:nvPicPr>
          <p:cNvPr id="6" name="Content Placeholder 5" descr="C:\Users\S-laggan\AppData\Local\Microsoft\Windows\INetCache\Content.MSO\20D1C29E.tmp">
            <a:extLst>
              <a:ext uri="{FF2B5EF4-FFF2-40B4-BE49-F238E27FC236}">
                <a16:creationId xmlns:a16="http://schemas.microsoft.com/office/drawing/2014/main" id="{17B67DD5-F9E8-41CD-B66D-96E0DA58C799}"/>
              </a:ext>
            </a:extLst>
          </p:cNvPr>
          <p:cNvPicPr>
            <a:picLocks noGrp="1"/>
          </p:cNvPicPr>
          <p:nvPr>
            <p:ph idx="1"/>
          </p:nvPr>
        </p:nvPicPr>
        <p:blipFill>
          <a:blip r:embed="rId4">
            <a:extLst>
              <a:ext uri="{28A0092B-C50C-407E-A947-70E740481C1C}">
                <a14:useLocalDpi xmlns:a14="http://schemas.microsoft.com/office/drawing/2010/main" val="0"/>
              </a:ext>
            </a:extLst>
          </a:blip>
          <a:stretch>
            <a:fillRect/>
          </a:stretch>
        </p:blipFill>
        <p:spPr>
          <a:xfrm>
            <a:off x="8388155" y="3922872"/>
            <a:ext cx="3276201" cy="2334768"/>
          </a:xfrm>
          <a:prstGeom prst="rect">
            <a:avLst/>
          </a:prstGeom>
        </p:spPr>
      </p:pic>
      <p:sp>
        <p:nvSpPr>
          <p:cNvPr id="11" name="Rectangle 10">
            <a:extLst>
              <a:ext uri="{FF2B5EF4-FFF2-40B4-BE49-F238E27FC236}">
                <a16:creationId xmlns:a16="http://schemas.microsoft.com/office/drawing/2014/main" id="{3DCC4458-E897-490A-821C-D5E60EB17EEB}"/>
              </a:ext>
            </a:extLst>
          </p:cNvPr>
          <p:cNvSpPr/>
          <p:nvPr/>
        </p:nvSpPr>
        <p:spPr>
          <a:xfrm>
            <a:off x="1058825" y="3234888"/>
            <a:ext cx="10074350" cy="646331"/>
          </a:xfrm>
          <a:prstGeom prst="rect">
            <a:avLst/>
          </a:prstGeom>
        </p:spPr>
        <p:txBody>
          <a:bodyPr wrap="square">
            <a:spAutoFit/>
          </a:bodyPr>
          <a:lstStyle/>
          <a:p>
            <a:r>
              <a:rPr lang="en-GB" dirty="0"/>
              <a:t>Relationship building       Education      Capacity building     Leadership development       Community action</a:t>
            </a:r>
          </a:p>
          <a:p>
            <a:endParaRPr lang="en-GB" dirty="0"/>
          </a:p>
        </p:txBody>
      </p:sp>
      <p:pic>
        <p:nvPicPr>
          <p:cNvPr id="8" name="Picture 7">
            <a:extLst>
              <a:ext uri="{FF2B5EF4-FFF2-40B4-BE49-F238E27FC236}">
                <a16:creationId xmlns:a16="http://schemas.microsoft.com/office/drawing/2014/main" id="{94871ACE-7F5B-4EE3-9A42-FA4995BF97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85176" y="682700"/>
            <a:ext cx="3736848" cy="2334768"/>
          </a:xfrm>
          <a:prstGeom prst="rect">
            <a:avLst/>
          </a:prstGeom>
        </p:spPr>
      </p:pic>
      <p:pic>
        <p:nvPicPr>
          <p:cNvPr id="15" name="Picture 14">
            <a:extLst>
              <a:ext uri="{FF2B5EF4-FFF2-40B4-BE49-F238E27FC236}">
                <a16:creationId xmlns:a16="http://schemas.microsoft.com/office/drawing/2014/main" id="{D01A048E-51F4-4CAE-A589-05B65DC02B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0867" y="3622505"/>
            <a:ext cx="2231136" cy="2237232"/>
          </a:xfrm>
          <a:prstGeom prst="rect">
            <a:avLst/>
          </a:prstGeom>
        </p:spPr>
      </p:pic>
      <p:pic>
        <p:nvPicPr>
          <p:cNvPr id="17" name="Picture 16">
            <a:extLst>
              <a:ext uri="{FF2B5EF4-FFF2-40B4-BE49-F238E27FC236}">
                <a16:creationId xmlns:a16="http://schemas.microsoft.com/office/drawing/2014/main" id="{3271A903-4C4F-4AA1-B714-568495400E8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8299" y="6215666"/>
            <a:ext cx="2020828" cy="390145"/>
          </a:xfrm>
          <a:prstGeom prst="rect">
            <a:avLst/>
          </a:prstGeom>
        </p:spPr>
      </p:pic>
      <p:pic>
        <p:nvPicPr>
          <p:cNvPr id="18" name="Picture 17">
            <a:extLst>
              <a:ext uri="{FF2B5EF4-FFF2-40B4-BE49-F238E27FC236}">
                <a16:creationId xmlns:a16="http://schemas.microsoft.com/office/drawing/2014/main" id="{DBDB373F-2956-4704-BC93-1455ADA504CC}"/>
              </a:ext>
            </a:extLst>
          </p:cNvPr>
          <p:cNvPicPr/>
          <p:nvPr/>
        </p:nvPicPr>
        <p:blipFill rotWithShape="1">
          <a:blip r:embed="rId8">
            <a:extLst>
              <a:ext uri="{28A0092B-C50C-407E-A947-70E740481C1C}">
                <a14:useLocalDpi xmlns:a14="http://schemas.microsoft.com/office/drawing/2010/main" val="0"/>
              </a:ext>
            </a:extLst>
          </a:blip>
          <a:srcRect l="30999"/>
          <a:stretch/>
        </p:blipFill>
        <p:spPr>
          <a:xfrm>
            <a:off x="5078533" y="646881"/>
            <a:ext cx="2363470" cy="228346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Picture 18">
            <a:extLst>
              <a:ext uri="{FF2B5EF4-FFF2-40B4-BE49-F238E27FC236}">
                <a16:creationId xmlns:a16="http://schemas.microsoft.com/office/drawing/2014/main" id="{7A19D58E-9382-43AF-8BAD-8C2FFCB44D1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87270" y="3847140"/>
            <a:ext cx="1877445" cy="2655868"/>
          </a:xfrm>
          <a:prstGeom prst="rect">
            <a:avLst/>
          </a:prstGeom>
          <a:solidFill>
            <a:srgbClr val="FFFFFF">
              <a:shade val="85000"/>
            </a:srgbClr>
          </a:solidFill>
          <a:ln w="1905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1" name="Picture 20" descr="UWE-Logo-Bottom.jpg">
            <a:extLst>
              <a:ext uri="{FF2B5EF4-FFF2-40B4-BE49-F238E27FC236}">
                <a16:creationId xmlns:a16="http://schemas.microsoft.com/office/drawing/2014/main" id="{0FBCBEDD-815F-42AB-870A-8EBD99001C2D}"/>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894485" y="158761"/>
            <a:ext cx="1234568" cy="550492"/>
          </a:xfrm>
          <a:prstGeom prst="rect">
            <a:avLst/>
          </a:prstGeom>
          <a:noFill/>
          <a:ln>
            <a:noFill/>
          </a:ln>
        </p:spPr>
      </p:pic>
      <p:pic>
        <p:nvPicPr>
          <p:cNvPr id="22" name="Picture 21">
            <a:extLst>
              <a:ext uri="{FF2B5EF4-FFF2-40B4-BE49-F238E27FC236}">
                <a16:creationId xmlns:a16="http://schemas.microsoft.com/office/drawing/2014/main" id="{D9F230AC-ACF6-4EC7-8EB7-DA90DEB97233}"/>
              </a:ext>
            </a:extLst>
          </p:cNvPr>
          <p:cNvPicPr>
            <a:picLocks noChangeAspect="1"/>
          </p:cNvPicPr>
          <p:nvPr/>
        </p:nvPicPr>
        <p:blipFill rotWithShape="1">
          <a:blip r:embed="rId11">
            <a:extLst>
              <a:ext uri="{28A0092B-C50C-407E-A947-70E740481C1C}">
                <a14:useLocalDpi xmlns:a14="http://schemas.microsoft.com/office/drawing/2010/main" val="0"/>
              </a:ext>
            </a:extLst>
          </a:blip>
          <a:srcRect l="57011"/>
          <a:stretch/>
        </p:blipFill>
        <p:spPr>
          <a:xfrm>
            <a:off x="4458573" y="998263"/>
            <a:ext cx="1504587" cy="2187471"/>
          </a:xfrm>
          <a:prstGeom prst="rect">
            <a:avLst/>
          </a:prstGeom>
        </p:spPr>
      </p:pic>
    </p:spTree>
    <p:extLst>
      <p:ext uri="{BB962C8B-B14F-4D97-AF65-F5344CB8AC3E}">
        <p14:creationId xmlns:p14="http://schemas.microsoft.com/office/powerpoint/2010/main" val="5339410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4C430-2B24-42FC-88CF-99AFF8129558}"/>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825539D4-4F47-48EC-890C-43CFEE1C5F52}"/>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401DFA31-89DC-49B8-9887-5B11876A973A}"/>
              </a:ext>
            </a:extLst>
          </p:cNvPr>
          <p:cNvPicPr>
            <a:picLocks noChangeAspect="1"/>
          </p:cNvPicPr>
          <p:nvPr/>
        </p:nvPicPr>
        <p:blipFill>
          <a:blip r:embed="rId2"/>
          <a:stretch>
            <a:fillRect/>
          </a:stretch>
        </p:blipFill>
        <p:spPr>
          <a:xfrm>
            <a:off x="0" y="739855"/>
            <a:ext cx="12192000" cy="5378289"/>
          </a:xfrm>
          <a:prstGeom prst="rect">
            <a:avLst/>
          </a:prstGeom>
        </p:spPr>
      </p:pic>
      <p:pic>
        <p:nvPicPr>
          <p:cNvPr id="6" name="Picture 5">
            <a:extLst>
              <a:ext uri="{FF2B5EF4-FFF2-40B4-BE49-F238E27FC236}">
                <a16:creationId xmlns:a16="http://schemas.microsoft.com/office/drawing/2014/main" id="{0FA521BD-946A-46DD-91AB-E219FCE8FD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299" y="6215666"/>
            <a:ext cx="2020828" cy="390145"/>
          </a:xfrm>
          <a:prstGeom prst="rect">
            <a:avLst/>
          </a:prstGeom>
        </p:spPr>
      </p:pic>
      <p:pic>
        <p:nvPicPr>
          <p:cNvPr id="7" name="Picture 6" descr="UWE-Logo-Bottom.jpg">
            <a:extLst>
              <a:ext uri="{FF2B5EF4-FFF2-40B4-BE49-F238E27FC236}">
                <a16:creationId xmlns:a16="http://schemas.microsoft.com/office/drawing/2014/main" id="{ACD427E2-1482-44C5-A0F9-099554CCD376}"/>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94485" y="158761"/>
            <a:ext cx="1234568" cy="550492"/>
          </a:xfrm>
          <a:prstGeom prst="rect">
            <a:avLst/>
          </a:prstGeom>
          <a:noFill/>
          <a:ln>
            <a:noFill/>
          </a:ln>
        </p:spPr>
      </p:pic>
    </p:spTree>
    <p:extLst>
      <p:ext uri="{BB962C8B-B14F-4D97-AF65-F5344CB8AC3E}">
        <p14:creationId xmlns:p14="http://schemas.microsoft.com/office/powerpoint/2010/main" val="5896816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4C430-2B24-42FC-88CF-99AFF8129558}"/>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825539D4-4F47-48EC-890C-43CFEE1C5F52}"/>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401DFA31-89DC-49B8-9887-5B11876A973A}"/>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0" y="738088"/>
            <a:ext cx="12192000" cy="5378289"/>
          </a:xfrm>
          <a:prstGeom prst="rect">
            <a:avLst/>
          </a:prstGeom>
        </p:spPr>
      </p:pic>
      <p:pic>
        <p:nvPicPr>
          <p:cNvPr id="4" name="Picture 3">
            <a:extLst>
              <a:ext uri="{FF2B5EF4-FFF2-40B4-BE49-F238E27FC236}">
                <a16:creationId xmlns:a16="http://schemas.microsoft.com/office/drawing/2014/main" id="{0FC59B97-BE1F-45FE-89F5-30D0CB6C6E0E}"/>
              </a:ext>
            </a:extLst>
          </p:cNvPr>
          <p:cNvPicPr>
            <a:picLocks noChangeAspect="1"/>
          </p:cNvPicPr>
          <p:nvPr/>
        </p:nvPicPr>
        <p:blipFill>
          <a:blip r:embed="rId5"/>
          <a:stretch>
            <a:fillRect/>
          </a:stretch>
        </p:blipFill>
        <p:spPr>
          <a:xfrm>
            <a:off x="5888285" y="1400606"/>
            <a:ext cx="4039164" cy="5201376"/>
          </a:xfrm>
          <a:prstGeom prst="rect">
            <a:avLst/>
          </a:prstGeom>
        </p:spPr>
      </p:pic>
      <p:cxnSp>
        <p:nvCxnSpPr>
          <p:cNvPr id="7" name="Straight Connector 6">
            <a:extLst>
              <a:ext uri="{FF2B5EF4-FFF2-40B4-BE49-F238E27FC236}">
                <a16:creationId xmlns:a16="http://schemas.microsoft.com/office/drawing/2014/main" id="{3BC05EBD-E95A-4E65-AEDC-748A13CF0F8B}"/>
              </a:ext>
            </a:extLst>
          </p:cNvPr>
          <p:cNvCxnSpPr>
            <a:cxnSpLocks/>
          </p:cNvCxnSpPr>
          <p:nvPr/>
        </p:nvCxnSpPr>
        <p:spPr>
          <a:xfrm flipH="1">
            <a:off x="4171810" y="1507065"/>
            <a:ext cx="1670191" cy="2218267"/>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6D6C5DF-4468-44F8-9CCB-067BFFA579B7}"/>
              </a:ext>
            </a:extLst>
          </p:cNvPr>
          <p:cNvCxnSpPr>
            <a:cxnSpLocks/>
          </p:cNvCxnSpPr>
          <p:nvPr/>
        </p:nvCxnSpPr>
        <p:spPr>
          <a:xfrm flipH="1" flipV="1">
            <a:off x="4171810" y="3742265"/>
            <a:ext cx="1716475" cy="2835277"/>
          </a:xfrm>
          <a:prstGeom prst="line">
            <a:avLst/>
          </a:prstGeom>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B54B76BF-B228-497F-BC42-89AFA99961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8299" y="6215666"/>
            <a:ext cx="2020828" cy="390145"/>
          </a:xfrm>
          <a:prstGeom prst="rect">
            <a:avLst/>
          </a:prstGeom>
        </p:spPr>
      </p:pic>
      <p:pic>
        <p:nvPicPr>
          <p:cNvPr id="14" name="Picture 13" descr="UWE-Logo-Bottom.jpg">
            <a:extLst>
              <a:ext uri="{FF2B5EF4-FFF2-40B4-BE49-F238E27FC236}">
                <a16:creationId xmlns:a16="http://schemas.microsoft.com/office/drawing/2014/main" id="{AD680CF1-FC92-40DE-9DB5-C7D1F479828A}"/>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894485" y="158761"/>
            <a:ext cx="1234568" cy="550492"/>
          </a:xfrm>
          <a:prstGeom prst="rect">
            <a:avLst/>
          </a:prstGeom>
          <a:noFill/>
          <a:ln>
            <a:noFill/>
          </a:ln>
        </p:spPr>
      </p:pic>
    </p:spTree>
    <p:extLst>
      <p:ext uri="{BB962C8B-B14F-4D97-AF65-F5344CB8AC3E}">
        <p14:creationId xmlns:p14="http://schemas.microsoft.com/office/powerpoint/2010/main" val="18607560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C4F2108-E2FB-4825-B224-ECE122DC26E8}"/>
              </a:ext>
            </a:extLst>
          </p:cNvPr>
          <p:cNvPicPr>
            <a:picLocks noChangeAspect="1"/>
          </p:cNvPicPr>
          <p:nvPr/>
        </p:nvPicPr>
        <p:blipFill>
          <a:blip r:embed="rId3"/>
          <a:stretch>
            <a:fillRect/>
          </a:stretch>
        </p:blipFill>
        <p:spPr>
          <a:xfrm>
            <a:off x="4359188" y="1035897"/>
            <a:ext cx="7388843" cy="4786206"/>
          </a:xfrm>
          <a:prstGeom prst="rect">
            <a:avLst/>
          </a:prstGeom>
        </p:spPr>
      </p:pic>
      <p:pic>
        <p:nvPicPr>
          <p:cNvPr id="5" name="Picture 4">
            <a:extLst>
              <a:ext uri="{FF2B5EF4-FFF2-40B4-BE49-F238E27FC236}">
                <a16:creationId xmlns:a16="http://schemas.microsoft.com/office/drawing/2014/main" id="{85C501BC-18AF-4BDC-8DBB-1D52D40B2053}"/>
              </a:ext>
            </a:extLst>
          </p:cNvPr>
          <p:cNvPicPr>
            <a:picLocks noChangeAspect="1"/>
          </p:cNvPicPr>
          <p:nvPr/>
        </p:nvPicPr>
        <p:blipFill>
          <a:blip r:embed="rId4"/>
          <a:stretch>
            <a:fillRect/>
          </a:stretch>
        </p:blipFill>
        <p:spPr>
          <a:xfrm>
            <a:off x="6444280" y="3993422"/>
            <a:ext cx="1834753" cy="2750001"/>
          </a:xfrm>
          <a:prstGeom prst="rect">
            <a:avLst/>
          </a:prstGeom>
        </p:spPr>
      </p:pic>
      <p:sp>
        <p:nvSpPr>
          <p:cNvPr id="6" name="Arrow: Down 9">
            <a:extLst>
              <a:ext uri="{FF2B5EF4-FFF2-40B4-BE49-F238E27FC236}">
                <a16:creationId xmlns:a16="http://schemas.microsoft.com/office/drawing/2014/main" id="{7C58915F-6CC7-4D51-A22B-6327769860B5}"/>
              </a:ext>
            </a:extLst>
          </p:cNvPr>
          <p:cNvSpPr/>
          <p:nvPr/>
        </p:nvSpPr>
        <p:spPr>
          <a:xfrm rot="13464259">
            <a:off x="8473199" y="3611019"/>
            <a:ext cx="328181" cy="76480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19939"/>
            <a:endParaRPr lang="nl-BE" sz="1260">
              <a:solidFill>
                <a:prstClr val="white"/>
              </a:solidFill>
              <a:latin typeface="Calibri"/>
            </a:endParaRPr>
          </a:p>
        </p:txBody>
      </p:sp>
      <p:pic>
        <p:nvPicPr>
          <p:cNvPr id="7" name="Picture 6">
            <a:extLst>
              <a:ext uri="{FF2B5EF4-FFF2-40B4-BE49-F238E27FC236}">
                <a16:creationId xmlns:a16="http://schemas.microsoft.com/office/drawing/2014/main" id="{C5E54934-12CA-4A71-9B0B-FE524E14528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5384" y="2060177"/>
            <a:ext cx="4000302" cy="2105422"/>
          </a:xfrm>
          <a:prstGeom prst="rect">
            <a:avLst/>
          </a:prstGeom>
        </p:spPr>
      </p:pic>
      <p:pic>
        <p:nvPicPr>
          <p:cNvPr id="9" name="Picture 8">
            <a:extLst>
              <a:ext uri="{FF2B5EF4-FFF2-40B4-BE49-F238E27FC236}">
                <a16:creationId xmlns:a16="http://schemas.microsoft.com/office/drawing/2014/main" id="{1EB495A4-E06E-4A20-B787-A8169771C83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8299" y="6215666"/>
            <a:ext cx="2020828" cy="390145"/>
          </a:xfrm>
          <a:prstGeom prst="rect">
            <a:avLst/>
          </a:prstGeom>
        </p:spPr>
      </p:pic>
      <p:pic>
        <p:nvPicPr>
          <p:cNvPr id="10" name="Picture 9" descr="UWE-Logo-Bottom.jpg">
            <a:extLst>
              <a:ext uri="{FF2B5EF4-FFF2-40B4-BE49-F238E27FC236}">
                <a16:creationId xmlns:a16="http://schemas.microsoft.com/office/drawing/2014/main" id="{5CB2F99D-2581-41B5-BDAC-39C2DD2BA707}"/>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894485" y="158761"/>
            <a:ext cx="1234568" cy="550492"/>
          </a:xfrm>
          <a:prstGeom prst="rect">
            <a:avLst/>
          </a:prstGeom>
          <a:noFill/>
          <a:ln>
            <a:noFill/>
          </a:ln>
        </p:spPr>
      </p:pic>
    </p:spTree>
    <p:extLst>
      <p:ext uri="{BB962C8B-B14F-4D97-AF65-F5344CB8AC3E}">
        <p14:creationId xmlns:p14="http://schemas.microsoft.com/office/powerpoint/2010/main" val="40958396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1B220-34AC-4139-BF5D-8B97B18ED76B}"/>
              </a:ext>
            </a:extLst>
          </p:cNvPr>
          <p:cNvSpPr>
            <a:spLocks noGrp="1"/>
          </p:cNvSpPr>
          <p:nvPr>
            <p:ph type="title"/>
          </p:nvPr>
        </p:nvSpPr>
        <p:spPr/>
        <p:txBody>
          <a:bodyPr>
            <a:normAutofit/>
          </a:bodyPr>
          <a:lstStyle/>
          <a:p>
            <a:r>
              <a:rPr lang="en-GB" dirty="0"/>
              <a:t>Takeaways</a:t>
            </a:r>
          </a:p>
        </p:txBody>
      </p:sp>
      <p:sp>
        <p:nvSpPr>
          <p:cNvPr id="14" name="Content Placeholder 13">
            <a:extLst>
              <a:ext uri="{FF2B5EF4-FFF2-40B4-BE49-F238E27FC236}">
                <a16:creationId xmlns:a16="http://schemas.microsoft.com/office/drawing/2014/main" id="{685C94B6-9E70-4612-B3E3-95ABCE0226E8}"/>
              </a:ext>
            </a:extLst>
          </p:cNvPr>
          <p:cNvSpPr>
            <a:spLocks noGrp="1"/>
          </p:cNvSpPr>
          <p:nvPr>
            <p:ph idx="1"/>
          </p:nvPr>
        </p:nvSpPr>
        <p:spPr>
          <a:xfrm>
            <a:off x="838200" y="1586443"/>
            <a:ext cx="10515600" cy="3647788"/>
          </a:xfrm>
        </p:spPr>
        <p:txBody>
          <a:bodyPr>
            <a:normAutofit fontScale="77500" lnSpcReduction="20000"/>
          </a:bodyPr>
          <a:lstStyle/>
          <a:p>
            <a:pPr>
              <a:lnSpc>
                <a:spcPct val="150000"/>
              </a:lnSpc>
            </a:pPr>
            <a:r>
              <a:rPr lang="en-GB" dirty="0"/>
              <a:t>Community organising for climate action</a:t>
            </a:r>
          </a:p>
          <a:p>
            <a:pPr>
              <a:lnSpc>
                <a:spcPct val="150000"/>
              </a:lnSpc>
            </a:pPr>
            <a:r>
              <a:rPr lang="en-GB" dirty="0"/>
              <a:t>Science communicators as agents for change</a:t>
            </a:r>
          </a:p>
          <a:p>
            <a:pPr>
              <a:lnSpc>
                <a:spcPct val="150000"/>
              </a:lnSpc>
            </a:pPr>
            <a:r>
              <a:rPr lang="en-GB" dirty="0"/>
              <a:t>Take time</a:t>
            </a:r>
          </a:p>
          <a:p>
            <a:pPr>
              <a:lnSpc>
                <a:spcPct val="150000"/>
              </a:lnSpc>
            </a:pPr>
            <a:r>
              <a:rPr lang="en-GB" dirty="0"/>
              <a:t>Allow space for things to emerge</a:t>
            </a:r>
          </a:p>
          <a:p>
            <a:pPr>
              <a:lnSpc>
                <a:spcPct val="150000"/>
              </a:lnSpc>
            </a:pPr>
            <a:r>
              <a:rPr lang="en-GB" dirty="0"/>
              <a:t>Create cross-scale linkages</a:t>
            </a:r>
          </a:p>
          <a:p>
            <a:pPr>
              <a:lnSpc>
                <a:spcPct val="150000"/>
              </a:lnSpc>
            </a:pPr>
            <a:r>
              <a:rPr lang="en-GB" dirty="0"/>
              <a:t>Food, art, digital tech/biosensors and craft as a hooks; as tools to break down power</a:t>
            </a:r>
          </a:p>
        </p:txBody>
      </p:sp>
      <p:pic>
        <p:nvPicPr>
          <p:cNvPr id="16" name="Picture 15" descr="UWE-Logo-Bottom.jpg">
            <a:extLst>
              <a:ext uri="{FF2B5EF4-FFF2-40B4-BE49-F238E27FC236}">
                <a16:creationId xmlns:a16="http://schemas.microsoft.com/office/drawing/2014/main" id="{F96526B8-CD77-4A31-9272-98E76FB5C9D2}"/>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94485" y="158761"/>
            <a:ext cx="1234568" cy="550492"/>
          </a:xfrm>
          <a:prstGeom prst="rect">
            <a:avLst/>
          </a:prstGeom>
          <a:noFill/>
          <a:ln>
            <a:noFill/>
          </a:ln>
        </p:spPr>
      </p:pic>
      <p:pic>
        <p:nvPicPr>
          <p:cNvPr id="17" name="Picture 16">
            <a:extLst>
              <a:ext uri="{FF2B5EF4-FFF2-40B4-BE49-F238E27FC236}">
                <a16:creationId xmlns:a16="http://schemas.microsoft.com/office/drawing/2014/main" id="{7235E970-F53B-4FD4-BF99-3EFCAEF0AD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299" y="6215666"/>
            <a:ext cx="2020828" cy="390145"/>
          </a:xfrm>
          <a:prstGeom prst="rect">
            <a:avLst/>
          </a:prstGeom>
        </p:spPr>
      </p:pic>
      <p:pic>
        <p:nvPicPr>
          <p:cNvPr id="18" name="Picture 17">
            <a:extLst>
              <a:ext uri="{FF2B5EF4-FFF2-40B4-BE49-F238E27FC236}">
                <a16:creationId xmlns:a16="http://schemas.microsoft.com/office/drawing/2014/main" id="{D51736A6-1D9E-4D7A-A04F-10A2403673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8840" y="5436035"/>
            <a:ext cx="1679777" cy="1169776"/>
          </a:xfrm>
          <a:prstGeom prst="rect">
            <a:avLst/>
          </a:prstGeom>
        </p:spPr>
      </p:pic>
    </p:spTree>
    <p:extLst>
      <p:ext uri="{BB962C8B-B14F-4D97-AF65-F5344CB8AC3E}">
        <p14:creationId xmlns:p14="http://schemas.microsoft.com/office/powerpoint/2010/main" val="17222060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2DDC1-E13B-4982-BDE6-A53863E85FB2}"/>
              </a:ext>
            </a:extLst>
          </p:cNvPr>
          <p:cNvSpPr>
            <a:spLocks noGrp="1"/>
          </p:cNvSpPr>
          <p:nvPr>
            <p:ph type="title"/>
          </p:nvPr>
        </p:nvSpPr>
        <p:spPr/>
        <p:txBody>
          <a:bodyPr/>
          <a:lstStyle/>
          <a:p>
            <a:r>
              <a:rPr lang="en-GB" dirty="0"/>
              <a:t>Spectrum of participation</a:t>
            </a:r>
          </a:p>
        </p:txBody>
      </p:sp>
      <p:pic>
        <p:nvPicPr>
          <p:cNvPr id="5" name="Picture 4" descr="UWE-Logo-Bottom.jpg">
            <a:extLst>
              <a:ext uri="{FF2B5EF4-FFF2-40B4-BE49-F238E27FC236}">
                <a16:creationId xmlns:a16="http://schemas.microsoft.com/office/drawing/2014/main" id="{A9E97525-D3F7-471D-A38E-4108576AA497}"/>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94485" y="158761"/>
            <a:ext cx="1234568" cy="550492"/>
          </a:xfrm>
          <a:prstGeom prst="rect">
            <a:avLst/>
          </a:prstGeom>
          <a:noFill/>
          <a:ln>
            <a:noFill/>
          </a:ln>
        </p:spPr>
      </p:pic>
      <p:pic>
        <p:nvPicPr>
          <p:cNvPr id="8" name="Content Placeholder 7">
            <a:extLst>
              <a:ext uri="{FF2B5EF4-FFF2-40B4-BE49-F238E27FC236}">
                <a16:creationId xmlns:a16="http://schemas.microsoft.com/office/drawing/2014/main" id="{99E18866-A37E-47D1-B7C3-86EEE8FB0DDB}"/>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12308" t="17585" r="13177" b="28088"/>
          <a:stretch/>
        </p:blipFill>
        <p:spPr>
          <a:xfrm>
            <a:off x="1225827" y="1437666"/>
            <a:ext cx="10515600" cy="5420334"/>
          </a:xfrm>
        </p:spPr>
      </p:pic>
      <p:sp>
        <p:nvSpPr>
          <p:cNvPr id="9" name="Oval 8">
            <a:extLst>
              <a:ext uri="{FF2B5EF4-FFF2-40B4-BE49-F238E27FC236}">
                <a16:creationId xmlns:a16="http://schemas.microsoft.com/office/drawing/2014/main" id="{A75E63EE-F0B8-48B7-BB7B-F0F179A6AD09}"/>
              </a:ext>
            </a:extLst>
          </p:cNvPr>
          <p:cNvSpPr/>
          <p:nvPr/>
        </p:nvSpPr>
        <p:spPr>
          <a:xfrm>
            <a:off x="4301067" y="6654800"/>
            <a:ext cx="1253066" cy="37253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98392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234967C-1814-450C-8297-D1635A8ADD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307" y="5350522"/>
            <a:ext cx="1968039" cy="1370518"/>
          </a:xfrm>
          <a:prstGeom prst="rect">
            <a:avLst/>
          </a:prstGeom>
        </p:spPr>
      </p:pic>
      <p:pic>
        <p:nvPicPr>
          <p:cNvPr id="5" name="Picture 4" descr="UWE-Logo-Bottom.jpg">
            <a:extLst>
              <a:ext uri="{FF2B5EF4-FFF2-40B4-BE49-F238E27FC236}">
                <a16:creationId xmlns:a16="http://schemas.microsoft.com/office/drawing/2014/main" id="{6D08D050-B373-41AF-A95C-31B38EECCFC2}"/>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94485" y="158761"/>
            <a:ext cx="1234568" cy="550492"/>
          </a:xfrm>
          <a:prstGeom prst="rect">
            <a:avLst/>
          </a:prstGeom>
          <a:noFill/>
          <a:ln>
            <a:noFill/>
          </a:ln>
        </p:spPr>
      </p:pic>
      <p:sp>
        <p:nvSpPr>
          <p:cNvPr id="6" name="Rectangle 5">
            <a:extLst>
              <a:ext uri="{FF2B5EF4-FFF2-40B4-BE49-F238E27FC236}">
                <a16:creationId xmlns:a16="http://schemas.microsoft.com/office/drawing/2014/main" id="{123796CB-5E51-4DB8-BEB8-35C5CF7E28F6}"/>
              </a:ext>
            </a:extLst>
          </p:cNvPr>
          <p:cNvSpPr/>
          <p:nvPr/>
        </p:nvSpPr>
        <p:spPr>
          <a:xfrm>
            <a:off x="1137007" y="1442620"/>
            <a:ext cx="9834691" cy="3170099"/>
          </a:xfrm>
          <a:prstGeom prst="rect">
            <a:avLst/>
          </a:prstGeom>
        </p:spPr>
        <p:txBody>
          <a:bodyPr wrap="square">
            <a:spAutoFit/>
          </a:bodyPr>
          <a:lstStyle/>
          <a:p>
            <a:r>
              <a:rPr lang="en-GB" sz="4000" dirty="0">
                <a:latin typeface="Tahoma" panose="020B0604030504040204" pitchFamily="34" charset="0"/>
                <a:ea typeface="Tahoma" panose="020B0604030504040204" pitchFamily="34" charset="0"/>
                <a:cs typeface="Tahoma" panose="020B0604030504040204" pitchFamily="34" charset="0"/>
              </a:rPr>
              <a:t>Cities impact people… </a:t>
            </a:r>
          </a:p>
          <a:p>
            <a:endParaRPr lang="en-GB" sz="4000" dirty="0">
              <a:latin typeface="Tahoma" panose="020B0604030504040204" pitchFamily="34" charset="0"/>
              <a:ea typeface="Tahoma" panose="020B0604030504040204" pitchFamily="34" charset="0"/>
              <a:cs typeface="Tahoma" panose="020B0604030504040204" pitchFamily="34" charset="0"/>
            </a:endParaRPr>
          </a:p>
          <a:p>
            <a:endParaRPr lang="en-GB" sz="4000" dirty="0">
              <a:latin typeface="Tahoma" panose="020B0604030504040204" pitchFamily="34" charset="0"/>
              <a:ea typeface="Tahoma" panose="020B0604030504040204" pitchFamily="34" charset="0"/>
              <a:cs typeface="Tahoma" panose="020B0604030504040204" pitchFamily="34" charset="0"/>
            </a:endParaRPr>
          </a:p>
          <a:p>
            <a:pPr algn="r"/>
            <a:r>
              <a:rPr lang="en-GB" sz="4000" dirty="0">
                <a:latin typeface="Tahoma" panose="020B0604030504040204" pitchFamily="34" charset="0"/>
                <a:ea typeface="Tahoma" panose="020B0604030504040204" pitchFamily="34" charset="0"/>
                <a:cs typeface="Tahoma" panose="020B0604030504040204" pitchFamily="34" charset="0"/>
              </a:rPr>
              <a:t>  		…and people’s behaviour and decisions impact cities</a:t>
            </a:r>
            <a:endParaRPr lang="en-US" sz="4000"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94489981-1C2C-45CF-BEE5-E301BDA7C3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94933" y="5218517"/>
            <a:ext cx="1768555" cy="1639483"/>
          </a:xfrm>
          <a:prstGeom prst="rect">
            <a:avLst/>
          </a:prstGeom>
        </p:spPr>
      </p:pic>
      <p:pic>
        <p:nvPicPr>
          <p:cNvPr id="8" name="Picture 7">
            <a:extLst>
              <a:ext uri="{FF2B5EF4-FFF2-40B4-BE49-F238E27FC236}">
                <a16:creationId xmlns:a16="http://schemas.microsoft.com/office/drawing/2014/main" id="{41376E92-1CE7-40D0-ABB1-7CCBA6C619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23733" y="5840708"/>
            <a:ext cx="2020828" cy="390145"/>
          </a:xfrm>
          <a:prstGeom prst="rect">
            <a:avLst/>
          </a:prstGeom>
        </p:spPr>
      </p:pic>
    </p:spTree>
    <p:extLst>
      <p:ext uri="{BB962C8B-B14F-4D97-AF65-F5344CB8AC3E}">
        <p14:creationId xmlns:p14="http://schemas.microsoft.com/office/powerpoint/2010/main" val="4024926127"/>
      </p:ext>
    </p:extLst>
  </p:cSld>
  <p:clrMapOvr>
    <a:masterClrMapping/>
  </p:clrMapOvr>
  <mc:AlternateContent xmlns:mc="http://schemas.openxmlformats.org/markup-compatibility/2006" xmlns:p14="http://schemas.microsoft.com/office/powerpoint/2010/main">
    <mc:Choice Requires="p14">
      <p:transition spd="slow" p14:dur="2000" advTm="130252"/>
    </mc:Choice>
    <mc:Fallback xmlns="">
      <p:transition spd="slow" advTm="130252"/>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234967C-1814-450C-8297-D1635A8ADD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774" y="5551265"/>
            <a:ext cx="1679777" cy="1169776"/>
          </a:xfrm>
          <a:prstGeom prst="rect">
            <a:avLst/>
          </a:prstGeom>
        </p:spPr>
      </p:pic>
      <p:pic>
        <p:nvPicPr>
          <p:cNvPr id="5" name="Picture 4" descr="UWE-Logo-Bottom.jpg">
            <a:extLst>
              <a:ext uri="{FF2B5EF4-FFF2-40B4-BE49-F238E27FC236}">
                <a16:creationId xmlns:a16="http://schemas.microsoft.com/office/drawing/2014/main" id="{6D08D050-B373-41AF-A95C-31B38EECCFC2}"/>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94485" y="158761"/>
            <a:ext cx="1234568" cy="550492"/>
          </a:xfrm>
          <a:prstGeom prst="rect">
            <a:avLst/>
          </a:prstGeom>
          <a:noFill/>
          <a:ln>
            <a:noFill/>
          </a:ln>
        </p:spPr>
      </p:pic>
      <p:grpSp>
        <p:nvGrpSpPr>
          <p:cNvPr id="6" name="Group 5">
            <a:extLst>
              <a:ext uri="{FF2B5EF4-FFF2-40B4-BE49-F238E27FC236}">
                <a16:creationId xmlns:a16="http://schemas.microsoft.com/office/drawing/2014/main" id="{1C0A596B-F692-403C-870F-302AEEC5C8E0}"/>
              </a:ext>
            </a:extLst>
          </p:cNvPr>
          <p:cNvGrpSpPr/>
          <p:nvPr/>
        </p:nvGrpSpPr>
        <p:grpSpPr>
          <a:xfrm>
            <a:off x="2422895" y="4432547"/>
            <a:ext cx="9291777" cy="1715368"/>
            <a:chOff x="838200" y="4572002"/>
            <a:chExt cx="10109205" cy="2070163"/>
          </a:xfrm>
        </p:grpSpPr>
        <p:sp>
          <p:nvSpPr>
            <p:cNvPr id="7" name="Rounded Rectangle 4">
              <a:extLst>
                <a:ext uri="{FF2B5EF4-FFF2-40B4-BE49-F238E27FC236}">
                  <a16:creationId xmlns:a16="http://schemas.microsoft.com/office/drawing/2014/main" id="{ED361718-63FB-4896-98AB-54228F564281}"/>
                </a:ext>
              </a:extLst>
            </p:cNvPr>
            <p:cNvSpPr/>
            <p:nvPr/>
          </p:nvSpPr>
          <p:spPr>
            <a:xfrm>
              <a:off x="838200" y="4572002"/>
              <a:ext cx="1908629" cy="1277257"/>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latin typeface="Tahoma" panose="020B0604030504040204" pitchFamily="34" charset="0"/>
                  <a:ea typeface="Tahoma" panose="020B0604030504040204" pitchFamily="34" charset="0"/>
                  <a:cs typeface="Tahoma" panose="020B0604030504040204" pitchFamily="34" charset="0"/>
                </a:rPr>
                <a:t>Green space</a:t>
              </a:r>
            </a:p>
          </p:txBody>
        </p:sp>
        <p:sp>
          <p:nvSpPr>
            <p:cNvPr id="8" name="Rounded Rectangle 11">
              <a:extLst>
                <a:ext uri="{FF2B5EF4-FFF2-40B4-BE49-F238E27FC236}">
                  <a16:creationId xmlns:a16="http://schemas.microsoft.com/office/drawing/2014/main" id="{1CD0EADB-5581-4569-8CED-A97286A72637}"/>
                </a:ext>
              </a:extLst>
            </p:cNvPr>
            <p:cNvSpPr/>
            <p:nvPr/>
          </p:nvSpPr>
          <p:spPr>
            <a:xfrm>
              <a:off x="9038776" y="4572002"/>
              <a:ext cx="1908629" cy="1277257"/>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latin typeface="Tahoma" panose="020B0604030504040204" pitchFamily="34" charset="0"/>
                  <a:ea typeface="Tahoma" panose="020B0604030504040204" pitchFamily="34" charset="0"/>
                  <a:cs typeface="Tahoma" panose="020B0604030504040204" pitchFamily="34" charset="0"/>
                </a:rPr>
                <a:t>Food environment</a:t>
              </a:r>
            </a:p>
          </p:txBody>
        </p:sp>
        <p:sp>
          <p:nvSpPr>
            <p:cNvPr id="9" name="Rounded Rectangle 12">
              <a:extLst>
                <a:ext uri="{FF2B5EF4-FFF2-40B4-BE49-F238E27FC236}">
                  <a16:creationId xmlns:a16="http://schemas.microsoft.com/office/drawing/2014/main" id="{9FE26202-D3F8-4F58-B988-22981EC5E0FD}"/>
                </a:ext>
              </a:extLst>
            </p:cNvPr>
            <p:cNvSpPr/>
            <p:nvPr/>
          </p:nvSpPr>
          <p:spPr>
            <a:xfrm>
              <a:off x="6988632" y="4572002"/>
              <a:ext cx="1908629" cy="1277257"/>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latin typeface="Tahoma" panose="020B0604030504040204" pitchFamily="34" charset="0"/>
                  <a:ea typeface="Tahoma" panose="020B0604030504040204" pitchFamily="34" charset="0"/>
                  <a:cs typeface="Tahoma" panose="020B0604030504040204" pitchFamily="34" charset="0"/>
                </a:rPr>
                <a:t>Neighbourhood design</a:t>
              </a:r>
            </a:p>
          </p:txBody>
        </p:sp>
        <p:sp>
          <p:nvSpPr>
            <p:cNvPr id="10" name="Rounded Rectangle 13">
              <a:extLst>
                <a:ext uri="{FF2B5EF4-FFF2-40B4-BE49-F238E27FC236}">
                  <a16:creationId xmlns:a16="http://schemas.microsoft.com/office/drawing/2014/main" id="{C18B4CFC-07B3-49E2-BE61-BDBD2CFACEAE}"/>
                </a:ext>
              </a:extLst>
            </p:cNvPr>
            <p:cNvSpPr/>
            <p:nvPr/>
          </p:nvSpPr>
          <p:spPr>
            <a:xfrm>
              <a:off x="4938488" y="4572002"/>
              <a:ext cx="1908629" cy="1277257"/>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latin typeface="Tahoma" panose="020B0604030504040204" pitchFamily="34" charset="0"/>
                  <a:ea typeface="Tahoma" panose="020B0604030504040204" pitchFamily="34" charset="0"/>
                  <a:cs typeface="Tahoma" panose="020B0604030504040204" pitchFamily="34" charset="0"/>
                </a:rPr>
                <a:t>Transport</a:t>
              </a:r>
            </a:p>
          </p:txBody>
        </p:sp>
        <p:sp>
          <p:nvSpPr>
            <p:cNvPr id="11" name="Rounded Rectangle 14">
              <a:extLst>
                <a:ext uri="{FF2B5EF4-FFF2-40B4-BE49-F238E27FC236}">
                  <a16:creationId xmlns:a16="http://schemas.microsoft.com/office/drawing/2014/main" id="{5845368A-F385-484B-95C4-CAE9A586BD8B}"/>
                </a:ext>
              </a:extLst>
            </p:cNvPr>
            <p:cNvSpPr/>
            <p:nvPr/>
          </p:nvSpPr>
          <p:spPr>
            <a:xfrm>
              <a:off x="2888344" y="4572002"/>
              <a:ext cx="1908629" cy="1277257"/>
            </a:xfrm>
            <a:prstGeom prst="roundRect">
              <a:avLst/>
            </a:prstGeom>
            <a:solidFill>
              <a:srgbClr val="F9A7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latin typeface="Tahoma" panose="020B0604030504040204" pitchFamily="34" charset="0"/>
                  <a:ea typeface="Tahoma" panose="020B0604030504040204" pitchFamily="34" charset="0"/>
                  <a:cs typeface="Tahoma" panose="020B0604030504040204" pitchFamily="34" charset="0"/>
                </a:rPr>
                <a:t>Buildings</a:t>
              </a:r>
            </a:p>
          </p:txBody>
        </p:sp>
        <p:pic>
          <p:nvPicPr>
            <p:cNvPr id="12" name="Picture 11">
              <a:extLst>
                <a:ext uri="{FF2B5EF4-FFF2-40B4-BE49-F238E27FC236}">
                  <a16:creationId xmlns:a16="http://schemas.microsoft.com/office/drawing/2014/main" id="{C9433B19-8DCB-432A-967B-E5729EED2102}"/>
                </a:ext>
              </a:extLst>
            </p:cNvPr>
            <p:cNvPicPr>
              <a:picLocks noChangeAspect="1"/>
            </p:cNvPicPr>
            <p:nvPr/>
          </p:nvPicPr>
          <p:blipFill>
            <a:blip r:embed="rId5"/>
            <a:stretch>
              <a:fillRect/>
            </a:stretch>
          </p:blipFill>
          <p:spPr>
            <a:xfrm>
              <a:off x="3561795" y="5389689"/>
              <a:ext cx="1233600" cy="1238281"/>
            </a:xfrm>
            <a:prstGeom prst="ellipse">
              <a:avLst/>
            </a:prstGeom>
          </p:spPr>
        </p:pic>
        <p:pic>
          <p:nvPicPr>
            <p:cNvPr id="13" name="Picture 12">
              <a:extLst>
                <a:ext uri="{FF2B5EF4-FFF2-40B4-BE49-F238E27FC236}">
                  <a16:creationId xmlns:a16="http://schemas.microsoft.com/office/drawing/2014/main" id="{8D87A0DA-5BEA-44F5-94A9-702EB206A403}"/>
                </a:ext>
              </a:extLst>
            </p:cNvPr>
            <p:cNvPicPr>
              <a:picLocks noChangeAspect="1"/>
            </p:cNvPicPr>
            <p:nvPr/>
          </p:nvPicPr>
          <p:blipFill>
            <a:blip r:embed="rId6"/>
            <a:stretch>
              <a:fillRect/>
            </a:stretch>
          </p:blipFill>
          <p:spPr>
            <a:xfrm>
              <a:off x="1514019" y="5407417"/>
              <a:ext cx="1233600" cy="1215721"/>
            </a:xfrm>
            <a:prstGeom prst="ellipse">
              <a:avLst/>
            </a:prstGeom>
          </p:spPr>
        </p:pic>
        <p:pic>
          <p:nvPicPr>
            <p:cNvPr id="14" name="Picture 13">
              <a:extLst>
                <a:ext uri="{FF2B5EF4-FFF2-40B4-BE49-F238E27FC236}">
                  <a16:creationId xmlns:a16="http://schemas.microsoft.com/office/drawing/2014/main" id="{201F19EC-11F8-4E43-9039-FDFD06BCCEB9}"/>
                </a:ext>
              </a:extLst>
            </p:cNvPr>
            <p:cNvPicPr>
              <a:picLocks noChangeAspect="1"/>
            </p:cNvPicPr>
            <p:nvPr/>
          </p:nvPicPr>
          <p:blipFill>
            <a:blip r:embed="rId7"/>
            <a:stretch>
              <a:fillRect/>
            </a:stretch>
          </p:blipFill>
          <p:spPr>
            <a:xfrm>
              <a:off x="9712227" y="5411707"/>
              <a:ext cx="1229247" cy="1211431"/>
            </a:xfrm>
            <a:prstGeom prst="ellipse">
              <a:avLst/>
            </a:prstGeom>
          </p:spPr>
        </p:pic>
        <p:pic>
          <p:nvPicPr>
            <p:cNvPr id="15" name="Picture 14">
              <a:extLst>
                <a:ext uri="{FF2B5EF4-FFF2-40B4-BE49-F238E27FC236}">
                  <a16:creationId xmlns:a16="http://schemas.microsoft.com/office/drawing/2014/main" id="{272B3A41-FFEF-436D-A37D-72A2B179759F}"/>
                </a:ext>
              </a:extLst>
            </p:cNvPr>
            <p:cNvPicPr>
              <a:picLocks noChangeAspect="1"/>
            </p:cNvPicPr>
            <p:nvPr/>
          </p:nvPicPr>
          <p:blipFill>
            <a:blip r:embed="rId8"/>
            <a:stretch>
              <a:fillRect/>
            </a:stretch>
          </p:blipFill>
          <p:spPr>
            <a:xfrm>
              <a:off x="7668015" y="5430734"/>
              <a:ext cx="1229247" cy="1211431"/>
            </a:xfrm>
            <a:prstGeom prst="ellipse">
              <a:avLst/>
            </a:prstGeom>
          </p:spPr>
        </p:pic>
        <p:pic>
          <p:nvPicPr>
            <p:cNvPr id="16" name="Picture 15">
              <a:extLst>
                <a:ext uri="{FF2B5EF4-FFF2-40B4-BE49-F238E27FC236}">
                  <a16:creationId xmlns:a16="http://schemas.microsoft.com/office/drawing/2014/main" id="{EFECB6D7-3009-45F8-BA81-C4B3DF48CF8B}"/>
                </a:ext>
              </a:extLst>
            </p:cNvPr>
            <p:cNvPicPr>
              <a:picLocks noChangeAspect="1"/>
            </p:cNvPicPr>
            <p:nvPr/>
          </p:nvPicPr>
          <p:blipFill>
            <a:blip r:embed="rId9"/>
            <a:stretch>
              <a:fillRect/>
            </a:stretch>
          </p:blipFill>
          <p:spPr>
            <a:xfrm>
              <a:off x="5623804" y="5411707"/>
              <a:ext cx="1229245" cy="1211431"/>
            </a:xfrm>
            <a:prstGeom prst="ellipse">
              <a:avLst/>
            </a:prstGeom>
          </p:spPr>
        </p:pic>
      </p:grpSp>
      <p:grpSp>
        <p:nvGrpSpPr>
          <p:cNvPr id="38" name="Group 37">
            <a:extLst>
              <a:ext uri="{FF2B5EF4-FFF2-40B4-BE49-F238E27FC236}">
                <a16:creationId xmlns:a16="http://schemas.microsoft.com/office/drawing/2014/main" id="{F65E0866-BC3B-4CC0-8A24-7685B61840EE}"/>
              </a:ext>
            </a:extLst>
          </p:cNvPr>
          <p:cNvGrpSpPr/>
          <p:nvPr/>
        </p:nvGrpSpPr>
        <p:grpSpPr>
          <a:xfrm>
            <a:off x="173774" y="158761"/>
            <a:ext cx="4006191" cy="3955237"/>
            <a:chOff x="7982929" y="444237"/>
            <a:chExt cx="4006191" cy="3955237"/>
          </a:xfrm>
        </p:grpSpPr>
        <p:sp>
          <p:nvSpPr>
            <p:cNvPr id="21" name="Rounded Rectangle 15">
              <a:extLst>
                <a:ext uri="{FF2B5EF4-FFF2-40B4-BE49-F238E27FC236}">
                  <a16:creationId xmlns:a16="http://schemas.microsoft.com/office/drawing/2014/main" id="{18FA793B-E008-4E87-AAFB-0F0AECC1AB8F}"/>
                </a:ext>
              </a:extLst>
            </p:cNvPr>
            <p:cNvSpPr/>
            <p:nvPr/>
          </p:nvSpPr>
          <p:spPr>
            <a:xfrm>
              <a:off x="9038772" y="3319995"/>
              <a:ext cx="1908635" cy="78969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latin typeface="Tahoma" panose="020B0604030504040204" pitchFamily="34" charset="0"/>
                  <a:ea typeface="Tahoma" panose="020B0604030504040204" pitchFamily="34" charset="0"/>
                  <a:cs typeface="Tahoma" panose="020B0604030504040204" pitchFamily="34" charset="0"/>
                </a:rPr>
                <a:t>Communities</a:t>
              </a:r>
              <a:r>
                <a:rPr lang="en-GB" sz="1400" dirty="0">
                  <a:solidFill>
                    <a:schemeClr val="tx1"/>
                  </a:solidFill>
                  <a:latin typeface="Arial "/>
                </a:rPr>
                <a:t>?  </a:t>
              </a:r>
            </a:p>
          </p:txBody>
        </p:sp>
        <p:sp>
          <p:nvSpPr>
            <p:cNvPr id="37" name="Rounded Rectangle 9">
              <a:extLst>
                <a:ext uri="{FF2B5EF4-FFF2-40B4-BE49-F238E27FC236}">
                  <a16:creationId xmlns:a16="http://schemas.microsoft.com/office/drawing/2014/main" id="{0A61095D-CD85-4C86-BEF6-CF9602655821}"/>
                </a:ext>
              </a:extLst>
            </p:cNvPr>
            <p:cNvSpPr/>
            <p:nvPr/>
          </p:nvSpPr>
          <p:spPr>
            <a:xfrm>
              <a:off x="9038774" y="1412499"/>
              <a:ext cx="1908631" cy="789692"/>
            </a:xfrm>
            <a:prstGeom prst="roundRect">
              <a:avLst/>
            </a:prstGeom>
            <a:solidFill>
              <a:srgbClr val="E1B1D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latin typeface="Tahoma" panose="020B0604030504040204" pitchFamily="34" charset="0"/>
                  <a:ea typeface="Tahoma" panose="020B0604030504040204" pitchFamily="34" charset="0"/>
                  <a:cs typeface="Tahoma" panose="020B0604030504040204" pitchFamily="34" charset="0"/>
                </a:rPr>
                <a:t>Planners and policymakers</a:t>
              </a:r>
            </a:p>
          </p:txBody>
        </p:sp>
        <p:sp>
          <p:nvSpPr>
            <p:cNvPr id="19" name="Rounded Rectangle 8">
              <a:extLst>
                <a:ext uri="{FF2B5EF4-FFF2-40B4-BE49-F238E27FC236}">
                  <a16:creationId xmlns:a16="http://schemas.microsoft.com/office/drawing/2014/main" id="{7C4533FD-58CC-4221-91A7-FA0A36CE1839}"/>
                </a:ext>
              </a:extLst>
            </p:cNvPr>
            <p:cNvSpPr/>
            <p:nvPr/>
          </p:nvSpPr>
          <p:spPr>
            <a:xfrm>
              <a:off x="9038776" y="729919"/>
              <a:ext cx="1908629" cy="789692"/>
            </a:xfrm>
            <a:prstGeom prst="roundRect">
              <a:avLst/>
            </a:prstGeom>
            <a:solidFill>
              <a:srgbClr val="F59DE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latin typeface="Tahoma" panose="020B0604030504040204" pitchFamily="34" charset="0"/>
                  <a:ea typeface="Tahoma" panose="020B0604030504040204" pitchFamily="34" charset="0"/>
                  <a:cs typeface="Tahoma" panose="020B0604030504040204" pitchFamily="34" charset="0"/>
                </a:rPr>
                <a:t>Researchers</a:t>
              </a:r>
            </a:p>
          </p:txBody>
        </p:sp>
        <p:sp>
          <p:nvSpPr>
            <p:cNvPr id="20" name="Rounded Rectangle 10">
              <a:extLst>
                <a:ext uri="{FF2B5EF4-FFF2-40B4-BE49-F238E27FC236}">
                  <a16:creationId xmlns:a16="http://schemas.microsoft.com/office/drawing/2014/main" id="{F5A385D1-70D9-4EC9-9C26-CECD7CCB8FB8}"/>
                </a:ext>
              </a:extLst>
            </p:cNvPr>
            <p:cNvSpPr/>
            <p:nvPr/>
          </p:nvSpPr>
          <p:spPr>
            <a:xfrm>
              <a:off x="9038772" y="2146526"/>
              <a:ext cx="1908632" cy="789692"/>
            </a:xfrm>
            <a:prstGeom prst="roundRect">
              <a:avLst/>
            </a:prstGeom>
            <a:solidFill>
              <a:srgbClr val="C3BCD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latin typeface="Tahoma" panose="020B0604030504040204" pitchFamily="34" charset="0"/>
                  <a:ea typeface="Tahoma" panose="020B0604030504040204" pitchFamily="34" charset="0"/>
                  <a:cs typeface="Tahoma" panose="020B0604030504040204" pitchFamily="34" charset="0"/>
                </a:rPr>
                <a:t>Urban developers</a:t>
              </a:r>
            </a:p>
          </p:txBody>
        </p:sp>
        <p:pic>
          <p:nvPicPr>
            <p:cNvPr id="22" name="Picture 21">
              <a:extLst>
                <a:ext uri="{FF2B5EF4-FFF2-40B4-BE49-F238E27FC236}">
                  <a16:creationId xmlns:a16="http://schemas.microsoft.com/office/drawing/2014/main" id="{33F44C5C-C79E-456C-85E3-E119556B933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a:off x="10312086" y="2492649"/>
              <a:ext cx="1662903" cy="1662903"/>
            </a:xfrm>
            <a:prstGeom prst="rect">
              <a:avLst/>
            </a:prstGeom>
          </p:spPr>
        </p:pic>
        <p:pic>
          <p:nvPicPr>
            <p:cNvPr id="23" name="Picture 22">
              <a:extLst>
                <a:ext uri="{FF2B5EF4-FFF2-40B4-BE49-F238E27FC236}">
                  <a16:creationId xmlns:a16="http://schemas.microsoft.com/office/drawing/2014/main" id="{8CE46188-1CAF-4574-81EC-9BCA33CFC6B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a:off x="10326215" y="1460862"/>
              <a:ext cx="1662903" cy="1662903"/>
            </a:xfrm>
            <a:prstGeom prst="rect">
              <a:avLst/>
            </a:prstGeom>
          </p:spPr>
        </p:pic>
        <p:pic>
          <p:nvPicPr>
            <p:cNvPr id="24" name="Picture 23">
              <a:extLst>
                <a:ext uri="{FF2B5EF4-FFF2-40B4-BE49-F238E27FC236}">
                  <a16:creationId xmlns:a16="http://schemas.microsoft.com/office/drawing/2014/main" id="{579C55D4-45CF-47C4-93AF-C2908F96450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a:off x="10326217" y="444237"/>
              <a:ext cx="1662903" cy="1662903"/>
            </a:xfrm>
            <a:prstGeom prst="rect">
              <a:avLst/>
            </a:prstGeom>
          </p:spPr>
        </p:pic>
        <p:pic>
          <p:nvPicPr>
            <p:cNvPr id="25" name="Picture 24">
              <a:extLst>
                <a:ext uri="{FF2B5EF4-FFF2-40B4-BE49-F238E27FC236}">
                  <a16:creationId xmlns:a16="http://schemas.microsoft.com/office/drawing/2014/main" id="{B0B1B3B7-7D66-4D70-9FFC-79F0D3F6C4B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6200000">
              <a:off x="7982929" y="2736571"/>
              <a:ext cx="1662903" cy="1662903"/>
            </a:xfrm>
            <a:prstGeom prst="rect">
              <a:avLst/>
            </a:prstGeom>
          </p:spPr>
        </p:pic>
        <p:pic>
          <p:nvPicPr>
            <p:cNvPr id="26" name="Picture 25">
              <a:extLst>
                <a:ext uri="{FF2B5EF4-FFF2-40B4-BE49-F238E27FC236}">
                  <a16:creationId xmlns:a16="http://schemas.microsoft.com/office/drawing/2014/main" id="{0204CC9C-4413-404E-88B4-32AC312375B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6200000">
              <a:off x="7997058" y="1704785"/>
              <a:ext cx="1662903" cy="1662903"/>
            </a:xfrm>
            <a:prstGeom prst="rect">
              <a:avLst/>
            </a:prstGeom>
          </p:spPr>
        </p:pic>
        <p:pic>
          <p:nvPicPr>
            <p:cNvPr id="27" name="Picture 26">
              <a:extLst>
                <a:ext uri="{FF2B5EF4-FFF2-40B4-BE49-F238E27FC236}">
                  <a16:creationId xmlns:a16="http://schemas.microsoft.com/office/drawing/2014/main" id="{51650994-2376-4828-91AF-4A11983B45F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6200000">
              <a:off x="7997059" y="688159"/>
              <a:ext cx="1662903" cy="1662903"/>
            </a:xfrm>
            <a:prstGeom prst="rect">
              <a:avLst/>
            </a:prstGeom>
          </p:spPr>
        </p:pic>
      </p:grpSp>
      <p:sp>
        <p:nvSpPr>
          <p:cNvPr id="39" name="Content Placeholder 2">
            <a:extLst>
              <a:ext uri="{FF2B5EF4-FFF2-40B4-BE49-F238E27FC236}">
                <a16:creationId xmlns:a16="http://schemas.microsoft.com/office/drawing/2014/main" id="{2D1D70AE-6095-48C9-B08E-30C5BFCC480C}"/>
              </a:ext>
            </a:extLst>
          </p:cNvPr>
          <p:cNvSpPr>
            <a:spLocks noGrp="1"/>
          </p:cNvSpPr>
          <p:nvPr>
            <p:ph idx="1"/>
          </p:nvPr>
        </p:nvSpPr>
        <p:spPr>
          <a:xfrm>
            <a:off x="5560747" y="1423886"/>
            <a:ext cx="4644089" cy="3738889"/>
          </a:xfrm>
        </p:spPr>
        <p:txBody>
          <a:bodyPr/>
          <a:lstStyle/>
          <a:p>
            <a:pPr marL="0" indent="0">
              <a:buNone/>
            </a:pPr>
            <a:r>
              <a:rPr lang="en-GB" dirty="0">
                <a:latin typeface="Calibri" panose="020F0502020204030204" pitchFamily="34" charset="0"/>
                <a:ea typeface="Tahoma" panose="020B0604030504040204" pitchFamily="34" charset="0"/>
                <a:cs typeface="Calibri" panose="020F0502020204030204" pitchFamily="34" charset="0"/>
              </a:rPr>
              <a:t>Communicating </a:t>
            </a:r>
            <a:r>
              <a:rPr lang="en-GB" sz="5067" i="1" dirty="0">
                <a:latin typeface="Calibri" panose="020F0502020204030204" pitchFamily="34" charset="0"/>
                <a:ea typeface="Tahoma" panose="020B0604030504040204" pitchFamily="34" charset="0"/>
                <a:cs typeface="Calibri" panose="020F0502020204030204" pitchFamily="34" charset="0"/>
              </a:rPr>
              <a:t>systemic issues</a:t>
            </a:r>
            <a:r>
              <a:rPr lang="en-GB" sz="5067" dirty="0">
                <a:latin typeface="Calibri" panose="020F0502020204030204" pitchFamily="34" charset="0"/>
                <a:ea typeface="Tahoma" panose="020B0604030504040204" pitchFamily="34" charset="0"/>
                <a:cs typeface="Calibri" panose="020F0502020204030204" pitchFamily="34" charset="0"/>
              </a:rPr>
              <a:t> </a:t>
            </a:r>
            <a:r>
              <a:rPr lang="en-GB" dirty="0">
                <a:latin typeface="Calibri" panose="020F0502020204030204" pitchFamily="34" charset="0"/>
                <a:ea typeface="Tahoma" panose="020B0604030504040204" pitchFamily="34" charset="0"/>
                <a:cs typeface="Calibri" panose="020F0502020204030204" pitchFamily="34" charset="0"/>
              </a:rPr>
              <a:t>using only</a:t>
            </a:r>
            <a:br>
              <a:rPr lang="en-GB" dirty="0">
                <a:latin typeface="Calibri" panose="020F0502020204030204" pitchFamily="34" charset="0"/>
                <a:ea typeface="Tahoma" panose="020B0604030504040204" pitchFamily="34" charset="0"/>
                <a:cs typeface="Calibri" panose="020F0502020204030204" pitchFamily="34" charset="0"/>
              </a:rPr>
            </a:br>
            <a:r>
              <a:rPr lang="en-GB" dirty="0">
                <a:latin typeface="Calibri" panose="020F0502020204030204" pitchFamily="34" charset="0"/>
                <a:ea typeface="Tahoma" panose="020B0604030504040204" pitchFamily="34" charset="0"/>
                <a:cs typeface="Calibri" panose="020F0502020204030204" pitchFamily="34" charset="0"/>
              </a:rPr>
              <a:t>&gt;short engagements&lt;</a:t>
            </a:r>
          </a:p>
          <a:p>
            <a:endParaRPr lang="en-GB" dirty="0">
              <a:latin typeface="Calibri" panose="020F0502020204030204" pitchFamily="34" charset="0"/>
              <a:cs typeface="Calibri" panose="020F0502020204030204" pitchFamily="34" charset="0"/>
            </a:endParaRPr>
          </a:p>
          <a:p>
            <a:endParaRPr lang="en-GB" dirty="0"/>
          </a:p>
        </p:txBody>
      </p:sp>
      <p:sp>
        <p:nvSpPr>
          <p:cNvPr id="40" name="Content Placeholder 2">
            <a:extLst>
              <a:ext uri="{FF2B5EF4-FFF2-40B4-BE49-F238E27FC236}">
                <a16:creationId xmlns:a16="http://schemas.microsoft.com/office/drawing/2014/main" id="{AEFE87FF-BF15-4585-8EAF-A0B915E44BA6}"/>
              </a:ext>
            </a:extLst>
          </p:cNvPr>
          <p:cNvSpPr txBox="1">
            <a:spLocks/>
          </p:cNvSpPr>
          <p:nvPr/>
        </p:nvSpPr>
        <p:spPr>
          <a:xfrm>
            <a:off x="5836597" y="6437233"/>
            <a:ext cx="6355404" cy="5240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b="1" dirty="0">
                <a:hlinkClick r:id="rId11"/>
              </a:rPr>
              <a:t>https://urban-health-upstream.info/impact/our-city-our-health/</a:t>
            </a:r>
            <a:endParaRPr lang="en-GB" sz="1800" b="1" dirty="0"/>
          </a:p>
        </p:txBody>
      </p:sp>
    </p:spTree>
    <p:extLst>
      <p:ext uri="{BB962C8B-B14F-4D97-AF65-F5344CB8AC3E}">
        <p14:creationId xmlns:p14="http://schemas.microsoft.com/office/powerpoint/2010/main" val="2927855969"/>
      </p:ext>
    </p:extLst>
  </p:cSld>
  <p:clrMapOvr>
    <a:masterClrMapping/>
  </p:clrMapOvr>
  <mc:AlternateContent xmlns:mc="http://schemas.openxmlformats.org/markup-compatibility/2006" xmlns:p14="http://schemas.microsoft.com/office/powerpoint/2010/main">
    <mc:Choice Requires="p14">
      <p:transition spd="slow" p14:dur="2000" advTm="75019"/>
    </mc:Choice>
    <mc:Fallback xmlns="">
      <p:transition spd="slow" advTm="75019"/>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504AC-0157-4254-B08B-E3A6193CF2AD}"/>
              </a:ext>
            </a:extLst>
          </p:cNvPr>
          <p:cNvSpPr>
            <a:spLocks noGrp="1"/>
          </p:cNvSpPr>
          <p:nvPr>
            <p:ph type="title"/>
          </p:nvPr>
        </p:nvSpPr>
        <p:spPr>
          <a:xfrm>
            <a:off x="2311510" y="5075201"/>
            <a:ext cx="9453178" cy="1325563"/>
          </a:xfrm>
        </p:spPr>
        <p:txBody>
          <a:bodyPr>
            <a:noAutofit/>
          </a:bodyPr>
          <a:lstStyle/>
          <a:p>
            <a:pPr>
              <a:lnSpc>
                <a:spcPct val="150000"/>
              </a:lnSpc>
            </a:pPr>
            <a:r>
              <a:rPr lang="en-GB" sz="3200" dirty="0">
                <a:latin typeface="Tahoma" panose="020B0604030504040204" pitchFamily="34" charset="0"/>
                <a:ea typeface="Tahoma" panose="020B0604030504040204" pitchFamily="34" charset="0"/>
                <a:cs typeface="Tahoma" panose="020B0604030504040204" pitchFamily="34" charset="0"/>
              </a:rPr>
              <a:t>How does the place you live make you feel?</a:t>
            </a:r>
            <a:br>
              <a:rPr lang="en-GB" sz="3200" dirty="0">
                <a:latin typeface="Tahoma" panose="020B0604030504040204" pitchFamily="34" charset="0"/>
                <a:ea typeface="Tahoma" panose="020B0604030504040204" pitchFamily="34" charset="0"/>
                <a:cs typeface="Tahoma" panose="020B0604030504040204" pitchFamily="34" charset="0"/>
              </a:rPr>
            </a:br>
            <a:r>
              <a:rPr lang="en-GB" sz="3200" dirty="0">
                <a:latin typeface="Tahoma" panose="020B0604030504040204" pitchFamily="34" charset="0"/>
                <a:ea typeface="Tahoma" panose="020B0604030504040204" pitchFamily="34" charset="0"/>
                <a:cs typeface="Tahoma" panose="020B0604030504040204" pitchFamily="34" charset="0"/>
              </a:rPr>
              <a:t>What would you improve?</a:t>
            </a:r>
          </a:p>
        </p:txBody>
      </p:sp>
      <p:pic>
        <p:nvPicPr>
          <p:cNvPr id="4" name="Picture 3">
            <a:extLst>
              <a:ext uri="{FF2B5EF4-FFF2-40B4-BE49-F238E27FC236}">
                <a16:creationId xmlns:a16="http://schemas.microsoft.com/office/drawing/2014/main" id="{C234967C-1814-450C-8297-D1635A8ADD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774" y="5551265"/>
            <a:ext cx="1679777" cy="1169776"/>
          </a:xfrm>
          <a:prstGeom prst="rect">
            <a:avLst/>
          </a:prstGeom>
        </p:spPr>
      </p:pic>
      <p:pic>
        <p:nvPicPr>
          <p:cNvPr id="5" name="Picture 4" descr="UWE-Logo-Bottom.jpg">
            <a:extLst>
              <a:ext uri="{FF2B5EF4-FFF2-40B4-BE49-F238E27FC236}">
                <a16:creationId xmlns:a16="http://schemas.microsoft.com/office/drawing/2014/main" id="{6D08D050-B373-41AF-A95C-31B38EECCFC2}"/>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94485" y="158761"/>
            <a:ext cx="1234568" cy="550492"/>
          </a:xfrm>
          <a:prstGeom prst="rect">
            <a:avLst/>
          </a:prstGeom>
          <a:noFill/>
          <a:ln>
            <a:noFill/>
          </a:ln>
        </p:spPr>
      </p:pic>
      <p:pic>
        <p:nvPicPr>
          <p:cNvPr id="12" name="Picture 11" descr="Barton Hill banner walk photo.jpg">
            <a:extLst>
              <a:ext uri="{FF2B5EF4-FFF2-40B4-BE49-F238E27FC236}">
                <a16:creationId xmlns:a16="http://schemas.microsoft.com/office/drawing/2014/main" id="{F22CBCAA-01B8-4B3F-9012-17B87A859018}"/>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4616210" y="1403188"/>
            <a:ext cx="2895090" cy="2070362"/>
          </a:xfrm>
          <a:prstGeom prst="rect">
            <a:avLst/>
          </a:prstGeom>
        </p:spPr>
      </p:pic>
      <p:pic>
        <p:nvPicPr>
          <p:cNvPr id="13" name="Picture 12">
            <a:extLst>
              <a:ext uri="{FF2B5EF4-FFF2-40B4-BE49-F238E27FC236}">
                <a16:creationId xmlns:a16="http://schemas.microsoft.com/office/drawing/2014/main" id="{C8DD9401-884E-4C00-9831-47CBD50044EB}"/>
              </a:ext>
            </a:extLst>
          </p:cNvPr>
          <p:cNvPicPr>
            <a:picLocks noChangeAspect="1"/>
          </p:cNvPicPr>
          <p:nvPr/>
        </p:nvPicPr>
        <p:blipFill>
          <a:blip r:embed="rId6"/>
          <a:stretch>
            <a:fillRect/>
          </a:stretch>
        </p:blipFill>
        <p:spPr>
          <a:xfrm>
            <a:off x="619333" y="1473339"/>
            <a:ext cx="2895090" cy="1930060"/>
          </a:xfrm>
          <a:prstGeom prst="rect">
            <a:avLst/>
          </a:prstGeom>
        </p:spPr>
      </p:pic>
      <p:pic>
        <p:nvPicPr>
          <p:cNvPr id="14" name="Picture 13">
            <a:extLst>
              <a:ext uri="{FF2B5EF4-FFF2-40B4-BE49-F238E27FC236}">
                <a16:creationId xmlns:a16="http://schemas.microsoft.com/office/drawing/2014/main" id="{DDC89D08-3E64-4249-A069-545B742C37D6}"/>
              </a:ext>
            </a:extLst>
          </p:cNvPr>
          <p:cNvPicPr>
            <a:picLocks noChangeAspect="1"/>
          </p:cNvPicPr>
          <p:nvPr/>
        </p:nvPicPr>
        <p:blipFill rotWithShape="1">
          <a:blip r:embed="rId7"/>
          <a:srcRect l="6666" r="28696"/>
          <a:stretch/>
        </p:blipFill>
        <p:spPr>
          <a:xfrm rot="5400000">
            <a:off x="8806708" y="1364711"/>
            <a:ext cx="2518071" cy="2595025"/>
          </a:xfrm>
          <a:prstGeom prst="rect">
            <a:avLst/>
          </a:prstGeom>
        </p:spPr>
      </p:pic>
      <p:pic>
        <p:nvPicPr>
          <p:cNvPr id="15" name="Picture 14">
            <a:extLst>
              <a:ext uri="{FF2B5EF4-FFF2-40B4-BE49-F238E27FC236}">
                <a16:creationId xmlns:a16="http://schemas.microsoft.com/office/drawing/2014/main" id="{9177B40F-9C27-4417-B6C4-613A15E158C2}"/>
              </a:ext>
            </a:extLst>
          </p:cNvPr>
          <p:cNvPicPr>
            <a:picLocks noChangeAspect="1"/>
          </p:cNvPicPr>
          <p:nvPr/>
        </p:nvPicPr>
        <p:blipFill rotWithShape="1">
          <a:blip r:embed="rId8"/>
          <a:srcRect l="22203" r="14079"/>
          <a:stretch/>
        </p:blipFill>
        <p:spPr>
          <a:xfrm>
            <a:off x="8245091" y="2647723"/>
            <a:ext cx="1846163" cy="1930060"/>
          </a:xfrm>
          <a:prstGeom prst="rect">
            <a:avLst/>
          </a:prstGeom>
        </p:spPr>
      </p:pic>
      <p:sp>
        <p:nvSpPr>
          <p:cNvPr id="16" name="TextBox 15">
            <a:extLst>
              <a:ext uri="{FF2B5EF4-FFF2-40B4-BE49-F238E27FC236}">
                <a16:creationId xmlns:a16="http://schemas.microsoft.com/office/drawing/2014/main" id="{444A9283-49C7-4BE0-BCEB-DA15BC19F3AB}"/>
              </a:ext>
            </a:extLst>
          </p:cNvPr>
          <p:cNvSpPr txBox="1"/>
          <p:nvPr/>
        </p:nvSpPr>
        <p:spPr>
          <a:xfrm>
            <a:off x="619333" y="3473550"/>
            <a:ext cx="2021368" cy="369332"/>
          </a:xfrm>
          <a:prstGeom prst="rect">
            <a:avLst/>
          </a:prstGeom>
          <a:noFill/>
        </p:spPr>
        <p:txBody>
          <a:bodyPr wrap="square" rtlCol="0">
            <a:spAutoFit/>
          </a:bodyPr>
          <a:lstStyle/>
          <a:p>
            <a:r>
              <a:rPr lang="en-GB" dirty="0"/>
              <a:t>Public</a:t>
            </a:r>
          </a:p>
        </p:txBody>
      </p:sp>
      <p:sp>
        <p:nvSpPr>
          <p:cNvPr id="18" name="TextBox 17">
            <a:extLst>
              <a:ext uri="{FF2B5EF4-FFF2-40B4-BE49-F238E27FC236}">
                <a16:creationId xmlns:a16="http://schemas.microsoft.com/office/drawing/2014/main" id="{32D89A3A-3368-4BB1-8D45-6BAC47C750C7}"/>
              </a:ext>
            </a:extLst>
          </p:cNvPr>
          <p:cNvSpPr txBox="1"/>
          <p:nvPr/>
        </p:nvSpPr>
        <p:spPr>
          <a:xfrm>
            <a:off x="4521581" y="3551926"/>
            <a:ext cx="2021368" cy="369332"/>
          </a:xfrm>
          <a:prstGeom prst="rect">
            <a:avLst/>
          </a:prstGeom>
          <a:noFill/>
        </p:spPr>
        <p:txBody>
          <a:bodyPr wrap="square" rtlCol="0">
            <a:spAutoFit/>
          </a:bodyPr>
          <a:lstStyle/>
          <a:p>
            <a:r>
              <a:rPr lang="en-GB" dirty="0"/>
              <a:t>Neighbourhood</a:t>
            </a:r>
          </a:p>
        </p:txBody>
      </p:sp>
      <p:sp>
        <p:nvSpPr>
          <p:cNvPr id="19" name="TextBox 18">
            <a:extLst>
              <a:ext uri="{FF2B5EF4-FFF2-40B4-BE49-F238E27FC236}">
                <a16:creationId xmlns:a16="http://schemas.microsoft.com/office/drawing/2014/main" id="{FBE41C81-1328-4A72-963E-0AE2CA856E5E}"/>
              </a:ext>
            </a:extLst>
          </p:cNvPr>
          <p:cNvSpPr txBox="1"/>
          <p:nvPr/>
        </p:nvSpPr>
        <p:spPr>
          <a:xfrm>
            <a:off x="8157488" y="4577783"/>
            <a:ext cx="2021368" cy="369332"/>
          </a:xfrm>
          <a:prstGeom prst="rect">
            <a:avLst/>
          </a:prstGeom>
          <a:noFill/>
        </p:spPr>
        <p:txBody>
          <a:bodyPr wrap="square" rtlCol="0">
            <a:spAutoFit/>
          </a:bodyPr>
          <a:lstStyle/>
          <a:p>
            <a:r>
              <a:rPr lang="en-GB" dirty="0"/>
              <a:t>Community</a:t>
            </a:r>
          </a:p>
        </p:txBody>
      </p:sp>
    </p:spTree>
    <p:extLst>
      <p:ext uri="{BB962C8B-B14F-4D97-AF65-F5344CB8AC3E}">
        <p14:creationId xmlns:p14="http://schemas.microsoft.com/office/powerpoint/2010/main" val="734264954"/>
      </p:ext>
    </p:extLst>
  </p:cSld>
  <p:clrMapOvr>
    <a:masterClrMapping/>
  </p:clrMapOvr>
  <mc:AlternateContent xmlns:mc="http://schemas.openxmlformats.org/markup-compatibility/2006" xmlns:p14="http://schemas.microsoft.com/office/powerpoint/2010/main">
    <mc:Choice Requires="p14">
      <p:transition spd="slow" p14:dur="2000" advTm="85849"/>
    </mc:Choice>
    <mc:Fallback xmlns="">
      <p:transition spd="slow" advTm="85849"/>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504AC-0157-4254-B08B-E3A6193CF2AD}"/>
              </a:ext>
            </a:extLst>
          </p:cNvPr>
          <p:cNvSpPr>
            <a:spLocks noGrp="1"/>
          </p:cNvSpPr>
          <p:nvPr>
            <p:ph type="title"/>
          </p:nvPr>
        </p:nvSpPr>
        <p:spPr>
          <a:xfrm>
            <a:off x="2311510" y="5075201"/>
            <a:ext cx="9453178" cy="1325563"/>
          </a:xfrm>
        </p:spPr>
        <p:txBody>
          <a:bodyPr>
            <a:noAutofit/>
          </a:bodyPr>
          <a:lstStyle/>
          <a:p>
            <a:pPr>
              <a:lnSpc>
                <a:spcPct val="150000"/>
              </a:lnSpc>
            </a:pPr>
            <a:r>
              <a:rPr lang="en-GB" sz="3200" dirty="0">
                <a:latin typeface="Tahoma" panose="020B0604030504040204" pitchFamily="34" charset="0"/>
                <a:ea typeface="Tahoma" panose="020B0604030504040204" pitchFamily="34" charset="0"/>
                <a:cs typeface="Tahoma" panose="020B0604030504040204" pitchFamily="34" charset="0"/>
              </a:rPr>
              <a:t>How does the place you live make you feel?</a:t>
            </a:r>
            <a:br>
              <a:rPr lang="en-GB" sz="3200" dirty="0">
                <a:latin typeface="Tahoma" panose="020B0604030504040204" pitchFamily="34" charset="0"/>
                <a:ea typeface="Tahoma" panose="020B0604030504040204" pitchFamily="34" charset="0"/>
                <a:cs typeface="Tahoma" panose="020B0604030504040204" pitchFamily="34" charset="0"/>
              </a:rPr>
            </a:br>
            <a:r>
              <a:rPr lang="en-GB" sz="3200" dirty="0">
                <a:latin typeface="Tahoma" panose="020B0604030504040204" pitchFamily="34" charset="0"/>
                <a:ea typeface="Tahoma" panose="020B0604030504040204" pitchFamily="34" charset="0"/>
                <a:cs typeface="Tahoma" panose="020B0604030504040204" pitchFamily="34" charset="0"/>
              </a:rPr>
              <a:t>What would you improve?</a:t>
            </a:r>
          </a:p>
        </p:txBody>
      </p:sp>
      <p:pic>
        <p:nvPicPr>
          <p:cNvPr id="4" name="Picture 3">
            <a:extLst>
              <a:ext uri="{FF2B5EF4-FFF2-40B4-BE49-F238E27FC236}">
                <a16:creationId xmlns:a16="http://schemas.microsoft.com/office/drawing/2014/main" id="{C234967C-1814-450C-8297-D1635A8ADD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774" y="5551265"/>
            <a:ext cx="1679777" cy="1169776"/>
          </a:xfrm>
          <a:prstGeom prst="rect">
            <a:avLst/>
          </a:prstGeom>
        </p:spPr>
      </p:pic>
      <p:pic>
        <p:nvPicPr>
          <p:cNvPr id="5" name="Picture 4" descr="UWE-Logo-Bottom.jpg">
            <a:extLst>
              <a:ext uri="{FF2B5EF4-FFF2-40B4-BE49-F238E27FC236}">
                <a16:creationId xmlns:a16="http://schemas.microsoft.com/office/drawing/2014/main" id="{6D08D050-B373-41AF-A95C-31B38EECCFC2}"/>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94485" y="158761"/>
            <a:ext cx="1234568" cy="550492"/>
          </a:xfrm>
          <a:prstGeom prst="rect">
            <a:avLst/>
          </a:prstGeom>
          <a:noFill/>
          <a:ln>
            <a:noFill/>
          </a:ln>
        </p:spPr>
      </p:pic>
      <p:pic>
        <p:nvPicPr>
          <p:cNvPr id="17" name="Picture 16" descr="Barton Hill banner walk photo.jpg">
            <a:extLst>
              <a:ext uri="{FF2B5EF4-FFF2-40B4-BE49-F238E27FC236}">
                <a16:creationId xmlns:a16="http://schemas.microsoft.com/office/drawing/2014/main" id="{AA3E4CE4-2BF3-4BDB-B004-3FE2C835C9FA}"/>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4616210" y="1403188"/>
            <a:ext cx="2895090" cy="2070362"/>
          </a:xfrm>
          <a:prstGeom prst="rect">
            <a:avLst/>
          </a:prstGeom>
        </p:spPr>
      </p:pic>
      <p:pic>
        <p:nvPicPr>
          <p:cNvPr id="20" name="Picture 19">
            <a:extLst>
              <a:ext uri="{FF2B5EF4-FFF2-40B4-BE49-F238E27FC236}">
                <a16:creationId xmlns:a16="http://schemas.microsoft.com/office/drawing/2014/main" id="{A67F52FD-F88B-48D0-BBAA-E75189DCC473}"/>
              </a:ext>
            </a:extLst>
          </p:cNvPr>
          <p:cNvPicPr>
            <a:picLocks noChangeAspect="1"/>
          </p:cNvPicPr>
          <p:nvPr/>
        </p:nvPicPr>
        <p:blipFill>
          <a:blip r:embed="rId6"/>
          <a:stretch>
            <a:fillRect/>
          </a:stretch>
        </p:blipFill>
        <p:spPr>
          <a:xfrm>
            <a:off x="619333" y="1473339"/>
            <a:ext cx="2895090" cy="1930060"/>
          </a:xfrm>
          <a:prstGeom prst="rect">
            <a:avLst/>
          </a:prstGeom>
        </p:spPr>
      </p:pic>
      <p:pic>
        <p:nvPicPr>
          <p:cNvPr id="21" name="Picture 20">
            <a:extLst>
              <a:ext uri="{FF2B5EF4-FFF2-40B4-BE49-F238E27FC236}">
                <a16:creationId xmlns:a16="http://schemas.microsoft.com/office/drawing/2014/main" id="{E221B71C-FE98-42B6-870D-B1880DC9FAC8}"/>
              </a:ext>
            </a:extLst>
          </p:cNvPr>
          <p:cNvPicPr>
            <a:picLocks noChangeAspect="1"/>
          </p:cNvPicPr>
          <p:nvPr/>
        </p:nvPicPr>
        <p:blipFill rotWithShape="1">
          <a:blip r:embed="rId7"/>
          <a:srcRect l="6666" r="28696"/>
          <a:stretch/>
        </p:blipFill>
        <p:spPr>
          <a:xfrm rot="5400000">
            <a:off x="8806708" y="1364711"/>
            <a:ext cx="2518071" cy="2595025"/>
          </a:xfrm>
          <a:prstGeom prst="rect">
            <a:avLst/>
          </a:prstGeom>
        </p:spPr>
      </p:pic>
      <p:pic>
        <p:nvPicPr>
          <p:cNvPr id="22" name="Picture 21">
            <a:extLst>
              <a:ext uri="{FF2B5EF4-FFF2-40B4-BE49-F238E27FC236}">
                <a16:creationId xmlns:a16="http://schemas.microsoft.com/office/drawing/2014/main" id="{7E67C220-66DC-49F4-B29B-17F3F4D29366}"/>
              </a:ext>
            </a:extLst>
          </p:cNvPr>
          <p:cNvPicPr>
            <a:picLocks noChangeAspect="1"/>
          </p:cNvPicPr>
          <p:nvPr/>
        </p:nvPicPr>
        <p:blipFill rotWithShape="1">
          <a:blip r:embed="rId8"/>
          <a:srcRect l="22203" r="14079"/>
          <a:stretch/>
        </p:blipFill>
        <p:spPr>
          <a:xfrm>
            <a:off x="8245091" y="2647723"/>
            <a:ext cx="1846163" cy="1930060"/>
          </a:xfrm>
          <a:prstGeom prst="rect">
            <a:avLst/>
          </a:prstGeom>
        </p:spPr>
      </p:pic>
      <p:sp>
        <p:nvSpPr>
          <p:cNvPr id="3" name="TextBox 2">
            <a:extLst>
              <a:ext uri="{FF2B5EF4-FFF2-40B4-BE49-F238E27FC236}">
                <a16:creationId xmlns:a16="http://schemas.microsoft.com/office/drawing/2014/main" id="{805B1F2F-672F-497E-982E-C430C7831338}"/>
              </a:ext>
            </a:extLst>
          </p:cNvPr>
          <p:cNvSpPr txBox="1"/>
          <p:nvPr/>
        </p:nvSpPr>
        <p:spPr>
          <a:xfrm>
            <a:off x="619333" y="3473550"/>
            <a:ext cx="2021368" cy="369332"/>
          </a:xfrm>
          <a:prstGeom prst="rect">
            <a:avLst/>
          </a:prstGeom>
          <a:noFill/>
        </p:spPr>
        <p:txBody>
          <a:bodyPr wrap="square" rtlCol="0">
            <a:spAutoFit/>
          </a:bodyPr>
          <a:lstStyle/>
          <a:p>
            <a:r>
              <a:rPr lang="en-GB" dirty="0"/>
              <a:t>Public</a:t>
            </a:r>
          </a:p>
        </p:txBody>
      </p:sp>
      <p:sp>
        <p:nvSpPr>
          <p:cNvPr id="6" name="Rectangle: Rounded Corners 5">
            <a:extLst>
              <a:ext uri="{FF2B5EF4-FFF2-40B4-BE49-F238E27FC236}">
                <a16:creationId xmlns:a16="http://schemas.microsoft.com/office/drawing/2014/main" id="{72765EF0-3CFE-4402-AA91-03A3E8BF456D}"/>
              </a:ext>
            </a:extLst>
          </p:cNvPr>
          <p:cNvSpPr/>
          <p:nvPr/>
        </p:nvSpPr>
        <p:spPr>
          <a:xfrm>
            <a:off x="173774" y="323738"/>
            <a:ext cx="2179292" cy="117438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GB">
                <a:latin typeface="Tahoma" panose="020B0604030504040204" pitchFamily="34" charset="0"/>
                <a:ea typeface="Tahoma" panose="020B0604030504040204" pitchFamily="34" charset="0"/>
                <a:cs typeface="Tahoma" panose="020B0604030504040204" pitchFamily="34" charset="0"/>
              </a:rPr>
              <a:t>Over 1,500 direct f-2-f engagements</a:t>
            </a:r>
            <a:endParaRPr lang="en-GB" dirty="0">
              <a:latin typeface="Tahoma" panose="020B0604030504040204" pitchFamily="34" charset="0"/>
              <a:ea typeface="Tahoma" panose="020B0604030504040204" pitchFamily="34" charset="0"/>
              <a:cs typeface="Tahoma" panose="020B0604030504040204" pitchFamily="34" charset="0"/>
            </a:endParaRPr>
          </a:p>
        </p:txBody>
      </p:sp>
      <p:sp>
        <p:nvSpPr>
          <p:cNvPr id="23" name="TextBox 22">
            <a:extLst>
              <a:ext uri="{FF2B5EF4-FFF2-40B4-BE49-F238E27FC236}">
                <a16:creationId xmlns:a16="http://schemas.microsoft.com/office/drawing/2014/main" id="{E63B6C65-2703-4D40-B112-525B484398D5}"/>
              </a:ext>
            </a:extLst>
          </p:cNvPr>
          <p:cNvSpPr txBox="1"/>
          <p:nvPr/>
        </p:nvSpPr>
        <p:spPr>
          <a:xfrm>
            <a:off x="4521581" y="3551926"/>
            <a:ext cx="2021368" cy="369332"/>
          </a:xfrm>
          <a:prstGeom prst="rect">
            <a:avLst/>
          </a:prstGeom>
          <a:noFill/>
        </p:spPr>
        <p:txBody>
          <a:bodyPr wrap="square" rtlCol="0">
            <a:spAutoFit/>
          </a:bodyPr>
          <a:lstStyle/>
          <a:p>
            <a:r>
              <a:rPr lang="en-GB" dirty="0"/>
              <a:t>Neighbourhood</a:t>
            </a:r>
          </a:p>
        </p:txBody>
      </p:sp>
      <p:sp>
        <p:nvSpPr>
          <p:cNvPr id="24" name="TextBox 23">
            <a:extLst>
              <a:ext uri="{FF2B5EF4-FFF2-40B4-BE49-F238E27FC236}">
                <a16:creationId xmlns:a16="http://schemas.microsoft.com/office/drawing/2014/main" id="{0E531028-D6A8-4A0E-874C-39BD1D602BB8}"/>
              </a:ext>
            </a:extLst>
          </p:cNvPr>
          <p:cNvSpPr txBox="1"/>
          <p:nvPr/>
        </p:nvSpPr>
        <p:spPr>
          <a:xfrm>
            <a:off x="8157488" y="4577783"/>
            <a:ext cx="2021368" cy="369332"/>
          </a:xfrm>
          <a:prstGeom prst="rect">
            <a:avLst/>
          </a:prstGeom>
          <a:noFill/>
        </p:spPr>
        <p:txBody>
          <a:bodyPr wrap="square" rtlCol="0">
            <a:spAutoFit/>
          </a:bodyPr>
          <a:lstStyle/>
          <a:p>
            <a:r>
              <a:rPr lang="en-GB" dirty="0"/>
              <a:t>Community</a:t>
            </a:r>
          </a:p>
        </p:txBody>
      </p:sp>
    </p:spTree>
    <p:extLst>
      <p:ext uri="{BB962C8B-B14F-4D97-AF65-F5344CB8AC3E}">
        <p14:creationId xmlns:p14="http://schemas.microsoft.com/office/powerpoint/2010/main" val="1804589270"/>
      </p:ext>
    </p:extLst>
  </p:cSld>
  <p:clrMapOvr>
    <a:masterClrMapping/>
  </p:clrMapOvr>
  <mc:AlternateContent xmlns:mc="http://schemas.openxmlformats.org/markup-compatibility/2006" xmlns:p14="http://schemas.microsoft.com/office/powerpoint/2010/main">
    <mc:Choice Requires="p14">
      <p:transition spd="slow" p14:dur="2000" advTm="85849"/>
    </mc:Choice>
    <mc:Fallback xmlns="">
      <p:transition spd="slow" advTm="85849"/>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reating Equitable Communities Through Community Organizing">
            <a:extLst>
              <a:ext uri="{FF2B5EF4-FFF2-40B4-BE49-F238E27FC236}">
                <a16:creationId xmlns:a16="http://schemas.microsoft.com/office/drawing/2014/main" id="{C5BAED08-9561-4B6E-B8E1-90B871690B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7010" y="1521357"/>
            <a:ext cx="9877979" cy="393858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7040143-BB87-4F9C-A13B-A11FE7E50316}"/>
              </a:ext>
            </a:extLst>
          </p:cNvPr>
          <p:cNvSpPr txBox="1"/>
          <p:nvPr/>
        </p:nvSpPr>
        <p:spPr>
          <a:xfrm>
            <a:off x="6705599" y="4876800"/>
            <a:ext cx="3488267" cy="369332"/>
          </a:xfrm>
          <a:prstGeom prst="rect">
            <a:avLst/>
          </a:prstGeom>
          <a:noFill/>
        </p:spPr>
        <p:txBody>
          <a:bodyPr wrap="square" rtlCol="0">
            <a:spAutoFit/>
          </a:bodyPr>
          <a:lstStyle/>
          <a:p>
            <a:r>
              <a:rPr lang="en-GB" dirty="0"/>
              <a:t>Source: Communityscience.com</a:t>
            </a:r>
          </a:p>
        </p:txBody>
      </p:sp>
      <p:sp>
        <p:nvSpPr>
          <p:cNvPr id="9" name="Title 8">
            <a:extLst>
              <a:ext uri="{FF2B5EF4-FFF2-40B4-BE49-F238E27FC236}">
                <a16:creationId xmlns:a16="http://schemas.microsoft.com/office/drawing/2014/main" id="{64971052-7591-4D7B-98AF-EC1FEF8EC53A}"/>
              </a:ext>
            </a:extLst>
          </p:cNvPr>
          <p:cNvSpPr>
            <a:spLocks noGrp="1"/>
          </p:cNvSpPr>
          <p:nvPr>
            <p:ph type="title"/>
          </p:nvPr>
        </p:nvSpPr>
        <p:spPr/>
        <p:txBody>
          <a:bodyPr/>
          <a:lstStyle/>
          <a:p>
            <a:r>
              <a:rPr lang="en-GB" dirty="0"/>
              <a:t>Community organising</a:t>
            </a:r>
          </a:p>
        </p:txBody>
      </p:sp>
      <p:pic>
        <p:nvPicPr>
          <p:cNvPr id="12" name="Picture 11" descr="UWE-Logo-Bottom.jpg">
            <a:extLst>
              <a:ext uri="{FF2B5EF4-FFF2-40B4-BE49-F238E27FC236}">
                <a16:creationId xmlns:a16="http://schemas.microsoft.com/office/drawing/2014/main" id="{8F478F56-2B65-4336-9036-B1283F75E56D}"/>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94485" y="158761"/>
            <a:ext cx="1234568" cy="550492"/>
          </a:xfrm>
          <a:prstGeom prst="rect">
            <a:avLst/>
          </a:prstGeom>
          <a:noFill/>
          <a:ln>
            <a:noFill/>
          </a:ln>
        </p:spPr>
      </p:pic>
      <p:pic>
        <p:nvPicPr>
          <p:cNvPr id="13" name="Picture 12">
            <a:extLst>
              <a:ext uri="{FF2B5EF4-FFF2-40B4-BE49-F238E27FC236}">
                <a16:creationId xmlns:a16="http://schemas.microsoft.com/office/drawing/2014/main" id="{3FDC2637-6A2D-40A5-83C7-16760539AA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3774" y="5551265"/>
            <a:ext cx="1679777" cy="1169776"/>
          </a:xfrm>
          <a:prstGeom prst="rect">
            <a:avLst/>
          </a:prstGeom>
        </p:spPr>
      </p:pic>
    </p:spTree>
    <p:extLst>
      <p:ext uri="{BB962C8B-B14F-4D97-AF65-F5344CB8AC3E}">
        <p14:creationId xmlns:p14="http://schemas.microsoft.com/office/powerpoint/2010/main" val="4603170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reating Equitable Communities Through Community Organizing">
            <a:extLst>
              <a:ext uri="{FF2B5EF4-FFF2-40B4-BE49-F238E27FC236}">
                <a16:creationId xmlns:a16="http://schemas.microsoft.com/office/drawing/2014/main" id="{CB072A08-DC53-43FC-9205-216D6138BD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7010" y="1521357"/>
            <a:ext cx="9877979" cy="393858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D422FDBB-4749-481F-A750-2658926BAB84}"/>
              </a:ext>
            </a:extLst>
          </p:cNvPr>
          <p:cNvSpPr txBox="1"/>
          <p:nvPr/>
        </p:nvSpPr>
        <p:spPr>
          <a:xfrm>
            <a:off x="6705599" y="4876800"/>
            <a:ext cx="3488267" cy="369332"/>
          </a:xfrm>
          <a:prstGeom prst="rect">
            <a:avLst/>
          </a:prstGeom>
          <a:noFill/>
        </p:spPr>
        <p:txBody>
          <a:bodyPr wrap="square" rtlCol="0">
            <a:spAutoFit/>
          </a:bodyPr>
          <a:lstStyle/>
          <a:p>
            <a:r>
              <a:rPr lang="en-GB" dirty="0"/>
              <a:t>Source: Communityscience.com</a:t>
            </a:r>
          </a:p>
        </p:txBody>
      </p:sp>
      <p:sp>
        <p:nvSpPr>
          <p:cNvPr id="8" name="Rectangle: Rounded Corners 7">
            <a:extLst>
              <a:ext uri="{FF2B5EF4-FFF2-40B4-BE49-F238E27FC236}">
                <a16:creationId xmlns:a16="http://schemas.microsoft.com/office/drawing/2014/main" id="{3153272A-CB88-4DE8-BD3E-26068ABD546D}"/>
              </a:ext>
            </a:extLst>
          </p:cNvPr>
          <p:cNvSpPr/>
          <p:nvPr/>
        </p:nvSpPr>
        <p:spPr>
          <a:xfrm>
            <a:off x="5088465" y="1588056"/>
            <a:ext cx="3234267" cy="93501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Science communicators and researchers as facilitators and enablers</a:t>
            </a:r>
          </a:p>
        </p:txBody>
      </p:sp>
      <p:pic>
        <p:nvPicPr>
          <p:cNvPr id="9" name="Picture 8" descr="UWE-Logo-Bottom.jpg">
            <a:extLst>
              <a:ext uri="{FF2B5EF4-FFF2-40B4-BE49-F238E27FC236}">
                <a16:creationId xmlns:a16="http://schemas.microsoft.com/office/drawing/2014/main" id="{43F6D5E1-9A1D-4622-80C3-8FA2A04692E2}"/>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94485" y="158761"/>
            <a:ext cx="1234568" cy="550492"/>
          </a:xfrm>
          <a:prstGeom prst="rect">
            <a:avLst/>
          </a:prstGeom>
          <a:noFill/>
          <a:ln>
            <a:noFill/>
          </a:ln>
        </p:spPr>
      </p:pic>
      <p:pic>
        <p:nvPicPr>
          <p:cNvPr id="12" name="Picture 11">
            <a:extLst>
              <a:ext uri="{FF2B5EF4-FFF2-40B4-BE49-F238E27FC236}">
                <a16:creationId xmlns:a16="http://schemas.microsoft.com/office/drawing/2014/main" id="{60416997-0D0F-40CB-962A-21CAA71803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3774" y="5551265"/>
            <a:ext cx="1679777" cy="1169776"/>
          </a:xfrm>
          <a:prstGeom prst="rect">
            <a:avLst/>
          </a:prstGeom>
        </p:spPr>
      </p:pic>
    </p:spTree>
    <p:extLst>
      <p:ext uri="{BB962C8B-B14F-4D97-AF65-F5344CB8AC3E}">
        <p14:creationId xmlns:p14="http://schemas.microsoft.com/office/powerpoint/2010/main" val="28935134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0A9CD9-CC6F-4910-9C7E-894F559D6D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3803" y="3629993"/>
            <a:ext cx="3836373" cy="2557582"/>
          </a:xfrm>
          <a:prstGeom prst="rect">
            <a:avLst/>
          </a:prstGeom>
        </p:spPr>
      </p:pic>
      <p:pic>
        <p:nvPicPr>
          <p:cNvPr id="7" name="Picture 6">
            <a:extLst>
              <a:ext uri="{FF2B5EF4-FFF2-40B4-BE49-F238E27FC236}">
                <a16:creationId xmlns:a16="http://schemas.microsoft.com/office/drawing/2014/main" id="{FFF49364-10D6-4F6C-B7E5-7BA768CF94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3200" y="360005"/>
            <a:ext cx="3987750" cy="2658500"/>
          </a:xfrm>
          <a:prstGeom prst="rect">
            <a:avLst/>
          </a:prstGeom>
        </p:spPr>
      </p:pic>
      <p:pic>
        <p:nvPicPr>
          <p:cNvPr id="10" name="Picture 9">
            <a:extLst>
              <a:ext uri="{FF2B5EF4-FFF2-40B4-BE49-F238E27FC236}">
                <a16:creationId xmlns:a16="http://schemas.microsoft.com/office/drawing/2014/main" id="{7EFEB881-FBCF-4AFF-8439-8AA1373FDC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96922" y="360006"/>
            <a:ext cx="4032456" cy="2688304"/>
          </a:xfrm>
          <a:prstGeom prst="rect">
            <a:avLst/>
          </a:prstGeom>
        </p:spPr>
      </p:pic>
      <p:pic>
        <p:nvPicPr>
          <p:cNvPr id="12" name="Picture 11">
            <a:extLst>
              <a:ext uri="{FF2B5EF4-FFF2-40B4-BE49-F238E27FC236}">
                <a16:creationId xmlns:a16="http://schemas.microsoft.com/office/drawing/2014/main" id="{B7A84362-659F-437C-BAF7-DF8F375FB2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28664" y="3623472"/>
            <a:ext cx="3836373" cy="2557582"/>
          </a:xfrm>
          <a:prstGeom prst="rect">
            <a:avLst/>
          </a:prstGeom>
        </p:spPr>
      </p:pic>
      <p:pic>
        <p:nvPicPr>
          <p:cNvPr id="13" name="Picture 12">
            <a:extLst>
              <a:ext uri="{FF2B5EF4-FFF2-40B4-BE49-F238E27FC236}">
                <a16:creationId xmlns:a16="http://schemas.microsoft.com/office/drawing/2014/main" id="{979E6E5B-03B5-4599-A2BB-AE94C13466EA}"/>
              </a:ext>
            </a:extLst>
          </p:cNvPr>
          <p:cNvPicPr>
            <a:picLocks noChangeAspect="1"/>
          </p:cNvPicPr>
          <p:nvPr/>
        </p:nvPicPr>
        <p:blipFill>
          <a:blip r:embed="rId7"/>
          <a:stretch>
            <a:fillRect/>
          </a:stretch>
        </p:blipFill>
        <p:spPr>
          <a:xfrm>
            <a:off x="126964" y="360005"/>
            <a:ext cx="3594872" cy="2684921"/>
          </a:xfrm>
          <a:prstGeom prst="rect">
            <a:avLst/>
          </a:prstGeom>
        </p:spPr>
      </p:pic>
      <p:pic>
        <p:nvPicPr>
          <p:cNvPr id="17" name="Picture 16">
            <a:extLst>
              <a:ext uri="{FF2B5EF4-FFF2-40B4-BE49-F238E27FC236}">
                <a16:creationId xmlns:a16="http://schemas.microsoft.com/office/drawing/2014/main" id="{AF2D8FC1-50C8-469B-8256-C96D46A3521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6963" y="3623477"/>
            <a:ext cx="3820757" cy="2547171"/>
          </a:xfrm>
          <a:prstGeom prst="rect">
            <a:avLst/>
          </a:prstGeom>
        </p:spPr>
      </p:pic>
      <p:sp>
        <p:nvSpPr>
          <p:cNvPr id="19" name="Rectangle 18">
            <a:extLst>
              <a:ext uri="{FF2B5EF4-FFF2-40B4-BE49-F238E27FC236}">
                <a16:creationId xmlns:a16="http://schemas.microsoft.com/office/drawing/2014/main" id="{31FAFCF3-FC2D-4514-981E-EB17CB78D293}"/>
              </a:ext>
            </a:extLst>
          </p:cNvPr>
          <p:cNvSpPr/>
          <p:nvPr/>
        </p:nvSpPr>
        <p:spPr>
          <a:xfrm>
            <a:off x="1058825" y="3099423"/>
            <a:ext cx="10074350" cy="646331"/>
          </a:xfrm>
          <a:prstGeom prst="rect">
            <a:avLst/>
          </a:prstGeom>
        </p:spPr>
        <p:txBody>
          <a:bodyPr wrap="square">
            <a:spAutoFit/>
          </a:bodyPr>
          <a:lstStyle/>
          <a:p>
            <a:r>
              <a:rPr lang="en-GB" dirty="0"/>
              <a:t>Relationship building       Education      Capacity building     Leadership development       Community action</a:t>
            </a:r>
          </a:p>
          <a:p>
            <a:endParaRPr lang="en-GB" dirty="0"/>
          </a:p>
        </p:txBody>
      </p:sp>
      <p:pic>
        <p:nvPicPr>
          <p:cNvPr id="21" name="Picture 20">
            <a:extLst>
              <a:ext uri="{FF2B5EF4-FFF2-40B4-BE49-F238E27FC236}">
                <a16:creationId xmlns:a16="http://schemas.microsoft.com/office/drawing/2014/main" id="{1528F8F2-FFBD-4E4A-89EC-785E26703E0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3774" y="5551265"/>
            <a:ext cx="1679777" cy="1169776"/>
          </a:xfrm>
          <a:prstGeom prst="rect">
            <a:avLst/>
          </a:prstGeom>
        </p:spPr>
      </p:pic>
      <p:pic>
        <p:nvPicPr>
          <p:cNvPr id="22" name="Picture 21" descr="UWE-Logo-Bottom.jpg">
            <a:extLst>
              <a:ext uri="{FF2B5EF4-FFF2-40B4-BE49-F238E27FC236}">
                <a16:creationId xmlns:a16="http://schemas.microsoft.com/office/drawing/2014/main" id="{4D427205-3C8A-4C28-A2A7-59E082E9205F}"/>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894485" y="158761"/>
            <a:ext cx="1234568" cy="550492"/>
          </a:xfrm>
          <a:prstGeom prst="rect">
            <a:avLst/>
          </a:prstGeom>
          <a:noFill/>
          <a:ln>
            <a:noFill/>
          </a:ln>
        </p:spPr>
      </p:pic>
    </p:spTree>
    <p:extLst>
      <p:ext uri="{BB962C8B-B14F-4D97-AF65-F5344CB8AC3E}">
        <p14:creationId xmlns:p14="http://schemas.microsoft.com/office/powerpoint/2010/main" val="31082063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FD3732CD13BD049A5C13665C485DA3B" ma:contentTypeVersion="13" ma:contentTypeDescription="Create a new document." ma:contentTypeScope="" ma:versionID="16df02f4afe257a9143db2b3f6b416b7">
  <xsd:schema xmlns:xsd="http://www.w3.org/2001/XMLSchema" xmlns:xs="http://www.w3.org/2001/XMLSchema" xmlns:p="http://schemas.microsoft.com/office/2006/metadata/properties" xmlns:ns3="53864ec3-02b1-4635-90a6-87801f00f496" xmlns:ns4="6a27848f-3b42-4a60-8b13-32de473fdfef" targetNamespace="http://schemas.microsoft.com/office/2006/metadata/properties" ma:root="true" ma:fieldsID="878020b2cd47cda390a54b8f302addcc" ns3:_="" ns4:_="">
    <xsd:import namespace="53864ec3-02b1-4635-90a6-87801f00f496"/>
    <xsd:import namespace="6a27848f-3b42-4a60-8b13-32de473fdfef"/>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GenerationTime" minOccurs="0"/>
                <xsd:element ref="ns4:MediaServiceEventHashCode" minOccurs="0"/>
                <xsd:element ref="ns4:MediaServiceDateTaken" minOccurs="0"/>
                <xsd:element ref="ns4:MediaServiceOCR" minOccurs="0"/>
                <xsd:element ref="ns4:MediaServiceAutoKeyPoints" minOccurs="0"/>
                <xsd:element ref="ns4:MediaServiceKeyPoints"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864ec3-02b1-4635-90a6-87801f00f49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a27848f-3b42-4a60-8b13-32de473fdfef"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95AB219-6419-47EC-A21E-502500E1E73E}">
  <ds:schemaRefs>
    <ds:schemaRef ds:uri="http://schemas.microsoft.com/office/2006/metadata/properties"/>
    <ds:schemaRef ds:uri="http://purl.org/dc/terms/"/>
    <ds:schemaRef ds:uri="53864ec3-02b1-4635-90a6-87801f00f496"/>
    <ds:schemaRef ds:uri="http://schemas.microsoft.com/office/2006/documentManagement/types"/>
    <ds:schemaRef ds:uri="6a27848f-3b42-4a60-8b13-32de473fdfef"/>
    <ds:schemaRef ds:uri="http://schemas.microsoft.com/office/infopath/2007/PartnerControls"/>
    <ds:schemaRef ds:uri="http://purl.org/dc/elements/1.1/"/>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6E7552A8-74F5-4D07-82FC-05863A0BF87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3864ec3-02b1-4635-90a6-87801f00f496"/>
    <ds:schemaRef ds:uri="6a27848f-3b42-4a60-8b13-32de473fdfe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3A4D4A4-3A7E-45AD-BCB0-0626BEFDAAF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2685</TotalTime>
  <Words>655</Words>
  <Application>Microsoft Office PowerPoint</Application>
  <PresentationFormat>Widescreen</PresentationFormat>
  <Paragraphs>93</Paragraphs>
  <Slides>14</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Tahoma</vt:lpstr>
      <vt:lpstr>Arial </vt:lpstr>
      <vt:lpstr>Calibri Light</vt:lpstr>
      <vt:lpstr>Calibri</vt:lpstr>
      <vt:lpstr>Office Theme</vt:lpstr>
      <vt:lpstr>The butterfly effect: facilitating and enabling citizen self-organising for systemic change</vt:lpstr>
      <vt:lpstr>Spectrum of participation</vt:lpstr>
      <vt:lpstr>PowerPoint Presentation</vt:lpstr>
      <vt:lpstr>PowerPoint Presentation</vt:lpstr>
      <vt:lpstr>How does the place you live make you feel? What would you improve?</vt:lpstr>
      <vt:lpstr>How does the place you live make you feel? What would you improve?</vt:lpstr>
      <vt:lpstr>Community organising</vt:lpstr>
      <vt:lpstr>PowerPoint Presentation</vt:lpstr>
      <vt:lpstr>PowerPoint Presentation</vt:lpstr>
      <vt:lpstr>PowerPoint Presentation</vt:lpstr>
      <vt:lpstr>PowerPoint Presentation</vt:lpstr>
      <vt:lpstr>PowerPoint Presentation</vt:lpstr>
      <vt:lpstr>PowerPoint Presentation</vt:lpstr>
      <vt:lpstr>Takeaways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Sophie Laggan</dc:creator>
  <cp:lastModifiedBy>Sophie Laggan</cp:lastModifiedBy>
  <cp:revision>20</cp:revision>
  <dcterms:created xsi:type="dcterms:W3CDTF">2021-05-18T14:11:08Z</dcterms:created>
  <dcterms:modified xsi:type="dcterms:W3CDTF">2021-05-20T13:41:08Z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0x0101001FD3732CD13BD049A5C13665C485DA3B</vt:lpwstr>
  </property>
</Properties>
</file>