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4"/>
  </p:notesMasterIdLst>
  <p:sldIdLst>
    <p:sldId id="257" r:id="rId5"/>
    <p:sldId id="258" r:id="rId6"/>
    <p:sldId id="259" r:id="rId7"/>
    <p:sldId id="260" r:id="rId8"/>
    <p:sldId id="262" r:id="rId9"/>
    <p:sldId id="263" r:id="rId10"/>
    <p:sldId id="264" r:id="rId11"/>
    <p:sldId id="265" r:id="rId12"/>
    <p:sldId id="266" r:id="rId13"/>
    <p:sldId id="268" r:id="rId14"/>
    <p:sldId id="269" r:id="rId15"/>
    <p:sldId id="270" r:id="rId16"/>
    <p:sldId id="272" r:id="rId17"/>
    <p:sldId id="273" r:id="rId18"/>
    <p:sldId id="274" r:id="rId19"/>
    <p:sldId id="275" r:id="rId20"/>
    <p:sldId id="280"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E2BB7B-F220-C741-B66A-EEE18B209469}" v="3" dt="2021-08-31T14:28:25.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07" autoAdjust="0"/>
    <p:restoredTop sz="96326" autoAdjust="0"/>
  </p:normalViewPr>
  <p:slideViewPr>
    <p:cSldViewPr snapToGrid="0">
      <p:cViewPr varScale="1">
        <p:scale>
          <a:sx n="130" d="100"/>
          <a:sy n="130" d="100"/>
        </p:scale>
        <p:origin x="216"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West" userId="cd58591c-39e6-47fd-8957-91d6358d17f3" providerId="ADAL" clId="{53114EB9-112B-4327-AB6B-C3C53E8EDE78}"/>
    <pc:docChg chg="undo redo custSel addSld modSld sldOrd modMainMaster">
      <pc:chgData name="Harry West" userId="cd58591c-39e6-47fd-8957-91d6358d17f3" providerId="ADAL" clId="{53114EB9-112B-4327-AB6B-C3C53E8EDE78}" dt="2021-08-11T07:54:43.487" v="2128" actId="20577"/>
      <pc:docMkLst>
        <pc:docMk/>
      </pc:docMkLst>
      <pc:sldChg chg="modSp modTransition">
        <pc:chgData name="Harry West" userId="cd58591c-39e6-47fd-8957-91d6358d17f3" providerId="ADAL" clId="{53114EB9-112B-4327-AB6B-C3C53E8EDE78}" dt="2021-08-11T07:40:40.923" v="2102" actId="14100"/>
        <pc:sldMkLst>
          <pc:docMk/>
          <pc:sldMk cId="3954939074" sldId="257"/>
        </pc:sldMkLst>
        <pc:spChg chg="mod">
          <ac:chgData name="Harry West" userId="cd58591c-39e6-47fd-8957-91d6358d17f3" providerId="ADAL" clId="{53114EB9-112B-4327-AB6B-C3C53E8EDE78}" dt="2021-08-11T07:40:40.923" v="2102" actId="14100"/>
          <ac:spMkLst>
            <pc:docMk/>
            <pc:sldMk cId="3954939074" sldId="257"/>
            <ac:spMk id="3" creationId="{00000000-0000-0000-0000-000000000000}"/>
          </ac:spMkLst>
        </pc:spChg>
      </pc:sldChg>
      <pc:sldChg chg="modSp modTransition">
        <pc:chgData name="Harry West" userId="cd58591c-39e6-47fd-8957-91d6358d17f3" providerId="ADAL" clId="{53114EB9-112B-4327-AB6B-C3C53E8EDE78}" dt="2021-08-10T09:40:03.952" v="1466"/>
        <pc:sldMkLst>
          <pc:docMk/>
          <pc:sldMk cId="1342191819" sldId="258"/>
        </pc:sldMkLst>
        <pc:spChg chg="mod">
          <ac:chgData name="Harry West" userId="cd58591c-39e6-47fd-8957-91d6358d17f3" providerId="ADAL" clId="{53114EB9-112B-4327-AB6B-C3C53E8EDE78}" dt="2021-08-10T07:59:36.991" v="3" actId="114"/>
          <ac:spMkLst>
            <pc:docMk/>
            <pc:sldMk cId="1342191819" sldId="258"/>
            <ac:spMk id="2" creationId="{B22B5573-A713-42F5-9983-87AF3D8D587B}"/>
          </ac:spMkLst>
        </pc:spChg>
      </pc:sldChg>
      <pc:sldChg chg="modSp modTransition">
        <pc:chgData name="Harry West" userId="cd58591c-39e6-47fd-8957-91d6358d17f3" providerId="ADAL" clId="{53114EB9-112B-4327-AB6B-C3C53E8EDE78}" dt="2021-08-10T09:45:19.177" v="2066" actId="20577"/>
        <pc:sldMkLst>
          <pc:docMk/>
          <pc:sldMk cId="2637889162" sldId="259"/>
        </pc:sldMkLst>
        <pc:spChg chg="mod">
          <ac:chgData name="Harry West" userId="cd58591c-39e6-47fd-8957-91d6358d17f3" providerId="ADAL" clId="{53114EB9-112B-4327-AB6B-C3C53E8EDE78}" dt="2021-08-10T09:45:19.177" v="2066" actId="20577"/>
          <ac:spMkLst>
            <pc:docMk/>
            <pc:sldMk cId="2637889162" sldId="259"/>
            <ac:spMk id="3" creationId="{13BF3332-04C6-49E5-A2E6-9F4B0CA123B6}"/>
          </ac:spMkLst>
        </pc:spChg>
      </pc:sldChg>
      <pc:sldChg chg="modSp add modTransition">
        <pc:chgData name="Harry West" userId="cd58591c-39e6-47fd-8957-91d6358d17f3" providerId="ADAL" clId="{53114EB9-112B-4327-AB6B-C3C53E8EDE78}" dt="2021-08-10T09:40:03.952" v="1466"/>
        <pc:sldMkLst>
          <pc:docMk/>
          <pc:sldMk cId="1718091400" sldId="260"/>
        </pc:sldMkLst>
        <pc:spChg chg="mod">
          <ac:chgData name="Harry West" userId="cd58591c-39e6-47fd-8957-91d6358d17f3" providerId="ADAL" clId="{53114EB9-112B-4327-AB6B-C3C53E8EDE78}" dt="2021-08-10T08:25:58.040" v="339" actId="20577"/>
          <ac:spMkLst>
            <pc:docMk/>
            <pc:sldMk cId="1718091400" sldId="260"/>
            <ac:spMk id="2" creationId="{3EFEEADD-02D2-4557-AF55-D3287FAACF31}"/>
          </ac:spMkLst>
        </pc:spChg>
        <pc:spChg chg="mod">
          <ac:chgData name="Harry West" userId="cd58591c-39e6-47fd-8957-91d6358d17f3" providerId="ADAL" clId="{53114EB9-112B-4327-AB6B-C3C53E8EDE78}" dt="2021-08-10T08:18:53.639" v="119" actId="20577"/>
          <ac:spMkLst>
            <pc:docMk/>
            <pc:sldMk cId="1718091400" sldId="260"/>
            <ac:spMk id="3" creationId="{E204D783-9076-4BCC-AC60-4DBBDCF324BA}"/>
          </ac:spMkLst>
        </pc:spChg>
      </pc:sldChg>
      <pc:sldChg chg="modSp add modTransition">
        <pc:chgData name="Harry West" userId="cd58591c-39e6-47fd-8957-91d6358d17f3" providerId="ADAL" clId="{53114EB9-112B-4327-AB6B-C3C53E8EDE78}" dt="2021-08-11T07:34:26.487" v="2098" actId="6549"/>
        <pc:sldMkLst>
          <pc:docMk/>
          <pc:sldMk cId="3858276187" sldId="261"/>
        </pc:sldMkLst>
        <pc:spChg chg="mod">
          <ac:chgData name="Harry West" userId="cd58591c-39e6-47fd-8957-91d6358d17f3" providerId="ADAL" clId="{53114EB9-112B-4327-AB6B-C3C53E8EDE78}" dt="2021-08-10T08:26:02.279" v="340"/>
          <ac:spMkLst>
            <pc:docMk/>
            <pc:sldMk cId="3858276187" sldId="261"/>
            <ac:spMk id="2" creationId="{C1D2041B-005B-406C-A715-6E1E1D56EACD}"/>
          </ac:spMkLst>
        </pc:spChg>
        <pc:spChg chg="mod">
          <ac:chgData name="Harry West" userId="cd58591c-39e6-47fd-8957-91d6358d17f3" providerId="ADAL" clId="{53114EB9-112B-4327-AB6B-C3C53E8EDE78}" dt="2021-08-11T07:34:26.487" v="2098" actId="6549"/>
          <ac:spMkLst>
            <pc:docMk/>
            <pc:sldMk cId="3858276187" sldId="261"/>
            <ac:spMk id="3" creationId="{BAA23B46-767B-4A28-9CE7-892348588329}"/>
          </ac:spMkLst>
        </pc:spChg>
      </pc:sldChg>
      <pc:sldChg chg="addSp delSp modSp add modTransition">
        <pc:chgData name="Harry West" userId="cd58591c-39e6-47fd-8957-91d6358d17f3" providerId="ADAL" clId="{53114EB9-112B-4327-AB6B-C3C53E8EDE78}" dt="2021-08-10T09:40:03.952" v="1466"/>
        <pc:sldMkLst>
          <pc:docMk/>
          <pc:sldMk cId="46940323" sldId="262"/>
        </pc:sldMkLst>
        <pc:spChg chg="mod">
          <ac:chgData name="Harry West" userId="cd58591c-39e6-47fd-8957-91d6358d17f3" providerId="ADAL" clId="{53114EB9-112B-4327-AB6B-C3C53E8EDE78}" dt="2021-08-10T08:26:32.376" v="368" actId="20577"/>
          <ac:spMkLst>
            <pc:docMk/>
            <pc:sldMk cId="46940323" sldId="262"/>
            <ac:spMk id="2" creationId="{99D6F1B9-8F01-4EAA-90FA-D0E3985EB092}"/>
          </ac:spMkLst>
        </pc:spChg>
        <pc:spChg chg="del">
          <ac:chgData name="Harry West" userId="cd58591c-39e6-47fd-8957-91d6358d17f3" providerId="ADAL" clId="{53114EB9-112B-4327-AB6B-C3C53E8EDE78}" dt="2021-08-10T08:22:21.815" v="254" actId="478"/>
          <ac:spMkLst>
            <pc:docMk/>
            <pc:sldMk cId="46940323" sldId="262"/>
            <ac:spMk id="3" creationId="{EE4938F4-5B46-4786-A9C7-AD3B09F25343}"/>
          </ac:spMkLst>
        </pc:spChg>
        <pc:spChg chg="add mod">
          <ac:chgData name="Harry West" userId="cd58591c-39e6-47fd-8957-91d6358d17f3" providerId="ADAL" clId="{53114EB9-112B-4327-AB6B-C3C53E8EDE78}" dt="2021-08-10T08:27:04.928" v="375" actId="20577"/>
          <ac:spMkLst>
            <pc:docMk/>
            <pc:sldMk cId="46940323" sldId="262"/>
            <ac:spMk id="4" creationId="{8B1B6D0E-EC9B-42AF-9BBB-553E4FA65E4E}"/>
          </ac:spMkLst>
        </pc:spChg>
        <pc:spChg chg="add mod">
          <ac:chgData name="Harry West" userId="cd58591c-39e6-47fd-8957-91d6358d17f3" providerId="ADAL" clId="{53114EB9-112B-4327-AB6B-C3C53E8EDE78}" dt="2021-08-10T08:27:03.142" v="374" actId="1076"/>
          <ac:spMkLst>
            <pc:docMk/>
            <pc:sldMk cId="46940323" sldId="262"/>
            <ac:spMk id="7" creationId="{29C3100F-4013-42CB-85C0-A760591A1ABE}"/>
          </ac:spMkLst>
        </pc:spChg>
        <pc:spChg chg="add mod">
          <ac:chgData name="Harry West" userId="cd58591c-39e6-47fd-8957-91d6358d17f3" providerId="ADAL" clId="{53114EB9-112B-4327-AB6B-C3C53E8EDE78}" dt="2021-08-10T08:27:03.142" v="374" actId="1076"/>
          <ac:spMkLst>
            <pc:docMk/>
            <pc:sldMk cId="46940323" sldId="262"/>
            <ac:spMk id="8" creationId="{3FCA4A2B-86F9-4A31-AB1D-D65AF171DA66}"/>
          </ac:spMkLst>
        </pc:spChg>
        <pc:picChg chg="add mod">
          <ac:chgData name="Harry West" userId="cd58591c-39e6-47fd-8957-91d6358d17f3" providerId="ADAL" clId="{53114EB9-112B-4327-AB6B-C3C53E8EDE78}" dt="2021-08-10T08:27:03.142" v="374" actId="1076"/>
          <ac:picMkLst>
            <pc:docMk/>
            <pc:sldMk cId="46940323" sldId="262"/>
            <ac:picMk id="5" creationId="{BDA8B41D-5E8F-4097-86A0-948F4195DC60}"/>
          </ac:picMkLst>
        </pc:picChg>
        <pc:picChg chg="add mod">
          <ac:chgData name="Harry West" userId="cd58591c-39e6-47fd-8957-91d6358d17f3" providerId="ADAL" clId="{53114EB9-112B-4327-AB6B-C3C53E8EDE78}" dt="2021-08-10T08:27:03.142" v="374" actId="1076"/>
          <ac:picMkLst>
            <pc:docMk/>
            <pc:sldMk cId="46940323" sldId="262"/>
            <ac:picMk id="6" creationId="{08B95E67-05BA-4919-B2A5-8106746D9934}"/>
          </ac:picMkLst>
        </pc:picChg>
      </pc:sldChg>
      <pc:sldChg chg="addSp delSp modSp add modTransition">
        <pc:chgData name="Harry West" userId="cd58591c-39e6-47fd-8957-91d6358d17f3" providerId="ADAL" clId="{53114EB9-112B-4327-AB6B-C3C53E8EDE78}" dt="2021-08-10T09:40:03.952" v="1466"/>
        <pc:sldMkLst>
          <pc:docMk/>
          <pc:sldMk cId="2370823260" sldId="263"/>
        </pc:sldMkLst>
        <pc:spChg chg="mod">
          <ac:chgData name="Harry West" userId="cd58591c-39e6-47fd-8957-91d6358d17f3" providerId="ADAL" clId="{53114EB9-112B-4327-AB6B-C3C53E8EDE78}" dt="2021-08-10T08:28:25.776" v="388"/>
          <ac:spMkLst>
            <pc:docMk/>
            <pc:sldMk cId="2370823260" sldId="263"/>
            <ac:spMk id="2" creationId="{0862F8A2-7813-41AE-ABAC-5B27EADF4AC7}"/>
          </ac:spMkLst>
        </pc:spChg>
        <pc:spChg chg="del">
          <ac:chgData name="Harry West" userId="cd58591c-39e6-47fd-8957-91d6358d17f3" providerId="ADAL" clId="{53114EB9-112B-4327-AB6B-C3C53E8EDE78}" dt="2021-08-10T08:27:38.100" v="377" actId="478"/>
          <ac:spMkLst>
            <pc:docMk/>
            <pc:sldMk cId="2370823260" sldId="263"/>
            <ac:spMk id="3" creationId="{D23CDBF3-FAD4-42B8-95BE-5CB062911123}"/>
          </ac:spMkLst>
        </pc:spChg>
        <pc:picChg chg="add mod">
          <ac:chgData name="Harry West" userId="cd58591c-39e6-47fd-8957-91d6358d17f3" providerId="ADAL" clId="{53114EB9-112B-4327-AB6B-C3C53E8EDE78}" dt="2021-08-10T08:28:33.173" v="391" actId="1076"/>
          <ac:picMkLst>
            <pc:docMk/>
            <pc:sldMk cId="2370823260" sldId="263"/>
            <ac:picMk id="4" creationId="{CE98F5F9-9CD0-4B7B-B9A3-F33D05EE12F9}"/>
          </ac:picMkLst>
        </pc:picChg>
        <pc:picChg chg="add del mod modCrop">
          <ac:chgData name="Harry West" userId="cd58591c-39e6-47fd-8957-91d6358d17f3" providerId="ADAL" clId="{53114EB9-112B-4327-AB6B-C3C53E8EDE78}" dt="2021-08-10T08:27:57.434" v="384" actId="478"/>
          <ac:picMkLst>
            <pc:docMk/>
            <pc:sldMk cId="2370823260" sldId="263"/>
            <ac:picMk id="2050" creationId="{BAF82090-FF55-4038-836C-4F0DECC17CD7}"/>
          </ac:picMkLst>
        </pc:picChg>
      </pc:sldChg>
      <pc:sldChg chg="modSp add modTransition">
        <pc:chgData name="Harry West" userId="cd58591c-39e6-47fd-8957-91d6358d17f3" providerId="ADAL" clId="{53114EB9-112B-4327-AB6B-C3C53E8EDE78}" dt="2021-08-10T09:40:03.952" v="1466"/>
        <pc:sldMkLst>
          <pc:docMk/>
          <pc:sldMk cId="2431292056" sldId="264"/>
        </pc:sldMkLst>
        <pc:spChg chg="mod">
          <ac:chgData name="Harry West" userId="cd58591c-39e6-47fd-8957-91d6358d17f3" providerId="ADAL" clId="{53114EB9-112B-4327-AB6B-C3C53E8EDE78}" dt="2021-08-10T08:29:07.716" v="395"/>
          <ac:spMkLst>
            <pc:docMk/>
            <pc:sldMk cId="2431292056" sldId="264"/>
            <ac:spMk id="2" creationId="{88D04949-8880-4A0F-A2CB-3FEB4FE86DCB}"/>
          </ac:spMkLst>
        </pc:spChg>
        <pc:spChg chg="mod">
          <ac:chgData name="Harry West" userId="cd58591c-39e6-47fd-8957-91d6358d17f3" providerId="ADAL" clId="{53114EB9-112B-4327-AB6B-C3C53E8EDE78}" dt="2021-08-10T08:29:16.221" v="399" actId="27636"/>
          <ac:spMkLst>
            <pc:docMk/>
            <pc:sldMk cId="2431292056" sldId="264"/>
            <ac:spMk id="3" creationId="{9CA1DF7D-72BE-45CD-A202-CA3E9CE90C1C}"/>
          </ac:spMkLst>
        </pc:spChg>
      </pc:sldChg>
      <pc:sldChg chg="modSp add modTransition">
        <pc:chgData name="Harry West" userId="cd58591c-39e6-47fd-8957-91d6358d17f3" providerId="ADAL" clId="{53114EB9-112B-4327-AB6B-C3C53E8EDE78}" dt="2021-08-10T09:40:03.952" v="1466"/>
        <pc:sldMkLst>
          <pc:docMk/>
          <pc:sldMk cId="3331199768" sldId="265"/>
        </pc:sldMkLst>
        <pc:spChg chg="mod">
          <ac:chgData name="Harry West" userId="cd58591c-39e6-47fd-8957-91d6358d17f3" providerId="ADAL" clId="{53114EB9-112B-4327-AB6B-C3C53E8EDE78}" dt="2021-08-10T08:29:36.749" v="410" actId="20577"/>
          <ac:spMkLst>
            <pc:docMk/>
            <pc:sldMk cId="3331199768" sldId="265"/>
            <ac:spMk id="2" creationId="{7D6DB003-BD8B-4D07-B27F-A95184B6E603}"/>
          </ac:spMkLst>
        </pc:spChg>
        <pc:spChg chg="mod">
          <ac:chgData name="Harry West" userId="cd58591c-39e6-47fd-8957-91d6358d17f3" providerId="ADAL" clId="{53114EB9-112B-4327-AB6B-C3C53E8EDE78}" dt="2021-08-10T08:30:12.625" v="421" actId="242"/>
          <ac:spMkLst>
            <pc:docMk/>
            <pc:sldMk cId="3331199768" sldId="265"/>
            <ac:spMk id="3" creationId="{C6BFB4F3-C0D2-43FF-A870-DEA421C3E0EA}"/>
          </ac:spMkLst>
        </pc:spChg>
      </pc:sldChg>
      <pc:sldChg chg="modSp add modTransition">
        <pc:chgData name="Harry West" userId="cd58591c-39e6-47fd-8957-91d6358d17f3" providerId="ADAL" clId="{53114EB9-112B-4327-AB6B-C3C53E8EDE78}" dt="2021-08-10T09:40:03.952" v="1466"/>
        <pc:sldMkLst>
          <pc:docMk/>
          <pc:sldMk cId="332534230" sldId="266"/>
        </pc:sldMkLst>
        <pc:spChg chg="mod">
          <ac:chgData name="Harry West" userId="cd58591c-39e6-47fd-8957-91d6358d17f3" providerId="ADAL" clId="{53114EB9-112B-4327-AB6B-C3C53E8EDE78}" dt="2021-08-10T08:31:16.298" v="515" actId="27636"/>
          <ac:spMkLst>
            <pc:docMk/>
            <pc:sldMk cId="332534230" sldId="266"/>
            <ac:spMk id="3" creationId="{C6BFB4F3-C0D2-43FF-A870-DEA421C3E0EA}"/>
          </ac:spMkLst>
        </pc:spChg>
      </pc:sldChg>
      <pc:sldChg chg="modSp add modTransition">
        <pc:chgData name="Harry West" userId="cd58591c-39e6-47fd-8957-91d6358d17f3" providerId="ADAL" clId="{53114EB9-112B-4327-AB6B-C3C53E8EDE78}" dt="2021-08-10T09:40:03.952" v="1466"/>
        <pc:sldMkLst>
          <pc:docMk/>
          <pc:sldMk cId="3774515292" sldId="267"/>
        </pc:sldMkLst>
        <pc:spChg chg="mod">
          <ac:chgData name="Harry West" userId="cd58591c-39e6-47fd-8957-91d6358d17f3" providerId="ADAL" clId="{53114EB9-112B-4327-AB6B-C3C53E8EDE78}" dt="2021-08-10T08:31:33.908" v="522" actId="20577"/>
          <ac:spMkLst>
            <pc:docMk/>
            <pc:sldMk cId="3774515292" sldId="267"/>
            <ac:spMk id="3" creationId="{C6BFB4F3-C0D2-43FF-A870-DEA421C3E0EA}"/>
          </ac:spMkLst>
        </pc:spChg>
      </pc:sldChg>
      <pc:sldChg chg="modSp add modTransition">
        <pc:chgData name="Harry West" userId="cd58591c-39e6-47fd-8957-91d6358d17f3" providerId="ADAL" clId="{53114EB9-112B-4327-AB6B-C3C53E8EDE78}" dt="2021-08-11T07:48:16.616" v="2112" actId="20577"/>
        <pc:sldMkLst>
          <pc:docMk/>
          <pc:sldMk cId="1172550404" sldId="268"/>
        </pc:sldMkLst>
        <pc:spChg chg="mod">
          <ac:chgData name="Harry West" userId="cd58591c-39e6-47fd-8957-91d6358d17f3" providerId="ADAL" clId="{53114EB9-112B-4327-AB6B-C3C53E8EDE78}" dt="2021-08-10T08:47:13.485" v="542" actId="113"/>
          <ac:spMkLst>
            <pc:docMk/>
            <pc:sldMk cId="1172550404" sldId="268"/>
            <ac:spMk id="2" creationId="{6A68A24E-44E9-4589-8F7A-3A8AF30C0A83}"/>
          </ac:spMkLst>
        </pc:spChg>
        <pc:spChg chg="mod">
          <ac:chgData name="Harry West" userId="cd58591c-39e6-47fd-8957-91d6358d17f3" providerId="ADAL" clId="{53114EB9-112B-4327-AB6B-C3C53E8EDE78}" dt="2021-08-11T07:48:16.616" v="2112" actId="20577"/>
          <ac:spMkLst>
            <pc:docMk/>
            <pc:sldMk cId="1172550404" sldId="268"/>
            <ac:spMk id="3" creationId="{EED4A786-6E34-4F31-AE16-090A01609D34}"/>
          </ac:spMkLst>
        </pc:spChg>
      </pc:sldChg>
      <pc:sldChg chg="modSp add modTransition">
        <pc:chgData name="Harry West" userId="cd58591c-39e6-47fd-8957-91d6358d17f3" providerId="ADAL" clId="{53114EB9-112B-4327-AB6B-C3C53E8EDE78}" dt="2021-08-11T07:48:29.483" v="2116" actId="20577"/>
        <pc:sldMkLst>
          <pc:docMk/>
          <pc:sldMk cId="86849535" sldId="269"/>
        </pc:sldMkLst>
        <pc:spChg chg="mod">
          <ac:chgData name="Harry West" userId="cd58591c-39e6-47fd-8957-91d6358d17f3" providerId="ADAL" clId="{53114EB9-112B-4327-AB6B-C3C53E8EDE78}" dt="2021-08-10T08:50:19.665" v="890"/>
          <ac:spMkLst>
            <pc:docMk/>
            <pc:sldMk cId="86849535" sldId="269"/>
            <ac:spMk id="2" creationId="{7FF517E5-F15F-4E11-BE0C-4687C4B0E7F5}"/>
          </ac:spMkLst>
        </pc:spChg>
        <pc:spChg chg="mod">
          <ac:chgData name="Harry West" userId="cd58591c-39e6-47fd-8957-91d6358d17f3" providerId="ADAL" clId="{53114EB9-112B-4327-AB6B-C3C53E8EDE78}" dt="2021-08-11T07:48:29.483" v="2116" actId="20577"/>
          <ac:spMkLst>
            <pc:docMk/>
            <pc:sldMk cId="86849535" sldId="269"/>
            <ac:spMk id="3" creationId="{9606922A-2406-465E-9EF3-220FC30E646C}"/>
          </ac:spMkLst>
        </pc:spChg>
      </pc:sldChg>
      <pc:sldChg chg="modSp add modTransition">
        <pc:chgData name="Harry West" userId="cd58591c-39e6-47fd-8957-91d6358d17f3" providerId="ADAL" clId="{53114EB9-112B-4327-AB6B-C3C53E8EDE78}" dt="2021-08-10T09:48:24.444" v="2067" actId="20577"/>
        <pc:sldMkLst>
          <pc:docMk/>
          <pc:sldMk cId="3350425220" sldId="270"/>
        </pc:sldMkLst>
        <pc:spChg chg="mod">
          <ac:chgData name="Harry West" userId="cd58591c-39e6-47fd-8957-91d6358d17f3" providerId="ADAL" clId="{53114EB9-112B-4327-AB6B-C3C53E8EDE78}" dt="2021-08-10T08:58:10.015" v="982"/>
          <ac:spMkLst>
            <pc:docMk/>
            <pc:sldMk cId="3350425220" sldId="270"/>
            <ac:spMk id="2" creationId="{F6AF9493-CFE8-437E-A6AD-3D82847ABBC8}"/>
          </ac:spMkLst>
        </pc:spChg>
        <pc:spChg chg="mod">
          <ac:chgData name="Harry West" userId="cd58591c-39e6-47fd-8957-91d6358d17f3" providerId="ADAL" clId="{53114EB9-112B-4327-AB6B-C3C53E8EDE78}" dt="2021-08-10T09:48:24.444" v="2067" actId="20577"/>
          <ac:spMkLst>
            <pc:docMk/>
            <pc:sldMk cId="3350425220" sldId="270"/>
            <ac:spMk id="3" creationId="{896F3017-54B0-4A46-A897-1C1D7D2D3EA8}"/>
          </ac:spMkLst>
        </pc:spChg>
      </pc:sldChg>
      <pc:sldChg chg="modSp add modTransition">
        <pc:chgData name="Harry West" userId="cd58591c-39e6-47fd-8957-91d6358d17f3" providerId="ADAL" clId="{53114EB9-112B-4327-AB6B-C3C53E8EDE78}" dt="2021-08-10T09:40:03.952" v="1466"/>
        <pc:sldMkLst>
          <pc:docMk/>
          <pc:sldMk cId="1858490173" sldId="271"/>
        </pc:sldMkLst>
        <pc:spChg chg="mod">
          <ac:chgData name="Harry West" userId="cd58591c-39e6-47fd-8957-91d6358d17f3" providerId="ADAL" clId="{53114EB9-112B-4327-AB6B-C3C53E8EDE78}" dt="2021-08-10T08:58:56.815" v="1010"/>
          <ac:spMkLst>
            <pc:docMk/>
            <pc:sldMk cId="1858490173" sldId="271"/>
            <ac:spMk id="2" creationId="{AF36557B-8952-476D-A6AE-01D706F9709B}"/>
          </ac:spMkLst>
        </pc:spChg>
        <pc:spChg chg="mod">
          <ac:chgData name="Harry West" userId="cd58591c-39e6-47fd-8957-91d6358d17f3" providerId="ADAL" clId="{53114EB9-112B-4327-AB6B-C3C53E8EDE78}" dt="2021-08-10T09:00:49.625" v="1202" actId="242"/>
          <ac:spMkLst>
            <pc:docMk/>
            <pc:sldMk cId="1858490173" sldId="271"/>
            <ac:spMk id="3" creationId="{9A19E310-C505-48E1-AD7F-77E0705439AB}"/>
          </ac:spMkLst>
        </pc:spChg>
      </pc:sldChg>
      <pc:sldChg chg="modSp add modTransition">
        <pc:chgData name="Harry West" userId="cd58591c-39e6-47fd-8957-91d6358d17f3" providerId="ADAL" clId="{53114EB9-112B-4327-AB6B-C3C53E8EDE78}" dt="2021-08-10T09:40:03.952" v="1466"/>
        <pc:sldMkLst>
          <pc:docMk/>
          <pc:sldMk cId="670068737" sldId="272"/>
        </pc:sldMkLst>
        <pc:spChg chg="mod">
          <ac:chgData name="Harry West" userId="cd58591c-39e6-47fd-8957-91d6358d17f3" providerId="ADAL" clId="{53114EB9-112B-4327-AB6B-C3C53E8EDE78}" dt="2021-08-10T09:03:23.447" v="1222" actId="113"/>
          <ac:spMkLst>
            <pc:docMk/>
            <pc:sldMk cId="670068737" sldId="272"/>
            <ac:spMk id="2" creationId="{E2674A43-23FC-4D4C-B3C6-4A35D0E11DBE}"/>
          </ac:spMkLst>
        </pc:spChg>
        <pc:spChg chg="mod">
          <ac:chgData name="Harry West" userId="cd58591c-39e6-47fd-8957-91d6358d17f3" providerId="ADAL" clId="{53114EB9-112B-4327-AB6B-C3C53E8EDE78}" dt="2021-08-10T09:04:28.373" v="1244" actId="242"/>
          <ac:spMkLst>
            <pc:docMk/>
            <pc:sldMk cId="670068737" sldId="272"/>
            <ac:spMk id="3" creationId="{9B78F3B3-0401-4172-B48C-A74966AD7CC6}"/>
          </ac:spMkLst>
        </pc:spChg>
      </pc:sldChg>
      <pc:sldChg chg="modSp add modTransition">
        <pc:chgData name="Harry West" userId="cd58591c-39e6-47fd-8957-91d6358d17f3" providerId="ADAL" clId="{53114EB9-112B-4327-AB6B-C3C53E8EDE78}" dt="2021-08-11T07:51:13.282" v="2120" actId="6549"/>
        <pc:sldMkLst>
          <pc:docMk/>
          <pc:sldMk cId="1695082000" sldId="273"/>
        </pc:sldMkLst>
        <pc:spChg chg="mod">
          <ac:chgData name="Harry West" userId="cd58591c-39e6-47fd-8957-91d6358d17f3" providerId="ADAL" clId="{53114EB9-112B-4327-AB6B-C3C53E8EDE78}" dt="2021-08-10T09:05:14.716" v="1268" actId="113"/>
          <ac:spMkLst>
            <pc:docMk/>
            <pc:sldMk cId="1695082000" sldId="273"/>
            <ac:spMk id="2" creationId="{D25403CB-08D3-4B3C-ADE7-3D85B7711634}"/>
          </ac:spMkLst>
        </pc:spChg>
        <pc:spChg chg="mod">
          <ac:chgData name="Harry West" userId="cd58591c-39e6-47fd-8957-91d6358d17f3" providerId="ADAL" clId="{53114EB9-112B-4327-AB6B-C3C53E8EDE78}" dt="2021-08-11T07:51:13.282" v="2120" actId="6549"/>
          <ac:spMkLst>
            <pc:docMk/>
            <pc:sldMk cId="1695082000" sldId="273"/>
            <ac:spMk id="3" creationId="{047B847B-CEC4-43C3-8F68-FDDBB7644281}"/>
          </ac:spMkLst>
        </pc:spChg>
      </pc:sldChg>
      <pc:sldChg chg="modSp add modTransition">
        <pc:chgData name="Harry West" userId="cd58591c-39e6-47fd-8957-91d6358d17f3" providerId="ADAL" clId="{53114EB9-112B-4327-AB6B-C3C53E8EDE78}" dt="2021-08-10T09:40:03.952" v="1466"/>
        <pc:sldMkLst>
          <pc:docMk/>
          <pc:sldMk cId="2718560204" sldId="274"/>
        </pc:sldMkLst>
        <pc:spChg chg="mod">
          <ac:chgData name="Harry West" userId="cd58591c-39e6-47fd-8957-91d6358d17f3" providerId="ADAL" clId="{53114EB9-112B-4327-AB6B-C3C53E8EDE78}" dt="2021-08-10T09:06:35.433" v="1302"/>
          <ac:spMkLst>
            <pc:docMk/>
            <pc:sldMk cId="2718560204" sldId="274"/>
            <ac:spMk id="2" creationId="{162D2B6E-9E35-44AB-B860-7D2CFA0D3009}"/>
          </ac:spMkLst>
        </pc:spChg>
        <pc:spChg chg="mod">
          <ac:chgData name="Harry West" userId="cd58591c-39e6-47fd-8957-91d6358d17f3" providerId="ADAL" clId="{53114EB9-112B-4327-AB6B-C3C53E8EDE78}" dt="2021-08-10T09:07:26.323" v="1353" actId="20577"/>
          <ac:spMkLst>
            <pc:docMk/>
            <pc:sldMk cId="2718560204" sldId="274"/>
            <ac:spMk id="3" creationId="{CCE69FC1-6F0E-4DB8-8ABA-A195A153AA5D}"/>
          </ac:spMkLst>
        </pc:spChg>
      </pc:sldChg>
      <pc:sldChg chg="modSp add modTransition">
        <pc:chgData name="Harry West" userId="cd58591c-39e6-47fd-8957-91d6358d17f3" providerId="ADAL" clId="{53114EB9-112B-4327-AB6B-C3C53E8EDE78}" dt="2021-08-11T07:54:43.487" v="2128" actId="20577"/>
        <pc:sldMkLst>
          <pc:docMk/>
          <pc:sldMk cId="1371932187" sldId="275"/>
        </pc:sldMkLst>
        <pc:spChg chg="mod">
          <ac:chgData name="Harry West" userId="cd58591c-39e6-47fd-8957-91d6358d17f3" providerId="ADAL" clId="{53114EB9-112B-4327-AB6B-C3C53E8EDE78}" dt="2021-08-10T09:08:29.721" v="1400"/>
          <ac:spMkLst>
            <pc:docMk/>
            <pc:sldMk cId="1371932187" sldId="275"/>
            <ac:spMk id="2" creationId="{ABB27FC8-BBFA-4669-8C7A-6D06C6D5E253}"/>
          </ac:spMkLst>
        </pc:spChg>
        <pc:spChg chg="mod">
          <ac:chgData name="Harry West" userId="cd58591c-39e6-47fd-8957-91d6358d17f3" providerId="ADAL" clId="{53114EB9-112B-4327-AB6B-C3C53E8EDE78}" dt="2021-08-11T07:54:43.487" v="2128" actId="20577"/>
          <ac:spMkLst>
            <pc:docMk/>
            <pc:sldMk cId="1371932187" sldId="275"/>
            <ac:spMk id="3" creationId="{6C1287AB-5F31-4621-B3A1-FAA6841271BA}"/>
          </ac:spMkLst>
        </pc:spChg>
      </pc:sldChg>
      <pc:sldChg chg="addSp modSp add ord">
        <pc:chgData name="Harry West" userId="cd58591c-39e6-47fd-8957-91d6358d17f3" providerId="ADAL" clId="{53114EB9-112B-4327-AB6B-C3C53E8EDE78}" dt="2021-08-10T09:44:08.908" v="2060" actId="20577"/>
        <pc:sldMkLst>
          <pc:docMk/>
          <pc:sldMk cId="2482270840" sldId="276"/>
        </pc:sldMkLst>
        <pc:spChg chg="add mod">
          <ac:chgData name="Harry West" userId="cd58591c-39e6-47fd-8957-91d6358d17f3" providerId="ADAL" clId="{53114EB9-112B-4327-AB6B-C3C53E8EDE78}" dt="2021-08-10T09:44:08.908" v="2060" actId="20577"/>
          <ac:spMkLst>
            <pc:docMk/>
            <pc:sldMk cId="2482270840" sldId="276"/>
            <ac:spMk id="2" creationId="{8391E9B6-6EA7-4167-8E63-0E5F534D4683}"/>
          </ac:spMkLst>
        </pc:spChg>
      </pc:sldChg>
      <pc:sldMasterChg chg="modSldLayout">
        <pc:chgData name="Harry West" userId="cd58591c-39e6-47fd-8957-91d6358d17f3" providerId="ADAL" clId="{53114EB9-112B-4327-AB6B-C3C53E8EDE78}" dt="2021-08-10T09:21:15.556" v="1464" actId="404"/>
        <pc:sldMasterMkLst>
          <pc:docMk/>
          <pc:sldMasterMk cId="229040970" sldId="2147483708"/>
        </pc:sldMasterMkLst>
        <pc:sldLayoutChg chg="modSp">
          <pc:chgData name="Harry West" userId="cd58591c-39e6-47fd-8957-91d6358d17f3" providerId="ADAL" clId="{53114EB9-112B-4327-AB6B-C3C53E8EDE78}" dt="2021-08-10T09:21:15.556" v="1464" actId="404"/>
          <pc:sldLayoutMkLst>
            <pc:docMk/>
            <pc:sldMasterMk cId="229040970" sldId="2147483708"/>
            <pc:sldLayoutMk cId="1085237861" sldId="2147483710"/>
          </pc:sldLayoutMkLst>
          <pc:spChg chg="mod">
            <ac:chgData name="Harry West" userId="cd58591c-39e6-47fd-8957-91d6358d17f3" providerId="ADAL" clId="{53114EB9-112B-4327-AB6B-C3C53E8EDE78}" dt="2021-08-10T09:21:15.556" v="1464" actId="404"/>
            <ac:spMkLst>
              <pc:docMk/>
              <pc:sldMasterMk cId="229040970" sldId="2147483708"/>
              <pc:sldLayoutMk cId="1085237861" sldId="2147483710"/>
              <ac:spMk id="2" creationId="{00000000-0000-0000-0000-000000000000}"/>
            </ac:spMkLst>
          </pc:spChg>
        </pc:sldLayoutChg>
      </pc:sldMasterChg>
    </pc:docChg>
  </pc:docChgLst>
  <pc:docChgLst>
    <pc:chgData name="Harry West" userId="cd58591c-39e6-47fd-8957-91d6358d17f3" providerId="ADAL" clId="{52E2BB7B-F220-C741-B66A-EEE18B209469}"/>
    <pc:docChg chg="undo custSel delSld modSld">
      <pc:chgData name="Harry West" userId="cd58591c-39e6-47fd-8957-91d6358d17f3" providerId="ADAL" clId="{52E2BB7B-F220-C741-B66A-EEE18B209469}" dt="2021-08-31T14:29:07.443" v="87" actId="2696"/>
      <pc:docMkLst>
        <pc:docMk/>
      </pc:docMkLst>
      <pc:sldChg chg="modSp mod modShow">
        <pc:chgData name="Harry West" userId="cd58591c-39e6-47fd-8957-91d6358d17f3" providerId="ADAL" clId="{52E2BB7B-F220-C741-B66A-EEE18B209469}" dt="2021-08-31T14:24:37.907" v="26" actId="5793"/>
        <pc:sldMkLst>
          <pc:docMk/>
          <pc:sldMk cId="332534230" sldId="266"/>
        </pc:sldMkLst>
        <pc:spChg chg="mod">
          <ac:chgData name="Harry West" userId="cd58591c-39e6-47fd-8957-91d6358d17f3" providerId="ADAL" clId="{52E2BB7B-F220-C741-B66A-EEE18B209469}" dt="2021-08-31T14:24:37.907" v="26" actId="5793"/>
          <ac:spMkLst>
            <pc:docMk/>
            <pc:sldMk cId="332534230" sldId="266"/>
            <ac:spMk id="3" creationId="{C6BFB4F3-C0D2-43FF-A870-DEA421C3E0EA}"/>
          </ac:spMkLst>
        </pc:spChg>
      </pc:sldChg>
      <pc:sldChg chg="del mod modShow">
        <pc:chgData name="Harry West" userId="cd58591c-39e6-47fd-8957-91d6358d17f3" providerId="ADAL" clId="{52E2BB7B-F220-C741-B66A-EEE18B209469}" dt="2021-08-31T14:29:07.443" v="87" actId="2696"/>
        <pc:sldMkLst>
          <pc:docMk/>
          <pc:sldMk cId="3774515292" sldId="267"/>
        </pc:sldMkLst>
      </pc:sldChg>
      <pc:sldChg chg="modSp mod">
        <pc:chgData name="Harry West" userId="cd58591c-39e6-47fd-8957-91d6358d17f3" providerId="ADAL" clId="{52E2BB7B-F220-C741-B66A-EEE18B209469}" dt="2021-08-31T14:28:32.169" v="85" actId="1035"/>
        <pc:sldMkLst>
          <pc:docMk/>
          <pc:sldMk cId="551691815" sldId="277"/>
        </pc:sldMkLst>
        <pc:spChg chg="mod">
          <ac:chgData name="Harry West" userId="cd58591c-39e6-47fd-8957-91d6358d17f3" providerId="ADAL" clId="{52E2BB7B-F220-C741-B66A-EEE18B209469}" dt="2021-08-31T14:28:32.169" v="85" actId="1035"/>
          <ac:spMkLst>
            <pc:docMk/>
            <pc:sldMk cId="551691815" sldId="277"/>
            <ac:spMk id="10" creationId="{FA700418-8E36-41A5-99A7-C26BEE5CF438}"/>
          </ac:spMkLst>
        </pc:spChg>
      </pc:sldChg>
      <pc:sldChg chg="modSp mod">
        <pc:chgData name="Harry West" userId="cd58591c-39e6-47fd-8957-91d6358d17f3" providerId="ADAL" clId="{52E2BB7B-F220-C741-B66A-EEE18B209469}" dt="2021-08-31T14:28:36.590" v="86" actId="1076"/>
        <pc:sldMkLst>
          <pc:docMk/>
          <pc:sldMk cId="1451453443" sldId="278"/>
        </pc:sldMkLst>
        <pc:spChg chg="mod">
          <ac:chgData name="Harry West" userId="cd58591c-39e6-47fd-8957-91d6358d17f3" providerId="ADAL" clId="{52E2BB7B-F220-C741-B66A-EEE18B209469}" dt="2021-08-31T14:28:36.590" v="86" actId="1076"/>
          <ac:spMkLst>
            <pc:docMk/>
            <pc:sldMk cId="1451453443" sldId="278"/>
            <ac:spMk id="10" creationId="{FA700418-8E36-41A5-99A7-C26BEE5CF438}"/>
          </ac:spMkLst>
        </pc:spChg>
      </pc:sldChg>
      <pc:sldChg chg="delSp modSp del mod">
        <pc:chgData name="Harry West" userId="cd58591c-39e6-47fd-8957-91d6358d17f3" providerId="ADAL" clId="{52E2BB7B-F220-C741-B66A-EEE18B209469}" dt="2021-08-31T14:26:17.398" v="58" actId="2696"/>
        <pc:sldMkLst>
          <pc:docMk/>
          <pc:sldMk cId="52593179" sldId="279"/>
        </pc:sldMkLst>
        <pc:spChg chg="del mod">
          <ac:chgData name="Harry West" userId="cd58591c-39e6-47fd-8957-91d6358d17f3" providerId="ADAL" clId="{52E2BB7B-F220-C741-B66A-EEE18B209469}" dt="2021-08-31T14:26:17.312" v="57"/>
          <ac:spMkLst>
            <pc:docMk/>
            <pc:sldMk cId="52593179" sldId="279"/>
            <ac:spMk id="10" creationId="{FA700418-8E36-41A5-99A7-C26BEE5CF438}"/>
          </ac:spMkLst>
        </pc:spChg>
      </pc:sldChg>
    </pc:docChg>
  </pc:docChgLst>
  <pc:docChgLst>
    <pc:chgData name="Harry West" userId="cd58591c-39e6-47fd-8957-91d6358d17f3" providerId="ADAL" clId="{EE2AC78C-A977-B746-A05E-3167D5583C85}"/>
    <pc:docChg chg="custSel delSld modSld">
      <pc:chgData name="Harry West" userId="cd58591c-39e6-47fd-8957-91d6358d17f3" providerId="ADAL" clId="{EE2AC78C-A977-B746-A05E-3167D5583C85}" dt="2021-08-18T13:13:44.490" v="117" actId="2696"/>
      <pc:docMkLst>
        <pc:docMk/>
      </pc:docMkLst>
      <pc:sldChg chg="modSp mod">
        <pc:chgData name="Harry West" userId="cd58591c-39e6-47fd-8957-91d6358d17f3" providerId="ADAL" clId="{EE2AC78C-A977-B746-A05E-3167D5583C85}" dt="2021-08-18T13:10:45.272" v="106" actId="20577"/>
        <pc:sldMkLst>
          <pc:docMk/>
          <pc:sldMk cId="1342191819" sldId="258"/>
        </pc:sldMkLst>
        <pc:spChg chg="mod">
          <ac:chgData name="Harry West" userId="cd58591c-39e6-47fd-8957-91d6358d17f3" providerId="ADAL" clId="{EE2AC78C-A977-B746-A05E-3167D5583C85}" dt="2021-08-18T13:10:45.272" v="106" actId="20577"/>
          <ac:spMkLst>
            <pc:docMk/>
            <pc:sldMk cId="1342191819" sldId="258"/>
            <ac:spMk id="3" creationId="{AACC83F3-2600-40CF-A0F9-FB70FBDA1443}"/>
          </ac:spMkLst>
        </pc:spChg>
      </pc:sldChg>
      <pc:sldChg chg="del">
        <pc:chgData name="Harry West" userId="cd58591c-39e6-47fd-8957-91d6358d17f3" providerId="ADAL" clId="{EE2AC78C-A977-B746-A05E-3167D5583C85}" dt="2021-08-18T13:11:53.335" v="107" actId="2696"/>
        <pc:sldMkLst>
          <pc:docMk/>
          <pc:sldMk cId="3858276187" sldId="261"/>
        </pc:sldMkLst>
      </pc:sldChg>
      <pc:sldChg chg="modSp mod">
        <pc:chgData name="Harry West" userId="cd58591c-39e6-47fd-8957-91d6358d17f3" providerId="ADAL" clId="{EE2AC78C-A977-B746-A05E-3167D5583C85}" dt="2021-08-18T13:13:37.355" v="116" actId="27636"/>
        <pc:sldMkLst>
          <pc:docMk/>
          <pc:sldMk cId="3350425220" sldId="270"/>
        </pc:sldMkLst>
        <pc:spChg chg="mod">
          <ac:chgData name="Harry West" userId="cd58591c-39e6-47fd-8957-91d6358d17f3" providerId="ADAL" clId="{EE2AC78C-A977-B746-A05E-3167D5583C85}" dt="2021-08-18T13:13:37.355" v="116" actId="27636"/>
          <ac:spMkLst>
            <pc:docMk/>
            <pc:sldMk cId="3350425220" sldId="270"/>
            <ac:spMk id="3" creationId="{896F3017-54B0-4A46-A897-1C1D7D2D3EA8}"/>
          </ac:spMkLst>
        </pc:spChg>
      </pc:sldChg>
      <pc:sldChg chg="del">
        <pc:chgData name="Harry West" userId="cd58591c-39e6-47fd-8957-91d6358d17f3" providerId="ADAL" clId="{EE2AC78C-A977-B746-A05E-3167D5583C85}" dt="2021-08-18T13:13:44.490" v="117" actId="2696"/>
        <pc:sldMkLst>
          <pc:docMk/>
          <pc:sldMk cId="1858490173" sldId="271"/>
        </pc:sldMkLst>
      </pc:sldChg>
      <pc:sldChg chg="modSp mod">
        <pc:chgData name="Harry West" userId="cd58591c-39e6-47fd-8957-91d6358d17f3" providerId="ADAL" clId="{EE2AC78C-A977-B746-A05E-3167D5583C85}" dt="2021-08-18T13:12:01.740" v="109" actId="20577"/>
        <pc:sldMkLst>
          <pc:docMk/>
          <pc:sldMk cId="2482270840" sldId="276"/>
        </pc:sldMkLst>
        <pc:spChg chg="mod">
          <ac:chgData name="Harry West" userId="cd58591c-39e6-47fd-8957-91d6358d17f3" providerId="ADAL" clId="{EE2AC78C-A977-B746-A05E-3167D5583C85}" dt="2021-08-18T13:12:01.740" v="109" actId="20577"/>
          <ac:spMkLst>
            <pc:docMk/>
            <pc:sldMk cId="2482270840" sldId="276"/>
            <ac:spMk id="2" creationId="{8391E9B6-6EA7-4167-8E63-0E5F534D468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1A4432-CF60-44DA-BF06-009FEE701ED2}" type="datetimeFigureOut">
              <a:rPr lang="en-GB" smtClean="0"/>
              <a:t>31/08/2021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60708-D67B-4D1D-AC8A-C966DF309B80}" type="slidenum">
              <a:rPr lang="en-GB" smtClean="0"/>
              <a:t>‹#›</a:t>
            </a:fld>
            <a:endParaRPr lang="en-GB"/>
          </a:p>
        </p:txBody>
      </p:sp>
    </p:spTree>
    <p:extLst>
      <p:ext uri="{BB962C8B-B14F-4D97-AF65-F5344CB8AC3E}">
        <p14:creationId xmlns:p14="http://schemas.microsoft.com/office/powerpoint/2010/main" val="220459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 </a:t>
            </a:r>
            <a:r>
              <a:rPr lang="en-GB"/>
              <a:t>min presentation and 5 mins questions</a:t>
            </a:r>
            <a:endParaRPr lang="en-GB" dirty="0"/>
          </a:p>
          <a:p>
            <a:endParaRPr lang="en-GB" dirty="0"/>
          </a:p>
          <a:p>
            <a:r>
              <a:rPr lang="en-GB" dirty="0"/>
              <a:t>HW</a:t>
            </a:r>
          </a:p>
        </p:txBody>
      </p:sp>
      <p:sp>
        <p:nvSpPr>
          <p:cNvPr id="4" name="Slide Number Placeholder 3"/>
          <p:cNvSpPr>
            <a:spLocks noGrp="1"/>
          </p:cNvSpPr>
          <p:nvPr>
            <p:ph type="sldNum" sz="quarter" idx="5"/>
          </p:nvPr>
        </p:nvSpPr>
        <p:spPr/>
        <p:txBody>
          <a:bodyPr/>
          <a:lstStyle/>
          <a:p>
            <a:fld id="{C3360708-D67B-4D1D-AC8A-C966DF309B80}" type="slidenum">
              <a:rPr lang="en-GB" smtClean="0"/>
              <a:t>1</a:t>
            </a:fld>
            <a:endParaRPr lang="en-GB"/>
          </a:p>
        </p:txBody>
      </p:sp>
    </p:spTree>
    <p:extLst>
      <p:ext uri="{BB962C8B-B14F-4D97-AF65-F5344CB8AC3E}">
        <p14:creationId xmlns:p14="http://schemas.microsoft.com/office/powerpoint/2010/main" val="621034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HW</a:t>
            </a:r>
          </a:p>
        </p:txBody>
      </p:sp>
      <p:sp>
        <p:nvSpPr>
          <p:cNvPr id="4" name="Slide Number Placeholder 3"/>
          <p:cNvSpPr>
            <a:spLocks noGrp="1"/>
          </p:cNvSpPr>
          <p:nvPr>
            <p:ph type="sldNum" sz="quarter" idx="5"/>
          </p:nvPr>
        </p:nvSpPr>
        <p:spPr/>
        <p:txBody>
          <a:bodyPr/>
          <a:lstStyle/>
          <a:p>
            <a:fld id="{C3360708-D67B-4D1D-AC8A-C966DF309B80}" type="slidenum">
              <a:rPr lang="en-GB" smtClean="0"/>
              <a:t>10</a:t>
            </a:fld>
            <a:endParaRPr lang="en-GB"/>
          </a:p>
        </p:txBody>
      </p:sp>
    </p:spTree>
    <p:extLst>
      <p:ext uri="{BB962C8B-B14F-4D97-AF65-F5344CB8AC3E}">
        <p14:creationId xmlns:p14="http://schemas.microsoft.com/office/powerpoint/2010/main" val="879548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HW</a:t>
            </a:r>
          </a:p>
        </p:txBody>
      </p:sp>
      <p:sp>
        <p:nvSpPr>
          <p:cNvPr id="4" name="Slide Number Placeholder 3"/>
          <p:cNvSpPr>
            <a:spLocks noGrp="1"/>
          </p:cNvSpPr>
          <p:nvPr>
            <p:ph type="sldNum" sz="quarter" idx="5"/>
          </p:nvPr>
        </p:nvSpPr>
        <p:spPr/>
        <p:txBody>
          <a:bodyPr/>
          <a:lstStyle/>
          <a:p>
            <a:fld id="{C3360708-D67B-4D1D-AC8A-C966DF309B80}" type="slidenum">
              <a:rPr lang="en-GB" smtClean="0"/>
              <a:t>11</a:t>
            </a:fld>
            <a:endParaRPr lang="en-GB"/>
          </a:p>
        </p:txBody>
      </p:sp>
    </p:spTree>
    <p:extLst>
      <p:ext uri="{BB962C8B-B14F-4D97-AF65-F5344CB8AC3E}">
        <p14:creationId xmlns:p14="http://schemas.microsoft.com/office/powerpoint/2010/main" val="3574978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HW</a:t>
            </a:r>
          </a:p>
        </p:txBody>
      </p:sp>
      <p:sp>
        <p:nvSpPr>
          <p:cNvPr id="4" name="Slide Number Placeholder 3"/>
          <p:cNvSpPr>
            <a:spLocks noGrp="1"/>
          </p:cNvSpPr>
          <p:nvPr>
            <p:ph type="sldNum" sz="quarter" idx="5"/>
          </p:nvPr>
        </p:nvSpPr>
        <p:spPr/>
        <p:txBody>
          <a:bodyPr/>
          <a:lstStyle/>
          <a:p>
            <a:fld id="{C3360708-D67B-4D1D-AC8A-C966DF309B80}" type="slidenum">
              <a:rPr lang="en-GB" smtClean="0"/>
              <a:t>12</a:t>
            </a:fld>
            <a:endParaRPr lang="en-GB"/>
          </a:p>
        </p:txBody>
      </p:sp>
    </p:spTree>
    <p:extLst>
      <p:ext uri="{BB962C8B-B14F-4D97-AF65-F5344CB8AC3E}">
        <p14:creationId xmlns:p14="http://schemas.microsoft.com/office/powerpoint/2010/main" val="2118566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HW</a:t>
            </a:r>
          </a:p>
        </p:txBody>
      </p:sp>
      <p:sp>
        <p:nvSpPr>
          <p:cNvPr id="4" name="Slide Number Placeholder 3"/>
          <p:cNvSpPr>
            <a:spLocks noGrp="1"/>
          </p:cNvSpPr>
          <p:nvPr>
            <p:ph type="sldNum" sz="quarter" idx="5"/>
          </p:nvPr>
        </p:nvSpPr>
        <p:spPr/>
        <p:txBody>
          <a:bodyPr/>
          <a:lstStyle/>
          <a:p>
            <a:fld id="{C3360708-D67B-4D1D-AC8A-C966DF309B80}" type="slidenum">
              <a:rPr lang="en-GB" smtClean="0"/>
              <a:t>13</a:t>
            </a:fld>
            <a:endParaRPr lang="en-GB"/>
          </a:p>
        </p:txBody>
      </p:sp>
    </p:spTree>
    <p:extLst>
      <p:ext uri="{BB962C8B-B14F-4D97-AF65-F5344CB8AC3E}">
        <p14:creationId xmlns:p14="http://schemas.microsoft.com/office/powerpoint/2010/main" val="2556207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HW</a:t>
            </a:r>
          </a:p>
        </p:txBody>
      </p:sp>
      <p:sp>
        <p:nvSpPr>
          <p:cNvPr id="4" name="Slide Number Placeholder 3"/>
          <p:cNvSpPr>
            <a:spLocks noGrp="1"/>
          </p:cNvSpPr>
          <p:nvPr>
            <p:ph type="sldNum" sz="quarter" idx="5"/>
          </p:nvPr>
        </p:nvSpPr>
        <p:spPr/>
        <p:txBody>
          <a:bodyPr/>
          <a:lstStyle/>
          <a:p>
            <a:fld id="{C3360708-D67B-4D1D-AC8A-C966DF309B80}" type="slidenum">
              <a:rPr lang="en-GB" smtClean="0"/>
              <a:t>14</a:t>
            </a:fld>
            <a:endParaRPr lang="en-GB"/>
          </a:p>
        </p:txBody>
      </p:sp>
    </p:spTree>
    <p:extLst>
      <p:ext uri="{BB962C8B-B14F-4D97-AF65-F5344CB8AC3E}">
        <p14:creationId xmlns:p14="http://schemas.microsoft.com/office/powerpoint/2010/main" val="996764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HW</a:t>
            </a:r>
          </a:p>
        </p:txBody>
      </p:sp>
      <p:sp>
        <p:nvSpPr>
          <p:cNvPr id="4" name="Slide Number Placeholder 3"/>
          <p:cNvSpPr>
            <a:spLocks noGrp="1"/>
          </p:cNvSpPr>
          <p:nvPr>
            <p:ph type="sldNum" sz="quarter" idx="5"/>
          </p:nvPr>
        </p:nvSpPr>
        <p:spPr/>
        <p:txBody>
          <a:bodyPr/>
          <a:lstStyle/>
          <a:p>
            <a:fld id="{C3360708-D67B-4D1D-AC8A-C966DF309B80}" type="slidenum">
              <a:rPr lang="en-GB" smtClean="0"/>
              <a:t>15</a:t>
            </a:fld>
            <a:endParaRPr lang="en-GB"/>
          </a:p>
        </p:txBody>
      </p:sp>
    </p:spTree>
    <p:extLst>
      <p:ext uri="{BB962C8B-B14F-4D97-AF65-F5344CB8AC3E}">
        <p14:creationId xmlns:p14="http://schemas.microsoft.com/office/powerpoint/2010/main" val="1694490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HW</a:t>
            </a:r>
          </a:p>
          <a:p>
            <a:endParaRPr lang="en-GB" dirty="0"/>
          </a:p>
          <a:p>
            <a:r>
              <a:rPr lang="en-US" sz="1200" b="0" i="0" u="none" strike="noStrike" kern="1200" baseline="0" dirty="0">
                <a:solidFill>
                  <a:schemeClr val="tx1"/>
                </a:solidFill>
                <a:latin typeface="+mn-lt"/>
                <a:ea typeface="+mn-ea"/>
                <a:cs typeface="+mn-cs"/>
              </a:rPr>
              <a:t>By exploiting the synergies of GE and </a:t>
            </a:r>
            <a:r>
              <a:rPr lang="en-US" sz="1200" b="0" i="0" u="none" strike="noStrike" kern="1200" baseline="0" dirty="0" err="1">
                <a:solidFill>
                  <a:schemeClr val="tx1"/>
                </a:solidFill>
                <a:latin typeface="+mn-lt"/>
                <a:ea typeface="+mn-ea"/>
                <a:cs typeface="+mn-cs"/>
              </a:rPr>
              <a:t>GofE</a:t>
            </a:r>
            <a:r>
              <a:rPr lang="en-US" sz="1200" b="0" i="0" u="none" strike="noStrike" kern="1200" baseline="0" dirty="0">
                <a:solidFill>
                  <a:schemeClr val="tx1"/>
                </a:solidFill>
                <a:latin typeface="+mn-lt"/>
                <a:ea typeface="+mn-ea"/>
                <a:cs typeface="+mn-cs"/>
              </a:rPr>
              <a:t> we hope to expand our appreciation about who we are and what the discipline can become, (re)producing our chosen future(s) from a more encompassing perspective. As a result, we can enable critical, radical, and </a:t>
            </a:r>
            <a:r>
              <a:rPr lang="en-US" sz="1200" b="0" i="0" u="none" strike="noStrike" kern="1200" baseline="0" dirty="0" err="1">
                <a:solidFill>
                  <a:schemeClr val="tx1"/>
                </a:solidFill>
                <a:latin typeface="+mn-lt"/>
                <a:ea typeface="+mn-ea"/>
                <a:cs typeface="+mn-cs"/>
              </a:rPr>
              <a:t>liberatory</a:t>
            </a:r>
            <a:r>
              <a:rPr lang="en-US" sz="1200" b="0" i="0" u="none" strike="noStrike" kern="1200" baseline="0" dirty="0">
                <a:solidFill>
                  <a:schemeClr val="tx1"/>
                </a:solidFill>
                <a:latin typeface="+mn-lt"/>
                <a:ea typeface="+mn-ea"/>
                <a:cs typeface="+mn-cs"/>
              </a:rPr>
              <a:t> pedagogies and geographies, encouraging creative (and sometimes necessarily disruptive) evolution and development.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Achieving this would allow us to establish more meaningful connections and deeper ways of knowing in the classroom, over our campuses, and in communities across the world.</a:t>
            </a:r>
            <a:endParaRPr lang="en-GB" dirty="0"/>
          </a:p>
        </p:txBody>
      </p:sp>
      <p:sp>
        <p:nvSpPr>
          <p:cNvPr id="4" name="Slide Number Placeholder 3"/>
          <p:cNvSpPr>
            <a:spLocks noGrp="1"/>
          </p:cNvSpPr>
          <p:nvPr>
            <p:ph type="sldNum" sz="quarter" idx="5"/>
          </p:nvPr>
        </p:nvSpPr>
        <p:spPr/>
        <p:txBody>
          <a:bodyPr/>
          <a:lstStyle/>
          <a:p>
            <a:fld id="{C3360708-D67B-4D1D-AC8A-C966DF309B80}" type="slidenum">
              <a:rPr lang="en-GB" smtClean="0"/>
              <a:t>16</a:t>
            </a:fld>
            <a:endParaRPr lang="en-GB"/>
          </a:p>
        </p:txBody>
      </p:sp>
    </p:spTree>
    <p:extLst>
      <p:ext uri="{BB962C8B-B14F-4D97-AF65-F5344CB8AC3E}">
        <p14:creationId xmlns:p14="http://schemas.microsoft.com/office/powerpoint/2010/main" val="3796482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360708-D67B-4D1D-AC8A-C966DF309B80}" type="slidenum">
              <a:rPr lang="en-GB" smtClean="0"/>
              <a:t>18</a:t>
            </a:fld>
            <a:endParaRPr lang="en-GB"/>
          </a:p>
        </p:txBody>
      </p:sp>
    </p:spTree>
    <p:extLst>
      <p:ext uri="{BB962C8B-B14F-4D97-AF65-F5344CB8AC3E}">
        <p14:creationId xmlns:p14="http://schemas.microsoft.com/office/powerpoint/2010/main" val="3290653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360708-D67B-4D1D-AC8A-C966DF309B80}" type="slidenum">
              <a:rPr lang="en-GB" smtClean="0"/>
              <a:t>19</a:t>
            </a:fld>
            <a:endParaRPr lang="en-GB"/>
          </a:p>
        </p:txBody>
      </p:sp>
    </p:spTree>
    <p:extLst>
      <p:ext uri="{BB962C8B-B14F-4D97-AF65-F5344CB8AC3E}">
        <p14:creationId xmlns:p14="http://schemas.microsoft.com/office/powerpoint/2010/main" val="146604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HW</a:t>
            </a:r>
          </a:p>
          <a:p>
            <a:endParaRPr lang="en-GB" dirty="0"/>
          </a:p>
          <a:p>
            <a:r>
              <a:rPr lang="en-US" sz="1200" b="0" i="0" u="none" strike="noStrike" kern="1200" baseline="0" dirty="0">
                <a:solidFill>
                  <a:schemeClr val="tx1"/>
                </a:solidFill>
                <a:latin typeface="+mn-lt"/>
                <a:ea typeface="+mn-ea"/>
                <a:cs typeface="+mn-cs"/>
              </a:rPr>
              <a:t>What may appear as a simple change in RG name masks a renewed understanding of the synergies between geography education (at all levels) and the geographies of education.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this presentation, we will </a:t>
            </a:r>
            <a:r>
              <a:rPr lang="en-US" sz="1200" b="0" i="0" u="none" strike="noStrike" kern="1200" baseline="0" dirty="0" err="1">
                <a:solidFill>
                  <a:schemeClr val="tx1"/>
                </a:solidFill>
                <a:latin typeface="+mn-lt"/>
                <a:ea typeface="+mn-ea"/>
                <a:cs typeface="+mn-cs"/>
              </a:rPr>
              <a:t>contextualise</a:t>
            </a:r>
            <a:r>
              <a:rPr lang="en-US" sz="1200" b="0" i="0" u="none" strike="noStrike" kern="1200" baseline="0" dirty="0">
                <a:solidFill>
                  <a:schemeClr val="tx1"/>
                </a:solidFill>
                <a:latin typeface="+mn-lt"/>
                <a:ea typeface="+mn-ea"/>
                <a:cs typeface="+mn-cs"/>
              </a:rPr>
              <a:t> that change through the relationships between the two inter‐related fields, and outline the process of forming the new Geography and Education Research Group.</a:t>
            </a:r>
            <a:endParaRPr lang="en-GB" dirty="0"/>
          </a:p>
        </p:txBody>
      </p:sp>
      <p:sp>
        <p:nvSpPr>
          <p:cNvPr id="4" name="Slide Number Placeholder 3"/>
          <p:cNvSpPr>
            <a:spLocks noGrp="1"/>
          </p:cNvSpPr>
          <p:nvPr>
            <p:ph type="sldNum" sz="quarter" idx="5"/>
          </p:nvPr>
        </p:nvSpPr>
        <p:spPr/>
        <p:txBody>
          <a:bodyPr/>
          <a:lstStyle/>
          <a:p>
            <a:fld id="{C3360708-D67B-4D1D-AC8A-C966DF309B80}" type="slidenum">
              <a:rPr lang="en-GB" smtClean="0"/>
              <a:t>2</a:t>
            </a:fld>
            <a:endParaRPr lang="en-GB"/>
          </a:p>
        </p:txBody>
      </p:sp>
    </p:spTree>
    <p:extLst>
      <p:ext uri="{BB962C8B-B14F-4D97-AF65-F5344CB8AC3E}">
        <p14:creationId xmlns:p14="http://schemas.microsoft.com/office/powerpoint/2010/main" val="357800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HW</a:t>
            </a:r>
          </a:p>
          <a:p>
            <a:endParaRPr lang="en-GB" dirty="0"/>
          </a:p>
          <a:p>
            <a:r>
              <a:rPr lang="en-US" sz="1200" b="0" i="0" u="none" strike="noStrike" kern="1200" baseline="0" dirty="0">
                <a:solidFill>
                  <a:schemeClr val="tx1"/>
                </a:solidFill>
                <a:latin typeface="+mn-lt"/>
                <a:ea typeface="+mn-ea"/>
                <a:cs typeface="+mn-cs"/>
              </a:rPr>
              <a:t>We hope that expanding the remit of the group will lead to new members, more fruitful conversations, and hence a broadening and deepening of research across the boundaries of geographies of education and geography education.</a:t>
            </a:r>
            <a:endParaRPr lang="en-GB" dirty="0"/>
          </a:p>
        </p:txBody>
      </p:sp>
      <p:sp>
        <p:nvSpPr>
          <p:cNvPr id="4" name="Slide Number Placeholder 3"/>
          <p:cNvSpPr>
            <a:spLocks noGrp="1"/>
          </p:cNvSpPr>
          <p:nvPr>
            <p:ph type="sldNum" sz="quarter" idx="5"/>
          </p:nvPr>
        </p:nvSpPr>
        <p:spPr/>
        <p:txBody>
          <a:bodyPr/>
          <a:lstStyle/>
          <a:p>
            <a:fld id="{C3360708-D67B-4D1D-AC8A-C966DF309B80}" type="slidenum">
              <a:rPr lang="en-GB" smtClean="0"/>
              <a:t>3</a:t>
            </a:fld>
            <a:endParaRPr lang="en-GB"/>
          </a:p>
        </p:txBody>
      </p:sp>
    </p:spTree>
    <p:extLst>
      <p:ext uri="{BB962C8B-B14F-4D97-AF65-F5344CB8AC3E}">
        <p14:creationId xmlns:p14="http://schemas.microsoft.com/office/powerpoint/2010/main" val="2363636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JH</a:t>
            </a:r>
          </a:p>
          <a:p>
            <a:endParaRPr lang="en-GB" dirty="0"/>
          </a:p>
          <a:p>
            <a:r>
              <a:rPr lang="en-GB" dirty="0"/>
              <a:t>Geography Education - </a:t>
            </a:r>
            <a:r>
              <a:rPr lang="en-GB" sz="1200" b="0" i="0" u="none" strike="noStrike" kern="1200" baseline="0" dirty="0">
                <a:solidFill>
                  <a:schemeClr val="tx1"/>
                </a:solidFill>
                <a:latin typeface="+mn-lt"/>
                <a:ea typeface="+mn-ea"/>
                <a:cs typeface="+mn-cs"/>
              </a:rPr>
              <a:t>pedagogic research or </a:t>
            </a:r>
            <a:r>
              <a:rPr lang="en-GB" sz="1200" b="0" i="0" u="none" strike="noStrike" kern="1200" baseline="0" dirty="0" err="1">
                <a:solidFill>
                  <a:schemeClr val="tx1"/>
                </a:solidFill>
                <a:latin typeface="+mn-lt"/>
                <a:ea typeface="+mn-ea"/>
                <a:cs typeface="+mn-cs"/>
              </a:rPr>
              <a:t>SoTL</a:t>
            </a:r>
            <a:r>
              <a:rPr lang="en-GB" sz="1200" b="0" i="0" u="none" strike="noStrike" kern="1200" baseline="0" dirty="0">
                <a:solidFill>
                  <a:schemeClr val="tx1"/>
                </a:solidFill>
                <a:latin typeface="+mn-lt"/>
                <a:ea typeface="+mn-ea"/>
                <a:cs typeface="+mn-cs"/>
              </a:rPr>
              <a:t> – dedicated journals such as </a:t>
            </a:r>
            <a:r>
              <a:rPr lang="en-GB" sz="1200" b="0" i="1" u="none" strike="noStrike" kern="1200" baseline="0" dirty="0">
                <a:solidFill>
                  <a:schemeClr val="tx1"/>
                </a:solidFill>
                <a:latin typeface="+mn-lt"/>
                <a:ea typeface="+mn-ea"/>
                <a:cs typeface="+mn-cs"/>
              </a:rPr>
              <a:t>JGHE , Journal of Geography, </a:t>
            </a:r>
            <a:r>
              <a:rPr lang="en-GB" sz="1200" i="1" kern="1200" dirty="0">
                <a:solidFill>
                  <a:schemeClr val="tx1"/>
                </a:solidFill>
                <a:effectLst/>
                <a:latin typeface="+mn-lt"/>
                <a:ea typeface="+mn-ea"/>
                <a:cs typeface="+mn-cs"/>
              </a:rPr>
              <a:t>International Research in Geographical and Environmental Education, Geographical Education</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dirty="0"/>
              <a:t>Geographies of Education - </a:t>
            </a:r>
            <a:r>
              <a:rPr lang="en-US" sz="1200" b="0" i="0" u="none" strike="noStrike" kern="1200" baseline="0" dirty="0">
                <a:solidFill>
                  <a:schemeClr val="tx1"/>
                </a:solidFill>
                <a:latin typeface="+mn-lt"/>
                <a:ea typeface="+mn-ea"/>
                <a:cs typeface="+mn-cs"/>
              </a:rPr>
              <a:t>explores the relationships between the geographical study of education spaces and processes </a:t>
            </a:r>
            <a:r>
              <a:rPr lang="en-US" sz="1200" b="0" i="0" u="none" strike="noStrike" kern="1200" baseline="0">
                <a:solidFill>
                  <a:schemeClr val="tx1"/>
                </a:solidFill>
                <a:latin typeface="+mn-lt"/>
                <a:ea typeface="+mn-ea"/>
                <a:cs typeface="+mn-cs"/>
              </a:rPr>
              <a:t>and wider influences </a:t>
            </a:r>
            <a:r>
              <a:rPr lang="en-GB" sz="1200" b="0" i="0" u="none" strike="noStrike" kern="1200" baseline="0" dirty="0">
                <a:solidFill>
                  <a:schemeClr val="tx1"/>
                </a:solidFill>
                <a:latin typeface="+mn-lt"/>
                <a:ea typeface="+mn-ea"/>
                <a:cs typeface="+mn-cs"/>
              </a:rPr>
              <a:t>(Holloway et al. 2010). Numerous outlets. </a:t>
            </a:r>
            <a:r>
              <a:rPr lang="en-GB" sz="1200" b="0" i="1" u="none" strike="noStrike" kern="1200" baseline="0" dirty="0">
                <a:solidFill>
                  <a:schemeClr val="tx1"/>
                </a:solidFill>
                <a:latin typeface="+mn-lt"/>
                <a:ea typeface="+mn-ea"/>
                <a:cs typeface="+mn-cs"/>
              </a:rPr>
              <a:t>Transactions </a:t>
            </a:r>
            <a:r>
              <a:rPr lang="en-GB" sz="1200" b="0" i="0" u="none" strike="noStrike" kern="1200" baseline="0" dirty="0">
                <a:solidFill>
                  <a:schemeClr val="tx1"/>
                </a:solidFill>
                <a:latin typeface="+mn-lt"/>
                <a:ea typeface="+mn-ea"/>
                <a:cs typeface="+mn-cs"/>
              </a:rPr>
              <a:t>and </a:t>
            </a:r>
            <a:r>
              <a:rPr lang="en-GB" sz="1200" b="0" i="1" u="none" strike="noStrike" kern="1200" baseline="0" dirty="0">
                <a:solidFill>
                  <a:schemeClr val="tx1"/>
                </a:solidFill>
                <a:latin typeface="+mn-lt"/>
                <a:ea typeface="+mn-ea"/>
                <a:cs typeface="+mn-cs"/>
              </a:rPr>
              <a:t>Area</a:t>
            </a:r>
            <a:r>
              <a:rPr lang="en-GB" sz="1200" b="0" i="0" u="none" strike="noStrike" kern="1200" baseline="0" dirty="0">
                <a:solidFill>
                  <a:schemeClr val="tx1"/>
                </a:solidFill>
                <a:latin typeface="+mn-lt"/>
                <a:ea typeface="+mn-ea"/>
                <a:cs typeface="+mn-cs"/>
              </a:rPr>
              <a:t> are RGS journals.</a:t>
            </a:r>
            <a:endParaRPr lang="en-GB" dirty="0"/>
          </a:p>
        </p:txBody>
      </p:sp>
      <p:sp>
        <p:nvSpPr>
          <p:cNvPr id="4" name="Slide Number Placeholder 3"/>
          <p:cNvSpPr>
            <a:spLocks noGrp="1"/>
          </p:cNvSpPr>
          <p:nvPr>
            <p:ph type="sldNum" sz="quarter" idx="5"/>
          </p:nvPr>
        </p:nvSpPr>
        <p:spPr/>
        <p:txBody>
          <a:bodyPr/>
          <a:lstStyle/>
          <a:p>
            <a:fld id="{C3360708-D67B-4D1D-AC8A-C966DF309B80}" type="slidenum">
              <a:rPr lang="en-GB" smtClean="0"/>
              <a:t>4</a:t>
            </a:fld>
            <a:endParaRPr lang="en-GB"/>
          </a:p>
        </p:txBody>
      </p:sp>
    </p:spTree>
    <p:extLst>
      <p:ext uri="{BB962C8B-B14F-4D97-AF65-F5344CB8AC3E}">
        <p14:creationId xmlns:p14="http://schemas.microsoft.com/office/powerpoint/2010/main" val="143817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hard to escape the politico-economic forces enshrined in the BIS White Paper (2016) and Higher Education Research Act (2017):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frame HE as key to economic growth and productivity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establish socio-cultural targets for higher education to reduce inequality and disadvantage</a:t>
            </a:r>
          </a:p>
          <a:p>
            <a:endParaRPr lang="en-GB" dirty="0"/>
          </a:p>
        </p:txBody>
      </p:sp>
      <p:sp>
        <p:nvSpPr>
          <p:cNvPr id="4" name="Slide Number Placeholder 3"/>
          <p:cNvSpPr>
            <a:spLocks noGrp="1"/>
          </p:cNvSpPr>
          <p:nvPr>
            <p:ph type="sldNum" sz="quarter" idx="5"/>
          </p:nvPr>
        </p:nvSpPr>
        <p:spPr/>
        <p:txBody>
          <a:bodyPr/>
          <a:lstStyle/>
          <a:p>
            <a:fld id="{C3360708-D67B-4D1D-AC8A-C966DF309B80}" type="slidenum">
              <a:rPr lang="en-GB" smtClean="0"/>
              <a:t>5</a:t>
            </a:fld>
            <a:endParaRPr lang="en-GB"/>
          </a:p>
        </p:txBody>
      </p:sp>
    </p:spTree>
    <p:extLst>
      <p:ext uri="{BB962C8B-B14F-4D97-AF65-F5344CB8AC3E}">
        <p14:creationId xmlns:p14="http://schemas.microsoft.com/office/powerpoint/2010/main" val="39932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t>JH</a:t>
            </a:r>
          </a:p>
          <a:p>
            <a:pPr defTabSz="931774">
              <a:defRPr/>
            </a:pPr>
            <a:endParaRPr lang="en-GB" dirty="0"/>
          </a:p>
          <a:p>
            <a:pPr defTabSz="931774">
              <a:defRPr/>
            </a:pPr>
            <a:r>
              <a:rPr lang="en-GB" dirty="0"/>
              <a:t>Put simply, geographies of education research seeks to identify, understand and critique the drivers of change affecting education, educators and learners</a:t>
            </a:r>
          </a:p>
          <a:p>
            <a:pPr defTabSz="931774">
              <a:defRPr/>
            </a:pPr>
            <a:endParaRPr lang="en-GB" sz="1000" dirty="0"/>
          </a:p>
          <a:p>
            <a:pPr defTabSz="931774">
              <a:defRPr/>
            </a:pPr>
            <a:r>
              <a:rPr lang="en-US" sz="1200" b="0" i="0" u="none" strike="noStrike" kern="1200" baseline="0" dirty="0">
                <a:solidFill>
                  <a:schemeClr val="tx1"/>
                </a:solidFill>
                <a:latin typeface="+mn-lt"/>
                <a:ea typeface="+mn-ea"/>
                <a:cs typeface="+mn-cs"/>
              </a:rPr>
              <a:t>Geographies of education </a:t>
            </a:r>
            <a:r>
              <a:rPr lang="en-GB" dirty="0"/>
              <a:t>influence, challenge, deepen and enrich our pedagogies, practices, curricula, and personal development. </a:t>
            </a:r>
          </a:p>
          <a:p>
            <a:pPr defTabSz="931774">
              <a:defRPr/>
            </a:pPr>
            <a:endParaRPr lang="en-GB" sz="1000" dirty="0"/>
          </a:p>
          <a:p>
            <a:pPr defTabSz="931774">
              <a:defRPr/>
            </a:pPr>
            <a:r>
              <a:rPr lang="en-GB" dirty="0"/>
              <a:t>Our responsive and evolving pedagogies, in turn, manifest in changed educational </a:t>
            </a:r>
            <a:r>
              <a:rPr lang="en-GB" dirty="0" err="1"/>
              <a:t>spatialities</a:t>
            </a:r>
            <a:r>
              <a:rPr lang="en-GB" dirty="0"/>
              <a:t> and </a:t>
            </a:r>
            <a:r>
              <a:rPr lang="en-GB" dirty="0" err="1"/>
              <a:t>materialities</a:t>
            </a:r>
            <a:r>
              <a:rPr lang="en-GB" dirty="0"/>
              <a:t>, which need further interrogation under a geographical lens.</a:t>
            </a:r>
          </a:p>
          <a:p>
            <a:endParaRPr lang="en-GB" dirty="0"/>
          </a:p>
          <a:p>
            <a:r>
              <a:rPr lang="en-GB" dirty="0"/>
              <a:t>Thus, geographies of education and geography education are integrally linked, in an iterative manner, and this relationship is vital for a truly holistic understanding of each. </a:t>
            </a:r>
          </a:p>
          <a:p>
            <a:endParaRPr lang="en-GB" sz="1000" dirty="0"/>
          </a:p>
          <a:p>
            <a:r>
              <a:rPr lang="en-GB" dirty="0"/>
              <a:t>Working together, </a:t>
            </a:r>
            <a:r>
              <a:rPr lang="en-GB" dirty="0" err="1"/>
              <a:t>GofE</a:t>
            </a:r>
            <a:r>
              <a:rPr lang="en-GB" dirty="0"/>
              <a:t> and GE help shape who we are as educators, how we behave, how we see our students, and what we research in our classrooms and wider learning spaces (Hill et al. 2016). </a:t>
            </a:r>
            <a:r>
              <a:rPr lang="en-US" sz="1200" b="0" i="0" u="none" strike="noStrike" kern="1200" baseline="0" dirty="0">
                <a:solidFill>
                  <a:schemeClr val="tx1"/>
                </a:solidFill>
                <a:latin typeface="+mn-lt"/>
                <a:ea typeface="+mn-ea"/>
                <a:cs typeface="+mn-cs"/>
              </a:rPr>
              <a:t>Equally, our students are the product of this relationship; their outlook and desire to “become a geographer”.</a:t>
            </a:r>
            <a:endParaRPr lang="en-GB" sz="1000" dirty="0"/>
          </a:p>
        </p:txBody>
      </p:sp>
      <p:sp>
        <p:nvSpPr>
          <p:cNvPr id="4" name="Slide Number Placeholder 3"/>
          <p:cNvSpPr>
            <a:spLocks noGrp="1"/>
          </p:cNvSpPr>
          <p:nvPr>
            <p:ph type="sldNum" sz="quarter" idx="5"/>
          </p:nvPr>
        </p:nvSpPr>
        <p:spPr/>
        <p:txBody>
          <a:bodyPr/>
          <a:lstStyle/>
          <a:p>
            <a:fld id="{C3360708-D67B-4D1D-AC8A-C966DF309B80}" type="slidenum">
              <a:rPr lang="en-GB" smtClean="0"/>
              <a:t>6</a:t>
            </a:fld>
            <a:endParaRPr lang="en-GB"/>
          </a:p>
        </p:txBody>
      </p:sp>
    </p:spTree>
    <p:extLst>
      <p:ext uri="{BB962C8B-B14F-4D97-AF65-F5344CB8AC3E}">
        <p14:creationId xmlns:p14="http://schemas.microsoft.com/office/powerpoint/2010/main" val="337631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JH</a:t>
            </a:r>
          </a:p>
        </p:txBody>
      </p:sp>
      <p:sp>
        <p:nvSpPr>
          <p:cNvPr id="4" name="Slide Number Placeholder 3"/>
          <p:cNvSpPr>
            <a:spLocks noGrp="1"/>
          </p:cNvSpPr>
          <p:nvPr>
            <p:ph type="sldNum" sz="quarter" idx="5"/>
          </p:nvPr>
        </p:nvSpPr>
        <p:spPr/>
        <p:txBody>
          <a:bodyPr/>
          <a:lstStyle/>
          <a:p>
            <a:fld id="{C3360708-D67B-4D1D-AC8A-C966DF309B80}" type="slidenum">
              <a:rPr lang="en-GB" smtClean="0"/>
              <a:t>7</a:t>
            </a:fld>
            <a:endParaRPr lang="en-GB"/>
          </a:p>
        </p:txBody>
      </p:sp>
    </p:spTree>
    <p:extLst>
      <p:ext uri="{BB962C8B-B14F-4D97-AF65-F5344CB8AC3E}">
        <p14:creationId xmlns:p14="http://schemas.microsoft.com/office/powerpoint/2010/main" val="3927693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u="none" dirty="0"/>
              <a:t>JH</a:t>
            </a:r>
          </a:p>
          <a:p>
            <a:pPr defTabSz="931774">
              <a:defRPr/>
            </a:pPr>
            <a:endParaRPr lang="en-GB" u="sng" dirty="0"/>
          </a:p>
          <a:p>
            <a:pPr defTabSz="931774">
              <a:defRPr/>
            </a:pPr>
            <a:r>
              <a:rPr lang="en-GB" u="sng" dirty="0"/>
              <a:t>Attainment and inclusivity</a:t>
            </a:r>
          </a:p>
          <a:p>
            <a:pPr defTabSz="931774">
              <a:defRPr/>
            </a:pPr>
            <a:r>
              <a:rPr lang="en-GB" dirty="0"/>
              <a:t>Vandana Desai, Dept of Geography, Royal Holloway – </a:t>
            </a:r>
            <a:r>
              <a:rPr lang="en-US" dirty="0"/>
              <a:t>examines the profile of BME students and staff in contemporary UK Geography – ‘t</a:t>
            </a:r>
            <a:r>
              <a:rPr lang="en-US" sz="1200" b="0" i="0" kern="1200" dirty="0">
                <a:solidFill>
                  <a:schemeClr val="tx1"/>
                </a:solidFill>
                <a:effectLst/>
                <a:latin typeface="+mn-lt"/>
                <a:ea typeface="+mn-ea"/>
                <a:cs typeface="+mn-cs"/>
              </a:rPr>
              <a:t>roubling equality and diversity issues’</a:t>
            </a:r>
            <a:endParaRPr lang="en-GB" dirty="0"/>
          </a:p>
          <a:p>
            <a:pPr defTabSz="931774">
              <a:defRPr/>
            </a:pPr>
            <a:r>
              <a:rPr lang="en-GB" dirty="0"/>
              <a:t>Annie Hughes – geographer, now Head of the Learning and Teaching Enhancement Centre at Kingston University – sees inclusive curricula as engaging students in leaning that is accessible, relevant and meaningful to them irrespective of their backgrounds e.g. active learning and co-creation. Working with Nona McDuff. </a:t>
            </a:r>
          </a:p>
          <a:p>
            <a:pPr marL="0" marR="0" lvl="0" indent="0" algn="l" defTabSz="931774" rtl="0" eaLnBrk="1" fontAlgn="auto" latinLnBrk="0" hangingPunct="1">
              <a:lnSpc>
                <a:spcPct val="100000"/>
              </a:lnSpc>
              <a:spcBef>
                <a:spcPts val="0"/>
              </a:spcBef>
              <a:spcAft>
                <a:spcPts val="0"/>
              </a:spcAft>
              <a:buClrTx/>
              <a:buSzTx/>
              <a:buFontTx/>
              <a:buNone/>
              <a:tabLst/>
              <a:defRPr/>
            </a:pPr>
            <a:r>
              <a:rPr lang="en-GB" dirty="0"/>
              <a:t>RGS-IBG AC2014 BME geographers in the Academy convened by Caroline </a:t>
            </a:r>
            <a:r>
              <a:rPr lang="en-GB" dirty="0" err="1"/>
              <a:t>Bressey</a:t>
            </a:r>
            <a:r>
              <a:rPr lang="en-GB" dirty="0"/>
              <a:t> (UCL) et al.</a:t>
            </a:r>
          </a:p>
          <a:p>
            <a:pPr defTabSz="931774">
              <a:defRPr/>
            </a:pPr>
            <a:endParaRPr lang="en-GB" dirty="0"/>
          </a:p>
          <a:p>
            <a:r>
              <a:rPr lang="en-GB" u="sng" dirty="0"/>
              <a:t>Decolonisation</a:t>
            </a:r>
          </a:p>
          <a:p>
            <a:r>
              <a:rPr lang="en-GB" dirty="0"/>
              <a:t>2017 RGS chair’s theme - </a:t>
            </a:r>
            <a:r>
              <a:rPr lang="en-US" sz="1200" b="0" i="0" kern="1200" dirty="0" err="1">
                <a:solidFill>
                  <a:schemeClr val="tx1"/>
                </a:solidFill>
                <a:effectLst/>
                <a:latin typeface="+mn-lt"/>
                <a:ea typeface="+mn-ea"/>
                <a:cs typeface="+mn-cs"/>
              </a:rPr>
              <a:t>decolonising</a:t>
            </a:r>
            <a:r>
              <a:rPr lang="en-US" sz="1200" b="0" i="0" kern="1200" dirty="0">
                <a:solidFill>
                  <a:schemeClr val="tx1"/>
                </a:solidFill>
                <a:effectLst/>
                <a:latin typeface="+mn-lt"/>
                <a:ea typeface="+mn-ea"/>
                <a:cs typeface="+mn-cs"/>
              </a:rPr>
              <a:t> geographical knowledges, or reproducing coloniality?</a:t>
            </a:r>
            <a:endParaRPr lang="en-GB" dirty="0"/>
          </a:p>
          <a:p>
            <a:r>
              <a:rPr lang="en-GB" dirty="0"/>
              <a:t>Mona </a:t>
            </a:r>
            <a:r>
              <a:rPr lang="en-GB" dirty="0" err="1"/>
              <a:t>Domosh</a:t>
            </a:r>
            <a:r>
              <a:rPr lang="en-GB" dirty="0"/>
              <a:t>: cultural-historical geographer Dartmouth College, USA</a:t>
            </a:r>
          </a:p>
          <a:p>
            <a:pPr defTabSz="931774">
              <a:defRPr/>
            </a:pPr>
            <a:r>
              <a:rPr lang="en-GB" dirty="0"/>
              <a:t>Sarah Radcliffe: Dept of Geography, Uni of Cambridge</a:t>
            </a:r>
          </a:p>
          <a:p>
            <a:pPr defTabSz="931774">
              <a:defRPr/>
            </a:pPr>
            <a:r>
              <a:rPr lang="en-GB" dirty="0"/>
              <a:t>Patricia </a:t>
            </a:r>
            <a:r>
              <a:rPr lang="en-GB" dirty="0" err="1"/>
              <a:t>Noxolo</a:t>
            </a:r>
            <a:r>
              <a:rPr lang="en-GB" dirty="0"/>
              <a:t>: School of </a:t>
            </a:r>
            <a:r>
              <a:rPr lang="en-GB" dirty="0" err="1"/>
              <a:t>Geog</a:t>
            </a:r>
            <a:r>
              <a:rPr lang="en-GB" dirty="0"/>
              <a:t>, Earth and </a:t>
            </a:r>
            <a:r>
              <a:rPr lang="en-GB" dirty="0" err="1"/>
              <a:t>Envl</a:t>
            </a:r>
            <a:r>
              <a:rPr lang="en-GB" dirty="0"/>
              <a:t> Sciences, Uni of Birmingham</a:t>
            </a:r>
          </a:p>
          <a:p>
            <a:endParaRPr lang="en-GB" sz="500" dirty="0"/>
          </a:p>
          <a:p>
            <a:r>
              <a:rPr lang="en-GB" dirty="0"/>
              <a:t>James </a:t>
            </a:r>
            <a:r>
              <a:rPr lang="en-GB" dirty="0" err="1"/>
              <a:t>Esson</a:t>
            </a:r>
            <a:r>
              <a:rPr lang="en-GB" dirty="0"/>
              <a:t> and Angela Last – anti-racist L&amp;T in British Geography - Area Special Section 2020 - </a:t>
            </a:r>
            <a:r>
              <a:rPr lang="en-GB" sz="1200" b="0" i="0" u="none" strike="noStrike" kern="1200" baseline="0" dirty="0">
                <a:solidFill>
                  <a:schemeClr val="tx1"/>
                </a:solidFill>
                <a:latin typeface="+mn-lt"/>
                <a:ea typeface="+mn-ea"/>
                <a:cs typeface="+mn-cs"/>
              </a:rPr>
              <a:t>curriculum against domination</a:t>
            </a:r>
            <a:endParaRPr lang="en-GB" dirty="0"/>
          </a:p>
          <a:p>
            <a:r>
              <a:rPr lang="en-GB" dirty="0"/>
              <a:t>Peter Jackson</a:t>
            </a:r>
            <a:r>
              <a:rPr lang="en-GB" baseline="0" dirty="0"/>
              <a:t> </a:t>
            </a:r>
            <a:r>
              <a:rPr lang="en-GB" dirty="0"/>
              <a:t>(1989) Challenging racism through geography teaching. JGHE, 13(1),</a:t>
            </a:r>
            <a:r>
              <a:rPr lang="en-GB" baseline="0" dirty="0"/>
              <a:t> 5-14.</a:t>
            </a:r>
          </a:p>
          <a:p>
            <a:pPr defTabSz="931774">
              <a:defRPr/>
            </a:pPr>
            <a:r>
              <a:rPr lang="en-GB" dirty="0"/>
              <a:t>Alderman, D. (2019) Reflections on operationalizing an anti-racism pedagogy: teaching as regional storytelling. JGHE. </a:t>
            </a:r>
          </a:p>
          <a:p>
            <a:pPr defTabSz="931774">
              <a:defRPr/>
            </a:pPr>
            <a:r>
              <a:rPr lang="en-GB" dirty="0"/>
              <a:t>RGS Development Geographies Research Group – Decolonising development resource library – collection of teaching resources</a:t>
            </a:r>
          </a:p>
        </p:txBody>
      </p:sp>
      <p:sp>
        <p:nvSpPr>
          <p:cNvPr id="4" name="Slide Number Placeholder 3"/>
          <p:cNvSpPr>
            <a:spLocks noGrp="1"/>
          </p:cNvSpPr>
          <p:nvPr>
            <p:ph type="sldNum" sz="quarter" idx="5"/>
          </p:nvPr>
        </p:nvSpPr>
        <p:spPr/>
        <p:txBody>
          <a:bodyPr/>
          <a:lstStyle/>
          <a:p>
            <a:fld id="{C3360708-D67B-4D1D-AC8A-C966DF309B80}" type="slidenum">
              <a:rPr lang="en-GB" smtClean="0"/>
              <a:t>8</a:t>
            </a:fld>
            <a:endParaRPr lang="en-GB"/>
          </a:p>
        </p:txBody>
      </p:sp>
    </p:spTree>
    <p:extLst>
      <p:ext uri="{BB962C8B-B14F-4D97-AF65-F5344CB8AC3E}">
        <p14:creationId xmlns:p14="http://schemas.microsoft.com/office/powerpoint/2010/main" val="4025010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JH</a:t>
            </a:r>
          </a:p>
          <a:p>
            <a:endParaRPr lang="en-GB" u="sng" dirty="0"/>
          </a:p>
          <a:p>
            <a:r>
              <a:rPr lang="en-GB" u="sng" dirty="0"/>
              <a:t>Internationalisation </a:t>
            </a:r>
          </a:p>
          <a:p>
            <a:r>
              <a:rPr lang="en-GB" dirty="0"/>
              <a:t>RGS-IBG AC2015 session: internationalisation of curricula in HE (</a:t>
            </a:r>
            <a:r>
              <a:rPr lang="en-GB" dirty="0" err="1"/>
              <a:t>Simm</a:t>
            </a:r>
            <a:r>
              <a:rPr lang="en-GB" dirty="0"/>
              <a:t> &amp; Marvell)</a:t>
            </a:r>
          </a:p>
          <a:p>
            <a:endParaRPr lang="en-GB" u="sng" dirty="0"/>
          </a:p>
          <a:p>
            <a:r>
              <a:rPr lang="en-GB" u="sng" dirty="0"/>
              <a:t>Diversification</a:t>
            </a:r>
          </a:p>
          <a:p>
            <a:r>
              <a:rPr lang="en-GB" dirty="0"/>
              <a:t>Need to challenge the reproduction of inequality and injustice within the Academy and to afford any student a sense of legitimacy and belonging in their course/institution. It is important to create courses that counteract the perpetuation of hegemonic discourses and identities, delivering new ways of learning, teaching and being that are based upon coexistence and respect, and allowing all students to see themselves reflected in the curriculum.</a:t>
            </a:r>
          </a:p>
          <a:p>
            <a:r>
              <a:rPr lang="en-GB" dirty="0"/>
              <a:t>Hall et al 2004 – disability and fieldwork</a:t>
            </a:r>
          </a:p>
          <a:p>
            <a:r>
              <a:rPr lang="en-GB" dirty="0" err="1"/>
              <a:t>Maddrell</a:t>
            </a:r>
            <a:r>
              <a:rPr lang="en-GB" dirty="0"/>
              <a:t> et al. 2015 - gender disparities </a:t>
            </a:r>
          </a:p>
          <a:p>
            <a:r>
              <a:rPr lang="en-GB" dirty="0"/>
              <a:t>Skelton, 2019 - sexuality </a:t>
            </a:r>
          </a:p>
          <a:p>
            <a:r>
              <a:rPr lang="en-GB" dirty="0"/>
              <a:t>Browne, 2019 - geographies of sexualities and genders </a:t>
            </a:r>
          </a:p>
          <a:p>
            <a:r>
              <a:rPr lang="en-GB" dirty="0"/>
              <a:t>RGS-IBG AC2007: session on diversity in the curriculum convened by Derry Corey and Claire Jarvis (as part of 4 broader sessions)</a:t>
            </a:r>
          </a:p>
          <a:p>
            <a:endParaRPr lang="en-GB" dirty="0"/>
          </a:p>
          <a:p>
            <a:r>
              <a:rPr lang="en-GB" u="sng" dirty="0"/>
              <a:t>Life-course</a:t>
            </a:r>
          </a:p>
          <a:p>
            <a:r>
              <a:rPr lang="en-GB" dirty="0"/>
              <a:t>RGS-IBG AC2008: Geography learning across the life course: two sessions entitled ‘Lifelong Geography’, which sought to examine the status and relevance of geography as a discipline. Speakers from schools, universities, </a:t>
            </a:r>
            <a:r>
              <a:rPr lang="en-US" dirty="0"/>
              <a:t>public </a:t>
            </a:r>
            <a:r>
              <a:rPr lang="en-US" dirty="0" err="1"/>
              <a:t>organisations</a:t>
            </a:r>
            <a:r>
              <a:rPr lang="en-GB" dirty="0"/>
              <a:t> and private consultancies offered theoretical and practical insights into the journey from geography at school to university and beyond. Included Rita Gardner and David Lambert.</a:t>
            </a:r>
          </a:p>
          <a:p>
            <a:pPr defTabSz="931774">
              <a:defRPr/>
            </a:pPr>
            <a:endParaRPr lang="en-GB" dirty="0"/>
          </a:p>
          <a:p>
            <a:pPr defTabSz="931774">
              <a:defRPr/>
            </a:pPr>
            <a:r>
              <a:rPr lang="en-GB" u="sng" dirty="0"/>
              <a:t>Graduate capabilities</a:t>
            </a:r>
          </a:p>
          <a:p>
            <a:pPr defTabSz="931774">
              <a:defRPr/>
            </a:pPr>
            <a:r>
              <a:rPr lang="en-GB" dirty="0"/>
              <a:t>Following work of Simon Barrie in Australia</a:t>
            </a:r>
          </a:p>
          <a:p>
            <a:pPr defTabSz="931774">
              <a:defRPr/>
            </a:pPr>
            <a:r>
              <a:rPr lang="en-GB" dirty="0"/>
              <a:t>GAs and employability – RGS-IBG AC2013, 2015</a:t>
            </a:r>
          </a:p>
          <a:p>
            <a:pPr defTabSz="931774">
              <a:defRPr/>
            </a:pPr>
            <a:r>
              <a:rPr lang="en-GB" dirty="0"/>
              <a:t>At AC 2013 HERG convened a panel session examining the contribution of geographical pedagogies to developing graduate competencies. Through short contributions from a range of Research Group representatives, the session explored sub-disciplinary signature pedagogies (Shulman, 2005) and epistemic ways of thinking, knowing and doing to build theoretical and empirical guidelines for effective teaching and learning of graduate attributes in the discipline. This led to publication of a symposium in </a:t>
            </a:r>
            <a:r>
              <a:rPr lang="en-GB" i="1" dirty="0"/>
              <a:t>Journal of Geography in Higher Education </a:t>
            </a:r>
            <a:r>
              <a:rPr lang="en-GB" dirty="0"/>
              <a:t>in 2016.</a:t>
            </a:r>
          </a:p>
          <a:p>
            <a:pPr defTabSz="931774">
              <a:defRPr/>
            </a:pPr>
            <a:endParaRPr lang="en-GB" sz="800" dirty="0"/>
          </a:p>
          <a:p>
            <a:r>
              <a:rPr lang="en-US" sz="1200" b="0" i="0" u="none" strike="noStrike" kern="1200" baseline="0" dirty="0">
                <a:solidFill>
                  <a:schemeClr val="tx1"/>
                </a:solidFill>
                <a:latin typeface="+mn-lt"/>
                <a:ea typeface="+mn-ea"/>
                <a:cs typeface="+mn-cs"/>
              </a:rPr>
              <a:t>We have tended to diversify our teaching methods to prepare students to </a:t>
            </a:r>
            <a:r>
              <a:rPr lang="en-US" sz="1200" b="0" i="0" u="none" strike="noStrike" kern="1200" baseline="0" dirty="0" err="1">
                <a:solidFill>
                  <a:schemeClr val="tx1"/>
                </a:solidFill>
                <a:latin typeface="+mn-lt"/>
                <a:ea typeface="+mn-ea"/>
                <a:cs typeface="+mn-cs"/>
              </a:rPr>
              <a:t>recognise</a:t>
            </a:r>
            <a:r>
              <a:rPr lang="en-US" sz="1200" b="0" i="0" u="none" strike="noStrike" kern="1200" baseline="0" dirty="0">
                <a:solidFill>
                  <a:schemeClr val="tx1"/>
                </a:solidFill>
                <a:latin typeface="+mn-lt"/>
                <a:ea typeface="+mn-ea"/>
                <a:cs typeface="+mn-cs"/>
              </a:rPr>
              <a:t> and work within the heterogeneity and change they will encounter in local, regional, and global contexts.</a:t>
            </a:r>
            <a:endParaRPr lang="en-GB" dirty="0"/>
          </a:p>
        </p:txBody>
      </p:sp>
      <p:sp>
        <p:nvSpPr>
          <p:cNvPr id="4" name="Slide Number Placeholder 3"/>
          <p:cNvSpPr>
            <a:spLocks noGrp="1"/>
          </p:cNvSpPr>
          <p:nvPr>
            <p:ph type="sldNum" sz="quarter" idx="5"/>
          </p:nvPr>
        </p:nvSpPr>
        <p:spPr/>
        <p:txBody>
          <a:bodyPr/>
          <a:lstStyle/>
          <a:p>
            <a:fld id="{C3360708-D67B-4D1D-AC8A-C966DF309B80}" type="slidenum">
              <a:rPr lang="en-GB" smtClean="0"/>
              <a:t>9</a:t>
            </a:fld>
            <a:endParaRPr lang="en-GB"/>
          </a:p>
        </p:txBody>
      </p:sp>
    </p:spTree>
    <p:extLst>
      <p:ext uri="{BB962C8B-B14F-4D97-AF65-F5344CB8AC3E}">
        <p14:creationId xmlns:p14="http://schemas.microsoft.com/office/powerpoint/2010/main" val="2574899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6B642E9-2608-4380-8D3B-3FBC3F2BF099}"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09949-80BB-48E6-BE14-590FE94D7417}" type="slidenum">
              <a:rPr lang="en-GB" smtClean="0"/>
              <a:t>‹#›</a:t>
            </a:fld>
            <a:endParaRPr lang="en-GB"/>
          </a:p>
        </p:txBody>
      </p:sp>
      <p:cxnSp>
        <p:nvCxnSpPr>
          <p:cNvPr id="7" name="Straight Connector 6"/>
          <p:cNvCxnSpPr/>
          <p:nvPr userDrawn="1"/>
        </p:nvCxnSpPr>
        <p:spPr>
          <a:xfrm flipH="1">
            <a:off x="595423" y="-5145"/>
            <a:ext cx="1" cy="6863145"/>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838200" y="-5145"/>
            <a:ext cx="0" cy="686314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21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B642E9-2608-4380-8D3B-3FBC3F2BF099}"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09949-80BB-48E6-BE14-590FE94D7417}" type="slidenum">
              <a:rPr lang="en-GB" smtClean="0"/>
              <a:t>‹#›</a:t>
            </a:fld>
            <a:endParaRPr lang="en-GB"/>
          </a:p>
        </p:txBody>
      </p:sp>
    </p:spTree>
    <p:extLst>
      <p:ext uri="{BB962C8B-B14F-4D97-AF65-F5344CB8AC3E}">
        <p14:creationId xmlns:p14="http://schemas.microsoft.com/office/powerpoint/2010/main" val="91532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B642E9-2608-4380-8D3B-3FBC3F2BF099}"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09949-80BB-48E6-BE14-590FE94D7417}" type="slidenum">
              <a:rPr lang="en-GB" smtClean="0"/>
              <a:t>‹#›</a:t>
            </a:fld>
            <a:endParaRPr lang="en-GB"/>
          </a:p>
        </p:txBody>
      </p:sp>
    </p:spTree>
    <p:extLst>
      <p:ext uri="{BB962C8B-B14F-4D97-AF65-F5344CB8AC3E}">
        <p14:creationId xmlns:p14="http://schemas.microsoft.com/office/powerpoint/2010/main" val="10881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2746" y="365125"/>
            <a:ext cx="7655469" cy="1325563"/>
          </a:xfrm>
        </p:spPr>
        <p:txBody>
          <a:bodyPr>
            <a:normAutofit/>
          </a:bodyPr>
          <a:lstStyle>
            <a:lvl1pPr>
              <a:defRPr sz="4000"/>
            </a:lvl1pPr>
          </a:lstStyle>
          <a:p>
            <a:r>
              <a:rPr lang="en-US" dirty="0"/>
              <a:t>Click to edit Master title style</a:t>
            </a:r>
            <a:endParaRPr lang="en-GB" dirty="0"/>
          </a:p>
        </p:txBody>
      </p:sp>
      <p:sp>
        <p:nvSpPr>
          <p:cNvPr id="3" name="Content Placeholder 2"/>
          <p:cNvSpPr>
            <a:spLocks noGrp="1"/>
          </p:cNvSpPr>
          <p:nvPr>
            <p:ph idx="1"/>
          </p:nvPr>
        </p:nvSpPr>
        <p:spPr>
          <a:xfrm>
            <a:off x="1092746" y="1825625"/>
            <a:ext cx="10261053"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66B642E9-2608-4380-8D3B-3FBC3F2BF099}"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09949-80BB-48E6-BE14-590FE94D7417}" type="slidenum">
              <a:rPr lang="en-GB" smtClean="0"/>
              <a:t>‹#›</a:t>
            </a:fld>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0540" b="20000"/>
          <a:stretch/>
        </p:blipFill>
        <p:spPr>
          <a:xfrm>
            <a:off x="8622018" y="144983"/>
            <a:ext cx="3569982" cy="1501255"/>
          </a:xfrm>
          <a:prstGeom prst="rect">
            <a:avLst/>
          </a:prstGeom>
        </p:spPr>
      </p:pic>
      <p:cxnSp>
        <p:nvCxnSpPr>
          <p:cNvPr id="15" name="Straight Connector 14"/>
          <p:cNvCxnSpPr/>
          <p:nvPr userDrawn="1"/>
        </p:nvCxnSpPr>
        <p:spPr>
          <a:xfrm>
            <a:off x="580030" y="0"/>
            <a:ext cx="4761" cy="685800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838200" y="-5145"/>
            <a:ext cx="1138" cy="686314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23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B642E9-2608-4380-8D3B-3FBC3F2BF099}"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09949-80BB-48E6-BE14-590FE94D7417}" type="slidenum">
              <a:rPr lang="en-GB" smtClean="0"/>
              <a:t>‹#›</a:t>
            </a:fld>
            <a:endParaRPr lang="en-GB"/>
          </a:p>
        </p:txBody>
      </p:sp>
    </p:spTree>
    <p:extLst>
      <p:ext uri="{BB962C8B-B14F-4D97-AF65-F5344CB8AC3E}">
        <p14:creationId xmlns:p14="http://schemas.microsoft.com/office/powerpoint/2010/main" val="407185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6B642E9-2608-4380-8D3B-3FBC3F2BF099}"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809949-80BB-48E6-BE14-590FE94D7417}" type="slidenum">
              <a:rPr lang="en-GB" smtClean="0"/>
              <a:t>‹#›</a:t>
            </a:fld>
            <a:endParaRPr lang="en-GB"/>
          </a:p>
        </p:txBody>
      </p:sp>
    </p:spTree>
    <p:extLst>
      <p:ext uri="{BB962C8B-B14F-4D97-AF65-F5344CB8AC3E}">
        <p14:creationId xmlns:p14="http://schemas.microsoft.com/office/powerpoint/2010/main" val="269862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6B642E9-2608-4380-8D3B-3FBC3F2BF099}" type="datetimeFigureOut">
              <a:rPr lang="en-GB" smtClean="0"/>
              <a:t>31/08/2021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809949-80BB-48E6-BE14-590FE94D7417}" type="slidenum">
              <a:rPr lang="en-GB" smtClean="0"/>
              <a:t>‹#›</a:t>
            </a:fld>
            <a:endParaRPr lang="en-GB"/>
          </a:p>
        </p:txBody>
      </p:sp>
    </p:spTree>
    <p:extLst>
      <p:ext uri="{BB962C8B-B14F-4D97-AF65-F5344CB8AC3E}">
        <p14:creationId xmlns:p14="http://schemas.microsoft.com/office/powerpoint/2010/main" val="290096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6B642E9-2608-4380-8D3B-3FBC3F2BF099}" type="datetimeFigureOut">
              <a:rPr lang="en-GB" smtClean="0"/>
              <a:t>31/08/2021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809949-80BB-48E6-BE14-590FE94D7417}" type="slidenum">
              <a:rPr lang="en-GB" smtClean="0"/>
              <a:t>‹#›</a:t>
            </a:fld>
            <a:endParaRPr lang="en-GB"/>
          </a:p>
        </p:txBody>
      </p:sp>
    </p:spTree>
    <p:extLst>
      <p:ext uri="{BB962C8B-B14F-4D97-AF65-F5344CB8AC3E}">
        <p14:creationId xmlns:p14="http://schemas.microsoft.com/office/powerpoint/2010/main" val="346007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642E9-2608-4380-8D3B-3FBC3F2BF099}" type="datetimeFigureOut">
              <a:rPr lang="en-GB" smtClean="0"/>
              <a:t>31/08/2021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809949-80BB-48E6-BE14-590FE94D7417}" type="slidenum">
              <a:rPr lang="en-GB" smtClean="0"/>
              <a:t>‹#›</a:t>
            </a:fld>
            <a:endParaRPr lang="en-GB"/>
          </a:p>
        </p:txBody>
      </p:sp>
    </p:spTree>
    <p:extLst>
      <p:ext uri="{BB962C8B-B14F-4D97-AF65-F5344CB8AC3E}">
        <p14:creationId xmlns:p14="http://schemas.microsoft.com/office/powerpoint/2010/main" val="3888739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B642E9-2608-4380-8D3B-3FBC3F2BF099}"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809949-80BB-48E6-BE14-590FE94D7417}" type="slidenum">
              <a:rPr lang="en-GB" smtClean="0"/>
              <a:t>‹#›</a:t>
            </a:fld>
            <a:endParaRPr lang="en-GB"/>
          </a:p>
        </p:txBody>
      </p:sp>
    </p:spTree>
    <p:extLst>
      <p:ext uri="{BB962C8B-B14F-4D97-AF65-F5344CB8AC3E}">
        <p14:creationId xmlns:p14="http://schemas.microsoft.com/office/powerpoint/2010/main" val="107812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B642E9-2608-4380-8D3B-3FBC3F2BF099}"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809949-80BB-48E6-BE14-590FE94D7417}" type="slidenum">
              <a:rPr lang="en-GB" smtClean="0"/>
              <a:t>‹#›</a:t>
            </a:fld>
            <a:endParaRPr lang="en-GB"/>
          </a:p>
        </p:txBody>
      </p:sp>
    </p:spTree>
    <p:extLst>
      <p:ext uri="{BB962C8B-B14F-4D97-AF65-F5344CB8AC3E}">
        <p14:creationId xmlns:p14="http://schemas.microsoft.com/office/powerpoint/2010/main" val="19000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642E9-2608-4380-8D3B-3FBC3F2BF099}" type="datetimeFigureOut">
              <a:rPr lang="en-GB" smtClean="0"/>
              <a:t>31/08/2021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09949-80BB-48E6-BE14-590FE94D7417}" type="slidenum">
              <a:rPr lang="en-GB" smtClean="0"/>
              <a:t>‹#›</a:t>
            </a:fld>
            <a:endParaRPr lang="en-GB"/>
          </a:p>
        </p:txBody>
      </p:sp>
    </p:spTree>
    <p:extLst>
      <p:ext uri="{BB962C8B-B14F-4D97-AF65-F5344CB8AC3E}">
        <p14:creationId xmlns:p14="http://schemas.microsoft.com/office/powerpoint/2010/main" val="2290409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rgs-ibg.onlinelibrary.wiley.com/doi/10.1111/area.1266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news.aag.org/2015/06/why-is-our-geography-curriculum-so-whit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1649" b="21077"/>
          <a:stretch/>
        </p:blipFill>
        <p:spPr>
          <a:xfrm>
            <a:off x="986853" y="4510010"/>
            <a:ext cx="4969670" cy="2013045"/>
          </a:xfrm>
          <a:prstGeom prst="rect">
            <a:avLst/>
          </a:prstGeom>
        </p:spPr>
      </p:pic>
      <p:sp>
        <p:nvSpPr>
          <p:cNvPr id="3" name="Subtitle 2"/>
          <p:cNvSpPr>
            <a:spLocks noGrp="1"/>
          </p:cNvSpPr>
          <p:nvPr>
            <p:ph type="subTitle" idx="1"/>
          </p:nvPr>
        </p:nvSpPr>
        <p:spPr>
          <a:xfrm>
            <a:off x="1761892" y="517532"/>
            <a:ext cx="9422781" cy="3663839"/>
          </a:xfrm>
        </p:spPr>
        <p:txBody>
          <a:bodyPr>
            <a:normAutofit/>
          </a:bodyPr>
          <a:lstStyle/>
          <a:p>
            <a:r>
              <a:rPr lang="en-GB" sz="3600" b="1" dirty="0"/>
              <a:t>Formalising the Relationship between Geography Education &amp; Geographies of Education as </a:t>
            </a:r>
            <a:r>
              <a:rPr lang="en-GB" sz="3600" b="1" dirty="0" err="1"/>
              <a:t>GeogEd</a:t>
            </a:r>
            <a:endParaRPr lang="en-GB" sz="3600" b="1" dirty="0"/>
          </a:p>
          <a:p>
            <a:endParaRPr lang="en-GB" sz="1400" b="1" dirty="0"/>
          </a:p>
          <a:p>
            <a:r>
              <a:rPr lang="en-GB" sz="2800" dirty="0"/>
              <a:t>Harry West</a:t>
            </a:r>
            <a:r>
              <a:rPr lang="en-GB" sz="2800" baseline="30000" dirty="0"/>
              <a:t>1</a:t>
            </a:r>
            <a:r>
              <a:rPr lang="en-GB" sz="2800" dirty="0"/>
              <a:t>, Jennifer Hill</a:t>
            </a:r>
            <a:r>
              <a:rPr lang="en-GB" sz="2800" baseline="30000" dirty="0"/>
              <a:t>2</a:t>
            </a:r>
            <a:r>
              <a:rPr lang="en-GB" sz="2800" dirty="0"/>
              <a:t>, Matt Finn</a:t>
            </a:r>
            <a:r>
              <a:rPr lang="en-GB" sz="2800" baseline="30000" dirty="0"/>
              <a:t>3</a:t>
            </a:r>
            <a:r>
              <a:rPr lang="en-GB" sz="2800" dirty="0"/>
              <a:t>, Ruth Healey</a:t>
            </a:r>
            <a:r>
              <a:rPr lang="en-GB" sz="2800" baseline="30000" dirty="0"/>
              <a:t>4</a:t>
            </a:r>
            <a:r>
              <a:rPr lang="en-GB" sz="2800" dirty="0"/>
              <a:t>, Alan Marvell</a:t>
            </a:r>
            <a:r>
              <a:rPr lang="en-GB" sz="2800" baseline="30000" dirty="0"/>
              <a:t>2</a:t>
            </a:r>
            <a:r>
              <a:rPr lang="en-GB" sz="2800" dirty="0"/>
              <a:t> and Natalie Tebbett</a:t>
            </a:r>
            <a:r>
              <a:rPr lang="en-GB" sz="2800" baseline="30000" dirty="0"/>
              <a:t>5</a:t>
            </a:r>
          </a:p>
          <a:p>
            <a:endParaRPr lang="en-GB" sz="1200" baseline="30000" dirty="0"/>
          </a:p>
          <a:p>
            <a:r>
              <a:rPr lang="en-GB" sz="1800" baseline="30000" dirty="0"/>
              <a:t>1 </a:t>
            </a:r>
            <a:r>
              <a:rPr lang="en-GB" sz="1800" dirty="0"/>
              <a:t>University of the West of England, </a:t>
            </a:r>
            <a:r>
              <a:rPr lang="en-GB" sz="1800" baseline="30000" dirty="0"/>
              <a:t>2 </a:t>
            </a:r>
            <a:r>
              <a:rPr lang="en-GB" sz="1800" dirty="0"/>
              <a:t>University of Gloucestershire, </a:t>
            </a:r>
            <a:r>
              <a:rPr lang="en-GB" sz="1800" baseline="30000" dirty="0"/>
              <a:t>3 </a:t>
            </a:r>
            <a:r>
              <a:rPr lang="en-GB" sz="1800" dirty="0"/>
              <a:t>University of Exeter,                </a:t>
            </a:r>
            <a:r>
              <a:rPr lang="en-GB" sz="1800" baseline="30000" dirty="0"/>
              <a:t>4 </a:t>
            </a:r>
            <a:r>
              <a:rPr lang="en-GB" sz="1800" dirty="0"/>
              <a:t>University of Chester, </a:t>
            </a:r>
            <a:r>
              <a:rPr lang="en-GB" sz="1800" baseline="30000" dirty="0"/>
              <a:t>5 </a:t>
            </a:r>
            <a:r>
              <a:rPr lang="en-GB" sz="1800" dirty="0"/>
              <a:t>Loughborough University </a:t>
            </a:r>
            <a:endParaRPr lang="en-GB" sz="1600" dirty="0"/>
          </a:p>
        </p:txBody>
      </p:sp>
      <p:pic>
        <p:nvPicPr>
          <p:cNvPr id="1026" name="Picture 2" descr="Royal Geographical Society - Royal Geographical Society (with IBG)">
            <a:extLst>
              <a:ext uri="{FF2B5EF4-FFF2-40B4-BE49-F238E27FC236}">
                <a16:creationId xmlns:a16="http://schemas.microsoft.com/office/drawing/2014/main" id="{A054059D-B993-4659-986E-FF94972242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9037" y="4717908"/>
            <a:ext cx="2256430" cy="1597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9F1C022-B2F0-405E-9DA9-1300B95ADC42}"/>
              </a:ext>
            </a:extLst>
          </p:cNvPr>
          <p:cNvSpPr txBox="1"/>
          <p:nvPr/>
        </p:nvSpPr>
        <p:spPr>
          <a:xfrm>
            <a:off x="8604913" y="4824035"/>
            <a:ext cx="3336877" cy="1384995"/>
          </a:xfrm>
          <a:prstGeom prst="rect">
            <a:avLst/>
          </a:prstGeom>
          <a:noFill/>
        </p:spPr>
        <p:txBody>
          <a:bodyPr wrap="square" rtlCol="0">
            <a:spAutoFit/>
          </a:bodyPr>
          <a:lstStyle/>
          <a:p>
            <a:r>
              <a:rPr lang="en-GB" sz="1200" b="1" i="1" dirty="0"/>
              <a:t>Evolving the ‘Higher Education Research Group’ to the ‘Geography &amp; Education Research Group’ </a:t>
            </a:r>
          </a:p>
          <a:p>
            <a:endParaRPr lang="en-GB" sz="1200" b="1" i="1" dirty="0"/>
          </a:p>
          <a:p>
            <a:r>
              <a:rPr lang="en-GB" sz="1200" b="1" i="1" dirty="0"/>
              <a:t>Royal Geographical Society (with IBG) Annual International Conference</a:t>
            </a:r>
          </a:p>
          <a:p>
            <a:endParaRPr lang="en-GB" sz="1200" b="1" i="1" dirty="0"/>
          </a:p>
          <a:p>
            <a:r>
              <a:rPr lang="en-GB" sz="1200" b="1" i="1" dirty="0"/>
              <a:t>August/Sept 2021</a:t>
            </a:r>
          </a:p>
        </p:txBody>
      </p:sp>
    </p:spTree>
    <p:extLst>
      <p:ext uri="{BB962C8B-B14F-4D97-AF65-F5344CB8AC3E}">
        <p14:creationId xmlns:p14="http://schemas.microsoft.com/office/powerpoint/2010/main" val="395493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A24E-44E9-4589-8F7A-3A8AF30C0A83}"/>
              </a:ext>
            </a:extLst>
          </p:cNvPr>
          <p:cNvSpPr>
            <a:spLocks noGrp="1"/>
          </p:cNvSpPr>
          <p:nvPr>
            <p:ph type="title"/>
          </p:nvPr>
        </p:nvSpPr>
        <p:spPr/>
        <p:txBody>
          <a:bodyPr/>
          <a:lstStyle/>
          <a:p>
            <a:r>
              <a:rPr lang="en-GB" b="1" dirty="0"/>
              <a:t>Proposing </a:t>
            </a:r>
            <a:r>
              <a:rPr lang="en-GB" b="1" dirty="0" err="1"/>
              <a:t>GeogEd</a:t>
            </a:r>
            <a:endParaRPr lang="en-GB" b="1" dirty="0"/>
          </a:p>
        </p:txBody>
      </p:sp>
      <p:sp>
        <p:nvSpPr>
          <p:cNvPr id="3" name="Content Placeholder 2">
            <a:extLst>
              <a:ext uri="{FF2B5EF4-FFF2-40B4-BE49-F238E27FC236}">
                <a16:creationId xmlns:a16="http://schemas.microsoft.com/office/drawing/2014/main" id="{EED4A786-6E34-4F31-AE16-090A01609D34}"/>
              </a:ext>
            </a:extLst>
          </p:cNvPr>
          <p:cNvSpPr>
            <a:spLocks noGrp="1"/>
          </p:cNvSpPr>
          <p:nvPr>
            <p:ph idx="1"/>
          </p:nvPr>
        </p:nvSpPr>
        <p:spPr>
          <a:xfrm>
            <a:off x="1114780" y="1925582"/>
            <a:ext cx="10261053" cy="4351338"/>
          </a:xfrm>
        </p:spPr>
        <p:txBody>
          <a:bodyPr anchor="ctr">
            <a:normAutofit/>
          </a:bodyPr>
          <a:lstStyle/>
          <a:p>
            <a:r>
              <a:rPr lang="en-GB" dirty="0"/>
              <a:t>Historically the HERG committee took a broad view of its constitutional aims, for example (co-)sponsoring sessions ‘beyond HE geography’ at the AIC: </a:t>
            </a:r>
          </a:p>
          <a:p>
            <a:pPr lvl="1"/>
            <a:r>
              <a:rPr lang="en-GB" dirty="0"/>
              <a:t>‘Lifelong Geography Education’ (2008)</a:t>
            </a:r>
          </a:p>
          <a:p>
            <a:pPr lvl="1"/>
            <a:r>
              <a:rPr lang="en-GB" dirty="0"/>
              <a:t>‘Education Geographies’ (2010)</a:t>
            </a:r>
          </a:p>
          <a:p>
            <a:pPr lvl="1"/>
            <a:r>
              <a:rPr lang="en-GB" dirty="0"/>
              <a:t>‘Geographical Education Beyond the Traditional Classroom’ (2011)</a:t>
            </a:r>
          </a:p>
          <a:p>
            <a:pPr lvl="1"/>
            <a:r>
              <a:rPr lang="en-GB" dirty="0"/>
              <a:t>‘</a:t>
            </a:r>
            <a:r>
              <a:rPr lang="en-GB" dirty="0" err="1"/>
              <a:t>Geograohiedidaktik</a:t>
            </a:r>
            <a:r>
              <a:rPr lang="en-GB" dirty="0"/>
              <a:t> and Young Peoples Geographies’ (2018)</a:t>
            </a:r>
          </a:p>
          <a:p>
            <a:pPr lvl="1"/>
            <a:endParaRPr lang="en-GB" sz="2800" dirty="0"/>
          </a:p>
          <a:p>
            <a:r>
              <a:rPr lang="en-GB" dirty="0"/>
              <a:t>Reveals HERG’s engagement with the broader geography and education field, and a willingness to be inclusive</a:t>
            </a:r>
          </a:p>
        </p:txBody>
      </p:sp>
    </p:spTree>
    <p:extLst>
      <p:ext uri="{BB962C8B-B14F-4D97-AF65-F5344CB8AC3E}">
        <p14:creationId xmlns:p14="http://schemas.microsoft.com/office/powerpoint/2010/main" val="117255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17E5-F15F-4E11-BE0C-4687C4B0E7F5}"/>
              </a:ext>
            </a:extLst>
          </p:cNvPr>
          <p:cNvSpPr>
            <a:spLocks noGrp="1"/>
          </p:cNvSpPr>
          <p:nvPr>
            <p:ph type="title"/>
          </p:nvPr>
        </p:nvSpPr>
        <p:spPr/>
        <p:txBody>
          <a:bodyPr/>
          <a:lstStyle/>
          <a:p>
            <a:r>
              <a:rPr lang="en-GB" b="1" dirty="0"/>
              <a:t>Proposing </a:t>
            </a:r>
            <a:r>
              <a:rPr lang="en-GB" b="1" dirty="0" err="1"/>
              <a:t>GeogEd</a:t>
            </a:r>
            <a:endParaRPr lang="en-GB" dirty="0"/>
          </a:p>
        </p:txBody>
      </p:sp>
      <p:sp>
        <p:nvSpPr>
          <p:cNvPr id="3" name="Content Placeholder 2">
            <a:extLst>
              <a:ext uri="{FF2B5EF4-FFF2-40B4-BE49-F238E27FC236}">
                <a16:creationId xmlns:a16="http://schemas.microsoft.com/office/drawing/2014/main" id="{9606922A-2406-465E-9EF3-220FC30E646C}"/>
              </a:ext>
            </a:extLst>
          </p:cNvPr>
          <p:cNvSpPr>
            <a:spLocks noGrp="1"/>
          </p:cNvSpPr>
          <p:nvPr>
            <p:ph idx="1"/>
          </p:nvPr>
        </p:nvSpPr>
        <p:spPr>
          <a:xfrm>
            <a:off x="1092746" y="2145118"/>
            <a:ext cx="10482220" cy="4351338"/>
          </a:xfrm>
        </p:spPr>
        <p:txBody>
          <a:bodyPr anchor="ctr">
            <a:normAutofit fontScale="92500" lnSpcReduction="10000"/>
          </a:bodyPr>
          <a:lstStyle/>
          <a:p>
            <a:r>
              <a:rPr lang="en-GB" sz="2900" dirty="0"/>
              <a:t>Nonetheless, it was clear through conversations between HERG chairs and session convenors that the perceived HE focus of HERG could be off-putting</a:t>
            </a:r>
          </a:p>
          <a:p>
            <a:endParaRPr lang="en-GB" sz="3200" dirty="0"/>
          </a:p>
          <a:p>
            <a:r>
              <a:rPr lang="en-GB" sz="2900" dirty="0"/>
              <a:t>Even when those involved in HERG understood it to have a broader remit, the title could be seen as exclusive</a:t>
            </a:r>
          </a:p>
          <a:p>
            <a:endParaRPr lang="en-GB" sz="3200" dirty="0"/>
          </a:p>
          <a:p>
            <a:r>
              <a:rPr lang="en-GB" sz="2900" dirty="0"/>
              <a:t>It was important to seek a name that removed any sense of exclusion for anyone identifying as either/ both a geography education or geographies of education researcher/ academic/ scholar/ practitioner</a:t>
            </a:r>
          </a:p>
          <a:p>
            <a:endParaRPr lang="en-GB" sz="3100" dirty="0"/>
          </a:p>
        </p:txBody>
      </p:sp>
    </p:spTree>
    <p:extLst>
      <p:ext uri="{BB962C8B-B14F-4D97-AF65-F5344CB8AC3E}">
        <p14:creationId xmlns:p14="http://schemas.microsoft.com/office/powerpoint/2010/main" val="8684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F9493-CFE8-437E-A6AD-3D82847ABBC8}"/>
              </a:ext>
            </a:extLst>
          </p:cNvPr>
          <p:cNvSpPr>
            <a:spLocks noGrp="1"/>
          </p:cNvSpPr>
          <p:nvPr>
            <p:ph type="title"/>
          </p:nvPr>
        </p:nvSpPr>
        <p:spPr/>
        <p:txBody>
          <a:bodyPr/>
          <a:lstStyle/>
          <a:p>
            <a:r>
              <a:rPr lang="en-GB" b="1" dirty="0"/>
              <a:t>Proposing </a:t>
            </a:r>
            <a:r>
              <a:rPr lang="en-GB" b="1" dirty="0" err="1"/>
              <a:t>GeogEd</a:t>
            </a:r>
            <a:endParaRPr lang="en-GB" dirty="0"/>
          </a:p>
        </p:txBody>
      </p:sp>
      <p:sp>
        <p:nvSpPr>
          <p:cNvPr id="3" name="Content Placeholder 2">
            <a:extLst>
              <a:ext uri="{FF2B5EF4-FFF2-40B4-BE49-F238E27FC236}">
                <a16:creationId xmlns:a16="http://schemas.microsoft.com/office/drawing/2014/main" id="{896F3017-54B0-4A46-A897-1C1D7D2D3EA8}"/>
              </a:ext>
            </a:extLst>
          </p:cNvPr>
          <p:cNvSpPr>
            <a:spLocks noGrp="1"/>
          </p:cNvSpPr>
          <p:nvPr>
            <p:ph idx="1"/>
          </p:nvPr>
        </p:nvSpPr>
        <p:spPr>
          <a:xfrm>
            <a:off x="1092745" y="1979863"/>
            <a:ext cx="10474965" cy="4351338"/>
          </a:xfrm>
        </p:spPr>
        <p:txBody>
          <a:bodyPr anchor="ctr">
            <a:normAutofit fontScale="92500" lnSpcReduction="10000"/>
          </a:bodyPr>
          <a:lstStyle/>
          <a:p>
            <a:r>
              <a:rPr lang="en-GB" dirty="0"/>
              <a:t>Geography and Education Research Group (</a:t>
            </a:r>
            <a:r>
              <a:rPr lang="en-GB" dirty="0" err="1"/>
              <a:t>GeogEd</a:t>
            </a:r>
            <a:r>
              <a:rPr lang="en-GB" dirty="0"/>
              <a:t>) was suggested as the most parsimonious means of capturing the areas to be united</a:t>
            </a:r>
          </a:p>
          <a:p>
            <a:endParaRPr lang="en-GB" sz="2700" dirty="0"/>
          </a:p>
          <a:p>
            <a:r>
              <a:rPr lang="en-GB" dirty="0"/>
              <a:t>Agreement that this title was broad enough to welcome those working across the different sectors of education research and the geographies of education</a:t>
            </a:r>
          </a:p>
          <a:p>
            <a:endParaRPr lang="en-GB" sz="2700" dirty="0"/>
          </a:p>
          <a:p>
            <a:r>
              <a:rPr lang="en-GB" dirty="0"/>
              <a:t>The name would be sensitive to the historic HERG remit and membership</a:t>
            </a:r>
          </a:p>
          <a:p>
            <a:endParaRPr lang="en-GB" sz="2700" dirty="0"/>
          </a:p>
          <a:p>
            <a:r>
              <a:rPr lang="en-GB" dirty="0"/>
              <a:t>As well as a change in title, the constitutional aims were updated to officially recognise the broader remit and interests of the group</a:t>
            </a:r>
          </a:p>
        </p:txBody>
      </p:sp>
    </p:spTree>
    <p:extLst>
      <p:ext uri="{BB962C8B-B14F-4D97-AF65-F5344CB8AC3E}">
        <p14:creationId xmlns:p14="http://schemas.microsoft.com/office/powerpoint/2010/main" val="335042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4A43-23FC-4D4C-B3C6-4A35D0E11DBE}"/>
              </a:ext>
            </a:extLst>
          </p:cNvPr>
          <p:cNvSpPr>
            <a:spLocks noGrp="1"/>
          </p:cNvSpPr>
          <p:nvPr>
            <p:ph type="title"/>
          </p:nvPr>
        </p:nvSpPr>
        <p:spPr/>
        <p:txBody>
          <a:bodyPr/>
          <a:lstStyle/>
          <a:p>
            <a:r>
              <a:rPr lang="en-GB" b="1" dirty="0"/>
              <a:t>Formalising </a:t>
            </a:r>
            <a:r>
              <a:rPr lang="en-GB" b="1" dirty="0" err="1"/>
              <a:t>GeogEd</a:t>
            </a:r>
            <a:endParaRPr lang="en-GB" b="1" dirty="0"/>
          </a:p>
        </p:txBody>
      </p:sp>
      <p:sp>
        <p:nvSpPr>
          <p:cNvPr id="3" name="Content Placeholder 2">
            <a:extLst>
              <a:ext uri="{FF2B5EF4-FFF2-40B4-BE49-F238E27FC236}">
                <a16:creationId xmlns:a16="http://schemas.microsoft.com/office/drawing/2014/main" id="{9B78F3B3-0401-4172-B48C-A74966AD7CC6}"/>
              </a:ext>
            </a:extLst>
          </p:cNvPr>
          <p:cNvSpPr>
            <a:spLocks noGrp="1"/>
          </p:cNvSpPr>
          <p:nvPr>
            <p:ph idx="1"/>
          </p:nvPr>
        </p:nvSpPr>
        <p:spPr>
          <a:xfrm>
            <a:off x="1092746" y="1848329"/>
            <a:ext cx="10541066" cy="4351338"/>
          </a:xfrm>
        </p:spPr>
        <p:txBody>
          <a:bodyPr anchor="ctr">
            <a:normAutofit lnSpcReduction="10000"/>
          </a:bodyPr>
          <a:lstStyle/>
          <a:p>
            <a:pPr marL="0" indent="0">
              <a:buNone/>
            </a:pPr>
            <a:endParaRPr lang="en-GB" sz="600" dirty="0"/>
          </a:p>
          <a:p>
            <a:r>
              <a:rPr lang="en-GB" dirty="0"/>
              <a:t>In May 2019 the membership was given a month to vote on the proposal </a:t>
            </a:r>
          </a:p>
          <a:p>
            <a:endParaRPr lang="en-GB" sz="1800" dirty="0"/>
          </a:p>
          <a:p>
            <a:r>
              <a:rPr lang="en-GB" dirty="0"/>
              <a:t>With a response rate of 35% (resulting in quoracy), 98.1% were in favour of the change </a:t>
            </a:r>
          </a:p>
          <a:p>
            <a:endParaRPr lang="en-GB" sz="1800" dirty="0"/>
          </a:p>
          <a:p>
            <a:r>
              <a:rPr lang="en-GB" dirty="0"/>
              <a:t>The new name and constitution was ratified at the HERG AGM on 28th August 2019 (just under one year from the initial proposal)</a:t>
            </a:r>
          </a:p>
          <a:p>
            <a:pPr marL="0" indent="0">
              <a:buNone/>
            </a:pPr>
            <a:r>
              <a:rPr lang="en-GB" sz="1800" dirty="0"/>
              <a:t> </a:t>
            </a:r>
          </a:p>
          <a:p>
            <a:r>
              <a:rPr lang="en-GB" dirty="0"/>
              <a:t>Signed-off by the RGS (with IBG) on 7th October 2019 </a:t>
            </a:r>
          </a:p>
        </p:txBody>
      </p:sp>
    </p:spTree>
    <p:extLst>
      <p:ext uri="{BB962C8B-B14F-4D97-AF65-F5344CB8AC3E}">
        <p14:creationId xmlns:p14="http://schemas.microsoft.com/office/powerpoint/2010/main" val="67006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403CB-08D3-4B3C-ADE7-3D85B7711634}"/>
              </a:ext>
            </a:extLst>
          </p:cNvPr>
          <p:cNvSpPr>
            <a:spLocks noGrp="1"/>
          </p:cNvSpPr>
          <p:nvPr>
            <p:ph type="title"/>
          </p:nvPr>
        </p:nvSpPr>
        <p:spPr/>
        <p:txBody>
          <a:bodyPr/>
          <a:lstStyle/>
          <a:p>
            <a:r>
              <a:rPr lang="en-GB" b="1" dirty="0"/>
              <a:t>The Future of </a:t>
            </a:r>
            <a:r>
              <a:rPr lang="en-GB" b="1" dirty="0" err="1"/>
              <a:t>GeogEd</a:t>
            </a:r>
            <a:endParaRPr lang="en-GB" b="1" dirty="0"/>
          </a:p>
        </p:txBody>
      </p:sp>
      <p:sp>
        <p:nvSpPr>
          <p:cNvPr id="3" name="Content Placeholder 2">
            <a:extLst>
              <a:ext uri="{FF2B5EF4-FFF2-40B4-BE49-F238E27FC236}">
                <a16:creationId xmlns:a16="http://schemas.microsoft.com/office/drawing/2014/main" id="{047B847B-CEC4-43C3-8F68-FDDBB7644281}"/>
              </a:ext>
            </a:extLst>
          </p:cNvPr>
          <p:cNvSpPr>
            <a:spLocks noGrp="1"/>
          </p:cNvSpPr>
          <p:nvPr>
            <p:ph idx="1"/>
          </p:nvPr>
        </p:nvSpPr>
        <p:spPr>
          <a:xfrm>
            <a:off x="1092746" y="1825625"/>
            <a:ext cx="10397847" cy="4351338"/>
          </a:xfrm>
        </p:spPr>
        <p:txBody>
          <a:bodyPr anchor="ctr">
            <a:normAutofit/>
          </a:bodyPr>
          <a:lstStyle/>
          <a:p>
            <a:r>
              <a:rPr lang="en-GB" dirty="0"/>
              <a:t>As </a:t>
            </a:r>
            <a:r>
              <a:rPr lang="en-GB" dirty="0" err="1"/>
              <a:t>GeogEd</a:t>
            </a:r>
            <a:r>
              <a:rPr lang="en-GB" dirty="0"/>
              <a:t> evolves, we are keen to ensure the group works alongside others with interests in geography and education: RGS-IBG Research Groups and the Geographical Association </a:t>
            </a:r>
          </a:p>
          <a:p>
            <a:endParaRPr lang="en-GB" dirty="0"/>
          </a:p>
          <a:p>
            <a:r>
              <a:rPr lang="en-GB" dirty="0"/>
              <a:t>The hope is for the change to be additive and constructive </a:t>
            </a:r>
          </a:p>
          <a:p>
            <a:endParaRPr lang="en-GB" dirty="0"/>
          </a:p>
          <a:p>
            <a:r>
              <a:rPr lang="en-GB" dirty="0"/>
              <a:t>We are conscious of potential thematic and membership overlaps between groups, and acknowledge that working in parallel may require re-evaluating practices and boundaries</a:t>
            </a:r>
          </a:p>
        </p:txBody>
      </p:sp>
    </p:spTree>
    <p:extLst>
      <p:ext uri="{BB962C8B-B14F-4D97-AF65-F5344CB8AC3E}">
        <p14:creationId xmlns:p14="http://schemas.microsoft.com/office/powerpoint/2010/main" val="169508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D2B6E-9E35-44AB-B860-7D2CFA0D3009}"/>
              </a:ext>
            </a:extLst>
          </p:cNvPr>
          <p:cNvSpPr>
            <a:spLocks noGrp="1"/>
          </p:cNvSpPr>
          <p:nvPr>
            <p:ph type="title"/>
          </p:nvPr>
        </p:nvSpPr>
        <p:spPr/>
        <p:txBody>
          <a:bodyPr/>
          <a:lstStyle/>
          <a:p>
            <a:r>
              <a:rPr lang="en-GB" b="1" dirty="0"/>
              <a:t>The Future of </a:t>
            </a:r>
            <a:r>
              <a:rPr lang="en-GB" b="1" dirty="0" err="1"/>
              <a:t>GeogEd</a:t>
            </a:r>
            <a:endParaRPr lang="en-GB" dirty="0"/>
          </a:p>
        </p:txBody>
      </p:sp>
      <p:sp>
        <p:nvSpPr>
          <p:cNvPr id="3" name="Content Placeholder 2">
            <a:extLst>
              <a:ext uri="{FF2B5EF4-FFF2-40B4-BE49-F238E27FC236}">
                <a16:creationId xmlns:a16="http://schemas.microsoft.com/office/drawing/2014/main" id="{CCE69FC1-6F0E-4DB8-8ABA-A195A153AA5D}"/>
              </a:ext>
            </a:extLst>
          </p:cNvPr>
          <p:cNvSpPr>
            <a:spLocks noGrp="1"/>
          </p:cNvSpPr>
          <p:nvPr>
            <p:ph idx="1"/>
          </p:nvPr>
        </p:nvSpPr>
        <p:spPr>
          <a:xfrm>
            <a:off x="1114780" y="1968846"/>
            <a:ext cx="10474965" cy="4351338"/>
          </a:xfrm>
        </p:spPr>
        <p:txBody>
          <a:bodyPr anchor="ctr">
            <a:normAutofit/>
          </a:bodyPr>
          <a:lstStyle/>
          <a:p>
            <a:r>
              <a:rPr lang="en-GB" dirty="0"/>
              <a:t>Historically, a pre-requisite for HERG membership was RGS-IBG Membership/Fellowship</a:t>
            </a:r>
          </a:p>
          <a:p>
            <a:endParaRPr lang="en-GB" sz="2500" dirty="0"/>
          </a:p>
          <a:p>
            <a:r>
              <a:rPr lang="en-GB" dirty="0"/>
              <a:t>Might have excluded some groups such as teachers/teacher educators, who might naturally gravitate towards the Geographical Association </a:t>
            </a:r>
          </a:p>
          <a:p>
            <a:endParaRPr lang="en-GB" sz="2500" dirty="0"/>
          </a:p>
          <a:p>
            <a:r>
              <a:rPr lang="en-GB" dirty="0"/>
              <a:t>This pre-requisite has been removed, allowing for a more diverse membership across the geography and education nexus</a:t>
            </a:r>
          </a:p>
        </p:txBody>
      </p:sp>
    </p:spTree>
    <p:extLst>
      <p:ext uri="{BB962C8B-B14F-4D97-AF65-F5344CB8AC3E}">
        <p14:creationId xmlns:p14="http://schemas.microsoft.com/office/powerpoint/2010/main" val="271856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7FC8-BBFA-4669-8C7A-6D06C6D5E253}"/>
              </a:ext>
            </a:extLst>
          </p:cNvPr>
          <p:cNvSpPr>
            <a:spLocks noGrp="1"/>
          </p:cNvSpPr>
          <p:nvPr>
            <p:ph type="title"/>
          </p:nvPr>
        </p:nvSpPr>
        <p:spPr/>
        <p:txBody>
          <a:bodyPr/>
          <a:lstStyle/>
          <a:p>
            <a:r>
              <a:rPr lang="en-GB" b="1" dirty="0"/>
              <a:t>The Future of </a:t>
            </a:r>
            <a:r>
              <a:rPr lang="en-GB" b="1" dirty="0" err="1"/>
              <a:t>GeogEd</a:t>
            </a:r>
            <a:endParaRPr lang="en-GB" dirty="0"/>
          </a:p>
        </p:txBody>
      </p:sp>
      <p:sp>
        <p:nvSpPr>
          <p:cNvPr id="3" name="Content Placeholder 2">
            <a:extLst>
              <a:ext uri="{FF2B5EF4-FFF2-40B4-BE49-F238E27FC236}">
                <a16:creationId xmlns:a16="http://schemas.microsoft.com/office/drawing/2014/main" id="{6C1287AB-5F31-4621-B3A1-FAA6841271BA}"/>
              </a:ext>
            </a:extLst>
          </p:cNvPr>
          <p:cNvSpPr>
            <a:spLocks noGrp="1"/>
          </p:cNvSpPr>
          <p:nvPr>
            <p:ph idx="1"/>
          </p:nvPr>
        </p:nvSpPr>
        <p:spPr>
          <a:xfrm>
            <a:off x="1092746" y="2178818"/>
            <a:ext cx="10482220" cy="4351338"/>
          </a:xfrm>
        </p:spPr>
        <p:txBody>
          <a:bodyPr anchor="ctr">
            <a:normAutofit fontScale="92500" lnSpcReduction="10000"/>
          </a:bodyPr>
          <a:lstStyle/>
          <a:p>
            <a:r>
              <a:rPr lang="en-GB" dirty="0"/>
              <a:t>We conclude by reaffirming the hope that </a:t>
            </a:r>
            <a:r>
              <a:rPr lang="en-GB" dirty="0" err="1"/>
              <a:t>GeogEd</a:t>
            </a:r>
            <a:r>
              <a:rPr lang="en-GB" dirty="0"/>
              <a:t> will be an inclusive space for anyone identifying with either/ both/ the synergies of our composite areas</a:t>
            </a:r>
          </a:p>
          <a:p>
            <a:endParaRPr lang="en-GB" sz="2600" dirty="0"/>
          </a:p>
          <a:p>
            <a:r>
              <a:rPr lang="en-GB" dirty="0">
                <a:ea typeface="ＭＳ Ｐゴシック" charset="0"/>
                <a:cs typeface="ＭＳ Ｐゴシック" charset="0"/>
              </a:rPr>
              <a:t>Removing any sense of ‘othering’ that establishes a need to ‘seek permission’ to identify with, and be part of, the group</a:t>
            </a:r>
          </a:p>
          <a:p>
            <a:pPr marL="0" indent="0">
              <a:buNone/>
            </a:pPr>
            <a:endParaRPr lang="en-GB" sz="2600" dirty="0"/>
          </a:p>
          <a:p>
            <a:r>
              <a:rPr lang="en-GB" dirty="0"/>
              <a:t>Finn et al. discuss and reflect on the future of the Geography and Education Research Group</a:t>
            </a:r>
          </a:p>
          <a:p>
            <a:endParaRPr lang="en-GB" sz="2600" dirty="0"/>
          </a:p>
          <a:p>
            <a:r>
              <a:rPr lang="en-GB" dirty="0"/>
              <a:t>To be continued … </a:t>
            </a:r>
          </a:p>
          <a:p>
            <a:pPr marL="0" indent="0">
              <a:buNone/>
            </a:pPr>
            <a:endParaRPr lang="en-GB" dirty="0"/>
          </a:p>
        </p:txBody>
      </p:sp>
    </p:spTree>
    <p:extLst>
      <p:ext uri="{BB962C8B-B14F-4D97-AF65-F5344CB8AC3E}">
        <p14:creationId xmlns:p14="http://schemas.microsoft.com/office/powerpoint/2010/main" val="137193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C7EA-4C2E-2B4B-A524-BB54E321617B}"/>
              </a:ext>
            </a:extLst>
          </p:cNvPr>
          <p:cNvSpPr>
            <a:spLocks noGrp="1"/>
          </p:cNvSpPr>
          <p:nvPr>
            <p:ph type="title"/>
          </p:nvPr>
        </p:nvSpPr>
        <p:spPr/>
        <p:txBody>
          <a:bodyPr/>
          <a:lstStyle/>
          <a:p>
            <a:r>
              <a:rPr lang="en-US" b="1" dirty="0"/>
              <a:t>Area Paper</a:t>
            </a:r>
          </a:p>
        </p:txBody>
      </p:sp>
      <p:sp>
        <p:nvSpPr>
          <p:cNvPr id="3" name="Content Placeholder 2">
            <a:extLst>
              <a:ext uri="{FF2B5EF4-FFF2-40B4-BE49-F238E27FC236}">
                <a16:creationId xmlns:a16="http://schemas.microsoft.com/office/drawing/2014/main" id="{03EA9BF4-4493-0C4F-979E-2953BE6A97B1}"/>
              </a:ext>
            </a:extLst>
          </p:cNvPr>
          <p:cNvSpPr>
            <a:spLocks noGrp="1"/>
          </p:cNvSpPr>
          <p:nvPr>
            <p:ph idx="1"/>
          </p:nvPr>
        </p:nvSpPr>
        <p:spPr>
          <a:xfrm>
            <a:off x="1092747" y="1939635"/>
            <a:ext cx="6541108" cy="4237327"/>
          </a:xfrm>
        </p:spPr>
        <p:txBody>
          <a:bodyPr>
            <a:normAutofit fontScale="92500" lnSpcReduction="20000"/>
          </a:bodyPr>
          <a:lstStyle/>
          <a:p>
            <a:r>
              <a:rPr lang="en-US" dirty="0"/>
              <a:t>The work from this presentation was written up for the forthcoming Area Special Section marking the evolution of the </a:t>
            </a:r>
            <a:r>
              <a:rPr lang="en-US" dirty="0" err="1"/>
              <a:t>GeogEd</a:t>
            </a:r>
            <a:r>
              <a:rPr lang="en-US" dirty="0"/>
              <a:t> group. </a:t>
            </a:r>
          </a:p>
          <a:p>
            <a:r>
              <a:rPr lang="en-US" dirty="0"/>
              <a:t>For this work see West et al (2020) ‘</a:t>
            </a:r>
            <a:r>
              <a:rPr lang="en-US" dirty="0" err="1"/>
              <a:t>GeogEd</a:t>
            </a:r>
            <a:r>
              <a:rPr lang="en-US" dirty="0"/>
              <a:t>: A new research group founded on the reciprocal relationship between geography education and the geographies of education’. </a:t>
            </a:r>
          </a:p>
          <a:p>
            <a:r>
              <a:rPr lang="en-US" dirty="0"/>
              <a:t>Available Open Access in Area since last summer. </a:t>
            </a:r>
          </a:p>
          <a:p>
            <a:r>
              <a:rPr lang="en-US" dirty="0">
                <a:hlinkClick r:id="rId2"/>
              </a:rPr>
              <a:t>https://rgs-ibg.onlinelibrary.wiley.com/doi/10.1111/area.12661</a:t>
            </a:r>
            <a:br>
              <a:rPr lang="en-US" dirty="0"/>
            </a:br>
            <a:endParaRPr lang="en-US" dirty="0"/>
          </a:p>
        </p:txBody>
      </p:sp>
      <p:pic>
        <p:nvPicPr>
          <p:cNvPr id="5" name="Picture 4" descr="Text&#10;&#10;Description automatically generated">
            <a:extLst>
              <a:ext uri="{FF2B5EF4-FFF2-40B4-BE49-F238E27FC236}">
                <a16:creationId xmlns:a16="http://schemas.microsoft.com/office/drawing/2014/main" id="{DC61F9A2-7E83-E449-A02E-4CFE30F03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321" y="1825623"/>
            <a:ext cx="3657788" cy="4864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6792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F58A55-F3AB-4E47-8BD9-06BA955C0B62}"/>
              </a:ext>
            </a:extLst>
          </p:cNvPr>
          <p:cNvSpPr txBox="1"/>
          <p:nvPr/>
        </p:nvSpPr>
        <p:spPr>
          <a:xfrm>
            <a:off x="916475" y="176229"/>
            <a:ext cx="2278415" cy="369332"/>
          </a:xfrm>
          <a:prstGeom prst="rect">
            <a:avLst/>
          </a:prstGeom>
          <a:noFill/>
        </p:spPr>
        <p:txBody>
          <a:bodyPr wrap="square" rtlCol="0">
            <a:spAutoFit/>
          </a:bodyPr>
          <a:lstStyle/>
          <a:p>
            <a:r>
              <a:rPr lang="en-GB" b="1" dirty="0"/>
              <a:t>References</a:t>
            </a:r>
            <a:endParaRPr lang="en-GB" dirty="0"/>
          </a:p>
        </p:txBody>
      </p:sp>
      <p:sp>
        <p:nvSpPr>
          <p:cNvPr id="11" name="Rectangle 10">
            <a:extLst>
              <a:ext uri="{FF2B5EF4-FFF2-40B4-BE49-F238E27FC236}">
                <a16:creationId xmlns:a16="http://schemas.microsoft.com/office/drawing/2014/main" id="{C2C2DC18-3AB9-432C-AD00-1F50A77B9297}"/>
              </a:ext>
            </a:extLst>
          </p:cNvPr>
          <p:cNvSpPr/>
          <p:nvPr/>
        </p:nvSpPr>
        <p:spPr>
          <a:xfrm>
            <a:off x="8681292" y="143178"/>
            <a:ext cx="3238959" cy="147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A700418-8E36-41A5-99A7-C26BEE5CF438}"/>
              </a:ext>
            </a:extLst>
          </p:cNvPr>
          <p:cNvSpPr txBox="1"/>
          <p:nvPr/>
        </p:nvSpPr>
        <p:spPr>
          <a:xfrm>
            <a:off x="916474" y="645288"/>
            <a:ext cx="11275526" cy="7063472"/>
          </a:xfrm>
          <a:prstGeom prst="rect">
            <a:avLst/>
          </a:prstGeom>
          <a:noFill/>
        </p:spPr>
        <p:txBody>
          <a:bodyPr wrap="square" rtlCol="0">
            <a:spAutoFit/>
          </a:bodyPr>
          <a:lstStyle/>
          <a:p>
            <a:r>
              <a:rPr lang="en-GB" dirty="0"/>
              <a:t>Browne, K. (2020) Isn’t this just about lesbians? Teaching hegemonic geographies of sexualities and genders here and now. </a:t>
            </a:r>
            <a:r>
              <a:rPr lang="en-GB" i="1" dirty="0"/>
              <a:t>JGHE, </a:t>
            </a:r>
            <a:r>
              <a:rPr lang="en-GB" dirty="0"/>
              <a:t>44, 203-216</a:t>
            </a:r>
            <a:r>
              <a:rPr lang="en-GB" i="1" dirty="0"/>
              <a:t>.</a:t>
            </a:r>
            <a:endParaRPr lang="en-GB" dirty="0"/>
          </a:p>
          <a:p>
            <a:endParaRPr lang="en-GB" sz="1100" dirty="0"/>
          </a:p>
          <a:p>
            <a:r>
              <a:rPr lang="en-US" dirty="0"/>
              <a:t>Desai, V. (2017) Black and minority ethnic (BME) student and staff in contemporary British geography. </a:t>
            </a:r>
            <a:r>
              <a:rPr lang="en-US" i="1" dirty="0"/>
              <a:t>Area</a:t>
            </a:r>
            <a:r>
              <a:rPr lang="en-US" dirty="0"/>
              <a:t>, 49, 320-323.</a:t>
            </a:r>
          </a:p>
          <a:p>
            <a:endParaRPr lang="en-US" sz="1100" dirty="0"/>
          </a:p>
          <a:p>
            <a:r>
              <a:rPr lang="en-GB" dirty="0" err="1"/>
              <a:t>Domosh</a:t>
            </a:r>
            <a:r>
              <a:rPr lang="en-GB" dirty="0"/>
              <a:t>, M. (2015, June 1) Why is our curriculum so white? - Association of American Geographers Newsletter. Available at </a:t>
            </a:r>
            <a:r>
              <a:rPr lang="en-GB" u="sng" dirty="0">
                <a:hlinkClick r:id="rId3"/>
              </a:rPr>
              <a:t>http://news.aag.org/2015/06/why-is-our-geography-curriculum-so-white/</a:t>
            </a:r>
            <a:r>
              <a:rPr lang="en-GB" dirty="0"/>
              <a:t> (Accessed 26 August 2021).</a:t>
            </a:r>
            <a:endParaRPr lang="en-US" dirty="0"/>
          </a:p>
          <a:p>
            <a:endParaRPr lang="en-GB" sz="1100" dirty="0"/>
          </a:p>
          <a:p>
            <a:r>
              <a:rPr lang="en-US" dirty="0"/>
              <a:t>Ferreira, J. (2018) Facilitating the transition: doing more than bridging the gap between school and university geography. </a:t>
            </a:r>
            <a:r>
              <a:rPr lang="en-US" i="1" dirty="0"/>
              <a:t>JGHE</a:t>
            </a:r>
            <a:r>
              <a:rPr lang="en-US" dirty="0"/>
              <a:t>, 42, 372-383.</a:t>
            </a:r>
          </a:p>
          <a:p>
            <a:endParaRPr lang="en-US" sz="1000" dirty="0"/>
          </a:p>
          <a:p>
            <a:r>
              <a:rPr lang="en-GB" dirty="0"/>
              <a:t>Hall, T., Healey, M. &amp; Harrison, M. (2004) Fieldwork and disabled students: discourses of exclusion and inclusion. </a:t>
            </a:r>
            <a:r>
              <a:rPr lang="en-GB" i="1" dirty="0"/>
              <a:t>JGHE</a:t>
            </a:r>
            <a:r>
              <a:rPr lang="en-GB" dirty="0"/>
              <a:t>, 28, 255-280.</a:t>
            </a:r>
          </a:p>
          <a:p>
            <a:endParaRPr lang="en-GB" sz="1000" dirty="0"/>
          </a:p>
          <a:p>
            <a:r>
              <a:rPr lang="en-GB" dirty="0"/>
              <a:t>Hill, J. &amp; Jones, M. (2010)</a:t>
            </a:r>
            <a:r>
              <a:rPr lang="en-US" b="1" dirty="0"/>
              <a:t> </a:t>
            </a:r>
            <a:r>
              <a:rPr lang="en-US" dirty="0"/>
              <a:t>‘Joined-up geography’: connecting school-level and university-level geographies. </a:t>
            </a:r>
            <a:r>
              <a:rPr lang="en-US" i="1" dirty="0"/>
              <a:t>Geography</a:t>
            </a:r>
            <a:r>
              <a:rPr lang="en-US" dirty="0"/>
              <a:t>, 95, 22-32.</a:t>
            </a:r>
          </a:p>
          <a:p>
            <a:endParaRPr lang="en-GB" sz="1000" dirty="0"/>
          </a:p>
          <a:p>
            <a:r>
              <a:rPr lang="en-NZ" dirty="0"/>
              <a:t>Hill, J. &amp; </a:t>
            </a:r>
            <a:r>
              <a:rPr lang="en-NZ" dirty="0" err="1"/>
              <a:t>Walkington</a:t>
            </a:r>
            <a:r>
              <a:rPr lang="en-NZ" dirty="0"/>
              <a:t>, H. (2016) Developing graduate attributes through participation in undergraduate research conferences, </a:t>
            </a:r>
            <a:r>
              <a:rPr lang="en-NZ" i="1" dirty="0"/>
              <a:t>JGHE</a:t>
            </a:r>
            <a:r>
              <a:rPr lang="en-NZ" dirty="0"/>
              <a:t>, 40, 222-237.</a:t>
            </a:r>
          </a:p>
          <a:p>
            <a:endParaRPr lang="en-NZ" sz="1000" dirty="0"/>
          </a:p>
          <a:p>
            <a:r>
              <a:rPr lang="en-GB" dirty="0"/>
              <a:t>Hughes,  A. (2016) Exploring normative whiteness: ensuring inclusive pedagogic practice in undergraduate fieldwork teaching and learning. </a:t>
            </a:r>
            <a:r>
              <a:rPr lang="en-GB" i="1" dirty="0"/>
              <a:t>JGHE</a:t>
            </a:r>
            <a:r>
              <a:rPr lang="en-GB" dirty="0"/>
              <a:t>, 40, 460-477.</a:t>
            </a:r>
          </a:p>
          <a:p>
            <a:endParaRPr lang="en-GB" sz="1000" dirty="0"/>
          </a:p>
          <a:p>
            <a:r>
              <a:rPr lang="en-GB" dirty="0" err="1"/>
              <a:t>Maddrell</a:t>
            </a:r>
            <a:r>
              <a:rPr lang="en-GB" dirty="0"/>
              <a:t>, A., Strauss, K., Thomas, N. &amp; Wyse, S. (2015) Mind the gap: gender disparities still to be addressed in UK Higher Education’ </a:t>
            </a:r>
            <a:r>
              <a:rPr lang="en-GB" i="1" dirty="0"/>
              <a:t>Area</a:t>
            </a:r>
            <a:r>
              <a:rPr lang="en-GB" dirty="0"/>
              <a:t>, 48, 48­-56.</a:t>
            </a:r>
          </a:p>
          <a:p>
            <a:endParaRPr lang="en-NZ" dirty="0"/>
          </a:p>
          <a:p>
            <a:endParaRPr lang="en-US" dirty="0"/>
          </a:p>
          <a:p>
            <a:endParaRPr lang="en-GB" sz="1100" dirty="0"/>
          </a:p>
          <a:p>
            <a:endParaRPr lang="en-GB" sz="900" dirty="0"/>
          </a:p>
        </p:txBody>
      </p:sp>
    </p:spTree>
    <p:extLst>
      <p:ext uri="{BB962C8B-B14F-4D97-AF65-F5344CB8AC3E}">
        <p14:creationId xmlns:p14="http://schemas.microsoft.com/office/powerpoint/2010/main" val="55169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2C2DC18-3AB9-432C-AD00-1F50A77B9297}"/>
              </a:ext>
            </a:extLst>
          </p:cNvPr>
          <p:cNvSpPr/>
          <p:nvPr/>
        </p:nvSpPr>
        <p:spPr>
          <a:xfrm>
            <a:off x="8681292" y="143178"/>
            <a:ext cx="3238959" cy="147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A700418-8E36-41A5-99A7-C26BEE5CF438}"/>
              </a:ext>
            </a:extLst>
          </p:cNvPr>
          <p:cNvSpPr txBox="1"/>
          <p:nvPr/>
        </p:nvSpPr>
        <p:spPr>
          <a:xfrm>
            <a:off x="916475" y="545561"/>
            <a:ext cx="11231457" cy="3200876"/>
          </a:xfrm>
          <a:prstGeom prst="rect">
            <a:avLst/>
          </a:prstGeom>
          <a:noFill/>
        </p:spPr>
        <p:txBody>
          <a:bodyPr wrap="square" rtlCol="0">
            <a:spAutoFit/>
          </a:bodyPr>
          <a:lstStyle/>
          <a:p>
            <a:endParaRPr lang="en-GB" sz="1000" dirty="0"/>
          </a:p>
          <a:p>
            <a:r>
              <a:rPr lang="en-US" dirty="0"/>
              <a:t>Richardson M.J. &amp; Tate, S. (2013) Improving the transition to university: introducing student voices into the formal induction process for new geography undergraduates. </a:t>
            </a:r>
            <a:r>
              <a:rPr lang="en-US" i="1" dirty="0"/>
              <a:t>JGHE</a:t>
            </a:r>
            <a:r>
              <a:rPr lang="en-US" dirty="0"/>
              <a:t>, 37, 611-618.</a:t>
            </a:r>
            <a:endParaRPr lang="en-GB" dirty="0"/>
          </a:p>
          <a:p>
            <a:endParaRPr lang="en-GB" sz="1000" dirty="0"/>
          </a:p>
          <a:p>
            <a:r>
              <a:rPr lang="en-NZ" dirty="0" err="1"/>
              <a:t>Spronken</a:t>
            </a:r>
            <a:r>
              <a:rPr lang="en-NZ" dirty="0"/>
              <a:t>-Smith, R., McLean, A., Smith, N., Bond, C., Jenkins, M., Marshall, S. &amp; </a:t>
            </a:r>
            <a:r>
              <a:rPr lang="en-NZ" dirty="0" err="1"/>
              <a:t>Frielick</a:t>
            </a:r>
            <a:r>
              <a:rPr lang="en-NZ" dirty="0"/>
              <a:t>, S. (2016) A toolkit to implement graduate attributes in geography curricula. </a:t>
            </a:r>
            <a:r>
              <a:rPr lang="en-NZ" i="1" dirty="0"/>
              <a:t>JGHE</a:t>
            </a:r>
            <a:r>
              <a:rPr lang="en-NZ" dirty="0"/>
              <a:t>, 40, 254-266.</a:t>
            </a:r>
            <a:endParaRPr lang="en-GB" dirty="0"/>
          </a:p>
          <a:p>
            <a:endParaRPr lang="en-GB" sz="1000" dirty="0"/>
          </a:p>
          <a:p>
            <a:r>
              <a:rPr lang="en-GB" dirty="0"/>
              <a:t>Tate, S. &amp; Swords, J. (2013) Please mind the gap: students' perspectives of the transition in academic skills between A-level and degree-level geography. </a:t>
            </a:r>
            <a:r>
              <a:rPr lang="en-GB" i="1" dirty="0"/>
              <a:t>JGHE</a:t>
            </a:r>
            <a:r>
              <a:rPr lang="en-GB" dirty="0"/>
              <a:t>, 37, 230-240. </a:t>
            </a:r>
          </a:p>
          <a:p>
            <a:endParaRPr lang="en-GB" sz="1000" dirty="0"/>
          </a:p>
          <a:p>
            <a:r>
              <a:rPr lang="en-GB" dirty="0" err="1"/>
              <a:t>Walkington</a:t>
            </a:r>
            <a:r>
              <a:rPr lang="en-GB" dirty="0"/>
              <a:t>, H., Dyer, S., </a:t>
            </a:r>
            <a:r>
              <a:rPr lang="en-GB" dirty="0" err="1"/>
              <a:t>Solem</a:t>
            </a:r>
            <a:r>
              <a:rPr lang="en-GB" dirty="0"/>
              <a:t>, M., Haigh, M. &amp; Waddington, S. (2018) A capabilities approach to higher education: </a:t>
            </a:r>
            <a:r>
              <a:rPr lang="en-GB" dirty="0" err="1"/>
              <a:t>geocapabilities</a:t>
            </a:r>
            <a:r>
              <a:rPr lang="en-GB" dirty="0"/>
              <a:t> and implications for geography curricula. </a:t>
            </a:r>
            <a:r>
              <a:rPr lang="en-GB" i="1" dirty="0"/>
              <a:t>JGHE</a:t>
            </a:r>
            <a:r>
              <a:rPr lang="en-GB" dirty="0"/>
              <a:t>, 42, 7-24.</a:t>
            </a:r>
          </a:p>
          <a:p>
            <a:endParaRPr lang="en-GB" dirty="0"/>
          </a:p>
        </p:txBody>
      </p:sp>
      <p:sp>
        <p:nvSpPr>
          <p:cNvPr id="5" name="TextBox 4">
            <a:extLst>
              <a:ext uri="{FF2B5EF4-FFF2-40B4-BE49-F238E27FC236}">
                <a16:creationId xmlns:a16="http://schemas.microsoft.com/office/drawing/2014/main" id="{44E1A001-562E-4678-B1B9-406F82AAB4BA}"/>
              </a:ext>
            </a:extLst>
          </p:cNvPr>
          <p:cNvSpPr txBox="1"/>
          <p:nvPr/>
        </p:nvSpPr>
        <p:spPr>
          <a:xfrm>
            <a:off x="916475" y="176229"/>
            <a:ext cx="2278415" cy="369332"/>
          </a:xfrm>
          <a:prstGeom prst="rect">
            <a:avLst/>
          </a:prstGeom>
          <a:noFill/>
        </p:spPr>
        <p:txBody>
          <a:bodyPr wrap="square" rtlCol="0">
            <a:spAutoFit/>
          </a:bodyPr>
          <a:lstStyle/>
          <a:p>
            <a:r>
              <a:rPr lang="en-GB" b="1" dirty="0"/>
              <a:t>References</a:t>
            </a:r>
            <a:endParaRPr lang="en-GB" dirty="0"/>
          </a:p>
        </p:txBody>
      </p:sp>
    </p:spTree>
    <p:extLst>
      <p:ext uri="{BB962C8B-B14F-4D97-AF65-F5344CB8AC3E}">
        <p14:creationId xmlns:p14="http://schemas.microsoft.com/office/powerpoint/2010/main" val="14514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5573-A713-42F5-9983-87AF3D8D587B}"/>
              </a:ext>
            </a:extLst>
          </p:cNvPr>
          <p:cNvSpPr>
            <a:spLocks noGrp="1"/>
          </p:cNvSpPr>
          <p:nvPr>
            <p:ph type="title"/>
          </p:nvPr>
        </p:nvSpPr>
        <p:spPr/>
        <p:txBody>
          <a:bodyPr/>
          <a:lstStyle/>
          <a:p>
            <a:r>
              <a:rPr lang="en-GB" b="1" dirty="0"/>
              <a:t>Background</a:t>
            </a:r>
          </a:p>
        </p:txBody>
      </p:sp>
      <p:sp>
        <p:nvSpPr>
          <p:cNvPr id="3" name="Content Placeholder 2">
            <a:extLst>
              <a:ext uri="{FF2B5EF4-FFF2-40B4-BE49-F238E27FC236}">
                <a16:creationId xmlns:a16="http://schemas.microsoft.com/office/drawing/2014/main" id="{AACC83F3-2600-40CF-A0F9-FB70FBDA1443}"/>
              </a:ext>
            </a:extLst>
          </p:cNvPr>
          <p:cNvSpPr>
            <a:spLocks noGrp="1"/>
          </p:cNvSpPr>
          <p:nvPr>
            <p:ph idx="1"/>
          </p:nvPr>
        </p:nvSpPr>
        <p:spPr>
          <a:xfrm>
            <a:off x="1092746" y="2015192"/>
            <a:ext cx="10261053" cy="4351338"/>
          </a:xfrm>
        </p:spPr>
        <p:txBody>
          <a:bodyPr>
            <a:normAutofit lnSpcReduction="10000"/>
          </a:bodyPr>
          <a:lstStyle/>
          <a:p>
            <a:r>
              <a:rPr lang="en-GB" dirty="0"/>
              <a:t>In 2019 the Higher Education RG formally became the Geography and Education RG (</a:t>
            </a:r>
            <a:r>
              <a:rPr lang="en-GB" dirty="0" err="1"/>
              <a:t>GeogEd</a:t>
            </a:r>
            <a:r>
              <a:rPr lang="en-GB" dirty="0"/>
              <a:t>)</a:t>
            </a:r>
          </a:p>
          <a:p>
            <a:endParaRPr lang="en-GB" dirty="0"/>
          </a:p>
          <a:p>
            <a:r>
              <a:rPr lang="en-GB" dirty="0"/>
              <a:t>The discussions that kickstarted this evolution began at the 2018 AIC in Cardiff, including a lunchtime meeting chaired by Matt Finn and </a:t>
            </a:r>
            <a:r>
              <a:rPr lang="en-GB" dirty="0" err="1"/>
              <a:t>Itta</a:t>
            </a:r>
            <a:r>
              <a:rPr lang="en-GB" dirty="0"/>
              <a:t> Bauer</a:t>
            </a:r>
          </a:p>
          <a:p>
            <a:endParaRPr lang="en-GB" dirty="0"/>
          </a:p>
          <a:p>
            <a:r>
              <a:rPr lang="en-GB" dirty="0"/>
              <a:t>This was followed by 12 months of formal reflection and dialogue within HERG - including a consultation and membership vote in Spring 2019</a:t>
            </a:r>
          </a:p>
        </p:txBody>
      </p:sp>
    </p:spTree>
    <p:extLst>
      <p:ext uri="{BB962C8B-B14F-4D97-AF65-F5344CB8AC3E}">
        <p14:creationId xmlns:p14="http://schemas.microsoft.com/office/powerpoint/2010/main" val="134219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92B92-00AB-4082-891E-3A26D473B21F}"/>
              </a:ext>
            </a:extLst>
          </p:cNvPr>
          <p:cNvSpPr>
            <a:spLocks noGrp="1"/>
          </p:cNvSpPr>
          <p:nvPr>
            <p:ph type="title"/>
          </p:nvPr>
        </p:nvSpPr>
        <p:spPr/>
        <p:txBody>
          <a:bodyPr/>
          <a:lstStyle/>
          <a:p>
            <a:r>
              <a:rPr lang="en-GB" b="1" dirty="0"/>
              <a:t>Background</a:t>
            </a:r>
            <a:endParaRPr lang="en-GB" dirty="0"/>
          </a:p>
        </p:txBody>
      </p:sp>
      <p:sp>
        <p:nvSpPr>
          <p:cNvPr id="3" name="Content Placeholder 2">
            <a:extLst>
              <a:ext uri="{FF2B5EF4-FFF2-40B4-BE49-F238E27FC236}">
                <a16:creationId xmlns:a16="http://schemas.microsoft.com/office/drawing/2014/main" id="{13BF3332-04C6-49E5-A2E6-9F4B0CA123B6}"/>
              </a:ext>
            </a:extLst>
          </p:cNvPr>
          <p:cNvSpPr>
            <a:spLocks noGrp="1"/>
          </p:cNvSpPr>
          <p:nvPr>
            <p:ph idx="1"/>
          </p:nvPr>
        </p:nvSpPr>
        <p:spPr>
          <a:xfrm>
            <a:off x="1092746" y="1859078"/>
            <a:ext cx="10448766" cy="4351338"/>
          </a:xfrm>
        </p:spPr>
        <p:txBody>
          <a:bodyPr anchor="ctr">
            <a:normAutofit lnSpcReduction="10000"/>
          </a:bodyPr>
          <a:lstStyle/>
          <a:p>
            <a:r>
              <a:rPr lang="en-GB" dirty="0"/>
              <a:t>At the centre of the evolution was the idea of expanding the ‘official’ remit of HERG, and bringing together different areas/disciplines</a:t>
            </a:r>
          </a:p>
          <a:p>
            <a:endParaRPr lang="en-GB" sz="2500" dirty="0"/>
          </a:p>
          <a:p>
            <a:r>
              <a:rPr lang="en-GB" dirty="0"/>
              <a:t>This included individuals working on the ‘geographies of education’ and those with interests in geography education beyond HE (including teacher training)</a:t>
            </a:r>
          </a:p>
          <a:p>
            <a:endParaRPr lang="en-GB" sz="2500" dirty="0"/>
          </a:p>
          <a:p>
            <a:r>
              <a:rPr lang="en-GB" dirty="0"/>
              <a:t>The aim was to create an inclusive and facilitative group for anyone interested in ‘geography and education’, promoting communities of research and scholarship and consequent research-informed practice</a:t>
            </a:r>
          </a:p>
        </p:txBody>
      </p:sp>
    </p:spTree>
    <p:extLst>
      <p:ext uri="{BB962C8B-B14F-4D97-AF65-F5344CB8AC3E}">
        <p14:creationId xmlns:p14="http://schemas.microsoft.com/office/powerpoint/2010/main" val="263788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EADD-02D2-4557-AF55-D3287FAACF31}"/>
              </a:ext>
            </a:extLst>
          </p:cNvPr>
          <p:cNvSpPr>
            <a:spLocks noGrp="1"/>
          </p:cNvSpPr>
          <p:nvPr>
            <p:ph type="title"/>
          </p:nvPr>
        </p:nvSpPr>
        <p:spPr/>
        <p:txBody>
          <a:bodyPr/>
          <a:lstStyle/>
          <a:p>
            <a:r>
              <a:rPr lang="en-GB" b="1" dirty="0"/>
              <a:t>Defining GE and </a:t>
            </a:r>
            <a:r>
              <a:rPr lang="en-GB" b="1" dirty="0" err="1"/>
              <a:t>GofE</a:t>
            </a:r>
            <a:endParaRPr lang="en-GB" b="1" dirty="0"/>
          </a:p>
        </p:txBody>
      </p:sp>
      <p:sp>
        <p:nvSpPr>
          <p:cNvPr id="3" name="Content Placeholder 2">
            <a:extLst>
              <a:ext uri="{FF2B5EF4-FFF2-40B4-BE49-F238E27FC236}">
                <a16:creationId xmlns:a16="http://schemas.microsoft.com/office/drawing/2014/main" id="{E204D783-9076-4BCC-AC60-4DBBDCF324BA}"/>
              </a:ext>
            </a:extLst>
          </p:cNvPr>
          <p:cNvSpPr>
            <a:spLocks noGrp="1"/>
          </p:cNvSpPr>
          <p:nvPr>
            <p:ph idx="1"/>
          </p:nvPr>
        </p:nvSpPr>
        <p:spPr>
          <a:xfrm>
            <a:off x="1092746" y="1506668"/>
            <a:ext cx="10261053" cy="4351338"/>
          </a:xfrm>
        </p:spPr>
        <p:txBody>
          <a:bodyPr/>
          <a:lstStyle/>
          <a:p>
            <a:endParaRPr lang="en-GB" dirty="0"/>
          </a:p>
          <a:p>
            <a:r>
              <a:rPr lang="en-GB" dirty="0"/>
              <a:t>Geography Education: seeks to enhance our theoretical and conceptual understanding of pedagogy, the findings of which can be applied to practice, thus enhancing the student experience</a:t>
            </a:r>
          </a:p>
          <a:p>
            <a:pPr marL="0" indent="0">
              <a:buNone/>
            </a:pPr>
            <a:endParaRPr lang="en-GB" sz="2700" dirty="0"/>
          </a:p>
          <a:p>
            <a:r>
              <a:rPr lang="en-GB" dirty="0"/>
              <a:t>Geographies of Education: takes education as the object of its study; education is studied as a geographical phenomenon</a:t>
            </a:r>
          </a:p>
          <a:p>
            <a:endParaRPr lang="en-GB" dirty="0"/>
          </a:p>
          <a:p>
            <a:endParaRPr lang="en-GB" dirty="0"/>
          </a:p>
        </p:txBody>
      </p:sp>
      <p:pic>
        <p:nvPicPr>
          <p:cNvPr id="5" name="Picture 4">
            <a:extLst>
              <a:ext uri="{FF2B5EF4-FFF2-40B4-BE49-F238E27FC236}">
                <a16:creationId xmlns:a16="http://schemas.microsoft.com/office/drawing/2014/main" id="{DF61D2EA-9045-4334-86DB-4DEF5504D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940" y="5002445"/>
            <a:ext cx="1182445" cy="1549732"/>
          </a:xfrm>
          <a:prstGeom prst="rect">
            <a:avLst/>
          </a:prstGeom>
        </p:spPr>
      </p:pic>
      <p:pic>
        <p:nvPicPr>
          <p:cNvPr id="7" name="Picture 6">
            <a:extLst>
              <a:ext uri="{FF2B5EF4-FFF2-40B4-BE49-F238E27FC236}">
                <a16:creationId xmlns:a16="http://schemas.microsoft.com/office/drawing/2014/main" id="{40768583-14D5-4EA0-BCC7-C5F0AD0542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2890" y="5002445"/>
            <a:ext cx="1174169" cy="1542929"/>
          </a:xfrm>
          <a:prstGeom prst="rect">
            <a:avLst/>
          </a:prstGeom>
        </p:spPr>
      </p:pic>
      <p:pic>
        <p:nvPicPr>
          <p:cNvPr id="9" name="Picture 8">
            <a:extLst>
              <a:ext uri="{FF2B5EF4-FFF2-40B4-BE49-F238E27FC236}">
                <a16:creationId xmlns:a16="http://schemas.microsoft.com/office/drawing/2014/main" id="{E02EE064-DC3C-4F0C-9321-23FBCF7E41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9180" y="5002445"/>
            <a:ext cx="1174170" cy="1549732"/>
          </a:xfrm>
          <a:prstGeom prst="rect">
            <a:avLst/>
          </a:prstGeom>
        </p:spPr>
      </p:pic>
      <p:pic>
        <p:nvPicPr>
          <p:cNvPr id="11" name="Picture 10">
            <a:extLst>
              <a:ext uri="{FF2B5EF4-FFF2-40B4-BE49-F238E27FC236}">
                <a16:creationId xmlns:a16="http://schemas.microsoft.com/office/drawing/2014/main" id="{2153C887-2B33-46F5-94A8-F080DB88C4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2189" y="5002445"/>
            <a:ext cx="1174170" cy="1549732"/>
          </a:xfrm>
          <a:prstGeom prst="rect">
            <a:avLst/>
          </a:prstGeom>
        </p:spPr>
      </p:pic>
    </p:spTree>
    <p:extLst>
      <p:ext uri="{BB962C8B-B14F-4D97-AF65-F5344CB8AC3E}">
        <p14:creationId xmlns:p14="http://schemas.microsoft.com/office/powerpoint/2010/main" val="171809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F1B9-8F01-4EAA-90FA-D0E3985EB092}"/>
              </a:ext>
            </a:extLst>
          </p:cNvPr>
          <p:cNvSpPr>
            <a:spLocks noGrp="1"/>
          </p:cNvSpPr>
          <p:nvPr>
            <p:ph type="title"/>
          </p:nvPr>
        </p:nvSpPr>
        <p:spPr/>
        <p:txBody>
          <a:bodyPr/>
          <a:lstStyle/>
          <a:p>
            <a:r>
              <a:rPr lang="en-GB" b="1" dirty="0"/>
              <a:t>A Reciprocal Relationship</a:t>
            </a:r>
            <a:endParaRPr lang="en-GB" dirty="0"/>
          </a:p>
        </p:txBody>
      </p:sp>
      <p:sp>
        <p:nvSpPr>
          <p:cNvPr id="4" name="Content Placeholder 3">
            <a:extLst>
              <a:ext uri="{FF2B5EF4-FFF2-40B4-BE49-F238E27FC236}">
                <a16:creationId xmlns:a16="http://schemas.microsoft.com/office/drawing/2014/main" id="{8B1B6D0E-EC9B-42AF-9BBB-553E4FA65E4E}"/>
              </a:ext>
            </a:extLst>
          </p:cNvPr>
          <p:cNvSpPr>
            <a:spLocks noGrp="1"/>
          </p:cNvSpPr>
          <p:nvPr>
            <p:ph idx="1"/>
          </p:nvPr>
        </p:nvSpPr>
        <p:spPr>
          <a:xfrm>
            <a:off x="1092745" y="1825625"/>
            <a:ext cx="10706319" cy="4351338"/>
          </a:xfrm>
        </p:spPr>
        <p:txBody>
          <a:bodyPr/>
          <a:lstStyle/>
          <a:p>
            <a:r>
              <a:rPr lang="en-GB" dirty="0"/>
              <a:t>Geographies of education and geography education are complementary intellectual territories: </a:t>
            </a:r>
          </a:p>
          <a:p>
            <a:endParaRPr lang="en-GB" dirty="0"/>
          </a:p>
        </p:txBody>
      </p:sp>
      <p:pic>
        <p:nvPicPr>
          <p:cNvPr id="5" name="Picture 4">
            <a:extLst>
              <a:ext uri="{FF2B5EF4-FFF2-40B4-BE49-F238E27FC236}">
                <a16:creationId xmlns:a16="http://schemas.microsoft.com/office/drawing/2014/main" id="{BDA8B41D-5E8F-4097-86A0-948F4195D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951" y="3061422"/>
            <a:ext cx="2172118" cy="3024336"/>
          </a:xfrm>
          <a:prstGeom prst="rect">
            <a:avLst/>
          </a:prstGeom>
        </p:spPr>
      </p:pic>
      <p:pic>
        <p:nvPicPr>
          <p:cNvPr id="6" name="Picture 5">
            <a:extLst>
              <a:ext uri="{FF2B5EF4-FFF2-40B4-BE49-F238E27FC236}">
                <a16:creationId xmlns:a16="http://schemas.microsoft.com/office/drawing/2014/main" id="{08B95E67-05BA-4919-B2A5-8106746D99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5830" y="2530780"/>
            <a:ext cx="2880320" cy="2322927"/>
          </a:xfrm>
          <a:prstGeom prst="rect">
            <a:avLst/>
          </a:prstGeom>
        </p:spPr>
      </p:pic>
      <p:sp>
        <p:nvSpPr>
          <p:cNvPr id="7" name="TextBox 6">
            <a:extLst>
              <a:ext uri="{FF2B5EF4-FFF2-40B4-BE49-F238E27FC236}">
                <a16:creationId xmlns:a16="http://schemas.microsoft.com/office/drawing/2014/main" id="{29C3100F-4013-42CB-85C0-A760591A1ABE}"/>
              </a:ext>
            </a:extLst>
          </p:cNvPr>
          <p:cNvSpPr txBox="1"/>
          <p:nvPr/>
        </p:nvSpPr>
        <p:spPr>
          <a:xfrm>
            <a:off x="4353128" y="3273933"/>
            <a:ext cx="1960808" cy="3216265"/>
          </a:xfrm>
          <a:prstGeom prst="rect">
            <a:avLst/>
          </a:prstGeom>
          <a:noFill/>
        </p:spPr>
        <p:txBody>
          <a:bodyPr wrap="square" rtlCol="0">
            <a:spAutoFit/>
          </a:bodyPr>
          <a:lstStyle/>
          <a:p>
            <a:r>
              <a:rPr lang="en-GB" sz="1850" dirty="0"/>
              <a:t>University system cited as a ‘driver of economic growth’ … ‘engine of social mobility’ … ‘cornerstone of our cultural landscape’ </a:t>
            </a:r>
            <a:r>
              <a:rPr lang="en-GB" dirty="0"/>
              <a:t> </a:t>
            </a:r>
          </a:p>
          <a:p>
            <a:r>
              <a:rPr lang="en-GB" dirty="0"/>
              <a:t>(BIS, 2016: 7)</a:t>
            </a:r>
          </a:p>
        </p:txBody>
      </p:sp>
      <p:sp>
        <p:nvSpPr>
          <p:cNvPr id="8" name="TextBox 7">
            <a:extLst>
              <a:ext uri="{FF2B5EF4-FFF2-40B4-BE49-F238E27FC236}">
                <a16:creationId xmlns:a16="http://schemas.microsoft.com/office/drawing/2014/main" id="{3FCA4A2B-86F9-4A31-AB1D-D65AF171DA66}"/>
              </a:ext>
            </a:extLst>
          </p:cNvPr>
          <p:cNvSpPr txBox="1"/>
          <p:nvPr/>
        </p:nvSpPr>
        <p:spPr>
          <a:xfrm>
            <a:off x="7169253" y="4861622"/>
            <a:ext cx="3753474" cy="1515800"/>
          </a:xfrm>
          <a:prstGeom prst="rect">
            <a:avLst/>
          </a:prstGeom>
          <a:noFill/>
        </p:spPr>
        <p:txBody>
          <a:bodyPr wrap="square" rtlCol="0">
            <a:spAutoFit/>
          </a:bodyPr>
          <a:lstStyle/>
          <a:p>
            <a:r>
              <a:rPr lang="en-GB" sz="1850" dirty="0" err="1"/>
              <a:t>OfS</a:t>
            </a:r>
            <a:r>
              <a:rPr lang="en-GB" sz="1850" dirty="0"/>
              <a:t> to ‘promote quality … in the provision of HE’ … ‘encourage competition between … providers’ … ‘promote equality of opportunity in … access’ </a:t>
            </a:r>
            <a:r>
              <a:rPr lang="en-GB" dirty="0"/>
              <a:t>(HERA 2017: 1-2)</a:t>
            </a:r>
          </a:p>
        </p:txBody>
      </p:sp>
    </p:spTree>
    <p:extLst>
      <p:ext uri="{BB962C8B-B14F-4D97-AF65-F5344CB8AC3E}">
        <p14:creationId xmlns:p14="http://schemas.microsoft.com/office/powerpoint/2010/main" val="4694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F8A2-7813-41AE-ABAC-5B27EADF4AC7}"/>
              </a:ext>
            </a:extLst>
          </p:cNvPr>
          <p:cNvSpPr>
            <a:spLocks noGrp="1"/>
          </p:cNvSpPr>
          <p:nvPr>
            <p:ph type="title"/>
          </p:nvPr>
        </p:nvSpPr>
        <p:spPr/>
        <p:txBody>
          <a:bodyPr/>
          <a:lstStyle/>
          <a:p>
            <a:r>
              <a:rPr lang="en-GB" b="1" dirty="0"/>
              <a:t>A Reciprocal Relationship</a:t>
            </a:r>
            <a:endParaRPr lang="en-GB" dirty="0"/>
          </a:p>
        </p:txBody>
      </p:sp>
      <p:pic>
        <p:nvPicPr>
          <p:cNvPr id="4" name="Picture 3">
            <a:extLst>
              <a:ext uri="{FF2B5EF4-FFF2-40B4-BE49-F238E27FC236}">
                <a16:creationId xmlns:a16="http://schemas.microsoft.com/office/drawing/2014/main" id="{CE98F5F9-9CD0-4B7B-B9A3-F33D05EE12F9}"/>
              </a:ext>
            </a:extLst>
          </p:cNvPr>
          <p:cNvPicPr>
            <a:picLocks noChangeAspect="1"/>
          </p:cNvPicPr>
          <p:nvPr/>
        </p:nvPicPr>
        <p:blipFill>
          <a:blip r:embed="rId3"/>
          <a:stretch>
            <a:fillRect/>
          </a:stretch>
        </p:blipFill>
        <p:spPr>
          <a:xfrm>
            <a:off x="1568422" y="1690688"/>
            <a:ext cx="9729745" cy="4897435"/>
          </a:xfrm>
          <a:prstGeom prst="rect">
            <a:avLst/>
          </a:prstGeom>
        </p:spPr>
      </p:pic>
    </p:spTree>
    <p:extLst>
      <p:ext uri="{BB962C8B-B14F-4D97-AF65-F5344CB8AC3E}">
        <p14:creationId xmlns:p14="http://schemas.microsoft.com/office/powerpoint/2010/main" val="237082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4949-8880-4A0F-A2CB-3FEB4FE86DCB}"/>
              </a:ext>
            </a:extLst>
          </p:cNvPr>
          <p:cNvSpPr>
            <a:spLocks noGrp="1"/>
          </p:cNvSpPr>
          <p:nvPr>
            <p:ph type="title"/>
          </p:nvPr>
        </p:nvSpPr>
        <p:spPr/>
        <p:txBody>
          <a:bodyPr/>
          <a:lstStyle/>
          <a:p>
            <a:r>
              <a:rPr lang="en-GB" b="1" dirty="0"/>
              <a:t>A Reciprocal Relationship</a:t>
            </a:r>
            <a:endParaRPr lang="en-GB" dirty="0"/>
          </a:p>
        </p:txBody>
      </p:sp>
      <p:sp>
        <p:nvSpPr>
          <p:cNvPr id="3" name="Content Placeholder 2">
            <a:extLst>
              <a:ext uri="{FF2B5EF4-FFF2-40B4-BE49-F238E27FC236}">
                <a16:creationId xmlns:a16="http://schemas.microsoft.com/office/drawing/2014/main" id="{9CA1DF7D-72BE-45CD-A202-CA3E9CE90C1C}"/>
              </a:ext>
            </a:extLst>
          </p:cNvPr>
          <p:cNvSpPr>
            <a:spLocks noGrp="1"/>
          </p:cNvSpPr>
          <p:nvPr>
            <p:ph idx="1"/>
          </p:nvPr>
        </p:nvSpPr>
        <p:spPr/>
        <p:txBody>
          <a:bodyPr>
            <a:normAutofit fontScale="92500" lnSpcReduction="20000"/>
          </a:bodyPr>
          <a:lstStyle/>
          <a:p>
            <a:pPr marL="342900" indent="-342900"/>
            <a:r>
              <a:rPr lang="en-GB" dirty="0"/>
              <a:t>‘Geographies of education’ interrogates education from a geographical perspective </a:t>
            </a:r>
          </a:p>
          <a:p>
            <a:pPr marL="342900" indent="-342900"/>
            <a:endParaRPr lang="en-GB" sz="3200" dirty="0"/>
          </a:p>
          <a:p>
            <a:pPr marL="342900" indent="-342900"/>
            <a:r>
              <a:rPr lang="en-GB" dirty="0"/>
              <a:t>Adopts registers of space, scale, location and time </a:t>
            </a:r>
          </a:p>
          <a:p>
            <a:pPr marL="342900" indent="-342900"/>
            <a:endParaRPr lang="en-GB" sz="3200" dirty="0"/>
          </a:p>
          <a:p>
            <a:pPr marL="342900" indent="-342900"/>
            <a:r>
              <a:rPr lang="en-GB" dirty="0"/>
              <a:t>Recognises that the full educational journey, from entry to outcomes, occurs differentially and relationally </a:t>
            </a:r>
          </a:p>
          <a:p>
            <a:endParaRPr lang="en-GB" dirty="0"/>
          </a:p>
          <a:p>
            <a:pPr marL="0" indent="0">
              <a:buNone/>
            </a:pPr>
            <a:r>
              <a:rPr lang="en-GB" i="1" dirty="0"/>
              <a:t>As such… </a:t>
            </a:r>
            <a:endParaRPr lang="en-GB" dirty="0"/>
          </a:p>
          <a:p>
            <a:pPr marL="342900" indent="-342900"/>
            <a:r>
              <a:rPr lang="en-GB" dirty="0"/>
              <a:t>Informs us as geography educators to continually research, and then critically adopt, a range of relevant pedagogies …</a:t>
            </a:r>
          </a:p>
          <a:p>
            <a:endParaRPr lang="en-GB" dirty="0"/>
          </a:p>
        </p:txBody>
      </p:sp>
    </p:spTree>
    <p:extLst>
      <p:ext uri="{BB962C8B-B14F-4D97-AF65-F5344CB8AC3E}">
        <p14:creationId xmlns:p14="http://schemas.microsoft.com/office/powerpoint/2010/main" val="243129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DB003-BD8B-4D07-B27F-A95184B6E603}"/>
              </a:ext>
            </a:extLst>
          </p:cNvPr>
          <p:cNvSpPr>
            <a:spLocks noGrp="1"/>
          </p:cNvSpPr>
          <p:nvPr>
            <p:ph type="title"/>
          </p:nvPr>
        </p:nvSpPr>
        <p:spPr/>
        <p:txBody>
          <a:bodyPr>
            <a:normAutofit/>
          </a:bodyPr>
          <a:lstStyle/>
          <a:p>
            <a:r>
              <a:rPr lang="en-GB" b="1" dirty="0"/>
              <a:t>Geographies of Ed in </a:t>
            </a:r>
            <a:br>
              <a:rPr lang="en-GB" b="1" dirty="0"/>
            </a:br>
            <a:r>
              <a:rPr lang="en-GB" b="1" dirty="0"/>
              <a:t>Geography Ed</a:t>
            </a:r>
          </a:p>
        </p:txBody>
      </p:sp>
      <p:sp>
        <p:nvSpPr>
          <p:cNvPr id="3" name="Content Placeholder 2">
            <a:extLst>
              <a:ext uri="{FF2B5EF4-FFF2-40B4-BE49-F238E27FC236}">
                <a16:creationId xmlns:a16="http://schemas.microsoft.com/office/drawing/2014/main" id="{C6BFB4F3-C0D2-43FF-A870-DEA421C3E0EA}"/>
              </a:ext>
            </a:extLst>
          </p:cNvPr>
          <p:cNvSpPr>
            <a:spLocks noGrp="1"/>
          </p:cNvSpPr>
          <p:nvPr>
            <p:ph idx="1"/>
          </p:nvPr>
        </p:nvSpPr>
        <p:spPr>
          <a:xfrm>
            <a:off x="1092745" y="2178169"/>
            <a:ext cx="10437615" cy="4530570"/>
          </a:xfrm>
        </p:spPr>
        <p:txBody>
          <a:bodyPr anchor="ctr">
            <a:normAutofit lnSpcReduction="10000"/>
          </a:bodyPr>
          <a:lstStyle/>
          <a:p>
            <a:pPr marL="342900" indent="-342900"/>
            <a:r>
              <a:rPr lang="en-GB" dirty="0"/>
              <a:t>We are mindful of </a:t>
            </a:r>
            <a:r>
              <a:rPr lang="en-GB" b="1" i="1" dirty="0"/>
              <a:t>addressing awarding gaps </a:t>
            </a:r>
            <a:r>
              <a:rPr lang="en-GB" sz="2700" dirty="0"/>
              <a:t>(Desai, 2017) </a:t>
            </a:r>
            <a:r>
              <a:rPr lang="en-GB" dirty="0"/>
              <a:t>and </a:t>
            </a:r>
            <a:r>
              <a:rPr lang="en-GB" b="1" i="1" dirty="0"/>
              <a:t>delivering inclusive curricula </a:t>
            </a:r>
            <a:r>
              <a:rPr lang="en-GB" sz="2700" dirty="0"/>
              <a:t>(Hughes, 2016) </a:t>
            </a:r>
            <a:r>
              <a:rPr lang="en-GB" dirty="0"/>
              <a:t>– challenging normative pedagogic practices in geographical education that might disadvantage some student groups</a:t>
            </a:r>
          </a:p>
          <a:p>
            <a:pPr marL="342900" indent="-342900"/>
            <a:endParaRPr lang="en-GB" dirty="0"/>
          </a:p>
          <a:p>
            <a:pPr marL="266700" indent="-266700"/>
            <a:r>
              <a:rPr lang="en-GB" dirty="0"/>
              <a:t>We are working to </a:t>
            </a:r>
            <a:r>
              <a:rPr lang="en-GB" b="1" i="1" dirty="0"/>
              <a:t>decolonise our curricula</a:t>
            </a:r>
            <a:r>
              <a:rPr lang="en-GB" dirty="0"/>
              <a:t>: </a:t>
            </a:r>
            <a:r>
              <a:rPr lang="en-GB" dirty="0" err="1"/>
              <a:t>Domosh</a:t>
            </a:r>
            <a:r>
              <a:rPr lang="en-GB" dirty="0"/>
              <a:t> (2015) Why is our curriculum so white? AAG Newsletter</a:t>
            </a:r>
          </a:p>
          <a:p>
            <a:pPr marL="266700" indent="-266700"/>
            <a:endParaRPr lang="en-GB" dirty="0"/>
          </a:p>
          <a:p>
            <a:pPr marL="266700" indent="-266700"/>
            <a:r>
              <a:rPr lang="en-GB" dirty="0"/>
              <a:t>2017 RGS AIC: </a:t>
            </a:r>
            <a:r>
              <a:rPr lang="en-US" dirty="0" err="1"/>
              <a:t>Decolonising</a:t>
            </a:r>
            <a:r>
              <a:rPr lang="en-US" dirty="0"/>
              <a:t> geographical knowledges, </a:t>
            </a:r>
            <a:r>
              <a:rPr lang="en-GB" dirty="0"/>
              <a:t>supported by sections in </a:t>
            </a:r>
            <a:r>
              <a:rPr lang="en-US" dirty="0"/>
              <a:t>Transactions 42 (3) (2017), edited by Sarah Radcliffe, and </a:t>
            </a:r>
            <a:r>
              <a:rPr lang="en-GB" dirty="0"/>
              <a:t>Area 49 (3) (2017), </a:t>
            </a:r>
            <a:r>
              <a:rPr lang="en-US" dirty="0"/>
              <a:t>edited by Patricia </a:t>
            </a:r>
            <a:r>
              <a:rPr lang="en-US" dirty="0" err="1"/>
              <a:t>Noxolo</a:t>
            </a:r>
            <a:endParaRPr lang="en-US" dirty="0"/>
          </a:p>
          <a:p>
            <a:endParaRPr lang="en-GB" dirty="0"/>
          </a:p>
        </p:txBody>
      </p:sp>
    </p:spTree>
    <p:extLst>
      <p:ext uri="{BB962C8B-B14F-4D97-AF65-F5344CB8AC3E}">
        <p14:creationId xmlns:p14="http://schemas.microsoft.com/office/powerpoint/2010/main" val="333119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DB003-BD8B-4D07-B27F-A95184B6E603}"/>
              </a:ext>
            </a:extLst>
          </p:cNvPr>
          <p:cNvSpPr>
            <a:spLocks noGrp="1"/>
          </p:cNvSpPr>
          <p:nvPr>
            <p:ph type="title"/>
          </p:nvPr>
        </p:nvSpPr>
        <p:spPr/>
        <p:txBody>
          <a:bodyPr>
            <a:normAutofit/>
          </a:bodyPr>
          <a:lstStyle/>
          <a:p>
            <a:r>
              <a:rPr lang="en-GB" b="1" dirty="0"/>
              <a:t>Geographies of Ed in </a:t>
            </a:r>
            <a:br>
              <a:rPr lang="en-GB" b="1" dirty="0"/>
            </a:br>
            <a:r>
              <a:rPr lang="en-GB" b="1" dirty="0"/>
              <a:t>Geography Ed</a:t>
            </a:r>
          </a:p>
        </p:txBody>
      </p:sp>
      <p:sp>
        <p:nvSpPr>
          <p:cNvPr id="3" name="Content Placeholder 2">
            <a:extLst>
              <a:ext uri="{FF2B5EF4-FFF2-40B4-BE49-F238E27FC236}">
                <a16:creationId xmlns:a16="http://schemas.microsoft.com/office/drawing/2014/main" id="{C6BFB4F3-C0D2-43FF-A870-DEA421C3E0EA}"/>
              </a:ext>
            </a:extLst>
          </p:cNvPr>
          <p:cNvSpPr>
            <a:spLocks noGrp="1"/>
          </p:cNvSpPr>
          <p:nvPr>
            <p:ph idx="1"/>
          </p:nvPr>
        </p:nvSpPr>
        <p:spPr>
          <a:xfrm>
            <a:off x="1092746" y="2034948"/>
            <a:ext cx="10397847" cy="4351338"/>
          </a:xfrm>
        </p:spPr>
        <p:txBody>
          <a:bodyPr anchor="ctr">
            <a:normAutofit/>
          </a:bodyPr>
          <a:lstStyle/>
          <a:p>
            <a:pPr marL="266700" indent="-266700"/>
            <a:r>
              <a:rPr lang="en-GB" sz="3100" dirty="0"/>
              <a:t>More widely </a:t>
            </a:r>
            <a:r>
              <a:rPr lang="en-GB" sz="3100" b="1" i="1" dirty="0"/>
              <a:t>diversifying </a:t>
            </a:r>
            <a:r>
              <a:rPr lang="en-GB" sz="3100" dirty="0"/>
              <a:t>student learning experiences (Hall et al., 2004; </a:t>
            </a:r>
            <a:r>
              <a:rPr lang="en-GB" sz="3100" dirty="0" err="1"/>
              <a:t>Maddrell</a:t>
            </a:r>
            <a:r>
              <a:rPr lang="en-GB" sz="3100" dirty="0"/>
              <a:t> et al., 2015; Browne, 2020)</a:t>
            </a:r>
          </a:p>
          <a:p>
            <a:pPr marL="266700" indent="-266700"/>
            <a:endParaRPr lang="en-GB" sz="3100" dirty="0"/>
          </a:p>
          <a:p>
            <a:pPr marL="266700" indent="-266700"/>
            <a:r>
              <a:rPr lang="en-GB" sz="3100" dirty="0"/>
              <a:t>Examining educational provision across the </a:t>
            </a:r>
            <a:r>
              <a:rPr lang="en-GB" sz="3100" b="1" i="1" dirty="0"/>
              <a:t>life-course</a:t>
            </a:r>
            <a:r>
              <a:rPr lang="en-GB" sz="3100" dirty="0"/>
              <a:t>:</a:t>
            </a:r>
          </a:p>
          <a:p>
            <a:pPr marL="266700" indent="-266700"/>
            <a:endParaRPr lang="en-GB" sz="100" dirty="0"/>
          </a:p>
          <a:p>
            <a:pPr marL="723900" lvl="1" indent="-266700"/>
            <a:r>
              <a:rPr lang="en-GB" sz="2700" dirty="0"/>
              <a:t>school-university </a:t>
            </a:r>
            <a:r>
              <a:rPr lang="en-GB" sz="2700" b="1" i="1" dirty="0"/>
              <a:t>transition</a:t>
            </a:r>
            <a:r>
              <a:rPr lang="en-GB" sz="2700" dirty="0"/>
              <a:t> (Hill &amp; Jones, 2010; Tate &amp; Swords 2013; Richardson &amp; Tate 2013; </a:t>
            </a:r>
            <a:r>
              <a:rPr lang="en-US" sz="2700" dirty="0"/>
              <a:t>Ferreira, 2018</a:t>
            </a:r>
            <a:r>
              <a:rPr lang="en-GB" sz="2700" dirty="0"/>
              <a:t>) </a:t>
            </a:r>
          </a:p>
          <a:p>
            <a:pPr marL="723900" lvl="1" indent="-266700"/>
            <a:r>
              <a:rPr lang="en-GB" sz="2700" b="1" i="1" dirty="0"/>
              <a:t>graduate capabilities</a:t>
            </a:r>
            <a:r>
              <a:rPr lang="en-GB" sz="2700" dirty="0"/>
              <a:t> (Hill &amp; Walkington, 2016; </a:t>
            </a:r>
            <a:r>
              <a:rPr lang="en-GB" sz="2700" dirty="0" err="1"/>
              <a:t>Spronken</a:t>
            </a:r>
            <a:r>
              <a:rPr lang="en-GB" sz="2700" dirty="0"/>
              <a:t>-Smith et al., 2016; Walkington et  al., 2018) </a:t>
            </a:r>
          </a:p>
        </p:txBody>
      </p:sp>
    </p:spTree>
    <p:extLst>
      <p:ext uri="{BB962C8B-B14F-4D97-AF65-F5344CB8AC3E}">
        <p14:creationId xmlns:p14="http://schemas.microsoft.com/office/powerpoint/2010/main" val="3325342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7F0A86286E454BAA62B1CD43C395E0" ma:contentTypeVersion="14" ma:contentTypeDescription="Create a new document." ma:contentTypeScope="" ma:versionID="eb4dff7f1aac14489e23fa3ef19f9219">
  <xsd:schema xmlns:xsd="http://www.w3.org/2001/XMLSchema" xmlns:xs="http://www.w3.org/2001/XMLSchema" xmlns:p="http://schemas.microsoft.com/office/2006/metadata/properties" xmlns:ns3="4edea22a-393d-48cf-8590-c8b64a0e3d24" xmlns:ns4="8518406e-c1f7-400e-88f9-64c460a99e61" targetNamespace="http://schemas.microsoft.com/office/2006/metadata/properties" ma:root="true" ma:fieldsID="2af050eb331cb94fa3b70e39e9da2be3" ns3:_="" ns4:_="">
    <xsd:import namespace="4edea22a-393d-48cf-8590-c8b64a0e3d24"/>
    <xsd:import namespace="8518406e-c1f7-400e-88f9-64c460a99e6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ea22a-393d-48cf-8590-c8b64a0e3d2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18406e-c1f7-400e-88f9-64c460a99e6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79E9D1-024C-4C22-8C8F-18AC1F76B5C0}">
  <ds:schemaRefs>
    <ds:schemaRef ds:uri="http://schemas.microsoft.com/sharepoint/v3/contenttype/forms"/>
  </ds:schemaRefs>
</ds:datastoreItem>
</file>

<file path=customXml/itemProps2.xml><?xml version="1.0" encoding="utf-8"?>
<ds:datastoreItem xmlns:ds="http://schemas.openxmlformats.org/officeDocument/2006/customXml" ds:itemID="{2549E82C-C3BC-4C13-9534-E2DA4FD93778}">
  <ds:schemaRefs>
    <ds:schemaRef ds:uri="http://purl.org/dc/elements/1.1/"/>
    <ds:schemaRef ds:uri="http://schemas.microsoft.com/office/2006/documentManagement/types"/>
    <ds:schemaRef ds:uri="http://purl.org/dc/dcmitype/"/>
    <ds:schemaRef ds:uri="http://schemas.microsoft.com/office/infopath/2007/PartnerControls"/>
    <ds:schemaRef ds:uri="8518406e-c1f7-400e-88f9-64c460a99e61"/>
    <ds:schemaRef ds:uri="http://www.w3.org/XML/1998/namespace"/>
    <ds:schemaRef ds:uri="http://purl.org/dc/terms/"/>
    <ds:schemaRef ds:uri="http://schemas.openxmlformats.org/package/2006/metadata/core-properties"/>
    <ds:schemaRef ds:uri="4edea22a-393d-48cf-8590-c8b64a0e3d24"/>
    <ds:schemaRef ds:uri="http://schemas.microsoft.com/office/2006/metadata/properties"/>
  </ds:schemaRefs>
</ds:datastoreItem>
</file>

<file path=customXml/itemProps3.xml><?xml version="1.0" encoding="utf-8"?>
<ds:datastoreItem xmlns:ds="http://schemas.openxmlformats.org/officeDocument/2006/customXml" ds:itemID="{F45ED16F-FC74-43F8-B316-4D63EF77FF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dea22a-393d-48cf-8590-c8b64a0e3d24"/>
    <ds:schemaRef ds:uri="8518406e-c1f7-400e-88f9-64c460a99e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735</TotalTime>
  <Words>2770</Words>
  <Application>Microsoft Macintosh PowerPoint</Application>
  <PresentationFormat>Widescreen</PresentationFormat>
  <Paragraphs>242</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Gill Sans MT</vt:lpstr>
      <vt:lpstr>Office Theme</vt:lpstr>
      <vt:lpstr>PowerPoint Presentation</vt:lpstr>
      <vt:lpstr>Background</vt:lpstr>
      <vt:lpstr>Background</vt:lpstr>
      <vt:lpstr>Defining GE and GofE</vt:lpstr>
      <vt:lpstr>A Reciprocal Relationship</vt:lpstr>
      <vt:lpstr>A Reciprocal Relationship</vt:lpstr>
      <vt:lpstr>A Reciprocal Relationship</vt:lpstr>
      <vt:lpstr>Geographies of Ed in  Geography Ed</vt:lpstr>
      <vt:lpstr>Geographies of Ed in  Geography Ed</vt:lpstr>
      <vt:lpstr>Proposing GeogEd</vt:lpstr>
      <vt:lpstr>Proposing GeogEd</vt:lpstr>
      <vt:lpstr>Proposing GeogEd</vt:lpstr>
      <vt:lpstr>Formalising GeogEd</vt:lpstr>
      <vt:lpstr>The Future of GeogEd</vt:lpstr>
      <vt:lpstr>The Future of GeogEd</vt:lpstr>
      <vt:lpstr>The Future of GeogEd</vt:lpstr>
      <vt:lpstr>Area Paper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 West</dc:creator>
  <cp:lastModifiedBy>Harry West</cp:lastModifiedBy>
  <cp:revision>97</cp:revision>
  <dcterms:created xsi:type="dcterms:W3CDTF">2021-08-10T07:36:08Z</dcterms:created>
  <dcterms:modified xsi:type="dcterms:W3CDTF">2021-08-31T14:29:09Z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0x0101004A7F0A86286E454BAA62B1CD43C395E0</vt:lpwstr>
  </property>
</Properties>
</file>