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6" r:id="rId4"/>
    <p:sldId id="260" r:id="rId5"/>
    <p:sldId id="261" r:id="rId6"/>
    <p:sldId id="262" r:id="rId7"/>
    <p:sldId id="263" r:id="rId8"/>
    <p:sldId id="267" r:id="rId9"/>
    <p:sldId id="265" r:id="rId10"/>
    <p:sldId id="259" r:id="rId11"/>
    <p:sldId id="25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48531" autoAdjust="0"/>
  </p:normalViewPr>
  <p:slideViewPr>
    <p:cSldViewPr snapToGrid="0">
      <p:cViewPr varScale="1">
        <p:scale>
          <a:sx n="51" d="100"/>
          <a:sy n="51" d="100"/>
        </p:scale>
        <p:origin x="2184"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1609B9-F564-44C2-B29D-BC90D13DD443}" type="datetimeFigureOut">
              <a:rPr lang="en-GB" smtClean="0"/>
              <a:t>02/09/2021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8E0017-770A-4EAB-9532-3F757E1A138A}" type="slidenum">
              <a:rPr lang="en-GB" smtClean="0"/>
              <a:t>‹#›</a:t>
            </a:fld>
            <a:endParaRPr lang="en-GB"/>
          </a:p>
        </p:txBody>
      </p:sp>
    </p:spTree>
    <p:extLst>
      <p:ext uri="{BB962C8B-B14F-4D97-AF65-F5344CB8AC3E}">
        <p14:creationId xmlns:p14="http://schemas.microsoft.com/office/powerpoint/2010/main" val="395418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afternoon.  This paper focuses on the history of the Higher Education Research Group (HERG), recognising the links between the history of the group and the links to the now Geography and Education Research Group.  </a:t>
            </a:r>
          </a:p>
        </p:txBody>
      </p:sp>
      <p:sp>
        <p:nvSpPr>
          <p:cNvPr id="4" name="Slide Number Placeholder 3"/>
          <p:cNvSpPr>
            <a:spLocks noGrp="1"/>
          </p:cNvSpPr>
          <p:nvPr>
            <p:ph type="sldNum" sz="quarter" idx="5"/>
          </p:nvPr>
        </p:nvSpPr>
        <p:spPr/>
        <p:txBody>
          <a:bodyPr/>
          <a:lstStyle/>
          <a:p>
            <a:fld id="{568E0017-770A-4EAB-9532-3F757E1A138A}" type="slidenum">
              <a:rPr lang="en-GB" smtClean="0"/>
              <a:t>1</a:t>
            </a:fld>
            <a:endParaRPr lang="en-GB"/>
          </a:p>
        </p:txBody>
      </p:sp>
    </p:spTree>
    <p:extLst>
      <p:ext uri="{BB962C8B-B14F-4D97-AF65-F5344CB8AC3E}">
        <p14:creationId xmlns:p14="http://schemas.microsoft.com/office/powerpoint/2010/main" val="3222156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effectLst/>
                <a:latin typeface="Arial" panose="020B0604020202020204" pitchFamily="34" charset="0"/>
                <a:ea typeface="Times New Roman" panose="02020603050405020304" pitchFamily="18" charset="0"/>
              </a:rPr>
              <a:t>Throughout its history, the Higher Education Research Group has had strong connections with geographies (and geographers) of education across a range of sectoral levels.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effectLst/>
                <a:latin typeface="Arial" panose="020B0604020202020204" pitchFamily="34" charset="0"/>
                <a:ea typeface="Times New Roman" panose="02020603050405020304" pitchFamily="18" charset="0"/>
              </a:rPr>
              <a:t>This paper explores these links by t</a:t>
            </a:r>
            <a:r>
              <a:rPr lang="en-GB" sz="1800" dirty="0"/>
              <a:t>racing the development of the group up until 2019 when HERG members voted to change the name of the group to </a:t>
            </a:r>
            <a:r>
              <a:rPr lang="en-GB" sz="1800" dirty="0" err="1"/>
              <a:t>GeogEd</a:t>
            </a:r>
            <a:endParaRPr lang="en-GB" sz="18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t>We will start by outlining the original purpose of the Higher Education Learning Working Party (as it was called then) before exploring four distinct phases of the group’s development prior to becoming the </a:t>
            </a:r>
            <a:r>
              <a:rPr lang="en-GB" sz="1800" dirty="0" err="1"/>
              <a:t>GeogEd</a:t>
            </a:r>
            <a:r>
              <a:rPr lang="en-GB" sz="1800" dirty="0"/>
              <a:t> in it’s fifth phase.  </a:t>
            </a:r>
            <a:endParaRPr lang="en-GB" sz="1800" dirty="0">
              <a:effectLst/>
              <a:latin typeface="Arial" panose="020B0604020202020204" pitchFamily="34" charset="0"/>
              <a:ea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In this way we set the scene for where the Geography &amp; Education Research Group has come from and provide the historical basis for the discussion for the rest of today’s session.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fld id="{568E0017-770A-4EAB-9532-3F757E1A138A}" type="slidenum">
              <a:rPr lang="en-GB" smtClean="0"/>
              <a:t>2</a:t>
            </a:fld>
            <a:endParaRPr lang="en-GB"/>
          </a:p>
        </p:txBody>
      </p:sp>
    </p:spTree>
    <p:extLst>
      <p:ext uri="{BB962C8B-B14F-4D97-AF65-F5344CB8AC3E}">
        <p14:creationId xmlns:p14="http://schemas.microsoft.com/office/powerpoint/2010/main" val="920958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In his Presidential Address to the Institute of British Geographers (IBG), Stan Gregory noted the limited attention paid by geographers to teaching (Higgitt </a:t>
            </a:r>
            <a:r>
              <a:rPr lang="en-GB" sz="1800" i="1" dirty="0">
                <a:effectLst/>
                <a:latin typeface="Calibri" panose="020F0502020204030204" pitchFamily="34" charset="0"/>
                <a:ea typeface="Calibri" panose="020F0502020204030204" pitchFamily="34" charset="0"/>
              </a:rPr>
              <a:t>et al., </a:t>
            </a:r>
            <a:r>
              <a:rPr lang="en-GB" sz="1800" dirty="0">
                <a:effectLst/>
                <a:latin typeface="Calibri" panose="020F0502020204030204" pitchFamily="34" charset="0"/>
                <a:ea typeface="Calibri" panose="020F0502020204030204" pitchFamily="34" charset="0"/>
              </a:rPr>
              <a:t>2018).  </a:t>
            </a:r>
          </a:p>
          <a:p>
            <a:pPr marL="285750" indent="-285750">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T</a:t>
            </a:r>
            <a:r>
              <a:rPr lang="en-GB" sz="1800" dirty="0">
                <a:solidFill>
                  <a:srgbClr val="000000"/>
                </a:solidFill>
                <a:effectLst/>
                <a:latin typeface="Calibri" panose="020F0502020204030204" pitchFamily="34" charset="0"/>
                <a:ea typeface="Times New Roman" panose="02020603050405020304" pitchFamily="18" charset="0"/>
              </a:rPr>
              <a:t>eaching practice was recognised as a neglected element of academic discussion and publication (Pepper &amp; Jenkins, 1976).  </a:t>
            </a:r>
          </a:p>
          <a:p>
            <a:pPr marL="285750" indent="-285750">
              <a:buFont typeface="Arial" panose="020B0604020202020204" pitchFamily="34" charset="0"/>
              <a:buChar char="•"/>
            </a:pPr>
            <a:r>
              <a:rPr lang="en-GB" sz="1800" dirty="0">
                <a:solidFill>
                  <a:srgbClr val="000000"/>
                </a:solidFill>
                <a:effectLst/>
                <a:latin typeface="Calibri" panose="020F0502020204030204" pitchFamily="34" charset="0"/>
                <a:ea typeface="Times New Roman" panose="02020603050405020304" pitchFamily="18" charset="0"/>
              </a:rPr>
              <a:t>It was these concerns that led to the establishment of the Higher Education Learning Working Party of the IBG </a:t>
            </a:r>
            <a:r>
              <a:rPr lang="en-GB" sz="1800" dirty="0">
                <a:effectLst/>
                <a:latin typeface="Calibri" panose="020F0502020204030204" pitchFamily="34" charset="0"/>
                <a:ea typeface="Calibri" panose="020F0502020204030204" pitchFamily="34" charset="0"/>
              </a:rPr>
              <a:t>in the late 1970s. </a:t>
            </a:r>
          </a:p>
          <a:p>
            <a:pPr marL="285750" indent="-285750">
              <a:buFont typeface="Arial" panose="020B0604020202020204" pitchFamily="34" charset="0"/>
              <a:buChar char="•"/>
            </a:pPr>
            <a:endParaRPr lang="en-GB" sz="1800" dirty="0">
              <a:effectLst/>
              <a:latin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effectLst/>
                <a:latin typeface="Calibri" panose="020F0502020204030204" pitchFamily="34" charset="0"/>
                <a:ea typeface="Calibri" panose="020F0502020204030204" pitchFamily="34" charset="0"/>
              </a:rPr>
              <a:t>The first record of the Group held by the now RGS-IBG was a report on the status of the ‘Working Party’ in December 1979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effectLst/>
                <a:latin typeface="Calibri" panose="020F0502020204030204" pitchFamily="34" charset="0"/>
                <a:ea typeface="Calibri" panose="020F0502020204030204" pitchFamily="34" charset="0"/>
              </a:rPr>
              <a:t>Importantly, it is noted that when the Working Party was to meet jointly with the Geographical Association (GA), it would be under the Chair of Prof. R. Lawton (who was the President of the GA 1982 to 1983).  Therefore, right from its inception the </a:t>
            </a:r>
            <a:r>
              <a:rPr lang="en-GB" sz="1800" dirty="0">
                <a:solidFill>
                  <a:srgbClr val="000000"/>
                </a:solidFill>
                <a:effectLst/>
                <a:latin typeface="Calibri" panose="020F0502020204030204" pitchFamily="34" charset="0"/>
                <a:ea typeface="Times New Roman" panose="02020603050405020304" pitchFamily="18" charset="0"/>
              </a:rPr>
              <a:t>Higher Education Learning Working Party of the IBG was </a:t>
            </a:r>
            <a:r>
              <a:rPr lang="en-GB" sz="1800" dirty="0">
                <a:effectLst/>
                <a:latin typeface="Arial" panose="020B0604020202020204" pitchFamily="34" charset="0"/>
                <a:ea typeface="Times New Roman" panose="02020603050405020304" pitchFamily="18" charset="0"/>
              </a:rPr>
              <a:t>connected to geographies (and geographers) of education across a range of levels.  </a:t>
            </a:r>
            <a:endParaRPr lang="en-GB" dirty="0"/>
          </a:p>
        </p:txBody>
      </p:sp>
      <p:sp>
        <p:nvSpPr>
          <p:cNvPr id="4" name="Slide Number Placeholder 3"/>
          <p:cNvSpPr>
            <a:spLocks noGrp="1"/>
          </p:cNvSpPr>
          <p:nvPr>
            <p:ph type="sldNum" sz="quarter" idx="5"/>
          </p:nvPr>
        </p:nvSpPr>
        <p:spPr/>
        <p:txBody>
          <a:bodyPr/>
          <a:lstStyle/>
          <a:p>
            <a:fld id="{568E0017-770A-4EAB-9532-3F757E1A138A}" type="slidenum">
              <a:rPr lang="en-GB" smtClean="0"/>
              <a:t>3</a:t>
            </a:fld>
            <a:endParaRPr lang="en-GB"/>
          </a:p>
        </p:txBody>
      </p:sp>
    </p:spTree>
    <p:extLst>
      <p:ext uri="{BB962C8B-B14F-4D97-AF65-F5344CB8AC3E}">
        <p14:creationId xmlns:p14="http://schemas.microsoft.com/office/powerpoint/2010/main" val="2466630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 initial start-up of the group began within the wider UK and international contexts of the development of the professional ‘discipline’ of teaching in higher education in the 1970s.  </a:t>
            </a:r>
          </a:p>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This included a focus on disciplinary approaches to improving teaching in higher education, which has continued to be a key issue in enhancing learning and teaching across the sector (Jenkins, 1996).  </a:t>
            </a:r>
          </a:p>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This recognised that for the majority of academics, their “primary allegiance is to their discipline” (Jenkins, 1996: p50).  </a:t>
            </a:r>
          </a:p>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 </a:t>
            </a:r>
            <a:r>
              <a:rPr lang="en-GB" sz="1800" dirty="0">
                <a:effectLst/>
                <a:latin typeface="Calibri" panose="020F0502020204030204" pitchFamily="34" charset="0"/>
                <a:ea typeface="Calibri" panose="020F0502020204030204" pitchFamily="34" charset="0"/>
                <a:cs typeface="Calibri" panose="020F0502020204030204" pitchFamily="34" charset="0"/>
              </a:rPr>
              <a:t>HESG (as became in 1980) was a key way of contextualising broader development in learning and teaching in higher education within geography.  This offered opportunities to explore the higher education-specific teaching and learning issues that academics were experiencing in the discipline.  </a:t>
            </a:r>
          </a:p>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Throughout this time t</a:t>
            </a:r>
            <a:r>
              <a:rPr lang="en-GB" sz="1800" dirty="0">
                <a:effectLst/>
                <a:latin typeface="Calibri" panose="020F0502020204030204" pitchFamily="34" charset="0"/>
                <a:ea typeface="Calibri" panose="020F0502020204030204" pitchFamily="34" charset="0"/>
                <a:cs typeface="Calibri" panose="020F0502020204030204" pitchFamily="34" charset="0"/>
              </a:rPr>
              <a:t>he HESG focused on higher education geography but with clear links to geographic education more broadly.  For example, in 1985 the GA awarded HESG with a grant to research into teaching methods in geography in higher education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In its early years HESG supported several IBG Annual Conference sessions, largely based on thematic geography topics (e.g. development studies) and signature and emerging teaching methods (e.g. fieldwork and computer-based learning).</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For several years the annual reports comment on postponed or cancelled events due to a lack of interest in planned activities.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It wasn’t until 1989 when sessions concerning improving the effectiveness of postgraduate supervision attracted participants from all areas of the discipline.  </a:t>
            </a:r>
          </a:p>
          <a:p>
            <a:pPr marL="285750" indent="-285750">
              <a:lnSpc>
                <a:spcPct val="200000"/>
              </a:lnSpc>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This appears to be a turning point, leading to a more established Group.  </a:t>
            </a:r>
            <a:endParaRPr lang="en-GB" dirty="0"/>
          </a:p>
        </p:txBody>
      </p:sp>
      <p:sp>
        <p:nvSpPr>
          <p:cNvPr id="4" name="Slide Number Placeholder 3"/>
          <p:cNvSpPr>
            <a:spLocks noGrp="1"/>
          </p:cNvSpPr>
          <p:nvPr>
            <p:ph type="sldNum" sz="quarter" idx="5"/>
          </p:nvPr>
        </p:nvSpPr>
        <p:spPr/>
        <p:txBody>
          <a:bodyPr/>
          <a:lstStyle/>
          <a:p>
            <a:fld id="{568E0017-770A-4EAB-9532-3F757E1A138A}" type="slidenum">
              <a:rPr lang="en-GB" smtClean="0"/>
              <a:t>4</a:t>
            </a:fld>
            <a:endParaRPr lang="en-GB"/>
          </a:p>
        </p:txBody>
      </p:sp>
    </p:spTree>
    <p:extLst>
      <p:ext uri="{BB962C8B-B14F-4D97-AF65-F5344CB8AC3E}">
        <p14:creationId xmlns:p14="http://schemas.microsoft.com/office/powerpoint/2010/main" val="1248659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From around 1990, although a relatively small number of people were involved in HESG, these individuals were highly active in the work they undertook to enhance geography education.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They continued to work to connect school level and higher education scholarship of teaching and learning </a:t>
            </a:r>
            <a:r>
              <a:rPr lang="en-US" sz="1800" dirty="0">
                <a:effectLst/>
                <a:latin typeface="Calibri" panose="020F0502020204030204" pitchFamily="34" charset="0"/>
                <a:ea typeface="Calibri" panose="020F0502020204030204" pitchFamily="34" charset="0"/>
                <a:cs typeface="Calibri" panose="020F0502020204030204" pitchFamily="34" charset="0"/>
              </a:rPr>
              <a:t>during a period that saw a ‘great divide’ developing between geography in schools and universities (Goudie, 1993).  </a:t>
            </a:r>
          </a:p>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A number of forces have been invoked to explain this ‘divide’ (Hill &amp; Jones, 2010).  </a:t>
            </a:r>
          </a:p>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In HE:</a:t>
            </a:r>
          </a:p>
          <a:p>
            <a:pPr marL="742950" lvl="1"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 Research Assessment Exercise (RAE) (mid-1980s) accounted for government research grants allocated to universities, altered the balance within institutions between teaching and research, </a:t>
            </a:r>
            <a:r>
              <a:rPr lang="en-US" sz="1800" dirty="0" err="1">
                <a:effectLst/>
                <a:latin typeface="Calibri" panose="020F0502020204030204" pitchFamily="34" charset="0"/>
                <a:ea typeface="Calibri" panose="020F0502020204030204" pitchFamily="34" charset="0"/>
                <a:cs typeface="Calibri" panose="020F0502020204030204" pitchFamily="34" charset="0"/>
              </a:rPr>
              <a:t>favouring</a:t>
            </a:r>
            <a:r>
              <a:rPr lang="en-US" sz="1800" dirty="0">
                <a:effectLst/>
                <a:latin typeface="Calibri" panose="020F0502020204030204" pitchFamily="34" charset="0"/>
                <a:ea typeface="Calibri" panose="020F0502020204030204" pitchFamily="34" charset="0"/>
                <a:cs typeface="Calibri" panose="020F0502020204030204" pitchFamily="34" charset="0"/>
              </a:rPr>
              <a:t> research and reducing the incentive for academics to write textbooks, commit to GA events or to work with school teachers on curriculum design and content (Rawling, 2001). </a:t>
            </a:r>
          </a:p>
          <a:p>
            <a:pPr marL="742950" lvl="1"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 Teaching Quality Assurance Programme, introduced by the national Quality Assurance Agency for Higher Education in the 1990s, compelled many academics to focus internally on their teaching practices, curtailing external relationships with schools. </a:t>
            </a:r>
          </a:p>
          <a:p>
            <a:pPr marL="285750"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In the school sector:</a:t>
            </a:r>
          </a:p>
          <a:p>
            <a:pPr marL="742950" lvl="1" indent="-285750">
              <a:lnSpc>
                <a:spcPct val="200000"/>
              </a:lnSpc>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National Curriculum (DES, 1991) resulted in a statutory school geography for Key Stage 3 (ages 11-14).  This resulted in heightened accountability through teacher assessment and reporting of attainment. </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These influences and challenges led HESG to move away from its scholarly focus on pedagogic practice towards a more clearly defined research-informed perspective.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It should be noted, however, that school geography was not completely overlooked by the Group.  </a:t>
            </a:r>
          </a:p>
          <a:p>
            <a:pPr>
              <a:lnSpc>
                <a:spcPct val="200000"/>
              </a:lnSpc>
            </a:pPr>
            <a:r>
              <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Key people involved with HESG during this period included Brian Chalkley (as Chair for much of the 1990s), Hazel Barrett, Tony Binns, John </a:t>
            </a:r>
            <a:r>
              <a:rPr lang="en-GB" sz="1800" dirty="0" err="1">
                <a:effectLst/>
                <a:latin typeface="Calibri" panose="020F0502020204030204" pitchFamily="34" charset="0"/>
                <a:ea typeface="Calibri" panose="020F0502020204030204" pitchFamily="34" charset="0"/>
                <a:cs typeface="Calibri" panose="020F0502020204030204" pitchFamily="34" charset="0"/>
              </a:rPr>
              <a:t>Bradbeer</a:t>
            </a:r>
            <a:r>
              <a:rPr lang="en-GB" sz="1800" dirty="0">
                <a:effectLst/>
                <a:latin typeface="Calibri" panose="020F0502020204030204" pitchFamily="34" charset="0"/>
                <a:ea typeface="Calibri" panose="020F0502020204030204" pitchFamily="34" charset="0"/>
                <a:cs typeface="Calibri" panose="020F0502020204030204" pitchFamily="34" charset="0"/>
              </a:rPr>
              <a:t>, Michael Bradford, Mick Healey, Alan Jenkins, Hugh Matthews and Eleanor Rawling.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Many of these individuals were based in polytechnics with an emphasis on teaching and learning.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By the end of this period many of these people had been awarded full professorships in their respective institutions, largely in relation to their pedagogic research and development.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Several of the people leading the Group during this period went on to lead significant developments in pedagogy in geography across the sector in the next phase of the Group’s history, including taking on key roles after the inauguration of the Geography, Earth and Environmental Sciences Subject Centre (GEES).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568E0017-770A-4EAB-9532-3F757E1A138A}" type="slidenum">
              <a:rPr lang="en-GB" smtClean="0"/>
              <a:t>5</a:t>
            </a:fld>
            <a:endParaRPr lang="en-GB"/>
          </a:p>
        </p:txBody>
      </p:sp>
    </p:spTree>
    <p:extLst>
      <p:ext uri="{BB962C8B-B14F-4D97-AF65-F5344CB8AC3E}">
        <p14:creationId xmlns:p14="http://schemas.microsoft.com/office/powerpoint/2010/main" val="1741578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In 2000 the Learning and Teaching Support Network (LTSN) launched 24 ‘Subject Centres’ around the UK.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These centres were positioned to share and support best practice in teaching and learning in their specific disciplines.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 Geography, Earth and Environmental Sciences Subject Centre (GEES), hosted at the University of Plymouth, was originally led by Brian Chalkley (2000-2009).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 rise of the Subject Centres and the relatively significant financial support they could offer altered the role of the then HESG in the geographic pedagogic community.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Many of the key leaders in HESG during the ‘Establishment phase’ were also heavily involved in GEES (e.g. Hazel Barrett, Brian Chalkley and Mick Healey), with emerging members of HESG also engaged with GEES as the Centre developed (e.g. Pauline Kneale, Derek France, Jennifer Hill, Helen Walkington).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 AGM minutes indicate that there was some concern from committee members during this time as to the role and identity of HESG.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Possibly in response to this concern over identity the Group was re-named the Higher Education Research Group</a:t>
            </a:r>
            <a:r>
              <a:rPr lang="en-GB" sz="1800" i="1" dirty="0">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(HERG).</a:t>
            </a:r>
            <a:r>
              <a:rPr lang="en-GB" sz="1800" i="1" dirty="0">
                <a:effectLst/>
                <a:latin typeface="Calibri" panose="020F0502020204030204" pitchFamily="34" charset="0"/>
                <a:ea typeface="Calibri" panose="020F0502020204030204" pitchFamily="34" charset="0"/>
                <a:cs typeface="Calibri" panose="020F0502020204030204" pitchFamily="34" charset="0"/>
              </a:rPr>
              <a:t>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This change focused the Group on pedagogic research in geography rather than supporting more applied, pedagogic practice in the discipline, which was provided by other organisations, such as GEES.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During this period HESG/HERG opted to use its resources to co-badge events run by GEES and other organisations rather than run independent events.  In many ways this meant that the Group was more active than it had been in the past.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568E0017-770A-4EAB-9532-3F757E1A138A}" type="slidenum">
              <a:rPr lang="en-GB" smtClean="0"/>
              <a:t>6</a:t>
            </a:fld>
            <a:endParaRPr lang="en-GB"/>
          </a:p>
        </p:txBody>
      </p:sp>
    </p:spTree>
    <p:extLst>
      <p:ext uri="{BB962C8B-B14F-4D97-AF65-F5344CB8AC3E}">
        <p14:creationId xmlns:p14="http://schemas.microsoft.com/office/powerpoint/2010/main" val="487097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Following the closure of the GEES Subject Centre in December 2011, HERG once again became a focus for geography education scholars.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In the summer of 2012 HERG identified three specific Group aims under the chairpersonship of Jennifer Hill:</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 first was to re-affirm the ethos of the Group as supporting and enhancing learning, teaching and assessment in UK HE </a:t>
            </a:r>
            <a:r>
              <a:rPr lang="en-GB" sz="1800" i="1" dirty="0">
                <a:effectLst/>
                <a:latin typeface="Calibri" panose="020F0502020204030204" pitchFamily="34" charset="0"/>
                <a:ea typeface="Calibri" panose="020F0502020204030204" pitchFamily="34" charset="0"/>
                <a:cs typeface="Calibri" panose="020F0502020204030204" pitchFamily="34" charset="0"/>
              </a:rPr>
              <a:t>informed by pedagogic research.</a:t>
            </a:r>
            <a:r>
              <a:rPr lang="en-GB" sz="1800" dirty="0">
                <a:effectLst/>
                <a:latin typeface="Calibri" panose="020F0502020204030204" pitchFamily="34" charset="0"/>
                <a:ea typeface="Calibri" panose="020F0502020204030204" pitchFamily="34" charset="0"/>
                <a:cs typeface="Calibri" panose="020F0502020204030204" pitchFamily="34" charset="0"/>
              </a:rPr>
              <a:t>  </a:t>
            </a:r>
          </a:p>
          <a:p>
            <a:pPr marL="742950" lvl="1"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Important that HERG members were recognised as undertaking peer-reviewed research and publication, advancing the field of enquiry like other Groups.  </a:t>
            </a:r>
          </a:p>
          <a:p>
            <a:pPr>
              <a:lnSpc>
                <a:spcPct val="200000"/>
              </a:lnSpc>
            </a:pPr>
            <a:r>
              <a:rPr lang="en-GB"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 second aim of the Group was to encourage hybrid conversations and knowledge exchange across perceived divides in the discipline, particularly between school and university geographies.  </a:t>
            </a:r>
          </a:p>
          <a:p>
            <a:pPr marL="742950" lvl="1"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 Group explicitly called for closer connections between school and university level geographies and sought to convene collaborative sessions at the RGS-IBG Annual Conferences.  </a:t>
            </a:r>
          </a:p>
          <a:p>
            <a:pPr marL="742950" lvl="1"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This built on work that took place in the previous phase of the Group</a:t>
            </a:r>
          </a:p>
          <a:p>
            <a:pPr marL="457200" lvl="1" indent="0">
              <a:lnSpc>
                <a:spcPct val="200000"/>
              </a:lnSpc>
              <a:buFont typeface="Arial" panose="020B0604020202020204" pitchFamily="34" charset="0"/>
              <a:buNone/>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The final aim of the Group during this period related to the closure of the HEA GEES Subject Centre.  </a:t>
            </a:r>
          </a:p>
          <a:p>
            <a:pPr marL="742950" lvl="1"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HERG offered a natural point of reference to all those who had identified with the GEES Subject Centre, and to ensure their expertise and accumulated knowledge in supporting the student learning experience was not lost. </a:t>
            </a:r>
          </a:p>
          <a:p>
            <a:pPr marL="742950" lvl="1"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Yet little funding meant the Group would not be able to offer the same annual programme of activities, services and publications as provided by the Subject Centre.  </a:t>
            </a:r>
          </a:p>
          <a:p>
            <a:pPr marL="742950" lvl="1"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As such, it focussed on creating opportunities for sharing ideas through establishing and co-sponsoring sessions at RGS-IBG conferences and wider international events e.g. AAG International Conferences with the Geography Education Speciality Group (2010, 2012 and 2013) and INLT writing workshops (2014).  </a:t>
            </a:r>
          </a:p>
          <a:p>
            <a:pPr marL="742950" lvl="1"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It also worked closely with the GEES Discipline Leads (Helen Walkington followed by Anne Wheeler) located in the STEM area of the HEA up to 2014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568E0017-770A-4EAB-9532-3F757E1A138A}" type="slidenum">
              <a:rPr lang="en-GB" smtClean="0"/>
              <a:t>7</a:t>
            </a:fld>
            <a:endParaRPr lang="en-GB"/>
          </a:p>
        </p:txBody>
      </p:sp>
    </p:spTree>
    <p:extLst>
      <p:ext uri="{BB962C8B-B14F-4D97-AF65-F5344CB8AC3E}">
        <p14:creationId xmlns:p14="http://schemas.microsoft.com/office/powerpoint/2010/main" val="4287749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200000"/>
              </a:lnSpc>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The formal ratification of this change by the Research and Higher Education Committee of the RGS-IBG in October 2019, the Geography and Education Research Group (re)launch event in December 2019</a:t>
            </a:r>
          </a:p>
          <a:p>
            <a:pPr marL="285750" indent="-285750">
              <a:lnSpc>
                <a:spcPct val="200000"/>
              </a:lnSpc>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And so we began the fifth phase of the research group…  </a:t>
            </a:r>
          </a:p>
          <a:p>
            <a:endParaRPr lang="en-GB" dirty="0"/>
          </a:p>
        </p:txBody>
      </p:sp>
      <p:sp>
        <p:nvSpPr>
          <p:cNvPr id="4" name="Slide Number Placeholder 3"/>
          <p:cNvSpPr>
            <a:spLocks noGrp="1"/>
          </p:cNvSpPr>
          <p:nvPr>
            <p:ph type="sldNum" sz="quarter" idx="5"/>
          </p:nvPr>
        </p:nvSpPr>
        <p:spPr/>
        <p:txBody>
          <a:bodyPr/>
          <a:lstStyle/>
          <a:p>
            <a:fld id="{568E0017-770A-4EAB-9532-3F757E1A138A}" type="slidenum">
              <a:rPr lang="en-GB" smtClean="0"/>
              <a:t>8</a:t>
            </a:fld>
            <a:endParaRPr lang="en-GB"/>
          </a:p>
        </p:txBody>
      </p:sp>
    </p:spTree>
    <p:extLst>
      <p:ext uri="{BB962C8B-B14F-4D97-AF65-F5344CB8AC3E}">
        <p14:creationId xmlns:p14="http://schemas.microsoft.com/office/powerpoint/2010/main" val="3540222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Other papers in today’s session will outline their views on the future development of the Group.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From our perspective, uniting geography and education across multiple sectoral levels enables critical higher education pedagogies, which offer challenge and creative  evolution and development.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We must continue as a Group to demonstrate the value of our discipline-based approaches and practices to developments in learning and teaching to enrich the quality of students’ education in changing times – at all levels.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Alongside this, we need to continue to connect learning and teaching in geography with wider generic enquiry into higher education research and practice.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As Hill </a:t>
            </a:r>
            <a:r>
              <a:rPr lang="en-GB" sz="1800" i="1" dirty="0">
                <a:effectLst/>
                <a:latin typeface="Calibri" panose="020F0502020204030204" pitchFamily="34" charset="0"/>
                <a:ea typeface="Calibri" panose="020F0502020204030204" pitchFamily="34" charset="0"/>
                <a:cs typeface="Calibri" panose="020F0502020204030204" pitchFamily="34" charset="0"/>
              </a:rPr>
              <a:t>et al.</a:t>
            </a:r>
            <a:r>
              <a:rPr lang="en-GB" sz="1800" dirty="0">
                <a:effectLst/>
                <a:latin typeface="Calibri" panose="020F0502020204030204" pitchFamily="34" charset="0"/>
                <a:ea typeface="Calibri" panose="020F0502020204030204" pitchFamily="34" charset="0"/>
                <a:cs typeface="Calibri" panose="020F0502020204030204" pitchFamily="34" charset="0"/>
              </a:rPr>
              <a:t> (2018) note, by applying the same characteristics, values and standards to our pedagogic research as we do to our thematic specialisms in the discipline, we as geographers can open up new modes of self-reflection and new forms of research-informed geography education.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We can enhance our theoretical and/or conceptual understanding of teaching and learning processes in HE, of teacher and learner experiences, of the contexts in which teaching and learning take place, and the outcomes of our scholarly-informed practice.  </a:t>
            </a:r>
          </a:p>
          <a:p>
            <a:pPr marL="285750" indent="-285750">
              <a:lnSpc>
                <a:spcPct val="200000"/>
              </a:lnSpc>
              <a:buFont typeface="Arial" panose="020B0604020202020204" pitchFamily="34" charset="0"/>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We can expand our appreciation about who we are as geographers and what the discipline can become, (re)producing our chosen future(s) from a more encompassing perspective.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568E0017-770A-4EAB-9532-3F757E1A138A}" type="slidenum">
              <a:rPr lang="en-GB" smtClean="0"/>
              <a:t>9</a:t>
            </a:fld>
            <a:endParaRPr lang="en-GB"/>
          </a:p>
        </p:txBody>
      </p:sp>
    </p:spTree>
    <p:extLst>
      <p:ext uri="{BB962C8B-B14F-4D97-AF65-F5344CB8AC3E}">
        <p14:creationId xmlns:p14="http://schemas.microsoft.com/office/powerpoint/2010/main" val="2433322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6B642E9-2608-4380-8D3B-3FBC3F2BF099}"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809949-80BB-48E6-BE14-590FE94D7417}" type="slidenum">
              <a:rPr lang="en-GB" smtClean="0"/>
              <a:t>‹#›</a:t>
            </a:fld>
            <a:endParaRPr lang="en-GB"/>
          </a:p>
        </p:txBody>
      </p:sp>
      <p:cxnSp>
        <p:nvCxnSpPr>
          <p:cNvPr id="7" name="Straight Connector 6"/>
          <p:cNvCxnSpPr/>
          <p:nvPr userDrawn="1"/>
        </p:nvCxnSpPr>
        <p:spPr>
          <a:xfrm flipH="1">
            <a:off x="595423" y="-5145"/>
            <a:ext cx="1" cy="6863145"/>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5145"/>
            <a:ext cx="0" cy="6863145"/>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19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B642E9-2608-4380-8D3B-3FBC3F2BF099}"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283152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6B642E9-2608-4380-8D3B-3FBC3F2BF099}"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410783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2746" y="365125"/>
            <a:ext cx="7655469" cy="1325563"/>
          </a:xfrm>
        </p:spPr>
        <p:txBody>
          <a:bodyPr/>
          <a:lstStyle/>
          <a:p>
            <a:r>
              <a:rPr lang="en-US"/>
              <a:t>Click to edit Master title style</a:t>
            </a:r>
            <a:endParaRPr lang="en-GB"/>
          </a:p>
        </p:txBody>
      </p:sp>
      <p:sp>
        <p:nvSpPr>
          <p:cNvPr id="3" name="Content Placeholder 2"/>
          <p:cNvSpPr>
            <a:spLocks noGrp="1"/>
          </p:cNvSpPr>
          <p:nvPr>
            <p:ph idx="1"/>
          </p:nvPr>
        </p:nvSpPr>
        <p:spPr>
          <a:xfrm>
            <a:off x="1092746" y="1825625"/>
            <a:ext cx="10261053"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66B642E9-2608-4380-8D3B-3FBC3F2BF099}"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809949-80BB-48E6-BE14-590FE94D7417}" type="slidenum">
              <a:rPr lang="en-GB" smtClean="0"/>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t="20540" b="20000"/>
          <a:stretch/>
        </p:blipFill>
        <p:spPr>
          <a:xfrm>
            <a:off x="8622018" y="-5145"/>
            <a:ext cx="3569982" cy="1501255"/>
          </a:xfrm>
          <a:prstGeom prst="rect">
            <a:avLst/>
          </a:prstGeom>
        </p:spPr>
      </p:pic>
      <p:cxnSp>
        <p:nvCxnSpPr>
          <p:cNvPr id="15" name="Straight Connector 14"/>
          <p:cNvCxnSpPr/>
          <p:nvPr userDrawn="1"/>
        </p:nvCxnSpPr>
        <p:spPr>
          <a:xfrm>
            <a:off x="580030" y="0"/>
            <a:ext cx="4761" cy="685800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flipH="1">
            <a:off x="838200" y="-5145"/>
            <a:ext cx="1138" cy="6863145"/>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4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B642E9-2608-4380-8D3B-3FBC3F2BF099}"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71029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6B642E9-2608-4380-8D3B-3FBC3F2BF099}" type="datetimeFigureOut">
              <a:rPr lang="en-GB" smtClean="0"/>
              <a:t>02/09/2021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2658513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6B642E9-2608-4380-8D3B-3FBC3F2BF099}" type="datetimeFigureOut">
              <a:rPr lang="en-GB" smtClean="0"/>
              <a:t>02/09/2021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23424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6B642E9-2608-4380-8D3B-3FBC3F2BF099}" type="datetimeFigureOut">
              <a:rPr lang="en-GB" smtClean="0"/>
              <a:t>02/09/2021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4172071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642E9-2608-4380-8D3B-3FBC3F2BF099}" type="datetimeFigureOut">
              <a:rPr lang="en-GB" smtClean="0"/>
              <a:t>02/09/2021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77913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B642E9-2608-4380-8D3B-3FBC3F2BF099}" type="datetimeFigureOut">
              <a:rPr lang="en-GB" smtClean="0"/>
              <a:t>02/09/2021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3144223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B642E9-2608-4380-8D3B-3FBC3F2BF099}" type="datetimeFigureOut">
              <a:rPr lang="en-GB" smtClean="0"/>
              <a:t>02/09/2021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809949-80BB-48E6-BE14-590FE94D7417}" type="slidenum">
              <a:rPr lang="en-GB" smtClean="0"/>
              <a:t>‹#›</a:t>
            </a:fld>
            <a:endParaRPr lang="en-GB"/>
          </a:p>
        </p:txBody>
      </p:sp>
    </p:spTree>
    <p:extLst>
      <p:ext uri="{BB962C8B-B14F-4D97-AF65-F5344CB8AC3E}">
        <p14:creationId xmlns:p14="http://schemas.microsoft.com/office/powerpoint/2010/main" val="1310183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642E9-2608-4380-8D3B-3FBC3F2BF099}" type="datetimeFigureOut">
              <a:rPr lang="en-GB" smtClean="0"/>
              <a:t>02/09/2021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09949-80BB-48E6-BE14-590FE94D7417}" type="slidenum">
              <a:rPr lang="en-GB" smtClean="0"/>
              <a:t>‹#›</a:t>
            </a:fld>
            <a:endParaRPr lang="en-GB"/>
          </a:p>
        </p:txBody>
      </p:sp>
    </p:spTree>
    <p:extLst>
      <p:ext uri="{BB962C8B-B14F-4D97-AF65-F5344CB8AC3E}">
        <p14:creationId xmlns:p14="http://schemas.microsoft.com/office/powerpoint/2010/main" val="1503233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oi.org/10.1111/area.1268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3559" y="303663"/>
            <a:ext cx="7004882" cy="4954137"/>
          </a:xfrm>
          <a:prstGeom prst="rect">
            <a:avLst/>
          </a:prstGeom>
        </p:spPr>
      </p:pic>
      <p:sp>
        <p:nvSpPr>
          <p:cNvPr id="3" name="Subtitle 2"/>
          <p:cNvSpPr>
            <a:spLocks noGrp="1"/>
          </p:cNvSpPr>
          <p:nvPr>
            <p:ph type="subTitle" idx="1"/>
          </p:nvPr>
        </p:nvSpPr>
        <p:spPr>
          <a:xfrm>
            <a:off x="1524000" y="4632959"/>
            <a:ext cx="9144000" cy="1822431"/>
          </a:xfrm>
        </p:spPr>
        <p:txBody>
          <a:bodyPr>
            <a:normAutofit/>
          </a:bodyPr>
          <a:lstStyle/>
          <a:p>
            <a:r>
              <a:rPr lang="en-GB" b="1" dirty="0"/>
              <a:t>The history of the Higher Education Research Group</a:t>
            </a:r>
          </a:p>
          <a:p>
            <a:endParaRPr lang="en-GB" sz="1200" b="1" dirty="0"/>
          </a:p>
          <a:p>
            <a:r>
              <a:rPr lang="en-GB" dirty="0"/>
              <a:t>Ruth L Healey, Derek France, Jennifer Hill &amp; Harry West</a:t>
            </a:r>
          </a:p>
          <a:p>
            <a:r>
              <a:rPr lang="en-GB" dirty="0"/>
              <a:t>2</a:t>
            </a:r>
            <a:r>
              <a:rPr lang="en-GB" baseline="30000" dirty="0"/>
              <a:t>nd</a:t>
            </a:r>
            <a:r>
              <a:rPr lang="en-GB" dirty="0"/>
              <a:t> September 2021</a:t>
            </a:r>
          </a:p>
        </p:txBody>
      </p:sp>
    </p:spTree>
    <p:extLst>
      <p:ext uri="{BB962C8B-B14F-4D97-AF65-F5344CB8AC3E}">
        <p14:creationId xmlns:p14="http://schemas.microsoft.com/office/powerpoint/2010/main" val="1513975969"/>
      </p:ext>
    </p:extLst>
  </p:cSld>
  <p:clrMapOvr>
    <a:masterClrMapping/>
  </p:clrMapOvr>
  <mc:AlternateContent xmlns:mc="http://schemas.openxmlformats.org/markup-compatibility/2006" xmlns:p14="http://schemas.microsoft.com/office/powerpoint/2010/main">
    <mc:Choice Requires="p14">
      <p:transition spd="slow" p14:dur="2000" advTm="22510"/>
    </mc:Choice>
    <mc:Fallback xmlns="">
      <p:transition spd="slow" advTm="2251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FC698-1E18-41DB-82B9-9BE4CAB03DDA}"/>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B6EC2364-A515-48B1-A11F-7073F53B04F9}"/>
              </a:ext>
            </a:extLst>
          </p:cNvPr>
          <p:cNvSpPr>
            <a:spLocks noGrp="1"/>
          </p:cNvSpPr>
          <p:nvPr>
            <p:ph idx="1"/>
          </p:nvPr>
        </p:nvSpPr>
        <p:spPr>
          <a:xfrm>
            <a:off x="1092747" y="1690688"/>
            <a:ext cx="8813254" cy="5167311"/>
          </a:xfrm>
        </p:spPr>
        <p:txBody>
          <a:bodyPr>
            <a:normAutofit fontScale="77500" lnSpcReduction="20000"/>
          </a:bodyPr>
          <a:lstStyle/>
          <a:p>
            <a:pPr marL="0" indent="0">
              <a:buNone/>
            </a:pPr>
            <a:r>
              <a:rPr lang="en-GB" sz="1800" b="1" dirty="0">
                <a:solidFill>
                  <a:srgbClr val="000000"/>
                </a:solidFill>
                <a:effectLst/>
                <a:ea typeface="Times New Roman" panose="02020603050405020304" pitchFamily="18" charset="0"/>
                <a:cs typeface="Arial" panose="020B0604020202020204" pitchFamily="34" charset="0"/>
              </a:rPr>
              <a:t>For full paper see:</a:t>
            </a:r>
          </a:p>
          <a:p>
            <a:pPr marL="723900" indent="-723900">
              <a:buNone/>
            </a:pPr>
            <a:r>
              <a:rPr lang="en-GB" sz="1800" dirty="0">
                <a:solidFill>
                  <a:srgbClr val="000000"/>
                </a:solidFill>
                <a:effectLst/>
                <a:ea typeface="Times New Roman" panose="02020603050405020304" pitchFamily="18" charset="0"/>
                <a:cs typeface="Arial" panose="020B0604020202020204" pitchFamily="34" charset="0"/>
              </a:rPr>
              <a:t>Healey, R. L., France, D., Hill, J. &amp; West, H. (2020) The history of the Higher Education Research Group of the UK Royal Geographical Society: The changing status and focus of geography education in the academy, </a:t>
            </a:r>
            <a:r>
              <a:rPr lang="en-GB" sz="1800" i="1" dirty="0">
                <a:solidFill>
                  <a:srgbClr val="000000"/>
                </a:solidFill>
                <a:effectLst/>
                <a:ea typeface="Times New Roman" panose="02020603050405020304" pitchFamily="18" charset="0"/>
                <a:cs typeface="Arial" panose="020B0604020202020204" pitchFamily="34" charset="0"/>
              </a:rPr>
              <a:t>Area. </a:t>
            </a:r>
            <a:r>
              <a:rPr lang="en-GB" sz="1800" dirty="0">
                <a:solidFill>
                  <a:srgbClr val="000000"/>
                </a:solidFill>
                <a:effectLst/>
                <a:ea typeface="Times New Roman" panose="02020603050405020304" pitchFamily="18" charset="0"/>
                <a:cs typeface="Arial" panose="020B0604020202020204" pitchFamily="34" charset="0"/>
              </a:rPr>
              <a:t>Online First. </a:t>
            </a:r>
            <a:r>
              <a:rPr lang="en-GB" sz="1800" u="sng" dirty="0">
                <a:solidFill>
                  <a:srgbClr val="000000"/>
                </a:solidFill>
                <a:effectLst/>
                <a:ea typeface="Times New Roman" panose="02020603050405020304" pitchFamily="18" charset="0"/>
                <a:cs typeface="Arial" panose="020B0604020202020204" pitchFamily="34" charset="0"/>
                <a:hlinkClick r:id="rId2"/>
              </a:rPr>
              <a:t>https://doi.org/10.1111/area.12685</a:t>
            </a:r>
            <a:r>
              <a:rPr lang="en-GB" sz="1800" u="sng" dirty="0">
                <a:solidFill>
                  <a:srgbClr val="339999"/>
                </a:solidFill>
                <a:effectLst/>
                <a:ea typeface="Times New Roman" panose="02020603050405020304" pitchFamily="18" charset="0"/>
                <a:cs typeface="Arial" panose="020B0604020202020204" pitchFamily="34" charset="0"/>
              </a:rPr>
              <a:t>.</a:t>
            </a:r>
          </a:p>
          <a:p>
            <a:pPr marL="0" indent="0">
              <a:buNone/>
            </a:pPr>
            <a:r>
              <a:rPr lang="en-GB" sz="1800" b="1" dirty="0">
                <a:effectLst/>
                <a:ea typeface="Times New Roman" panose="02020603050405020304" pitchFamily="18" charset="0"/>
                <a:cs typeface="Arial" panose="020B0604020202020204" pitchFamily="34" charset="0"/>
              </a:rPr>
              <a:t>Other references:</a:t>
            </a:r>
          </a:p>
          <a:p>
            <a:pPr marL="723900" indent="-723900">
              <a:buNone/>
            </a:pPr>
            <a:r>
              <a:rPr lang="en-GB" sz="1800" dirty="0">
                <a:effectLst/>
                <a:ea typeface="Times New Roman" panose="02020603050405020304" pitchFamily="18" charset="0"/>
                <a:cs typeface="Arial" panose="020B0604020202020204" pitchFamily="34" charset="0"/>
              </a:rPr>
              <a:t>Finn, M., Colls, R., Hammond, L., Healy, G., Marvell, A., McKendrick, J., Todd, J.D. &amp; Yorke, L. (2020). Looking ahead to the future: Key issues across the geography and education nexus, Area</a:t>
            </a:r>
          </a:p>
          <a:p>
            <a:pPr marL="723900" indent="-723900">
              <a:buNone/>
            </a:pPr>
            <a:r>
              <a:rPr lang="en-GB" sz="1800" dirty="0">
                <a:effectLst/>
                <a:ea typeface="Times New Roman" panose="02020603050405020304" pitchFamily="18" charset="0"/>
                <a:cs typeface="Arial" panose="020B0604020202020204" pitchFamily="34" charset="0"/>
              </a:rPr>
              <a:t>Higgitt, D., France, D., &amp; Rewhorn, S. (2018). The JGHE@40 Symposium: Introduction, Journal of Geography in Higher Education, 42(4), 479-486. https://doi.org/10.1080/03098265.2018.1547152</a:t>
            </a:r>
          </a:p>
          <a:p>
            <a:pPr marL="723900" indent="-723900">
              <a:buNone/>
            </a:pPr>
            <a:r>
              <a:rPr lang="en-GB" sz="1800" dirty="0">
                <a:effectLst/>
                <a:ea typeface="Times New Roman" panose="02020603050405020304" pitchFamily="18" charset="0"/>
                <a:cs typeface="Arial" panose="020B0604020202020204" pitchFamily="34" charset="0"/>
              </a:rPr>
              <a:t>Hill, J. &amp; Jones, M. (2010). ‘Joined-up geography’: connecting school-level and university-level geographies, Geography, 95, 22-32. </a:t>
            </a:r>
          </a:p>
          <a:p>
            <a:pPr marL="723900" indent="-723900">
              <a:buNone/>
            </a:pPr>
            <a:r>
              <a:rPr lang="en-GB" sz="1800" dirty="0">
                <a:effectLst/>
                <a:ea typeface="Times New Roman" panose="02020603050405020304" pitchFamily="18" charset="0"/>
                <a:cs typeface="Arial" panose="020B0604020202020204" pitchFamily="34" charset="0"/>
              </a:rPr>
              <a:t>Jenkins, A. (1996) Discipline‐based educational development, International Journal for Academic Development, 1:1, 50-62. http://dx.doi.org/10.1080/1360144960010106. </a:t>
            </a:r>
          </a:p>
          <a:p>
            <a:pPr marL="723900" indent="-723900">
              <a:buNone/>
            </a:pPr>
            <a:r>
              <a:rPr lang="en-GB" sz="1800" dirty="0">
                <a:effectLst/>
                <a:ea typeface="Times New Roman" panose="02020603050405020304" pitchFamily="18" charset="0"/>
                <a:cs typeface="Arial" panose="020B0604020202020204" pitchFamily="34" charset="0"/>
              </a:rPr>
              <a:t>Kraftl, P., Andrews, W., Beech, S., </a:t>
            </a:r>
            <a:r>
              <a:rPr lang="en-GB" sz="1800" dirty="0" err="1">
                <a:effectLst/>
                <a:ea typeface="Times New Roman" panose="02020603050405020304" pitchFamily="18" charset="0"/>
                <a:cs typeface="Arial" panose="020B0604020202020204" pitchFamily="34" charset="0"/>
              </a:rPr>
              <a:t>Ceresa</a:t>
            </a:r>
            <a:r>
              <a:rPr lang="en-GB" sz="1800" dirty="0">
                <a:effectLst/>
                <a:ea typeface="Times New Roman" panose="02020603050405020304" pitchFamily="18" charset="0"/>
                <a:cs typeface="Arial" panose="020B0604020202020204" pitchFamily="34" charset="0"/>
              </a:rPr>
              <a:t>, G. Holloway, S., Johnson, V., &amp; White, C.  (in submission), Geographies of Education: A Journey, Area. </a:t>
            </a:r>
          </a:p>
          <a:p>
            <a:pPr marL="723900" indent="-723900">
              <a:buNone/>
            </a:pPr>
            <a:r>
              <a:rPr lang="en-GB" sz="1800" dirty="0">
                <a:effectLst/>
                <a:ea typeface="Times New Roman" panose="02020603050405020304" pitchFamily="18" charset="0"/>
                <a:cs typeface="Arial" panose="020B0604020202020204" pitchFamily="34" charset="0"/>
              </a:rPr>
              <a:t>Pepper, D. &amp; Jenkins, A. (1976) Proceedings of the 1975 National Conference on Geography in Higher Education. Oxford, United Kingdom: Oxford Polytechnic Press. </a:t>
            </a:r>
          </a:p>
          <a:p>
            <a:pPr marL="723900" indent="-723900">
              <a:buNone/>
            </a:pPr>
            <a:r>
              <a:rPr lang="en-GB" sz="1800" dirty="0">
                <a:effectLst/>
                <a:ea typeface="Times New Roman" panose="02020603050405020304" pitchFamily="18" charset="0"/>
                <a:cs typeface="Arial" panose="020B0604020202020204" pitchFamily="34" charset="0"/>
              </a:rPr>
              <a:t>Rawling, E. (2001). Changing the subject: the impact of national policy on school geography 1980-2000. Geographical Association, Sheffield.</a:t>
            </a:r>
          </a:p>
          <a:p>
            <a:pPr marL="723900" indent="-723900">
              <a:buNone/>
            </a:pPr>
            <a:r>
              <a:rPr lang="en-GB" sz="1800" dirty="0">
                <a:effectLst/>
                <a:ea typeface="Times New Roman" panose="02020603050405020304" pitchFamily="18" charset="0"/>
                <a:cs typeface="Arial" panose="020B0604020202020204" pitchFamily="34" charset="0"/>
              </a:rPr>
              <a:t>Sidaway, J.D. &amp; Johnston, R.J. (2007) Geography in Higher Education in the UK. Journal of Geography in Higher Education, 31, 57-80. https://doi.org/10.1080/03098260601033027.  </a:t>
            </a:r>
          </a:p>
          <a:p>
            <a:pPr marL="723900" indent="-723900">
              <a:buNone/>
            </a:pPr>
            <a:r>
              <a:rPr lang="en-GB" sz="1800" dirty="0">
                <a:effectLst/>
                <a:ea typeface="Times New Roman" panose="02020603050405020304" pitchFamily="18" charset="0"/>
                <a:cs typeface="Arial" panose="020B0604020202020204" pitchFamily="34" charset="0"/>
              </a:rPr>
              <a:t>West, H., Hill, J., Finn, M., Healey, R., Marvell, A. &amp; Tebbett, N. (2020). </a:t>
            </a:r>
            <a:r>
              <a:rPr lang="en-GB" sz="1800" dirty="0" err="1">
                <a:effectLst/>
                <a:ea typeface="Times New Roman" panose="02020603050405020304" pitchFamily="18" charset="0"/>
                <a:cs typeface="Arial" panose="020B0604020202020204" pitchFamily="34" charset="0"/>
              </a:rPr>
              <a:t>GeogEd</a:t>
            </a:r>
            <a:r>
              <a:rPr lang="en-GB" sz="1800" dirty="0">
                <a:effectLst/>
                <a:ea typeface="Times New Roman" panose="02020603050405020304" pitchFamily="18" charset="0"/>
                <a:cs typeface="Arial" panose="020B0604020202020204" pitchFamily="34" charset="0"/>
              </a:rPr>
              <a:t>: A new research group founded on the reciprocal relationship between geography education &amp; the geographies of education, Area</a:t>
            </a:r>
          </a:p>
        </p:txBody>
      </p:sp>
    </p:spTree>
    <p:extLst>
      <p:ext uri="{BB962C8B-B14F-4D97-AF65-F5344CB8AC3E}">
        <p14:creationId xmlns:p14="http://schemas.microsoft.com/office/powerpoint/2010/main" val="2386149583"/>
      </p:ext>
    </p:extLst>
  </p:cSld>
  <p:clrMapOvr>
    <a:masterClrMapping/>
  </p:clrMapOvr>
  <mc:AlternateContent xmlns:mc="http://schemas.openxmlformats.org/markup-compatibility/2006" xmlns:p14="http://schemas.microsoft.com/office/powerpoint/2010/main">
    <mc:Choice Requires="p14">
      <p:transition spd="slow" p14:dur="2000" advTm="10421"/>
    </mc:Choice>
    <mc:Fallback xmlns="">
      <p:transition spd="slow" advTm="1042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21D9-8F57-4C45-88A1-7E0457CEC26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EA430D2-84BA-402E-98F1-3E7B68E30687}"/>
              </a:ext>
            </a:extLst>
          </p:cNvPr>
          <p:cNvSpPr>
            <a:spLocks noGrp="1"/>
          </p:cNvSpPr>
          <p:nvPr>
            <p:ph idx="1"/>
          </p:nvPr>
        </p:nvSpPr>
        <p:spPr>
          <a:xfrm>
            <a:off x="1092746" y="3051543"/>
            <a:ext cx="10261053" cy="3125419"/>
          </a:xfrm>
        </p:spPr>
        <p:txBody>
          <a:bodyPr/>
          <a:lstStyle/>
          <a:p>
            <a:pPr marL="0" indent="0" algn="ctr">
              <a:buNone/>
            </a:pPr>
            <a:r>
              <a:rPr lang="en-GB" dirty="0"/>
              <a:t>Thank you and any questions?  </a:t>
            </a:r>
          </a:p>
        </p:txBody>
      </p:sp>
    </p:spTree>
    <p:extLst>
      <p:ext uri="{BB962C8B-B14F-4D97-AF65-F5344CB8AC3E}">
        <p14:creationId xmlns:p14="http://schemas.microsoft.com/office/powerpoint/2010/main" val="3806538272"/>
      </p:ext>
    </p:extLst>
  </p:cSld>
  <p:clrMapOvr>
    <a:masterClrMapping/>
  </p:clrMapOvr>
  <mc:AlternateContent xmlns:mc="http://schemas.openxmlformats.org/markup-compatibility/2006" xmlns:p14="http://schemas.microsoft.com/office/powerpoint/2010/main">
    <mc:Choice Requires="p14">
      <p:transition spd="slow" p14:dur="2000" advTm="5339"/>
    </mc:Choice>
    <mc:Fallback xmlns="">
      <p:transition spd="slow" advTm="533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6523-0EDC-4227-89FC-2363F2CF2DE1}"/>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4A6097B4-E014-422A-B8FB-ECDFD5FD6222}"/>
              </a:ext>
            </a:extLst>
          </p:cNvPr>
          <p:cNvSpPr>
            <a:spLocks noGrp="1"/>
          </p:cNvSpPr>
          <p:nvPr>
            <p:ph idx="1"/>
          </p:nvPr>
        </p:nvSpPr>
        <p:spPr/>
        <p:txBody>
          <a:bodyPr>
            <a:normAutofit lnSpcReduction="10000"/>
          </a:bodyPr>
          <a:lstStyle/>
          <a:p>
            <a:r>
              <a:rPr lang="en-GB" dirty="0"/>
              <a:t>Higher Education Research Group had strong connections with geographies of education across a range of sectoral levels</a:t>
            </a:r>
          </a:p>
          <a:p>
            <a:r>
              <a:rPr lang="en-GB" dirty="0"/>
              <a:t>Trace development of the group through four distinct phases up until 2019:</a:t>
            </a:r>
          </a:p>
          <a:p>
            <a:pPr marL="971550" lvl="1" indent="-514350">
              <a:buFont typeface="+mj-lt"/>
              <a:buAutoNum type="arabicPeriod"/>
            </a:pPr>
            <a:r>
              <a:rPr lang="en-GB" dirty="0"/>
              <a:t>Initial start-up and development (1979-1989)</a:t>
            </a:r>
          </a:p>
          <a:p>
            <a:pPr marL="971550" lvl="1" indent="-514350">
              <a:buFont typeface="+mj-lt"/>
              <a:buAutoNum type="arabicPeriod"/>
            </a:pPr>
            <a:r>
              <a:rPr lang="en-GB" dirty="0"/>
              <a:t>Establishment (1990-1999)</a:t>
            </a:r>
          </a:p>
          <a:p>
            <a:pPr marL="971550" lvl="1" indent="-514350">
              <a:buFont typeface="+mj-lt"/>
              <a:buAutoNum type="arabicPeriod"/>
            </a:pPr>
            <a:r>
              <a:rPr lang="en-GB" dirty="0"/>
              <a:t>Rise of the Geography, Earth and Environmental Sciences (GEES) Subject Centre (2000-2010)</a:t>
            </a:r>
          </a:p>
          <a:p>
            <a:pPr marL="971550" lvl="1" indent="-514350">
              <a:buFont typeface="+mj-lt"/>
              <a:buAutoNum type="arabicPeriod"/>
            </a:pPr>
            <a:r>
              <a:rPr lang="en-GB" dirty="0"/>
              <a:t>Post-Geography, Earth and Environmental Sciences (GEES) Subject Centre (2011-2019)</a:t>
            </a:r>
          </a:p>
          <a:p>
            <a:pPr marL="971550" lvl="1" indent="-514350">
              <a:buFont typeface="+mj-lt"/>
              <a:buAutoNum type="arabicPeriod"/>
            </a:pPr>
            <a:r>
              <a:rPr lang="en-GB" dirty="0"/>
              <a:t>Geography and Education Research Group (2019- )</a:t>
            </a:r>
          </a:p>
        </p:txBody>
      </p:sp>
    </p:spTree>
    <p:extLst>
      <p:ext uri="{BB962C8B-B14F-4D97-AF65-F5344CB8AC3E}">
        <p14:creationId xmlns:p14="http://schemas.microsoft.com/office/powerpoint/2010/main" val="6655468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00432"/>
    </mc:Choice>
    <mc:Fallback xmlns="">
      <p:transition spd="slow" advTm="10043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A27D7-F914-4E61-B543-FC2C04B77AC0}"/>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D2624BE9-5800-4552-BB2C-4E3356288B3C}"/>
              </a:ext>
            </a:extLst>
          </p:cNvPr>
          <p:cNvSpPr>
            <a:spLocks noGrp="1"/>
          </p:cNvSpPr>
          <p:nvPr>
            <p:ph idx="1"/>
          </p:nvPr>
        </p:nvSpPr>
        <p:spPr>
          <a:xfrm>
            <a:off x="1092746" y="2488019"/>
            <a:ext cx="10261053" cy="3688944"/>
          </a:xfrm>
        </p:spPr>
        <p:txBody>
          <a:bodyPr/>
          <a:lstStyle/>
          <a:p>
            <a:pPr marL="0" indent="0" algn="r">
              <a:buNone/>
            </a:pPr>
            <a:r>
              <a:rPr lang="en-GB" dirty="0"/>
              <a:t>“The limited attention … to what we teach (let alone how we teach it) would suggest that this matter is not particularly important. Yet it is this teaching, at both undergraduate and graduate level that conditions the present health of our subject and its future growth.” (Gregory 1976; cited Editorial Board, 1977: p3) </a:t>
            </a:r>
          </a:p>
        </p:txBody>
      </p:sp>
    </p:spTree>
    <p:extLst>
      <p:ext uri="{BB962C8B-B14F-4D97-AF65-F5344CB8AC3E}">
        <p14:creationId xmlns:p14="http://schemas.microsoft.com/office/powerpoint/2010/main" val="2701110863"/>
      </p:ext>
    </p:extLst>
  </p:cSld>
  <p:clrMapOvr>
    <a:masterClrMapping/>
  </p:clrMapOvr>
  <mc:AlternateContent xmlns:mc="http://schemas.openxmlformats.org/markup-compatibility/2006" xmlns:p14="http://schemas.microsoft.com/office/powerpoint/2010/main">
    <mc:Choice Requires="p14">
      <p:transition spd="slow" p14:dur="2000" advTm="89458"/>
    </mc:Choice>
    <mc:Fallback xmlns="">
      <p:transition spd="slow" advTm="8945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3E3E6-AF48-485C-A40C-29EE335880B7}"/>
              </a:ext>
            </a:extLst>
          </p:cNvPr>
          <p:cNvSpPr>
            <a:spLocks noGrp="1"/>
          </p:cNvSpPr>
          <p:nvPr>
            <p:ph type="title"/>
          </p:nvPr>
        </p:nvSpPr>
        <p:spPr/>
        <p:txBody>
          <a:bodyPr/>
          <a:lstStyle/>
          <a:p>
            <a:r>
              <a:rPr lang="en-GB" dirty="0"/>
              <a:t>Initial start-up and development (1979-1989)</a:t>
            </a:r>
          </a:p>
        </p:txBody>
      </p:sp>
      <p:sp>
        <p:nvSpPr>
          <p:cNvPr id="3" name="Content Placeholder 2">
            <a:extLst>
              <a:ext uri="{FF2B5EF4-FFF2-40B4-BE49-F238E27FC236}">
                <a16:creationId xmlns:a16="http://schemas.microsoft.com/office/drawing/2014/main" id="{459299E7-70A7-446F-8BE9-0412242BC7C8}"/>
              </a:ext>
            </a:extLst>
          </p:cNvPr>
          <p:cNvSpPr>
            <a:spLocks noGrp="1"/>
          </p:cNvSpPr>
          <p:nvPr>
            <p:ph idx="1"/>
          </p:nvPr>
        </p:nvSpPr>
        <p:spPr>
          <a:xfrm>
            <a:off x="1092746" y="1825624"/>
            <a:ext cx="10261053" cy="3715367"/>
          </a:xfrm>
        </p:spPr>
        <p:txBody>
          <a:bodyPr>
            <a:normAutofit lnSpcReduction="10000"/>
          </a:bodyPr>
          <a:lstStyle/>
          <a:p>
            <a:r>
              <a:rPr lang="en-GB" dirty="0"/>
              <a:t>Development of the professional ‘discipline’ of teaching in higher education in the 1970s</a:t>
            </a:r>
          </a:p>
          <a:p>
            <a:r>
              <a:rPr lang="en-GB" dirty="0"/>
              <a:t>Disciplinary approaches to improving higher education</a:t>
            </a:r>
          </a:p>
          <a:p>
            <a:r>
              <a:rPr lang="en-GB" dirty="0"/>
              <a:t>Higher Education Study Group (1980) focused on HE geography with clear links to broader geographic education e.g. 1985 GA grant to research teaching methods</a:t>
            </a:r>
          </a:p>
          <a:p>
            <a:r>
              <a:rPr lang="en-GB" dirty="0"/>
              <a:t>Conference sessions on thematic topics (e.g. development studies) and signature and emerging teaching methods (e.g. fieldwork and computer-based learning)</a:t>
            </a:r>
          </a:p>
        </p:txBody>
      </p:sp>
      <p:sp>
        <p:nvSpPr>
          <p:cNvPr id="7" name="TextBox 6">
            <a:extLst>
              <a:ext uri="{FF2B5EF4-FFF2-40B4-BE49-F238E27FC236}">
                <a16:creationId xmlns:a16="http://schemas.microsoft.com/office/drawing/2014/main" id="{18B714BE-5A7A-4D4F-A639-ED7C3AE1F4A5}"/>
              </a:ext>
            </a:extLst>
          </p:cNvPr>
          <p:cNvSpPr txBox="1"/>
          <p:nvPr/>
        </p:nvSpPr>
        <p:spPr>
          <a:xfrm>
            <a:off x="1883391" y="5413003"/>
            <a:ext cx="8022609" cy="1323439"/>
          </a:xfrm>
          <a:prstGeom prst="rect">
            <a:avLst/>
          </a:prstGeom>
          <a:noFill/>
        </p:spPr>
        <p:txBody>
          <a:bodyPr wrap="square" rtlCol="0">
            <a:spAutoFit/>
          </a:bodyPr>
          <a:lstStyle/>
          <a:p>
            <a:pPr marL="0" lvl="2">
              <a:buNone/>
            </a:pPr>
            <a:r>
              <a:rPr lang="en-GB" sz="2000" dirty="0">
                <a:effectLst/>
                <a:latin typeface="Calibri" panose="020F0502020204030204" pitchFamily="34" charset="0"/>
                <a:ea typeface="Calibri" panose="020F0502020204030204" pitchFamily="34" charset="0"/>
                <a:cs typeface="Calibri" panose="020F0502020204030204" pitchFamily="34" charset="0"/>
              </a:rPr>
              <a:t>“</a:t>
            </a:r>
            <a:r>
              <a:rPr lang="en-US" sz="2000" dirty="0">
                <a:effectLst/>
                <a:latin typeface="Calibri" panose="020F0502020204030204" pitchFamily="34" charset="0"/>
                <a:ea typeface="Calibri" panose="020F0502020204030204" pitchFamily="34" charset="0"/>
                <a:cs typeface="Calibri" panose="020F0502020204030204" pitchFamily="34" charset="0"/>
              </a:rPr>
              <a:t>In the early days … I felt it was an uphill struggle promoting the discussion of HE issues within the IBG. I think many IBG Fellows [sic] felt it had a less respectable pedigree than, say, social geography or geomorphology” (Tony Binns, Personal Communication).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3380718"/>
      </p:ext>
    </p:extLst>
  </p:cSld>
  <p:clrMapOvr>
    <a:masterClrMapping/>
  </p:clrMapOvr>
  <mc:AlternateContent xmlns:mc="http://schemas.openxmlformats.org/markup-compatibility/2006" xmlns:p14="http://schemas.microsoft.com/office/powerpoint/2010/main">
    <mc:Choice Requires="p14">
      <p:transition spd="slow" p14:dur="2000" advTm="143203"/>
    </mc:Choice>
    <mc:Fallback xmlns="">
      <p:transition spd="slow" advTm="14320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DC7A5-EF66-4DF6-AC59-9D02925D8283}"/>
              </a:ext>
            </a:extLst>
          </p:cNvPr>
          <p:cNvSpPr>
            <a:spLocks noGrp="1"/>
          </p:cNvSpPr>
          <p:nvPr>
            <p:ph type="title"/>
          </p:nvPr>
        </p:nvSpPr>
        <p:spPr/>
        <p:txBody>
          <a:bodyPr/>
          <a:lstStyle/>
          <a:p>
            <a:r>
              <a:rPr lang="en-GB" dirty="0"/>
              <a:t>Establishment (1990-1999)</a:t>
            </a:r>
          </a:p>
        </p:txBody>
      </p:sp>
      <p:sp>
        <p:nvSpPr>
          <p:cNvPr id="3" name="Content Placeholder 2">
            <a:extLst>
              <a:ext uri="{FF2B5EF4-FFF2-40B4-BE49-F238E27FC236}">
                <a16:creationId xmlns:a16="http://schemas.microsoft.com/office/drawing/2014/main" id="{DAFE0ADB-49BB-401A-B95B-29B6E09B0BC4}"/>
              </a:ext>
            </a:extLst>
          </p:cNvPr>
          <p:cNvSpPr>
            <a:spLocks noGrp="1"/>
          </p:cNvSpPr>
          <p:nvPr>
            <p:ph idx="1"/>
          </p:nvPr>
        </p:nvSpPr>
        <p:spPr>
          <a:xfrm>
            <a:off x="1092746" y="1825624"/>
            <a:ext cx="10261053" cy="5032375"/>
          </a:xfrm>
        </p:spPr>
        <p:txBody>
          <a:bodyPr>
            <a:normAutofit fontScale="92500" lnSpcReduction="10000"/>
          </a:bodyPr>
          <a:lstStyle/>
          <a:p>
            <a:r>
              <a:rPr lang="en-GB" dirty="0"/>
              <a:t>‘Great divide’ between geography in schools and universities (Research Assessment Exercise; Teaching Quality Assurance Programme; National Curriculum)</a:t>
            </a:r>
          </a:p>
          <a:p>
            <a:r>
              <a:rPr lang="en-GB" dirty="0">
                <a:latin typeface="Calibri" panose="020F0502020204030204" pitchFamily="34" charset="0"/>
                <a:ea typeface="Calibri" panose="020F0502020204030204" pitchFamily="34" charset="0"/>
                <a:cs typeface="Calibri" panose="020F0502020204030204" pitchFamily="34" charset="0"/>
              </a:rPr>
              <a:t>Group m</a:t>
            </a:r>
            <a:r>
              <a:rPr lang="en-GB" sz="2800" dirty="0">
                <a:effectLst/>
                <a:latin typeface="Calibri" panose="020F0502020204030204" pitchFamily="34" charset="0"/>
                <a:ea typeface="Calibri" panose="020F0502020204030204" pitchFamily="34" charset="0"/>
                <a:cs typeface="Calibri" panose="020F0502020204030204" pitchFamily="34" charset="0"/>
              </a:rPr>
              <a:t>oved away from scholarly focus on pedagogic practice towards a more clearly defined research-informed perspective – links with Journal of Geography in Higher Education.  </a:t>
            </a:r>
          </a:p>
          <a:p>
            <a:pPr marL="889000" indent="-889000">
              <a:buNone/>
            </a:pPr>
            <a:r>
              <a:rPr lang="en-GB" sz="2800" dirty="0">
                <a:effectLst/>
                <a:latin typeface="Calibri" panose="020F0502020204030204" pitchFamily="34" charset="0"/>
                <a:ea typeface="Calibri" panose="020F0502020204030204" pitchFamily="34" charset="0"/>
                <a:cs typeface="Calibri" panose="020F0502020204030204" pitchFamily="34" charset="0"/>
              </a:rPr>
              <a:t>	</a:t>
            </a:r>
            <a:r>
              <a:rPr lang="en-GB" sz="2600" dirty="0">
                <a:effectLst/>
                <a:latin typeface="Calibri" panose="020F0502020204030204" pitchFamily="34" charset="0"/>
                <a:ea typeface="Calibri" panose="020F0502020204030204" pitchFamily="34" charset="0"/>
                <a:cs typeface="Calibri" panose="020F0502020204030204" pitchFamily="34" charset="0"/>
              </a:rPr>
              <a:t>“</a:t>
            </a:r>
            <a:r>
              <a:rPr lang="en-US" sz="2600" dirty="0">
                <a:effectLst/>
                <a:latin typeface="Calibri" panose="020F0502020204030204" pitchFamily="34" charset="0"/>
                <a:ea typeface="Calibri" panose="020F0502020204030204" pitchFamily="34" charset="0"/>
                <a:cs typeface="Calibri" panose="020F0502020204030204" pitchFamily="34" charset="0"/>
              </a:rPr>
              <a:t>I think the launch and increasing respectability of JGHE was also important, as was the increasing focus on teaching quality in HE institutions” (Tony Binns, Personal Communication).  </a:t>
            </a:r>
          </a:p>
          <a:p>
            <a:pPr marL="0" indent="0">
              <a:buNone/>
            </a:pPr>
            <a:r>
              <a:rPr lang="en-GB" dirty="0">
                <a:latin typeface="Calibri" panose="020F0502020204030204" pitchFamily="34" charset="0"/>
                <a:ea typeface="Calibri" panose="020F0502020204030204" pitchFamily="34" charset="0"/>
                <a:cs typeface="Calibri" panose="020F0502020204030204" pitchFamily="34" charset="0"/>
              </a:rPr>
              <a:t>S</a:t>
            </a:r>
            <a:r>
              <a:rPr lang="en-GB" sz="2800" dirty="0">
                <a:effectLst/>
                <a:latin typeface="Calibri" panose="020F0502020204030204" pitchFamily="34" charset="0"/>
                <a:ea typeface="Calibri" panose="020F0502020204030204" pitchFamily="34" charset="0"/>
                <a:cs typeface="Calibri" panose="020F0502020204030204" pitchFamily="34" charset="0"/>
              </a:rPr>
              <a:t>chool geography was not completely overlooked by the Group</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812800" indent="0">
              <a:buNone/>
            </a:pP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“Throughout the mid/late 1990s HESG usually had involvement</a:t>
            </a:r>
            <a:b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the GA conference in some way and certain members like </a:t>
            </a:r>
            <a:b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Brian Chalkley and Mick Healey came to QCA seminars etc. on </a:t>
            </a:r>
            <a:b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school/HE links” (Eleanor Rawling, Personal Communication).  </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645243636"/>
      </p:ext>
    </p:extLst>
  </p:cSld>
  <p:clrMapOvr>
    <a:masterClrMapping/>
  </p:clrMapOvr>
  <mc:AlternateContent xmlns:mc="http://schemas.openxmlformats.org/markup-compatibility/2006" xmlns:p14="http://schemas.microsoft.com/office/powerpoint/2010/main">
    <mc:Choice Requires="p14">
      <p:transition spd="slow" p14:dur="2000" advTm="179476"/>
    </mc:Choice>
    <mc:Fallback xmlns="">
      <p:transition spd="slow" advTm="17947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8FAE8-E991-4EAB-931C-1D0858C406F9}"/>
              </a:ext>
            </a:extLst>
          </p:cNvPr>
          <p:cNvSpPr>
            <a:spLocks noGrp="1"/>
          </p:cNvSpPr>
          <p:nvPr>
            <p:ph type="title"/>
          </p:nvPr>
        </p:nvSpPr>
        <p:spPr/>
        <p:txBody>
          <a:bodyPr>
            <a:normAutofit fontScale="90000"/>
          </a:bodyPr>
          <a:lstStyle/>
          <a:p>
            <a:r>
              <a:rPr lang="en-GB" dirty="0"/>
              <a:t>Rise of the Geography, Earth and Environmental Sciences (GEES) Subject Centre (2000-2010)</a:t>
            </a:r>
          </a:p>
        </p:txBody>
      </p:sp>
      <p:sp>
        <p:nvSpPr>
          <p:cNvPr id="3" name="Content Placeholder 2">
            <a:extLst>
              <a:ext uri="{FF2B5EF4-FFF2-40B4-BE49-F238E27FC236}">
                <a16:creationId xmlns:a16="http://schemas.microsoft.com/office/drawing/2014/main" id="{1F9CB557-9518-49BA-9C22-676789421F8E}"/>
              </a:ext>
            </a:extLst>
          </p:cNvPr>
          <p:cNvSpPr>
            <a:spLocks noGrp="1"/>
          </p:cNvSpPr>
          <p:nvPr>
            <p:ph idx="1"/>
          </p:nvPr>
        </p:nvSpPr>
        <p:spPr>
          <a:xfrm>
            <a:off x="1092746" y="1825624"/>
            <a:ext cx="10261053" cy="5032375"/>
          </a:xfrm>
        </p:spPr>
        <p:txBody>
          <a:bodyPr>
            <a:normAutofit/>
          </a:bodyPr>
          <a:lstStyle/>
          <a:p>
            <a:r>
              <a:rPr lang="en-GB" sz="2800" dirty="0">
                <a:effectLst/>
                <a:latin typeface="Calibri" panose="020F0502020204030204" pitchFamily="34" charset="0"/>
                <a:ea typeface="Calibri" panose="020F0502020204030204" pitchFamily="34" charset="0"/>
                <a:cs typeface="Calibri" panose="020F0502020204030204" pitchFamily="34" charset="0"/>
              </a:rPr>
              <a:t>Learning and Teaching Support Network (LTSN) 24 ‘Subject Centres’.</a:t>
            </a:r>
          </a:p>
          <a:p>
            <a:r>
              <a:rPr lang="en-GB" dirty="0">
                <a:latin typeface="Calibri" panose="020F0502020204030204" pitchFamily="34" charset="0"/>
                <a:ea typeface="Calibri" panose="020F0502020204030204" pitchFamily="34" charset="0"/>
                <a:cs typeface="Calibri" panose="020F0502020204030204" pitchFamily="34" charset="0"/>
              </a:rPr>
              <a:t>Geography, Earth and Environmental Sciences Subject Centre (GEES) (University of Plymouth) – Brian Chalkley (2000-2009).</a:t>
            </a:r>
            <a:r>
              <a:rPr lang="en-GB" sz="2800" dirty="0">
                <a:effectLst/>
                <a:latin typeface="Calibri" panose="020F0502020204030204" pitchFamily="34" charset="0"/>
                <a:ea typeface="Calibri" panose="020F0502020204030204" pitchFamily="34" charset="0"/>
                <a:cs typeface="Calibri" panose="020F0502020204030204" pitchFamily="34" charset="0"/>
              </a:rPr>
              <a:t> </a:t>
            </a:r>
          </a:p>
          <a:p>
            <a:pPr marL="914400" lvl="2" indent="0">
              <a:buNone/>
            </a:pPr>
            <a:r>
              <a:rPr lang="en-GB" sz="2400" dirty="0">
                <a:effectLst/>
                <a:latin typeface="Calibri" panose="020F0502020204030204" pitchFamily="34" charset="0"/>
                <a:ea typeface="Calibri" panose="020F0502020204030204" pitchFamily="34" charset="0"/>
                <a:cs typeface="Calibri" panose="020F0502020204030204" pitchFamily="34" charset="0"/>
              </a:rPr>
              <a:t>“The Study Group’s own role in relation to the </a:t>
            </a:r>
            <a:r>
              <a:rPr lang="en-GB" sz="2400" i="1" dirty="0">
                <a:effectLst/>
                <a:latin typeface="Calibri" panose="020F0502020204030204" pitchFamily="34" charset="0"/>
                <a:ea typeface="Calibri" panose="020F0502020204030204" pitchFamily="34" charset="0"/>
                <a:cs typeface="Calibri" panose="020F0502020204030204" pitchFamily="34" charset="0"/>
              </a:rPr>
              <a:t>Journal of Geography in Higher Education</a:t>
            </a:r>
            <a:r>
              <a:rPr lang="en-GB" sz="2400" dirty="0">
                <a:effectLst/>
                <a:latin typeface="Calibri" panose="020F0502020204030204" pitchFamily="34" charset="0"/>
                <a:ea typeface="Calibri" panose="020F0502020204030204" pitchFamily="34" charset="0"/>
                <a:cs typeface="Calibri" panose="020F0502020204030204" pitchFamily="34" charset="0"/>
              </a:rPr>
              <a:t> and the Geography, Earth and Environmental Sciences Subject Centre need to be clarified.  Issues of overlap and competition are taken care of because of the considerable number of HESG committee members who are involved in other activities.  It does, however, leave the distinctive role of HESG rather harder to identify” (AGM Minutes 2000). </a:t>
            </a:r>
          </a:p>
          <a:p>
            <a:pPr marL="423863" lvl="1" indent="-342900"/>
            <a:r>
              <a:rPr lang="en-GB" sz="2800" dirty="0">
                <a:latin typeface="Calibri" panose="020F0502020204030204" pitchFamily="34" charset="0"/>
                <a:cs typeface="Calibri" panose="020F0502020204030204" pitchFamily="34" charset="0"/>
              </a:rPr>
              <a:t>Higher Education Research Group (2002)</a:t>
            </a:r>
          </a:p>
          <a:p>
            <a:pPr marL="423863" lvl="1" indent="-342900"/>
            <a:r>
              <a:rPr lang="en-GB" sz="2800" dirty="0">
                <a:latin typeface="Calibri" panose="020F0502020204030204" pitchFamily="34" charset="0"/>
                <a:cs typeface="Calibri" panose="020F0502020204030204" pitchFamily="34" charset="0"/>
              </a:rPr>
              <a:t>Co-badged activities with GEES rather than run </a:t>
            </a:r>
            <a:br>
              <a:rPr lang="en-GB" sz="2800" dirty="0">
                <a:latin typeface="Calibri" panose="020F0502020204030204" pitchFamily="34" charset="0"/>
                <a:cs typeface="Calibri" panose="020F0502020204030204" pitchFamily="34" charset="0"/>
              </a:rPr>
            </a:br>
            <a:r>
              <a:rPr lang="en-GB" sz="2800" dirty="0">
                <a:latin typeface="Calibri" panose="020F0502020204030204" pitchFamily="34" charset="0"/>
                <a:cs typeface="Calibri" panose="020F0502020204030204" pitchFamily="34" charset="0"/>
              </a:rPr>
              <a:t>independent events.  </a:t>
            </a:r>
            <a:endParaRPr lang="en-GB" sz="2800" dirty="0"/>
          </a:p>
        </p:txBody>
      </p:sp>
    </p:spTree>
    <p:extLst>
      <p:ext uri="{BB962C8B-B14F-4D97-AF65-F5344CB8AC3E}">
        <p14:creationId xmlns:p14="http://schemas.microsoft.com/office/powerpoint/2010/main" val="3087060783"/>
      </p:ext>
    </p:extLst>
  </p:cSld>
  <p:clrMapOvr>
    <a:masterClrMapping/>
  </p:clrMapOvr>
  <mc:AlternateContent xmlns:mc="http://schemas.openxmlformats.org/markup-compatibility/2006" xmlns:p14="http://schemas.microsoft.com/office/powerpoint/2010/main">
    <mc:Choice Requires="p14">
      <p:transition spd="slow" p14:dur="2000" advTm="126860"/>
    </mc:Choice>
    <mc:Fallback xmlns="">
      <p:transition spd="slow" advTm="12686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F564F-DCD8-4290-A46C-261E9240DCAC}"/>
              </a:ext>
            </a:extLst>
          </p:cNvPr>
          <p:cNvSpPr>
            <a:spLocks noGrp="1"/>
          </p:cNvSpPr>
          <p:nvPr>
            <p:ph type="title"/>
          </p:nvPr>
        </p:nvSpPr>
        <p:spPr/>
        <p:txBody>
          <a:bodyPr>
            <a:normAutofit fontScale="90000"/>
          </a:bodyPr>
          <a:lstStyle/>
          <a:p>
            <a:r>
              <a:rPr lang="en-GB" dirty="0"/>
              <a:t>Post-Geography, Earth and Environmental Sciences (GEES) Subject Centre (2011-2019)</a:t>
            </a:r>
          </a:p>
        </p:txBody>
      </p:sp>
      <p:sp>
        <p:nvSpPr>
          <p:cNvPr id="3" name="Content Placeholder 2">
            <a:extLst>
              <a:ext uri="{FF2B5EF4-FFF2-40B4-BE49-F238E27FC236}">
                <a16:creationId xmlns:a16="http://schemas.microsoft.com/office/drawing/2014/main" id="{A95B9BA3-36B5-4635-8F0E-7CB8A9E46EB7}"/>
              </a:ext>
            </a:extLst>
          </p:cNvPr>
          <p:cNvSpPr>
            <a:spLocks noGrp="1"/>
          </p:cNvSpPr>
          <p:nvPr>
            <p:ph idx="1"/>
          </p:nvPr>
        </p:nvSpPr>
        <p:spPr>
          <a:xfrm>
            <a:off x="1092746" y="2035175"/>
            <a:ext cx="10261053" cy="4351338"/>
          </a:xfrm>
        </p:spPr>
        <p:txBody>
          <a:bodyPr>
            <a:normAutofit/>
          </a:bodyPr>
          <a:lstStyle/>
          <a:p>
            <a:r>
              <a:rPr lang="en-GB" dirty="0"/>
              <a:t>GEES Subject Centre closure (December 2011)</a:t>
            </a:r>
          </a:p>
          <a:p>
            <a:r>
              <a:rPr lang="en-GB" dirty="0"/>
              <a:t>Group aims (2012-2015):</a:t>
            </a:r>
          </a:p>
          <a:p>
            <a:pPr marL="914400" lvl="1" indent="-457200">
              <a:buFont typeface="+mj-lt"/>
              <a:buAutoNum type="arabicPeriod"/>
            </a:pPr>
            <a:r>
              <a:rPr lang="en-GB" sz="2400" dirty="0">
                <a:effectLst/>
                <a:latin typeface="Calibri" panose="020F0502020204030204" pitchFamily="34" charset="0"/>
                <a:ea typeface="Calibri" panose="020F0502020204030204" pitchFamily="34" charset="0"/>
                <a:cs typeface="Calibri" panose="020F0502020204030204" pitchFamily="34" charset="0"/>
              </a:rPr>
              <a:t>To re-affirm the ethos of the Group as supporting and enhancing learning, teaching and assessment in UK HE </a:t>
            </a:r>
            <a:r>
              <a:rPr lang="en-GB" sz="2400" i="1" dirty="0">
                <a:effectLst/>
                <a:latin typeface="Calibri" panose="020F0502020204030204" pitchFamily="34" charset="0"/>
                <a:ea typeface="Calibri" panose="020F0502020204030204" pitchFamily="34" charset="0"/>
                <a:cs typeface="Calibri" panose="020F0502020204030204" pitchFamily="34" charset="0"/>
              </a:rPr>
              <a:t>informed by pedagogic research</a:t>
            </a:r>
          </a:p>
          <a:p>
            <a:pPr marL="914400" lvl="1" indent="-457200">
              <a:buFont typeface="+mj-lt"/>
              <a:buAutoNum type="arabicPeriod"/>
            </a:pPr>
            <a:r>
              <a:rPr lang="en-GB" dirty="0">
                <a:latin typeface="Calibri" panose="020F0502020204030204" pitchFamily="34" charset="0"/>
                <a:ea typeface="Calibri" panose="020F0502020204030204" pitchFamily="34" charset="0"/>
                <a:cs typeface="Calibri" panose="020F0502020204030204" pitchFamily="34" charset="0"/>
              </a:rPr>
              <a:t>T</a:t>
            </a:r>
            <a:r>
              <a:rPr lang="en-GB" sz="2400" dirty="0">
                <a:effectLst/>
                <a:latin typeface="Calibri" panose="020F0502020204030204" pitchFamily="34" charset="0"/>
                <a:ea typeface="Calibri" panose="020F0502020204030204" pitchFamily="34" charset="0"/>
                <a:cs typeface="Calibri" panose="020F0502020204030204" pitchFamily="34" charset="0"/>
              </a:rPr>
              <a:t>o encourage hybrid conversations and knowledge exchange across perceived divides in the discipline, particularly between school and university geographies</a:t>
            </a:r>
          </a:p>
          <a:p>
            <a:pPr marL="914400" lvl="1" indent="-457200">
              <a:buFont typeface="+mj-lt"/>
              <a:buAutoNum type="arabicPeriod"/>
            </a:pPr>
            <a:r>
              <a:rPr lang="en-GB" dirty="0">
                <a:latin typeface="Calibri" panose="020F0502020204030204" pitchFamily="34" charset="0"/>
                <a:cs typeface="Calibri" panose="020F0502020204030204" pitchFamily="34" charset="0"/>
              </a:rPr>
              <a:t>To re-position HERG as the natural point of reference to all those who had identified with the GEES Subject Centre.  </a:t>
            </a:r>
            <a:endParaRPr lang="en-GB" dirty="0"/>
          </a:p>
        </p:txBody>
      </p:sp>
    </p:spTree>
    <p:extLst>
      <p:ext uri="{BB962C8B-B14F-4D97-AF65-F5344CB8AC3E}">
        <p14:creationId xmlns:p14="http://schemas.microsoft.com/office/powerpoint/2010/main" val="2817765997"/>
      </p:ext>
    </p:extLst>
  </p:cSld>
  <p:clrMapOvr>
    <a:masterClrMapping/>
  </p:clrMapOvr>
  <mc:AlternateContent xmlns:mc="http://schemas.openxmlformats.org/markup-compatibility/2006" xmlns:p14="http://schemas.microsoft.com/office/powerpoint/2010/main">
    <mc:Choice Requires="p14">
      <p:transition spd="slow" p14:dur="2000" advTm="132053"/>
    </mc:Choice>
    <mc:Fallback xmlns="">
      <p:transition spd="slow" advTm="13205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71BAE-9799-408B-A974-47F88AA39FB1}"/>
              </a:ext>
            </a:extLst>
          </p:cNvPr>
          <p:cNvSpPr>
            <a:spLocks noGrp="1"/>
          </p:cNvSpPr>
          <p:nvPr>
            <p:ph type="title"/>
          </p:nvPr>
        </p:nvSpPr>
        <p:spPr/>
        <p:txBody>
          <a:bodyPr/>
          <a:lstStyle/>
          <a:p>
            <a:r>
              <a:rPr lang="en-GB" dirty="0"/>
              <a:t>Summary</a:t>
            </a:r>
          </a:p>
        </p:txBody>
      </p:sp>
      <p:sp>
        <p:nvSpPr>
          <p:cNvPr id="3" name="Content Placeholder 2">
            <a:extLst>
              <a:ext uri="{FF2B5EF4-FFF2-40B4-BE49-F238E27FC236}">
                <a16:creationId xmlns:a16="http://schemas.microsoft.com/office/drawing/2014/main" id="{58E1468D-5166-44F0-AB39-5204D9DAEA68}"/>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DAFD0545-E499-48AF-B08C-37F74D904EA4}"/>
              </a:ext>
            </a:extLst>
          </p:cNvPr>
          <p:cNvPicPr>
            <a:picLocks noChangeAspect="1"/>
          </p:cNvPicPr>
          <p:nvPr/>
        </p:nvPicPr>
        <p:blipFill>
          <a:blip r:embed="rId3"/>
          <a:stretch>
            <a:fillRect/>
          </a:stretch>
        </p:blipFill>
        <p:spPr>
          <a:xfrm>
            <a:off x="1092746" y="1660299"/>
            <a:ext cx="9688985" cy="4343160"/>
          </a:xfrm>
          <a:prstGeom prst="rect">
            <a:avLst/>
          </a:prstGeom>
        </p:spPr>
      </p:pic>
    </p:spTree>
    <p:extLst>
      <p:ext uri="{BB962C8B-B14F-4D97-AF65-F5344CB8AC3E}">
        <p14:creationId xmlns:p14="http://schemas.microsoft.com/office/powerpoint/2010/main" val="3427384006"/>
      </p:ext>
    </p:extLst>
  </p:cSld>
  <p:clrMapOvr>
    <a:masterClrMapping/>
  </p:clrMapOvr>
  <mc:AlternateContent xmlns:mc="http://schemas.openxmlformats.org/markup-compatibility/2006" xmlns:p14="http://schemas.microsoft.com/office/powerpoint/2010/main">
    <mc:Choice Requires="p14">
      <p:transition spd="slow" p14:dur="2000" advTm="30150"/>
    </mc:Choice>
    <mc:Fallback xmlns="">
      <p:transition spd="slow" advTm="3015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1FB44-4F2A-44D9-9D99-7459E887DC7E}"/>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16035E16-22F9-437A-80EA-B24DEBC99DE9}"/>
              </a:ext>
            </a:extLst>
          </p:cNvPr>
          <p:cNvSpPr>
            <a:spLocks noGrp="1"/>
          </p:cNvSpPr>
          <p:nvPr>
            <p:ph idx="1"/>
          </p:nvPr>
        </p:nvSpPr>
        <p:spPr>
          <a:xfrm>
            <a:off x="1092746" y="1825624"/>
            <a:ext cx="10261053" cy="5032375"/>
          </a:xfrm>
        </p:spPr>
        <p:txBody>
          <a:bodyPr>
            <a:normAutofit/>
          </a:bodyPr>
          <a:lstStyle/>
          <a:p>
            <a:r>
              <a:rPr lang="en-GB" sz="2800" dirty="0">
                <a:effectLst/>
                <a:latin typeface="Calibri" panose="020F0502020204030204" pitchFamily="34" charset="0"/>
                <a:ea typeface="Calibri" panose="020F0502020204030204" pitchFamily="34" charset="0"/>
                <a:cs typeface="Calibri" panose="020F0502020204030204" pitchFamily="34" charset="0"/>
              </a:rPr>
              <a:t>The uniting of geography and education across multiple sectoral levels enables critical higher education pedagogies</a:t>
            </a:r>
          </a:p>
          <a:p>
            <a:r>
              <a:rPr lang="en-GB" dirty="0">
                <a:latin typeface="Calibri" panose="020F0502020204030204" pitchFamily="34" charset="0"/>
                <a:ea typeface="Calibri" panose="020F0502020204030204" pitchFamily="34" charset="0"/>
                <a:cs typeface="Calibri" panose="020F0502020204030204" pitchFamily="34" charset="0"/>
              </a:rPr>
              <a:t>D</a:t>
            </a:r>
            <a:r>
              <a:rPr lang="en-GB" sz="2800" dirty="0">
                <a:effectLst/>
                <a:latin typeface="Calibri" panose="020F0502020204030204" pitchFamily="34" charset="0"/>
                <a:ea typeface="Calibri" panose="020F0502020204030204" pitchFamily="34" charset="0"/>
                <a:cs typeface="Calibri" panose="020F0502020204030204" pitchFamily="34" charset="0"/>
              </a:rPr>
              <a:t>emonstrate the value of our discipline-based approaches</a:t>
            </a:r>
          </a:p>
          <a:p>
            <a:r>
              <a:rPr lang="en-GB" sz="2800" dirty="0">
                <a:effectLst/>
                <a:latin typeface="Calibri" panose="020F0502020204030204" pitchFamily="34" charset="0"/>
                <a:ea typeface="Calibri" panose="020F0502020204030204" pitchFamily="34" charset="0"/>
                <a:cs typeface="Calibri" panose="020F0502020204030204" pitchFamily="34" charset="0"/>
              </a:rPr>
              <a:t>Connect learning and teaching in geography with wider generic enquiry into higher education research and practice</a:t>
            </a:r>
          </a:p>
          <a:p>
            <a:r>
              <a:rPr lang="en-GB" sz="2800" dirty="0">
                <a:effectLst/>
                <a:latin typeface="Calibri" panose="020F0502020204030204" pitchFamily="34" charset="0"/>
                <a:ea typeface="Calibri" panose="020F0502020204030204" pitchFamily="34" charset="0"/>
                <a:cs typeface="Calibri" panose="020F0502020204030204" pitchFamily="34" charset="0"/>
              </a:rPr>
              <a:t>Applying the same characteristics, values and standards to our pedagogic research as we do to our thematic specialisms in the discipline opens up new modes of self-reflection and forms </a:t>
            </a:r>
            <a:br>
              <a:rPr lang="en-GB" sz="2800" dirty="0">
                <a:effectLst/>
                <a:latin typeface="Calibri" panose="020F0502020204030204" pitchFamily="34" charset="0"/>
                <a:ea typeface="Calibri" panose="020F0502020204030204" pitchFamily="34" charset="0"/>
                <a:cs typeface="Calibri" panose="020F0502020204030204" pitchFamily="34" charset="0"/>
              </a:rPr>
            </a:br>
            <a:r>
              <a:rPr lang="en-GB" sz="2800" dirty="0">
                <a:effectLst/>
                <a:latin typeface="Calibri" panose="020F0502020204030204" pitchFamily="34" charset="0"/>
                <a:ea typeface="Calibri" panose="020F0502020204030204" pitchFamily="34" charset="0"/>
                <a:cs typeface="Calibri" panose="020F0502020204030204" pitchFamily="34" charset="0"/>
              </a:rPr>
              <a:t>of research-informed geography education (Hill </a:t>
            </a:r>
            <a:r>
              <a:rPr lang="en-GB" sz="2800" i="1" dirty="0">
                <a:effectLst/>
                <a:latin typeface="Calibri" panose="020F0502020204030204" pitchFamily="34" charset="0"/>
                <a:ea typeface="Calibri" panose="020F0502020204030204" pitchFamily="34" charset="0"/>
                <a:cs typeface="Calibri" panose="020F0502020204030204" pitchFamily="34" charset="0"/>
              </a:rPr>
              <a:t>et al. </a:t>
            </a:r>
            <a:br>
              <a:rPr lang="en-GB" sz="2800" i="1" dirty="0">
                <a:effectLst/>
                <a:latin typeface="Calibri" panose="020F0502020204030204" pitchFamily="34" charset="0"/>
                <a:ea typeface="Calibri" panose="020F0502020204030204" pitchFamily="34" charset="0"/>
                <a:cs typeface="Calibri" panose="020F0502020204030204" pitchFamily="34" charset="0"/>
              </a:rPr>
            </a:br>
            <a:r>
              <a:rPr lang="en-GB" sz="2800" dirty="0">
                <a:effectLst/>
                <a:latin typeface="Calibri" panose="020F0502020204030204" pitchFamily="34" charset="0"/>
                <a:ea typeface="Calibri" panose="020F0502020204030204" pitchFamily="34" charset="0"/>
                <a:cs typeface="Calibri" panose="020F0502020204030204" pitchFamily="34" charset="0"/>
              </a:rPr>
              <a:t>2018) </a:t>
            </a:r>
            <a:endParaRPr lang="en-GB" dirty="0"/>
          </a:p>
        </p:txBody>
      </p:sp>
    </p:spTree>
    <p:extLst>
      <p:ext uri="{BB962C8B-B14F-4D97-AF65-F5344CB8AC3E}">
        <p14:creationId xmlns:p14="http://schemas.microsoft.com/office/powerpoint/2010/main" val="2538503041"/>
      </p:ext>
    </p:extLst>
  </p:cSld>
  <p:clrMapOvr>
    <a:masterClrMapping/>
  </p:clrMapOvr>
  <mc:AlternateContent xmlns:mc="http://schemas.openxmlformats.org/markup-compatibility/2006" xmlns:p14="http://schemas.microsoft.com/office/powerpoint/2010/main">
    <mc:Choice Requires="p14">
      <p:transition spd="slow" p14:dur="2000" advTm="50828"/>
    </mc:Choice>
    <mc:Fallback xmlns="">
      <p:transition spd="slow" advTm="50828"/>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1188</TotalTime>
  <Words>3149</Words>
  <Application>Microsoft Office PowerPoint</Application>
  <PresentationFormat>Widescreen</PresentationFormat>
  <Paragraphs>134</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Introduction</vt:lpstr>
      <vt:lpstr>PowerPoint Presentation</vt:lpstr>
      <vt:lpstr>Initial start-up and development (1979-1989)</vt:lpstr>
      <vt:lpstr>Establishment (1990-1999)</vt:lpstr>
      <vt:lpstr>Rise of the Geography, Earth and Environmental Sciences (GEES) Subject Centre (2000-2010)</vt:lpstr>
      <vt:lpstr>Post-Geography, Earth and Environmental Sciences (GEES) Subject Centre (2011-2019)</vt:lpstr>
      <vt:lpstr>Summary</vt:lpstr>
      <vt:lpstr>Conclusion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Healey</dc:creator>
  <cp:lastModifiedBy>Harry West</cp:lastModifiedBy>
  <cp:revision>54</cp:revision>
  <dcterms:created xsi:type="dcterms:W3CDTF">2019-11-14T08:53:22Z</dcterms:created>
  <dcterms:modified xsi:type="dcterms:W3CDTF">2021-09-02T12:47:47Z</dcterms:modified>
</cp:coreProperties>
</file>