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98" r:id="rId1"/>
  </p:sldMasterIdLst>
  <p:notesMasterIdLst>
    <p:notesMasterId r:id="rId20"/>
  </p:notesMasterIdLst>
  <p:sldIdLst>
    <p:sldId id="256" r:id="rId2"/>
    <p:sldId id="257" r:id="rId3"/>
    <p:sldId id="258" r:id="rId4"/>
    <p:sldId id="261" r:id="rId5"/>
    <p:sldId id="259" r:id="rId6"/>
    <p:sldId id="260" r:id="rId7"/>
    <p:sldId id="262" r:id="rId8"/>
    <p:sldId id="263" r:id="rId9"/>
    <p:sldId id="264" r:id="rId10"/>
    <p:sldId id="266" r:id="rId11"/>
    <p:sldId id="268" r:id="rId12"/>
    <p:sldId id="271" r:id="rId13"/>
    <p:sldId id="270" r:id="rId14"/>
    <p:sldId id="275" r:id="rId15"/>
    <p:sldId id="272" r:id="rId16"/>
    <p:sldId id="273" r:id="rId17"/>
    <p:sldId id="274"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AAC5BE-8E4F-F743-977D-95D3E7D1B64A}" v="1" dt="2021-08-30T11:49:05.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03"/>
    <p:restoredTop sz="83880" autoAdjust="0"/>
  </p:normalViewPr>
  <p:slideViewPr>
    <p:cSldViewPr snapToGrid="0" snapToObjects="1">
      <p:cViewPr varScale="1">
        <p:scale>
          <a:sx n="124" d="100"/>
          <a:sy n="124" d="100"/>
        </p:scale>
        <p:origin x="176"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y West" userId="cd58591c-39e6-47fd-8957-91d6358d17f3" providerId="ADAL" clId="{7FAAC5BE-8E4F-F743-977D-95D3E7D1B64A}"/>
    <pc:docChg chg="delSld modSld">
      <pc:chgData name="Harry West" userId="cd58591c-39e6-47fd-8957-91d6358d17f3" providerId="ADAL" clId="{7FAAC5BE-8E4F-F743-977D-95D3E7D1B64A}" dt="2021-08-30T12:04:52.178" v="35" actId="20577"/>
      <pc:docMkLst>
        <pc:docMk/>
      </pc:docMkLst>
      <pc:sldChg chg="addSp modSp mod">
        <pc:chgData name="Harry West" userId="cd58591c-39e6-47fd-8957-91d6358d17f3" providerId="ADAL" clId="{7FAAC5BE-8E4F-F743-977D-95D3E7D1B64A}" dt="2021-08-30T11:49:19.761" v="6" actId="14100"/>
        <pc:sldMkLst>
          <pc:docMk/>
          <pc:sldMk cId="2197779064" sldId="262"/>
        </pc:sldMkLst>
        <pc:spChg chg="add mod">
          <ac:chgData name="Harry West" userId="cd58591c-39e6-47fd-8957-91d6358d17f3" providerId="ADAL" clId="{7FAAC5BE-8E4F-F743-977D-95D3E7D1B64A}" dt="2021-08-30T11:49:19.761" v="6" actId="14100"/>
          <ac:spMkLst>
            <pc:docMk/>
            <pc:sldMk cId="2197779064" sldId="262"/>
            <ac:spMk id="3" creationId="{4D26BA1E-79BB-7C47-8C43-A4244F9ABA8B}"/>
          </ac:spMkLst>
        </pc:spChg>
      </pc:sldChg>
      <pc:sldChg chg="del">
        <pc:chgData name="Harry West" userId="cd58591c-39e6-47fd-8957-91d6358d17f3" providerId="ADAL" clId="{7FAAC5BE-8E4F-F743-977D-95D3E7D1B64A}" dt="2021-08-30T11:55:35.263" v="7" actId="2696"/>
        <pc:sldMkLst>
          <pc:docMk/>
          <pc:sldMk cId="1283745636" sldId="265"/>
        </pc:sldMkLst>
      </pc:sldChg>
      <pc:sldChg chg="del">
        <pc:chgData name="Harry West" userId="cd58591c-39e6-47fd-8957-91d6358d17f3" providerId="ADAL" clId="{7FAAC5BE-8E4F-F743-977D-95D3E7D1B64A}" dt="2021-08-30T11:59:19.120" v="8" actId="2696"/>
        <pc:sldMkLst>
          <pc:docMk/>
          <pc:sldMk cId="2870812223" sldId="267"/>
        </pc:sldMkLst>
      </pc:sldChg>
      <pc:sldChg chg="modSp mod">
        <pc:chgData name="Harry West" userId="cd58591c-39e6-47fd-8957-91d6358d17f3" providerId="ADAL" clId="{7FAAC5BE-8E4F-F743-977D-95D3E7D1B64A}" dt="2021-08-30T12:04:52.178" v="35" actId="20577"/>
        <pc:sldMkLst>
          <pc:docMk/>
          <pc:sldMk cId="430806066" sldId="271"/>
        </pc:sldMkLst>
        <pc:spChg chg="mod">
          <ac:chgData name="Harry West" userId="cd58591c-39e6-47fd-8957-91d6358d17f3" providerId="ADAL" clId="{7FAAC5BE-8E4F-F743-977D-95D3E7D1B64A}" dt="2021-08-30T12:04:52.178" v="35" actId="20577"/>
          <ac:spMkLst>
            <pc:docMk/>
            <pc:sldMk cId="430806066" sldId="271"/>
            <ac:spMk id="3" creationId="{DF2D8392-CD94-B24A-B14D-CC121D9F408A}"/>
          </ac:spMkLst>
        </pc:spChg>
      </pc:sldChg>
    </pc:docChg>
  </pc:docChgLst>
  <pc:docChgLst>
    <pc:chgData name="Harry West" userId="cd58591c-39e6-47fd-8957-91d6358d17f3" providerId="ADAL" clId="{1563BB51-DD68-2146-9ED9-37DE76059390}"/>
    <pc:docChg chg="custSel delSld modSld">
      <pc:chgData name="Harry West" userId="cd58591c-39e6-47fd-8957-91d6358d17f3" providerId="ADAL" clId="{1563BB51-DD68-2146-9ED9-37DE76059390}" dt="2021-08-18T13:18:06.531" v="211" actId="20577"/>
      <pc:docMkLst>
        <pc:docMk/>
      </pc:docMkLst>
      <pc:sldChg chg="modSp mod">
        <pc:chgData name="Harry West" userId="cd58591c-39e6-47fd-8957-91d6358d17f3" providerId="ADAL" clId="{1563BB51-DD68-2146-9ED9-37DE76059390}" dt="2021-08-18T13:14:59.362" v="187" actId="20577"/>
        <pc:sldMkLst>
          <pc:docMk/>
          <pc:sldMk cId="556626452" sldId="257"/>
        </pc:sldMkLst>
        <pc:spChg chg="mod">
          <ac:chgData name="Harry West" userId="cd58591c-39e6-47fd-8957-91d6358d17f3" providerId="ADAL" clId="{1563BB51-DD68-2146-9ED9-37DE76059390}" dt="2021-08-18T13:14:59.362" v="187" actId="20577"/>
          <ac:spMkLst>
            <pc:docMk/>
            <pc:sldMk cId="556626452" sldId="257"/>
            <ac:spMk id="3" creationId="{A6B82770-4EE7-F14A-9CB9-F242E5405D14}"/>
          </ac:spMkLst>
        </pc:spChg>
      </pc:sldChg>
      <pc:sldChg chg="modSp mod">
        <pc:chgData name="Harry West" userId="cd58591c-39e6-47fd-8957-91d6358d17f3" providerId="ADAL" clId="{1563BB51-DD68-2146-9ED9-37DE76059390}" dt="2021-08-17T13:34:11.337" v="32" actId="313"/>
        <pc:sldMkLst>
          <pc:docMk/>
          <pc:sldMk cId="3698611109" sldId="264"/>
        </pc:sldMkLst>
        <pc:spChg chg="mod">
          <ac:chgData name="Harry West" userId="cd58591c-39e6-47fd-8957-91d6358d17f3" providerId="ADAL" clId="{1563BB51-DD68-2146-9ED9-37DE76059390}" dt="2021-08-17T13:34:11.337" v="32" actId="313"/>
          <ac:spMkLst>
            <pc:docMk/>
            <pc:sldMk cId="3698611109" sldId="264"/>
            <ac:spMk id="3" creationId="{81FF34C4-1065-0147-B9F0-4E95D192DE0C}"/>
          </ac:spMkLst>
        </pc:spChg>
      </pc:sldChg>
      <pc:sldChg chg="modSp mod">
        <pc:chgData name="Harry West" userId="cd58591c-39e6-47fd-8957-91d6358d17f3" providerId="ADAL" clId="{1563BB51-DD68-2146-9ED9-37DE76059390}" dt="2021-08-17T14:00:41.119" v="186" actId="114"/>
        <pc:sldMkLst>
          <pc:docMk/>
          <pc:sldMk cId="101160119" sldId="268"/>
        </pc:sldMkLst>
        <pc:spChg chg="mod">
          <ac:chgData name="Harry West" userId="cd58591c-39e6-47fd-8957-91d6358d17f3" providerId="ADAL" clId="{1563BB51-DD68-2146-9ED9-37DE76059390}" dt="2021-08-17T14:00:41.119" v="186" actId="114"/>
          <ac:spMkLst>
            <pc:docMk/>
            <pc:sldMk cId="101160119" sldId="268"/>
            <ac:spMk id="3" creationId="{0AF9DFA0-7A79-0644-85DB-0894C3B5B5AB}"/>
          </ac:spMkLst>
        </pc:spChg>
      </pc:sldChg>
      <pc:sldChg chg="modSp del mod">
        <pc:chgData name="Harry West" userId="cd58591c-39e6-47fd-8957-91d6358d17f3" providerId="ADAL" clId="{1563BB51-DD68-2146-9ED9-37DE76059390}" dt="2021-08-18T13:17:00.596" v="193" actId="2696"/>
        <pc:sldMkLst>
          <pc:docMk/>
          <pc:sldMk cId="2015489332" sldId="269"/>
        </pc:sldMkLst>
        <pc:spChg chg="mod">
          <ac:chgData name="Harry West" userId="cd58591c-39e6-47fd-8957-91d6358d17f3" providerId="ADAL" clId="{1563BB51-DD68-2146-9ED9-37DE76059390}" dt="2021-08-18T13:16:50.105" v="188" actId="21"/>
          <ac:spMkLst>
            <pc:docMk/>
            <pc:sldMk cId="2015489332" sldId="269"/>
            <ac:spMk id="3" creationId="{727BEB8B-6CC4-C041-B57A-3525A747669A}"/>
          </ac:spMkLst>
        </pc:spChg>
      </pc:sldChg>
      <pc:sldChg chg="modSp mod">
        <pc:chgData name="Harry West" userId="cd58591c-39e6-47fd-8957-91d6358d17f3" providerId="ADAL" clId="{1563BB51-DD68-2146-9ED9-37DE76059390}" dt="2021-08-18T13:16:53.911" v="192" actId="20577"/>
        <pc:sldMkLst>
          <pc:docMk/>
          <pc:sldMk cId="430806066" sldId="271"/>
        </pc:sldMkLst>
        <pc:spChg chg="mod">
          <ac:chgData name="Harry West" userId="cd58591c-39e6-47fd-8957-91d6358d17f3" providerId="ADAL" clId="{1563BB51-DD68-2146-9ED9-37DE76059390}" dt="2021-08-18T13:16:53.911" v="192" actId="20577"/>
          <ac:spMkLst>
            <pc:docMk/>
            <pc:sldMk cId="430806066" sldId="271"/>
            <ac:spMk id="3" creationId="{DF2D8392-CD94-B24A-B14D-CC121D9F408A}"/>
          </ac:spMkLst>
        </pc:spChg>
      </pc:sldChg>
      <pc:sldChg chg="modSp mod">
        <pc:chgData name="Harry West" userId="cd58591c-39e6-47fd-8957-91d6358d17f3" providerId="ADAL" clId="{1563BB51-DD68-2146-9ED9-37DE76059390}" dt="2021-08-18T13:18:06.531" v="211" actId="20577"/>
        <pc:sldMkLst>
          <pc:docMk/>
          <pc:sldMk cId="251130325" sldId="272"/>
        </pc:sldMkLst>
        <pc:spChg chg="mod">
          <ac:chgData name="Harry West" userId="cd58591c-39e6-47fd-8957-91d6358d17f3" providerId="ADAL" clId="{1563BB51-DD68-2146-9ED9-37DE76059390}" dt="2021-08-18T13:18:06.531" v="211" actId="20577"/>
          <ac:spMkLst>
            <pc:docMk/>
            <pc:sldMk cId="251130325" sldId="272"/>
            <ac:spMk id="3" creationId="{D2C06BB8-6D52-1F4F-9516-39CFD2C9CE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FE4F8-06E2-BC41-8DCF-D06835528CDA}" type="datetimeFigureOut">
              <a:rPr lang="en-US" smtClean="0"/>
              <a:t>8/30/21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447A0-DEB0-204E-B983-248C1095C357}" type="slidenum">
              <a:rPr lang="en-US" smtClean="0"/>
              <a:t>‹#›</a:t>
            </a:fld>
            <a:endParaRPr lang="en-US"/>
          </a:p>
        </p:txBody>
      </p:sp>
    </p:spTree>
    <p:extLst>
      <p:ext uri="{BB962C8B-B14F-4D97-AF65-F5344CB8AC3E}">
        <p14:creationId xmlns:p14="http://schemas.microsoft.com/office/powerpoint/2010/main" val="48805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Notes: 1. Student names are pseudonyms, 2. </a:t>
            </a:r>
            <a:r>
              <a:rPr lang="en-GB" sz="1200" kern="1200" dirty="0">
                <a:solidFill>
                  <a:schemeClr val="tx1"/>
                </a:solidFill>
                <a:effectLst/>
                <a:latin typeface="+mn-lt"/>
                <a:ea typeface="+mn-ea"/>
                <a:cs typeface="+mn-cs"/>
              </a:rPr>
              <a:t>Academic disposition is a description offered by the teacher rather than the students.</a:t>
            </a:r>
          </a:p>
        </p:txBody>
      </p:sp>
      <p:sp>
        <p:nvSpPr>
          <p:cNvPr id="4" name="Slide Number Placeholder 3"/>
          <p:cNvSpPr>
            <a:spLocks noGrp="1"/>
          </p:cNvSpPr>
          <p:nvPr>
            <p:ph type="sldNum" sz="quarter" idx="5"/>
          </p:nvPr>
        </p:nvSpPr>
        <p:spPr/>
        <p:txBody>
          <a:bodyPr/>
          <a:lstStyle/>
          <a:p>
            <a:fld id="{580447A0-DEB0-204E-B983-248C1095C357}" type="slidenum">
              <a:rPr lang="en-US" smtClean="0"/>
              <a:t>7</a:t>
            </a:fld>
            <a:endParaRPr lang="en-US"/>
          </a:p>
        </p:txBody>
      </p:sp>
    </p:spTree>
    <p:extLst>
      <p:ext uri="{BB962C8B-B14F-4D97-AF65-F5344CB8AC3E}">
        <p14:creationId xmlns:p14="http://schemas.microsoft.com/office/powerpoint/2010/main" val="1860957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0447A0-DEB0-204E-B983-248C1095C357}" type="slidenum">
              <a:rPr lang="en-US" smtClean="0"/>
              <a:t>9</a:t>
            </a:fld>
            <a:endParaRPr lang="en-US"/>
          </a:p>
        </p:txBody>
      </p:sp>
    </p:spTree>
    <p:extLst>
      <p:ext uri="{BB962C8B-B14F-4D97-AF65-F5344CB8AC3E}">
        <p14:creationId xmlns:p14="http://schemas.microsoft.com/office/powerpoint/2010/main" val="2827648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is also an over-arching question of whether we are truly enabling our students to become autonomous and independent thinkers </a:t>
            </a:r>
            <a:r>
              <a:rPr lang="en-GB" sz="1200" kern="1200">
                <a:solidFill>
                  <a:schemeClr val="tx1"/>
                </a:solidFill>
                <a:effectLst/>
                <a:latin typeface="+mn-lt"/>
                <a:ea typeface="+mn-ea"/>
                <a:cs typeface="+mn-cs"/>
              </a:rPr>
              <a:t>through such a </a:t>
            </a:r>
            <a:r>
              <a:rPr lang="en-GB" sz="1200" kern="1200" dirty="0">
                <a:solidFill>
                  <a:schemeClr val="tx1"/>
                </a:solidFill>
                <a:effectLst/>
                <a:latin typeface="+mn-lt"/>
                <a:ea typeface="+mn-ea"/>
                <a:cs typeface="+mn-cs"/>
              </a:rPr>
              <a:t>feed-forward process or whether we are, in fact, socializing our students into a particular way of thinking and being (Ball 2012). To remain true to developing students’ independent critical consciousness, teachers m</a:t>
            </a:r>
            <a:r>
              <a:rPr lang="en-GB" sz="1200" u="none" kern="1200" dirty="0">
                <a:solidFill>
                  <a:schemeClr val="tx1"/>
                </a:solidFill>
                <a:effectLst/>
                <a:latin typeface="+mn-lt"/>
                <a:ea typeface="+mn-ea"/>
                <a:cs typeface="+mn-cs"/>
              </a:rPr>
              <a:t>ight</a:t>
            </a:r>
            <a:r>
              <a:rPr lang="en-GB" sz="1200" kern="1200" dirty="0">
                <a:solidFill>
                  <a:schemeClr val="tx1"/>
                </a:solidFill>
                <a:effectLst/>
                <a:latin typeface="+mn-lt"/>
                <a:ea typeface="+mn-ea"/>
                <a:cs typeface="+mn-cs"/>
              </a:rPr>
              <a:t> establish assessment dialogue in a manner that allows students to appropriate their own understanding.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more information see </a:t>
            </a:r>
            <a:r>
              <a:rPr lang="en-GB" dirty="0" err="1"/>
              <a:t>Hill,</a:t>
            </a:r>
            <a:r>
              <a:rPr lang="en-GB" dirty="0"/>
              <a:t> J. and West, W</a:t>
            </a:r>
            <a:r>
              <a:rPr lang="en-GB" b="1" dirty="0"/>
              <a:t>: </a:t>
            </a:r>
            <a:r>
              <a:rPr lang="en-GB" sz="1200" b="0" kern="1200" dirty="0">
                <a:solidFill>
                  <a:schemeClr val="tx1"/>
                </a:solidFill>
                <a:effectLst/>
                <a:latin typeface="+mn-lt"/>
                <a:ea typeface="+mn-ea"/>
                <a:cs typeface="+mn-cs"/>
              </a:rPr>
              <a:t>Dialogic Feed-Forward in Assessment: Pivotal to Learning but not Unproblematic. Forthcoming in </a:t>
            </a:r>
            <a:r>
              <a:rPr lang="en-GB" sz="1200" b="0" i="1" kern="1200" dirty="0">
                <a:solidFill>
                  <a:schemeClr val="tx1"/>
                </a:solidFill>
                <a:effectLst/>
                <a:latin typeface="+mn-lt"/>
                <a:ea typeface="+mn-ea"/>
                <a:cs typeface="+mn-cs"/>
              </a:rPr>
              <a:t>Teaching and Learning Inquiry</a:t>
            </a:r>
            <a:r>
              <a:rPr lang="en-GB" sz="1200" b="0"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5"/>
          </p:nvPr>
        </p:nvSpPr>
        <p:spPr/>
        <p:txBody>
          <a:bodyPr/>
          <a:lstStyle/>
          <a:p>
            <a:fld id="{580447A0-DEB0-204E-B983-248C1095C357}" type="slidenum">
              <a:rPr lang="en-US" smtClean="0"/>
              <a:t>18</a:t>
            </a:fld>
            <a:endParaRPr lang="en-US"/>
          </a:p>
        </p:txBody>
      </p:sp>
    </p:spTree>
    <p:extLst>
      <p:ext uri="{BB962C8B-B14F-4D97-AF65-F5344CB8AC3E}">
        <p14:creationId xmlns:p14="http://schemas.microsoft.com/office/powerpoint/2010/main" val="413714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DE9965B-F277-EE41-8776-A80E868CFB69}" type="datetimeFigureOut">
              <a:rPr lang="en-US" smtClean="0"/>
              <a:t>8/30/21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B004DE5-BE5B-F34D-8DAD-75250F7BEB90}" type="slidenum">
              <a:rPr lang="en-US" smtClean="0"/>
              <a:t>‹#›</a:t>
            </a:fld>
            <a:endParaRPr lang="en-US"/>
          </a:p>
        </p:txBody>
      </p:sp>
    </p:spTree>
    <p:extLst>
      <p:ext uri="{BB962C8B-B14F-4D97-AF65-F5344CB8AC3E}">
        <p14:creationId xmlns:p14="http://schemas.microsoft.com/office/powerpoint/2010/main" val="165877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E9965B-F277-EE41-8776-A80E868CFB69}" type="datetimeFigureOut">
              <a:rPr lang="en-US" smtClean="0"/>
              <a:t>8/30/21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04DE5-BE5B-F34D-8DAD-75250F7BEB90}" type="slidenum">
              <a:rPr lang="en-US" smtClean="0"/>
              <a:t>‹#›</a:t>
            </a:fld>
            <a:endParaRPr lang="en-US"/>
          </a:p>
        </p:txBody>
      </p:sp>
    </p:spTree>
    <p:extLst>
      <p:ext uri="{BB962C8B-B14F-4D97-AF65-F5344CB8AC3E}">
        <p14:creationId xmlns:p14="http://schemas.microsoft.com/office/powerpoint/2010/main" val="266928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DE9965B-F277-EE41-8776-A80E868CFB69}" type="datetimeFigureOut">
              <a:rPr lang="en-US" smtClean="0"/>
              <a:t>8/30/21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B004DE5-BE5B-F34D-8DAD-75250F7BEB90}" type="slidenum">
              <a:rPr lang="en-US" smtClean="0"/>
              <a:t>‹#›</a:t>
            </a:fld>
            <a:endParaRPr lang="en-US"/>
          </a:p>
        </p:txBody>
      </p:sp>
    </p:spTree>
    <p:extLst>
      <p:ext uri="{BB962C8B-B14F-4D97-AF65-F5344CB8AC3E}">
        <p14:creationId xmlns:p14="http://schemas.microsoft.com/office/powerpoint/2010/main" val="355927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Content Placeholder 2"/>
          <p:cNvSpPr>
            <a:spLocks noGrp="1"/>
          </p:cNvSpPr>
          <p:nvPr>
            <p:ph idx="1"/>
          </p:nvPr>
        </p:nvSpPr>
        <p:spPr>
          <a:xfrm>
            <a:off x="581192" y="2051221"/>
            <a:ext cx="11029615" cy="4522573"/>
          </a:xfrm>
        </p:spPr>
        <p:txBody>
          <a:bodyPr anchor="t">
            <a:normAutofit/>
          </a:bodyPr>
          <a:lstStyle>
            <a:lvl1pPr>
              <a:defRPr sz="2400"/>
            </a:lvl1pPr>
            <a:lvl2pPr>
              <a:defRPr sz="2000"/>
            </a:lvl2pPr>
            <a:lvl3pPr>
              <a:defRPr sz="1800"/>
            </a:lvl3pPr>
            <a:lvl4pPr>
              <a:defRPr sz="1600"/>
            </a:lvl4pPr>
            <a:lvl5pPr>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85959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DE9965B-F277-EE41-8776-A80E868CFB69}" type="datetimeFigureOut">
              <a:rPr lang="en-US" smtClean="0"/>
              <a:t>8/30/21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B004DE5-BE5B-F34D-8DAD-75250F7BEB90}" type="slidenum">
              <a:rPr lang="en-US" smtClean="0"/>
              <a:t>‹#›</a:t>
            </a:fld>
            <a:endParaRPr lang="en-US"/>
          </a:p>
        </p:txBody>
      </p:sp>
    </p:spTree>
    <p:extLst>
      <p:ext uri="{BB962C8B-B14F-4D97-AF65-F5344CB8AC3E}">
        <p14:creationId xmlns:p14="http://schemas.microsoft.com/office/powerpoint/2010/main" val="147067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DE9965B-F277-EE41-8776-A80E868CFB69}" type="datetimeFigureOut">
              <a:rPr lang="en-US" smtClean="0"/>
              <a:t>8/30/21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04DE5-BE5B-F34D-8DAD-75250F7BEB90}" type="slidenum">
              <a:rPr lang="en-US" smtClean="0"/>
              <a:t>‹#›</a:t>
            </a:fld>
            <a:endParaRPr lang="en-US"/>
          </a:p>
        </p:txBody>
      </p:sp>
    </p:spTree>
    <p:extLst>
      <p:ext uri="{BB962C8B-B14F-4D97-AF65-F5344CB8AC3E}">
        <p14:creationId xmlns:p14="http://schemas.microsoft.com/office/powerpoint/2010/main" val="278577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DE9965B-F277-EE41-8776-A80E868CFB69}" type="datetimeFigureOut">
              <a:rPr lang="en-US" smtClean="0"/>
              <a:t>8/30/21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04DE5-BE5B-F34D-8DAD-75250F7BEB90}" type="slidenum">
              <a:rPr lang="en-US" smtClean="0"/>
              <a:t>‹#›</a:t>
            </a:fld>
            <a:endParaRPr lang="en-US"/>
          </a:p>
        </p:txBody>
      </p:sp>
    </p:spTree>
    <p:extLst>
      <p:ext uri="{BB962C8B-B14F-4D97-AF65-F5344CB8AC3E}">
        <p14:creationId xmlns:p14="http://schemas.microsoft.com/office/powerpoint/2010/main" val="242055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E9965B-F277-EE41-8776-A80E868CFB69}" type="datetimeFigureOut">
              <a:rPr lang="en-US" smtClean="0"/>
              <a:t>8/30/21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04DE5-BE5B-F34D-8DAD-75250F7BEB90}"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Tree>
    <p:extLst>
      <p:ext uri="{BB962C8B-B14F-4D97-AF65-F5344CB8AC3E}">
        <p14:creationId xmlns:p14="http://schemas.microsoft.com/office/powerpoint/2010/main" val="390145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9965B-F277-EE41-8776-A80E868CFB69}" type="datetimeFigureOut">
              <a:rPr lang="en-US" smtClean="0"/>
              <a:t>8/30/21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04DE5-BE5B-F34D-8DAD-75250F7BEB90}" type="slidenum">
              <a:rPr lang="en-US" smtClean="0"/>
              <a:t>‹#›</a:t>
            </a:fld>
            <a:endParaRPr lang="en-US"/>
          </a:p>
        </p:txBody>
      </p:sp>
    </p:spTree>
    <p:extLst>
      <p:ext uri="{BB962C8B-B14F-4D97-AF65-F5344CB8AC3E}">
        <p14:creationId xmlns:p14="http://schemas.microsoft.com/office/powerpoint/2010/main" val="169875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DE9965B-F277-EE41-8776-A80E868CFB69}" type="datetimeFigureOut">
              <a:rPr lang="en-US" smtClean="0"/>
              <a:t>8/30/21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B004DE5-BE5B-F34D-8DAD-75250F7BEB90}" type="slidenum">
              <a:rPr lang="en-US" smtClean="0"/>
              <a:t>‹#›</a:t>
            </a:fld>
            <a:endParaRPr lang="en-US"/>
          </a:p>
        </p:txBody>
      </p:sp>
    </p:spTree>
    <p:extLst>
      <p:ext uri="{BB962C8B-B14F-4D97-AF65-F5344CB8AC3E}">
        <p14:creationId xmlns:p14="http://schemas.microsoft.com/office/powerpoint/2010/main" val="331757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E9965B-F277-EE41-8776-A80E868CFB69}" type="datetimeFigureOut">
              <a:rPr lang="en-US" smtClean="0"/>
              <a:t>8/30/21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04DE5-BE5B-F34D-8DAD-75250F7BEB90}" type="slidenum">
              <a:rPr lang="en-US" smtClean="0"/>
              <a:t>‹#›</a:t>
            </a:fld>
            <a:endParaRPr lang="en-US"/>
          </a:p>
        </p:txBody>
      </p:sp>
    </p:spTree>
    <p:extLst>
      <p:ext uri="{BB962C8B-B14F-4D97-AF65-F5344CB8AC3E}">
        <p14:creationId xmlns:p14="http://schemas.microsoft.com/office/powerpoint/2010/main" val="276978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DE9965B-F277-EE41-8776-A80E868CFB69}" type="datetimeFigureOut">
              <a:rPr lang="en-US" smtClean="0"/>
              <a:t>8/30/21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B004DE5-BE5B-F34D-8DAD-75250F7BEB90}"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6434008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505F-2F0C-E442-ABDC-448DC3F90CB6}"/>
              </a:ext>
            </a:extLst>
          </p:cNvPr>
          <p:cNvSpPr>
            <a:spLocks noGrp="1"/>
          </p:cNvSpPr>
          <p:nvPr>
            <p:ph type="ctrTitle"/>
          </p:nvPr>
        </p:nvSpPr>
        <p:spPr>
          <a:xfrm>
            <a:off x="455065" y="704585"/>
            <a:ext cx="11274480" cy="1475013"/>
          </a:xfrm>
        </p:spPr>
        <p:txBody>
          <a:bodyPr>
            <a:noAutofit/>
          </a:bodyPr>
          <a:lstStyle/>
          <a:p>
            <a:r>
              <a:rPr lang="en-GB" sz="3200" b="1" dirty="0"/>
              <a:t>Creating Pivotal Moments in Undergraduate Learning through Assessment Dialogue</a:t>
            </a:r>
            <a:endParaRPr lang="en-US" sz="3200" b="1" dirty="0"/>
          </a:p>
        </p:txBody>
      </p:sp>
      <p:sp>
        <p:nvSpPr>
          <p:cNvPr id="3" name="Subtitle 2">
            <a:extLst>
              <a:ext uri="{FF2B5EF4-FFF2-40B4-BE49-F238E27FC236}">
                <a16:creationId xmlns:a16="http://schemas.microsoft.com/office/drawing/2014/main" id="{7C95E556-46A5-F64D-9D6B-6B10857F31F4}"/>
              </a:ext>
            </a:extLst>
          </p:cNvPr>
          <p:cNvSpPr>
            <a:spLocks noGrp="1"/>
          </p:cNvSpPr>
          <p:nvPr>
            <p:ph type="subTitle" idx="1"/>
          </p:nvPr>
        </p:nvSpPr>
        <p:spPr>
          <a:xfrm>
            <a:off x="455064" y="2350380"/>
            <a:ext cx="11274479" cy="411731"/>
          </a:xfrm>
        </p:spPr>
        <p:txBody>
          <a:bodyPr>
            <a:normAutofit/>
          </a:bodyPr>
          <a:lstStyle/>
          <a:p>
            <a:r>
              <a:rPr lang="en-US" sz="2000" dirty="0"/>
              <a:t>Jennifer hill &amp; harry west </a:t>
            </a:r>
          </a:p>
        </p:txBody>
      </p:sp>
      <p:pic>
        <p:nvPicPr>
          <p:cNvPr id="7" name="Picture 6">
            <a:extLst>
              <a:ext uri="{FF2B5EF4-FFF2-40B4-BE49-F238E27FC236}">
                <a16:creationId xmlns:a16="http://schemas.microsoft.com/office/drawing/2014/main" id="{D75F2FF0-88EC-2743-9111-CB2EB40A09B4}"/>
              </a:ext>
            </a:extLst>
          </p:cNvPr>
          <p:cNvPicPr>
            <a:picLocks noChangeAspect="1"/>
          </p:cNvPicPr>
          <p:nvPr/>
        </p:nvPicPr>
        <p:blipFill>
          <a:blip r:embed="rId2"/>
          <a:stretch>
            <a:fillRect/>
          </a:stretch>
        </p:blipFill>
        <p:spPr>
          <a:xfrm>
            <a:off x="4324958" y="3940490"/>
            <a:ext cx="2470180" cy="1739866"/>
          </a:xfrm>
          <a:prstGeom prst="rect">
            <a:avLst/>
          </a:prstGeom>
        </p:spPr>
      </p:pic>
      <p:pic>
        <p:nvPicPr>
          <p:cNvPr id="8" name="Picture 7">
            <a:extLst>
              <a:ext uri="{FF2B5EF4-FFF2-40B4-BE49-F238E27FC236}">
                <a16:creationId xmlns:a16="http://schemas.microsoft.com/office/drawing/2014/main" id="{3E36315D-C7FB-E549-A3BE-B3F6D880BE07}"/>
              </a:ext>
            </a:extLst>
          </p:cNvPr>
          <p:cNvPicPr>
            <a:picLocks noChangeAspect="1"/>
          </p:cNvPicPr>
          <p:nvPr/>
        </p:nvPicPr>
        <p:blipFill>
          <a:blip r:embed="rId3"/>
          <a:stretch>
            <a:fillRect/>
          </a:stretch>
        </p:blipFill>
        <p:spPr>
          <a:xfrm>
            <a:off x="7476284" y="3414178"/>
            <a:ext cx="3842721" cy="955803"/>
          </a:xfrm>
          <a:prstGeom prst="rect">
            <a:avLst/>
          </a:prstGeom>
        </p:spPr>
      </p:pic>
      <p:pic>
        <p:nvPicPr>
          <p:cNvPr id="10" name="Picture 9">
            <a:extLst>
              <a:ext uri="{FF2B5EF4-FFF2-40B4-BE49-F238E27FC236}">
                <a16:creationId xmlns:a16="http://schemas.microsoft.com/office/drawing/2014/main" id="{E93C0530-A4E0-AA4B-8DA9-736B522F2D6A}"/>
              </a:ext>
            </a:extLst>
          </p:cNvPr>
          <p:cNvPicPr>
            <a:picLocks noChangeAspect="1"/>
          </p:cNvPicPr>
          <p:nvPr/>
        </p:nvPicPr>
        <p:blipFill>
          <a:blip r:embed="rId4"/>
          <a:stretch>
            <a:fillRect/>
          </a:stretch>
        </p:blipFill>
        <p:spPr>
          <a:xfrm>
            <a:off x="8091008" y="4561852"/>
            <a:ext cx="2554972" cy="1328585"/>
          </a:xfrm>
          <a:prstGeom prst="rect">
            <a:avLst/>
          </a:prstGeom>
        </p:spPr>
      </p:pic>
      <p:sp>
        <p:nvSpPr>
          <p:cNvPr id="11" name="TextBox 10">
            <a:extLst>
              <a:ext uri="{FF2B5EF4-FFF2-40B4-BE49-F238E27FC236}">
                <a16:creationId xmlns:a16="http://schemas.microsoft.com/office/drawing/2014/main" id="{235F6DAD-7FD2-DD4E-A477-9C2968B022DF}"/>
              </a:ext>
            </a:extLst>
          </p:cNvPr>
          <p:cNvSpPr txBox="1"/>
          <p:nvPr/>
        </p:nvSpPr>
        <p:spPr>
          <a:xfrm>
            <a:off x="744415" y="4071759"/>
            <a:ext cx="4015946" cy="1477328"/>
          </a:xfrm>
          <a:prstGeom prst="rect">
            <a:avLst/>
          </a:prstGeom>
          <a:noFill/>
        </p:spPr>
        <p:txBody>
          <a:bodyPr wrap="square" rtlCol="0">
            <a:spAutoFit/>
          </a:bodyPr>
          <a:lstStyle/>
          <a:p>
            <a:r>
              <a:rPr lang="en-GB" dirty="0">
                <a:solidFill>
                  <a:schemeClr val="bg1"/>
                </a:solidFill>
              </a:rPr>
              <a:t>Assessment, Feedback and Academic Standards in Geography</a:t>
            </a:r>
          </a:p>
          <a:p>
            <a:endParaRPr lang="en-GB" dirty="0">
              <a:solidFill>
                <a:schemeClr val="bg1"/>
              </a:solidFill>
            </a:endParaRPr>
          </a:p>
          <a:p>
            <a:r>
              <a:rPr lang="en-GB" dirty="0">
                <a:solidFill>
                  <a:schemeClr val="bg1"/>
                </a:solidFill>
              </a:rPr>
              <a:t>RGS-IBG Annual International Conference 2021</a:t>
            </a:r>
          </a:p>
        </p:txBody>
      </p:sp>
    </p:spTree>
    <p:extLst>
      <p:ext uri="{BB962C8B-B14F-4D97-AF65-F5344CB8AC3E}">
        <p14:creationId xmlns:p14="http://schemas.microsoft.com/office/powerpoint/2010/main" val="339467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31EFF-BFDF-6C46-B8FE-CCB8A52F2170}"/>
              </a:ext>
            </a:extLst>
          </p:cNvPr>
          <p:cNvSpPr>
            <a:spLocks noGrp="1"/>
          </p:cNvSpPr>
          <p:nvPr>
            <p:ph type="title"/>
          </p:nvPr>
        </p:nvSpPr>
        <p:spPr/>
        <p:txBody>
          <a:bodyPr/>
          <a:lstStyle/>
          <a:p>
            <a:r>
              <a:rPr lang="en-US" dirty="0"/>
              <a:t>Findings: Student 4 - Carolyn </a:t>
            </a:r>
          </a:p>
        </p:txBody>
      </p:sp>
      <p:sp>
        <p:nvSpPr>
          <p:cNvPr id="3" name="Content Placeholder 2">
            <a:extLst>
              <a:ext uri="{FF2B5EF4-FFF2-40B4-BE49-F238E27FC236}">
                <a16:creationId xmlns:a16="http://schemas.microsoft.com/office/drawing/2014/main" id="{24CCE4F1-AA3B-B24F-8ACD-7B65BC4771E9}"/>
              </a:ext>
            </a:extLst>
          </p:cNvPr>
          <p:cNvSpPr>
            <a:spLocks noGrp="1"/>
          </p:cNvSpPr>
          <p:nvPr>
            <p:ph idx="1"/>
          </p:nvPr>
        </p:nvSpPr>
        <p:spPr/>
        <p:txBody>
          <a:bodyPr/>
          <a:lstStyle/>
          <a:p>
            <a:r>
              <a:rPr lang="en-GB" dirty="0"/>
              <a:t>Carolyn’s draft essay was poor, falling within the third-class band (40-49%). </a:t>
            </a:r>
          </a:p>
          <a:p>
            <a:r>
              <a:rPr lang="en-GB" dirty="0"/>
              <a:t>In the face-to-face meeting Carolyn acknowledged that her draft was not fully formed and that she wanted feedback to gain direction. </a:t>
            </a:r>
          </a:p>
          <a:p>
            <a:r>
              <a:rPr lang="en-GB" dirty="0"/>
              <a:t>She commented that she had planned a structure but believed she had </a:t>
            </a:r>
            <a:r>
              <a:rPr lang="en-GB" i="1" dirty="0"/>
              <a:t>‘lost her way’ </a:t>
            </a:r>
            <a:r>
              <a:rPr lang="en-GB" dirty="0"/>
              <a:t>during the writing.  The dialogue focused on generating Carolyn’s insight into developing a good structure for her essay and enhancing its critical depth. </a:t>
            </a:r>
          </a:p>
          <a:p>
            <a:endParaRPr lang="en-GB" dirty="0"/>
          </a:p>
          <a:p>
            <a:r>
              <a:rPr lang="en-GB" dirty="0"/>
              <a:t>Teacher feedback on Carolyn’s final submitted essay (awarded 60%) noted that she had built on her first draft by including a wider range of case studies, applied more effectively to the question.</a:t>
            </a:r>
            <a:endParaRPr lang="en-US" dirty="0"/>
          </a:p>
        </p:txBody>
      </p:sp>
    </p:spTree>
    <p:extLst>
      <p:ext uri="{BB962C8B-B14F-4D97-AF65-F5344CB8AC3E}">
        <p14:creationId xmlns:p14="http://schemas.microsoft.com/office/powerpoint/2010/main" val="119916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F9DFA0-7A79-0644-85DB-0894C3B5B5AB}"/>
              </a:ext>
            </a:extLst>
          </p:cNvPr>
          <p:cNvSpPr>
            <a:spLocks noGrp="1"/>
          </p:cNvSpPr>
          <p:nvPr>
            <p:ph idx="1"/>
          </p:nvPr>
        </p:nvSpPr>
        <p:spPr/>
        <p:txBody>
          <a:bodyPr/>
          <a:lstStyle/>
          <a:p>
            <a:r>
              <a:rPr lang="en-GB" dirty="0"/>
              <a:t>Emotionally, Carolyn observed that receiving the teacher commentary was ‘hard but helpful’:</a:t>
            </a:r>
          </a:p>
          <a:p>
            <a:pPr marL="0" indent="0" algn="ctr">
              <a:buNone/>
            </a:pPr>
            <a:r>
              <a:rPr lang="en-GB" i="1" dirty="0"/>
              <a:t>‘I don't always get my feedback because I’m too nervous to go and see the lecturer. But with this you’re encouraged to and that’s good … rather than hiding from your grade, and what went well and what went wrong, you actually discuss it’</a:t>
            </a:r>
          </a:p>
          <a:p>
            <a:pPr marL="0" indent="0" algn="ctr">
              <a:buNone/>
            </a:pPr>
            <a:endParaRPr lang="en-GB" i="1" dirty="0"/>
          </a:p>
          <a:p>
            <a:r>
              <a:rPr lang="en-GB" dirty="0"/>
              <a:t>Carolyn also believed that going through the process helped her with other second year essays:</a:t>
            </a:r>
          </a:p>
          <a:p>
            <a:pPr marL="0" indent="0" algn="ctr">
              <a:buNone/>
            </a:pPr>
            <a:r>
              <a:rPr lang="en-GB" i="1" dirty="0"/>
              <a:t>‘I know how to structure better and where to go with the research … I will make sure I do a detailed draft and then go through it with the marking scheme’</a:t>
            </a:r>
            <a:endParaRPr lang="en-GB" dirty="0"/>
          </a:p>
          <a:p>
            <a:endParaRPr lang="en-GB" i="1" dirty="0"/>
          </a:p>
          <a:p>
            <a:pPr marL="0" indent="0">
              <a:buNone/>
            </a:pPr>
            <a:endParaRPr lang="en-GB" dirty="0"/>
          </a:p>
          <a:p>
            <a:endParaRPr lang="en-US" dirty="0"/>
          </a:p>
        </p:txBody>
      </p:sp>
      <p:sp>
        <p:nvSpPr>
          <p:cNvPr id="6" name="Title 1">
            <a:extLst>
              <a:ext uri="{FF2B5EF4-FFF2-40B4-BE49-F238E27FC236}">
                <a16:creationId xmlns:a16="http://schemas.microsoft.com/office/drawing/2014/main" id="{8E09077C-3CEB-4002-9F4C-37FE6F2872B6}"/>
              </a:ext>
            </a:extLst>
          </p:cNvPr>
          <p:cNvSpPr>
            <a:spLocks noGrp="1"/>
          </p:cNvSpPr>
          <p:nvPr>
            <p:ph type="title"/>
          </p:nvPr>
        </p:nvSpPr>
        <p:spPr>
          <a:xfrm>
            <a:off x="581192" y="702156"/>
            <a:ext cx="11029616" cy="1013800"/>
          </a:xfrm>
        </p:spPr>
        <p:txBody>
          <a:bodyPr/>
          <a:lstStyle/>
          <a:p>
            <a:r>
              <a:rPr lang="en-US" dirty="0"/>
              <a:t>Findings: Student 4 - Carolyn </a:t>
            </a:r>
          </a:p>
        </p:txBody>
      </p:sp>
    </p:spTree>
    <p:extLst>
      <p:ext uri="{BB962C8B-B14F-4D97-AF65-F5344CB8AC3E}">
        <p14:creationId xmlns:p14="http://schemas.microsoft.com/office/powerpoint/2010/main" val="10116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C3BB-142D-0A4F-BCF1-D1306EA57A1F}"/>
              </a:ext>
            </a:extLst>
          </p:cNvPr>
          <p:cNvSpPr>
            <a:spLocks noGrp="1"/>
          </p:cNvSpPr>
          <p:nvPr>
            <p:ph type="title"/>
          </p:nvPr>
        </p:nvSpPr>
        <p:spPr/>
        <p:txBody>
          <a:bodyPr/>
          <a:lstStyle/>
          <a:p>
            <a:r>
              <a:rPr lang="en-US" dirty="0"/>
              <a:t>Key highlights: </a:t>
            </a:r>
            <a:r>
              <a:rPr lang="en-GB" dirty="0"/>
              <a:t>improving work within and beyond task </a:t>
            </a:r>
            <a:endParaRPr lang="en-US" dirty="0"/>
          </a:p>
        </p:txBody>
      </p:sp>
      <p:sp>
        <p:nvSpPr>
          <p:cNvPr id="3" name="Content Placeholder 2">
            <a:extLst>
              <a:ext uri="{FF2B5EF4-FFF2-40B4-BE49-F238E27FC236}">
                <a16:creationId xmlns:a16="http://schemas.microsoft.com/office/drawing/2014/main" id="{DF2D8392-CD94-B24A-B14D-CC121D9F408A}"/>
              </a:ext>
            </a:extLst>
          </p:cNvPr>
          <p:cNvSpPr>
            <a:spLocks noGrp="1"/>
          </p:cNvSpPr>
          <p:nvPr>
            <p:ph idx="1"/>
          </p:nvPr>
        </p:nvSpPr>
        <p:spPr>
          <a:xfrm>
            <a:off x="581192" y="2082394"/>
            <a:ext cx="11029615" cy="4522573"/>
          </a:xfrm>
        </p:spPr>
        <p:txBody>
          <a:bodyPr>
            <a:normAutofit fontScale="92500" lnSpcReduction="10000"/>
          </a:bodyPr>
          <a:lstStyle/>
          <a:p>
            <a:r>
              <a:rPr lang="en-GB" dirty="0"/>
              <a:t>The process of dialogic feed-forward promoted all elements of feedback literacy to some extent: appreciating the purpose and value of feedback; making judgments; managing affect, and demonstrating volition and agency to act. </a:t>
            </a:r>
          </a:p>
          <a:p>
            <a:endParaRPr lang="en-US" sz="800" dirty="0"/>
          </a:p>
          <a:p>
            <a:r>
              <a:rPr lang="en-GB" dirty="0"/>
              <a:t>Engaging in dialogic feed-forward helped the students to clarify the task requirements in terms of aims and content (e.g. ideas and analysis) and form (e.g. the structure and coherence of the text).</a:t>
            </a:r>
          </a:p>
          <a:p>
            <a:endParaRPr lang="en-GB" sz="800" dirty="0"/>
          </a:p>
          <a:p>
            <a:r>
              <a:rPr lang="en-GB" dirty="0"/>
              <a:t>The students self-avowed to increased self-efficacy, which sustained their motivation and led to improved </a:t>
            </a:r>
            <a:r>
              <a:rPr lang="en-GB"/>
              <a:t>performance outcomes (see Hill and West 2020). </a:t>
            </a:r>
            <a:endParaRPr lang="en-GB" dirty="0"/>
          </a:p>
          <a:p>
            <a:endParaRPr lang="en-GB" sz="1900" dirty="0"/>
          </a:p>
          <a:p>
            <a:r>
              <a:rPr lang="en-GB" dirty="0"/>
              <a:t>The assessment dialogue prompted changes to longer term learning strategies as students transferred their positive behaviours and understanding to other units.</a:t>
            </a:r>
          </a:p>
          <a:p>
            <a:endParaRPr lang="en-GB" sz="900" dirty="0"/>
          </a:p>
        </p:txBody>
      </p:sp>
    </p:spTree>
    <p:extLst>
      <p:ext uri="{BB962C8B-B14F-4D97-AF65-F5344CB8AC3E}">
        <p14:creationId xmlns:p14="http://schemas.microsoft.com/office/powerpoint/2010/main" val="43080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3DA4-DA18-4148-982A-6855FCBDA5EA}"/>
              </a:ext>
            </a:extLst>
          </p:cNvPr>
          <p:cNvSpPr>
            <a:spLocks noGrp="1"/>
          </p:cNvSpPr>
          <p:nvPr>
            <p:ph type="title"/>
          </p:nvPr>
        </p:nvSpPr>
        <p:spPr/>
        <p:txBody>
          <a:bodyPr/>
          <a:lstStyle/>
          <a:p>
            <a:r>
              <a:rPr lang="en-US" dirty="0"/>
              <a:t>Key highlights: </a:t>
            </a:r>
            <a:r>
              <a:rPr lang="en-GB" dirty="0"/>
              <a:t>Intellectual and emotional responses </a:t>
            </a:r>
            <a:endParaRPr lang="en-US" dirty="0"/>
          </a:p>
        </p:txBody>
      </p:sp>
      <p:sp>
        <p:nvSpPr>
          <p:cNvPr id="3" name="Content Placeholder 2">
            <a:extLst>
              <a:ext uri="{FF2B5EF4-FFF2-40B4-BE49-F238E27FC236}">
                <a16:creationId xmlns:a16="http://schemas.microsoft.com/office/drawing/2014/main" id="{46A93EC1-A5BD-AE41-9F56-8E29696949E7}"/>
              </a:ext>
            </a:extLst>
          </p:cNvPr>
          <p:cNvSpPr>
            <a:spLocks noGrp="1"/>
          </p:cNvSpPr>
          <p:nvPr>
            <p:ph idx="1"/>
          </p:nvPr>
        </p:nvSpPr>
        <p:spPr>
          <a:xfrm>
            <a:off x="581192" y="2207086"/>
            <a:ext cx="11029615" cy="4522573"/>
          </a:xfrm>
        </p:spPr>
        <p:txBody>
          <a:bodyPr/>
          <a:lstStyle/>
          <a:p>
            <a:r>
              <a:rPr lang="en-GB" dirty="0"/>
              <a:t>Teacher commentary was sometimes challenging for the students to receive, especially those with more vulnerable academic dispositions.</a:t>
            </a:r>
          </a:p>
          <a:p>
            <a:endParaRPr lang="en-GB" sz="700" dirty="0"/>
          </a:p>
          <a:p>
            <a:r>
              <a:rPr lang="en-GB" dirty="0"/>
              <a:t>Dialogue with the teacher helped the students to manage their emotions – key here was the establishment of a personalised and caring ‘safe space’ for learning and receiving, sometimes critical, feedback.</a:t>
            </a:r>
          </a:p>
          <a:p>
            <a:endParaRPr lang="en-GB" dirty="0"/>
          </a:p>
          <a:p>
            <a:r>
              <a:rPr lang="en-GB" dirty="0"/>
              <a:t>Feeding forward in a low stakes environment eases stress for students, helping some to overcome their fear of critique - they can make good their work and learn from their weaknesses before formal grading.</a:t>
            </a:r>
            <a:endParaRPr lang="en-US" dirty="0"/>
          </a:p>
        </p:txBody>
      </p:sp>
    </p:spTree>
    <p:extLst>
      <p:ext uri="{BB962C8B-B14F-4D97-AF65-F5344CB8AC3E}">
        <p14:creationId xmlns:p14="http://schemas.microsoft.com/office/powerpoint/2010/main" val="179825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BC0A-C7FE-B047-B227-020662D4F17F}"/>
              </a:ext>
            </a:extLst>
          </p:cNvPr>
          <p:cNvSpPr>
            <a:spLocks noGrp="1"/>
          </p:cNvSpPr>
          <p:nvPr>
            <p:ph type="title"/>
          </p:nvPr>
        </p:nvSpPr>
        <p:spPr/>
        <p:txBody>
          <a:bodyPr/>
          <a:lstStyle/>
          <a:p>
            <a:r>
              <a:rPr lang="en-US" dirty="0"/>
              <a:t>Dialogic feed-forward as a pivotal moment</a:t>
            </a:r>
          </a:p>
        </p:txBody>
      </p:sp>
      <p:sp>
        <p:nvSpPr>
          <p:cNvPr id="3" name="Content Placeholder 2">
            <a:extLst>
              <a:ext uri="{FF2B5EF4-FFF2-40B4-BE49-F238E27FC236}">
                <a16:creationId xmlns:a16="http://schemas.microsoft.com/office/drawing/2014/main" id="{2FEBB9D2-52E1-DC4E-8D84-5FEA83164544}"/>
              </a:ext>
            </a:extLst>
          </p:cNvPr>
          <p:cNvSpPr>
            <a:spLocks noGrp="1"/>
          </p:cNvSpPr>
          <p:nvPr>
            <p:ph idx="1"/>
          </p:nvPr>
        </p:nvSpPr>
        <p:spPr>
          <a:xfrm>
            <a:off x="355571" y="2160987"/>
            <a:ext cx="4309785" cy="4303038"/>
          </a:xfrm>
        </p:spPr>
        <p:txBody>
          <a:bodyPr/>
          <a:lstStyle/>
          <a:p>
            <a:r>
              <a:rPr lang="en-GB" dirty="0"/>
              <a:t>Our results evidence that personalised DFF can act as a fulcrum, changing passive teacher comments, via a process of negotiated sense-making, into outputs of positive student motivation, behaviours, and performance. </a:t>
            </a:r>
          </a:p>
          <a:p>
            <a:r>
              <a:rPr lang="en-GB" dirty="0"/>
              <a:t>Such meaningful connections can act as pivotal moments in learning.</a:t>
            </a:r>
            <a:endParaRPr lang="en-US" dirty="0"/>
          </a:p>
        </p:txBody>
      </p:sp>
      <p:pic>
        <p:nvPicPr>
          <p:cNvPr id="5" name="Picture 4" descr="Diagram&#10;&#10;Description automatically generated">
            <a:extLst>
              <a:ext uri="{FF2B5EF4-FFF2-40B4-BE49-F238E27FC236}">
                <a16:creationId xmlns:a16="http://schemas.microsoft.com/office/drawing/2014/main" id="{CD874472-DAB5-6642-B449-A50DBB86A55A}"/>
              </a:ext>
            </a:extLst>
          </p:cNvPr>
          <p:cNvPicPr>
            <a:picLocks noChangeAspect="1"/>
          </p:cNvPicPr>
          <p:nvPr/>
        </p:nvPicPr>
        <p:blipFill>
          <a:blip r:embed="rId2"/>
          <a:stretch>
            <a:fillRect/>
          </a:stretch>
        </p:blipFill>
        <p:spPr>
          <a:xfrm>
            <a:off x="4665356" y="2270754"/>
            <a:ext cx="7153272" cy="4083505"/>
          </a:xfrm>
          <a:prstGeom prst="rect">
            <a:avLst/>
          </a:prstGeom>
        </p:spPr>
      </p:pic>
    </p:spTree>
    <p:extLst>
      <p:ext uri="{BB962C8B-B14F-4D97-AF65-F5344CB8AC3E}">
        <p14:creationId xmlns:p14="http://schemas.microsoft.com/office/powerpoint/2010/main" val="91590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A8F03-5383-B942-BDD5-3E727832A224}"/>
              </a:ext>
            </a:extLst>
          </p:cNvPr>
          <p:cNvSpPr>
            <a:spLocks noGrp="1"/>
          </p:cNvSpPr>
          <p:nvPr>
            <p:ph type="title"/>
          </p:nvPr>
        </p:nvSpPr>
        <p:spPr/>
        <p:txBody>
          <a:bodyPr/>
          <a:lstStyle/>
          <a:p>
            <a:r>
              <a:rPr lang="en-GB" dirty="0"/>
              <a:t>Problematising dialogic feed-forward</a:t>
            </a:r>
            <a:endParaRPr lang="en-US" dirty="0"/>
          </a:p>
        </p:txBody>
      </p:sp>
      <p:sp>
        <p:nvSpPr>
          <p:cNvPr id="3" name="Content Placeholder 2">
            <a:extLst>
              <a:ext uri="{FF2B5EF4-FFF2-40B4-BE49-F238E27FC236}">
                <a16:creationId xmlns:a16="http://schemas.microsoft.com/office/drawing/2014/main" id="{D2C06BB8-6D52-1F4F-9516-39CFD2C9CE0C}"/>
              </a:ext>
            </a:extLst>
          </p:cNvPr>
          <p:cNvSpPr>
            <a:spLocks noGrp="1"/>
          </p:cNvSpPr>
          <p:nvPr>
            <p:ph idx="1"/>
          </p:nvPr>
        </p:nvSpPr>
        <p:spPr/>
        <p:txBody>
          <a:bodyPr/>
          <a:lstStyle/>
          <a:p>
            <a:r>
              <a:rPr lang="en-GB" dirty="0"/>
              <a:t>Despite the clear benefits of DFF,  if we adopt a broader frame of reference, we can recognise some important challenges … </a:t>
            </a:r>
          </a:p>
          <a:p>
            <a:endParaRPr lang="en-GB" dirty="0"/>
          </a:p>
          <a:p>
            <a:r>
              <a:rPr lang="en-GB" dirty="0"/>
              <a:t>We recognize that DFF is a resource-intensive intervention. </a:t>
            </a:r>
          </a:p>
          <a:p>
            <a:r>
              <a:rPr lang="en-GB" dirty="0"/>
              <a:t>To offer practical and impactful feedback strategies, the approach needs to be designed strategically into the curriculum (</a:t>
            </a:r>
            <a:r>
              <a:rPr lang="en-GB" dirty="0" err="1"/>
              <a:t>Boud</a:t>
            </a:r>
            <a:r>
              <a:rPr lang="en-GB" dirty="0"/>
              <a:t> and Molloy 2013).</a:t>
            </a:r>
          </a:p>
          <a:p>
            <a:r>
              <a:rPr lang="en-GB" dirty="0"/>
              <a:t>Possibly in the first year of study when students need to build confidence in their ability to work at degree level and understand their responsibility in seeking out and implementing feedback.</a:t>
            </a:r>
          </a:p>
          <a:p>
            <a:endParaRPr lang="en-US" dirty="0"/>
          </a:p>
        </p:txBody>
      </p:sp>
    </p:spTree>
    <p:extLst>
      <p:ext uri="{BB962C8B-B14F-4D97-AF65-F5344CB8AC3E}">
        <p14:creationId xmlns:p14="http://schemas.microsoft.com/office/powerpoint/2010/main" val="25113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91B2B-6E4E-1B4C-B449-7B4EC828CD07}"/>
              </a:ext>
            </a:extLst>
          </p:cNvPr>
          <p:cNvSpPr>
            <a:spLocks noGrp="1"/>
          </p:cNvSpPr>
          <p:nvPr>
            <p:ph type="title"/>
          </p:nvPr>
        </p:nvSpPr>
        <p:spPr/>
        <p:txBody>
          <a:bodyPr/>
          <a:lstStyle/>
          <a:p>
            <a:r>
              <a:rPr lang="en-GB" dirty="0"/>
              <a:t>Problematising dialogic feed-forward</a:t>
            </a:r>
            <a:endParaRPr lang="en-US" dirty="0"/>
          </a:p>
        </p:txBody>
      </p:sp>
      <p:sp>
        <p:nvSpPr>
          <p:cNvPr id="3" name="Content Placeholder 2">
            <a:extLst>
              <a:ext uri="{FF2B5EF4-FFF2-40B4-BE49-F238E27FC236}">
                <a16:creationId xmlns:a16="http://schemas.microsoft.com/office/drawing/2014/main" id="{ACEF65C5-15CB-F240-BD80-B16A0FA07A5C}"/>
              </a:ext>
            </a:extLst>
          </p:cNvPr>
          <p:cNvSpPr>
            <a:spLocks noGrp="1"/>
          </p:cNvSpPr>
          <p:nvPr>
            <p:ph idx="1"/>
          </p:nvPr>
        </p:nvSpPr>
        <p:spPr/>
        <p:txBody>
          <a:bodyPr>
            <a:normAutofit lnSpcReduction="10000"/>
          </a:bodyPr>
          <a:lstStyle/>
          <a:p>
            <a:r>
              <a:rPr lang="en-GB" dirty="0"/>
              <a:t>Each year, two or three of the 36 students on the unit did not attend a meeting with the teacher. </a:t>
            </a:r>
          </a:p>
          <a:p>
            <a:r>
              <a:rPr lang="en-GB" dirty="0"/>
              <a:t>The dialogic process failed to help reluctant (predominantly white male) students who were not prepared to engage fully with taught classes or feedback opportunities.</a:t>
            </a:r>
          </a:p>
          <a:p>
            <a:endParaRPr lang="en-GB" dirty="0"/>
          </a:p>
          <a:p>
            <a:r>
              <a:rPr lang="en-GB" dirty="0"/>
              <a:t>Equally, students who presented an excellent, first-class draft (over 70%) often improved their draft only minimally.  These students tended to undertake cosmetic or token changes. </a:t>
            </a:r>
          </a:p>
          <a:p>
            <a:r>
              <a:rPr lang="en-GB" dirty="0"/>
              <a:t>This was due largely to the predicted grade meeting their expectations and not wanting to make changes that might lower the final grade.</a:t>
            </a:r>
            <a:endParaRPr lang="en-US" dirty="0"/>
          </a:p>
        </p:txBody>
      </p:sp>
    </p:spTree>
    <p:extLst>
      <p:ext uri="{BB962C8B-B14F-4D97-AF65-F5344CB8AC3E}">
        <p14:creationId xmlns:p14="http://schemas.microsoft.com/office/powerpoint/2010/main" val="124440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0A80-812A-8344-9781-937390CB9742}"/>
              </a:ext>
            </a:extLst>
          </p:cNvPr>
          <p:cNvSpPr>
            <a:spLocks noGrp="1"/>
          </p:cNvSpPr>
          <p:nvPr>
            <p:ph type="title"/>
          </p:nvPr>
        </p:nvSpPr>
        <p:spPr/>
        <p:txBody>
          <a:bodyPr/>
          <a:lstStyle/>
          <a:p>
            <a:r>
              <a:rPr lang="en-GB" dirty="0"/>
              <a:t>Problematising dialogic feed-forward</a:t>
            </a:r>
            <a:endParaRPr lang="en-US" dirty="0"/>
          </a:p>
        </p:txBody>
      </p:sp>
      <p:sp>
        <p:nvSpPr>
          <p:cNvPr id="3" name="Content Placeholder 2">
            <a:extLst>
              <a:ext uri="{FF2B5EF4-FFF2-40B4-BE49-F238E27FC236}">
                <a16:creationId xmlns:a16="http://schemas.microsoft.com/office/drawing/2014/main" id="{64B75C52-5EE8-DA4D-8B0E-1D2867F54A8E}"/>
              </a:ext>
            </a:extLst>
          </p:cNvPr>
          <p:cNvSpPr>
            <a:spLocks noGrp="1"/>
          </p:cNvSpPr>
          <p:nvPr>
            <p:ph idx="1"/>
          </p:nvPr>
        </p:nvSpPr>
        <p:spPr>
          <a:xfrm>
            <a:off x="581192" y="2217477"/>
            <a:ext cx="11029615" cy="4522573"/>
          </a:xfrm>
        </p:spPr>
        <p:txBody>
          <a:bodyPr/>
          <a:lstStyle/>
          <a:p>
            <a:r>
              <a:rPr lang="en-GB" dirty="0"/>
              <a:t>A dialogic feed-forward approach can take students and teachers into ‘borderland’ spaces of learning (Hill et al. 2016). </a:t>
            </a:r>
          </a:p>
          <a:p>
            <a:endParaRPr lang="en-GB" sz="1200" dirty="0"/>
          </a:p>
          <a:p>
            <a:r>
              <a:rPr lang="en-GB" dirty="0"/>
              <a:t>Moving into these spaces, where they take a more active role in their learning, can be emotionally demanding, often taking students beyond their comfort zone and initiating feelings of uncertainty, vulnerability, and discomfort (Hill et al. 2021).</a:t>
            </a:r>
          </a:p>
          <a:p>
            <a:endParaRPr lang="en-GB" sz="1200" dirty="0"/>
          </a:p>
          <a:p>
            <a:r>
              <a:rPr lang="en-GB" dirty="0"/>
              <a:t>Teachers should support students to take part confidently in conversations, enabling them to question and challenge, and not feel their self-esteem is threatened (Blair and McGinty 2013).</a:t>
            </a:r>
            <a:endParaRPr lang="en-US" dirty="0"/>
          </a:p>
        </p:txBody>
      </p:sp>
    </p:spTree>
    <p:extLst>
      <p:ext uri="{BB962C8B-B14F-4D97-AF65-F5344CB8AC3E}">
        <p14:creationId xmlns:p14="http://schemas.microsoft.com/office/powerpoint/2010/main" val="401444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F30D1-8656-CE4E-9347-6E3E96E09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D9261A3-A6EB-3C45-9CF3-55F4035A0279}"/>
              </a:ext>
            </a:extLst>
          </p:cNvPr>
          <p:cNvSpPr>
            <a:spLocks noGrp="1"/>
          </p:cNvSpPr>
          <p:nvPr>
            <p:ph idx="1"/>
          </p:nvPr>
        </p:nvSpPr>
        <p:spPr/>
        <p:txBody>
          <a:bodyPr>
            <a:normAutofit lnSpcReduction="10000"/>
          </a:bodyPr>
          <a:lstStyle/>
          <a:p>
            <a:r>
              <a:rPr lang="en-US" dirty="0"/>
              <a:t>Dialogue can play an important role in helping students interpret and work with teacher feedback/feed-forward.</a:t>
            </a:r>
          </a:p>
          <a:p>
            <a:r>
              <a:rPr lang="en-US" dirty="0"/>
              <a:t>Students report the many benefits that a DFF approach to assessment can have, including sense-making, confidence building, and developing A&amp;F literacy applicable to other work. </a:t>
            </a:r>
          </a:p>
          <a:p>
            <a:r>
              <a:rPr lang="en-US" dirty="0"/>
              <a:t>As such, DFF can act as a pivotal moment in a student’s learning journey. </a:t>
            </a:r>
          </a:p>
          <a:p>
            <a:endParaRPr lang="en-US" dirty="0"/>
          </a:p>
          <a:p>
            <a:r>
              <a:rPr lang="en-US" dirty="0"/>
              <a:t>However, it is important to reflect on the potential problematics of a DFF approach, including challenges in workload resourcing, the responses of different student groups, and the importance of reflecting on the emotional aspects of receiving feedback in this way. </a:t>
            </a:r>
          </a:p>
        </p:txBody>
      </p:sp>
    </p:spTree>
    <p:extLst>
      <p:ext uri="{BB962C8B-B14F-4D97-AF65-F5344CB8AC3E}">
        <p14:creationId xmlns:p14="http://schemas.microsoft.com/office/powerpoint/2010/main" val="10152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3D48-8FBD-E449-8B99-77A2B387AAB5}"/>
              </a:ext>
            </a:extLst>
          </p:cNvPr>
          <p:cNvSpPr>
            <a:spLocks noGrp="1"/>
          </p:cNvSpPr>
          <p:nvPr>
            <p:ph type="title"/>
          </p:nvPr>
        </p:nvSpPr>
        <p:spPr/>
        <p:txBody>
          <a:bodyPr/>
          <a:lstStyle/>
          <a:p>
            <a:r>
              <a:rPr lang="en-US" dirty="0"/>
              <a:t>Dialogue in assessment and feedback</a:t>
            </a:r>
          </a:p>
        </p:txBody>
      </p:sp>
      <p:sp>
        <p:nvSpPr>
          <p:cNvPr id="3" name="Content Placeholder 2">
            <a:extLst>
              <a:ext uri="{FF2B5EF4-FFF2-40B4-BE49-F238E27FC236}">
                <a16:creationId xmlns:a16="http://schemas.microsoft.com/office/drawing/2014/main" id="{A6B82770-4EE7-F14A-9CB9-F242E5405D14}"/>
              </a:ext>
            </a:extLst>
          </p:cNvPr>
          <p:cNvSpPr>
            <a:spLocks noGrp="1"/>
          </p:cNvSpPr>
          <p:nvPr>
            <p:ph idx="1"/>
          </p:nvPr>
        </p:nvSpPr>
        <p:spPr/>
        <p:txBody>
          <a:bodyPr/>
          <a:lstStyle/>
          <a:p>
            <a:r>
              <a:rPr lang="en-GB" dirty="0"/>
              <a:t>A key debate in HE is how A&amp;F can be constructed to maximize opportunities for meaningful student learning, moving beyond certification of performance to assessment </a:t>
            </a:r>
            <a:r>
              <a:rPr lang="en-GB" i="1" dirty="0"/>
              <a:t>for </a:t>
            </a:r>
            <a:r>
              <a:rPr lang="en-GB" dirty="0"/>
              <a:t>and </a:t>
            </a:r>
            <a:r>
              <a:rPr lang="en-GB" i="1" dirty="0"/>
              <a:t>as</a:t>
            </a:r>
            <a:r>
              <a:rPr lang="en-GB" dirty="0"/>
              <a:t> learning (Carless 2019;  </a:t>
            </a:r>
            <a:r>
              <a:rPr lang="en-GB" dirty="0" err="1"/>
              <a:t>Winstone</a:t>
            </a:r>
            <a:r>
              <a:rPr lang="en-GB" dirty="0"/>
              <a:t> and </a:t>
            </a:r>
            <a:r>
              <a:rPr lang="en-GB" dirty="0" err="1"/>
              <a:t>Boud</a:t>
            </a:r>
            <a:r>
              <a:rPr lang="en-GB" dirty="0"/>
              <a:t> 2019).</a:t>
            </a:r>
          </a:p>
          <a:p>
            <a:endParaRPr lang="en-GB" dirty="0"/>
          </a:p>
          <a:p>
            <a:r>
              <a:rPr lang="en-GB" dirty="0"/>
              <a:t>Dialogue is particularly important in learning-focused feedback (Nicol 2010).</a:t>
            </a:r>
          </a:p>
          <a:p>
            <a:r>
              <a:rPr lang="en-GB" dirty="0"/>
              <a:t>Dialogue has the potential to reduce students’ difficulties in appreciating feedback as it encourages co-creation of meaning.</a:t>
            </a:r>
          </a:p>
          <a:p>
            <a:r>
              <a:rPr lang="en-GB" dirty="0"/>
              <a:t>Dialogic feedback forms part of a social constructivist, participatory approach to assessment.  </a:t>
            </a:r>
            <a:endParaRPr lang="en-US" dirty="0"/>
          </a:p>
        </p:txBody>
      </p:sp>
    </p:spTree>
    <p:extLst>
      <p:ext uri="{BB962C8B-B14F-4D97-AF65-F5344CB8AC3E}">
        <p14:creationId xmlns:p14="http://schemas.microsoft.com/office/powerpoint/2010/main" val="556626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7D7C-F57B-B042-9605-0E1C512FDFFF}"/>
              </a:ext>
            </a:extLst>
          </p:cNvPr>
          <p:cNvSpPr>
            <a:spLocks noGrp="1"/>
          </p:cNvSpPr>
          <p:nvPr>
            <p:ph type="title"/>
          </p:nvPr>
        </p:nvSpPr>
        <p:spPr/>
        <p:txBody>
          <a:bodyPr/>
          <a:lstStyle/>
          <a:p>
            <a:r>
              <a:rPr lang="en-US" dirty="0"/>
              <a:t>Dialogic feed-forward</a:t>
            </a:r>
          </a:p>
        </p:txBody>
      </p:sp>
      <p:sp>
        <p:nvSpPr>
          <p:cNvPr id="3" name="Content Placeholder 2">
            <a:extLst>
              <a:ext uri="{FF2B5EF4-FFF2-40B4-BE49-F238E27FC236}">
                <a16:creationId xmlns:a16="http://schemas.microsoft.com/office/drawing/2014/main" id="{961923B5-FC74-A44A-B2C7-007AD6B13B46}"/>
              </a:ext>
            </a:extLst>
          </p:cNvPr>
          <p:cNvSpPr>
            <a:spLocks noGrp="1"/>
          </p:cNvSpPr>
          <p:nvPr>
            <p:ph idx="1"/>
          </p:nvPr>
        </p:nvSpPr>
        <p:spPr>
          <a:xfrm>
            <a:off x="581192" y="2321388"/>
            <a:ext cx="11029615" cy="3840424"/>
          </a:xfrm>
        </p:spPr>
        <p:txBody>
          <a:bodyPr/>
          <a:lstStyle/>
          <a:p>
            <a:r>
              <a:rPr lang="en-GB" dirty="0"/>
              <a:t>In this small-scale intensive study, we explore how a learning-focused model of feedback is enacted in practice. </a:t>
            </a:r>
          </a:p>
          <a:p>
            <a:endParaRPr lang="en-GB" sz="1800" dirty="0"/>
          </a:p>
          <a:p>
            <a:r>
              <a:rPr lang="en-GB" dirty="0"/>
              <a:t>We focus on a particular form of undergraduate feedback pedagogy: ‘dialogic feed-forward’ (Hill &amp; West 2020). </a:t>
            </a:r>
          </a:p>
          <a:p>
            <a:endParaRPr lang="en-GB" sz="1800" dirty="0"/>
          </a:p>
          <a:p>
            <a:r>
              <a:rPr lang="en-GB" dirty="0"/>
              <a:t>Emphasis is placed on student involvement with learning through teacher commentary on developing work (i.e. discussion based on a draft submission prior to formal grading). </a:t>
            </a:r>
          </a:p>
        </p:txBody>
      </p:sp>
    </p:spTree>
    <p:extLst>
      <p:ext uri="{BB962C8B-B14F-4D97-AF65-F5344CB8AC3E}">
        <p14:creationId xmlns:p14="http://schemas.microsoft.com/office/powerpoint/2010/main" val="184915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2" descr="Diagram&#10;&#10;Description automatically generated">
            <a:extLst>
              <a:ext uri="{FF2B5EF4-FFF2-40B4-BE49-F238E27FC236}">
                <a16:creationId xmlns:a16="http://schemas.microsoft.com/office/drawing/2014/main" id="{EE4383B9-B569-CC40-A604-473A238BD32B}"/>
              </a:ext>
            </a:extLst>
          </p:cNvPr>
          <p:cNvPicPr>
            <a:picLocks noChangeAspect="1"/>
          </p:cNvPicPr>
          <p:nvPr/>
        </p:nvPicPr>
        <p:blipFill>
          <a:blip r:embed="rId2"/>
          <a:stretch>
            <a:fillRect/>
          </a:stretch>
        </p:blipFill>
        <p:spPr>
          <a:xfrm>
            <a:off x="446532" y="1122221"/>
            <a:ext cx="11292143" cy="4335910"/>
          </a:xfrm>
          <a:prstGeom prst="rect">
            <a:avLst/>
          </a:prstGeom>
        </p:spPr>
      </p:pic>
      <p:sp>
        <p:nvSpPr>
          <p:cNvPr id="16" name="Rectangle 15">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5">
            <a:extLst>
              <a:ext uri="{FF2B5EF4-FFF2-40B4-BE49-F238E27FC236}">
                <a16:creationId xmlns:a16="http://schemas.microsoft.com/office/drawing/2014/main" id="{214A3A67-A06F-42A5-82E1-55DD4A9C1991}"/>
              </a:ext>
            </a:extLst>
          </p:cNvPr>
          <p:cNvSpPr/>
          <p:nvPr/>
        </p:nvSpPr>
        <p:spPr>
          <a:xfrm>
            <a:off x="474517" y="737802"/>
            <a:ext cx="7372697" cy="338939"/>
          </a:xfrm>
          <a:prstGeom prst="rect">
            <a:avLst/>
          </a:prstGeom>
        </p:spPr>
        <p:txBody>
          <a:bodyPr wrap="square">
            <a:spAutoFit/>
          </a:bodyPr>
          <a:lstStyle/>
          <a:p>
            <a:pPr>
              <a:lnSpc>
                <a:spcPct val="107000"/>
              </a:lnSpc>
              <a:spcAft>
                <a:spcPts val="800"/>
              </a:spcAft>
            </a:pPr>
            <a:r>
              <a:rPr lang="en-GB" sz="1600" b="1" dirty="0">
                <a:effectLst/>
                <a:latin typeface="Gill Sans MT (Body)"/>
                <a:ea typeface="Calibri" panose="020F0502020204030204" pitchFamily="34" charset="0"/>
                <a:cs typeface="Times New Roman" panose="02020603050405020304" pitchFamily="18" charset="0"/>
              </a:rPr>
              <a:t>Dialogic feed-forward approach</a:t>
            </a:r>
            <a:endParaRPr lang="en-GB" sz="1600" dirty="0">
              <a:effectLst/>
              <a:latin typeface="Gill Sans MT (Body)"/>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007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ED62A-1437-FD4C-AA26-751404C60010}"/>
              </a:ext>
            </a:extLst>
          </p:cNvPr>
          <p:cNvSpPr>
            <a:spLocks noGrp="1"/>
          </p:cNvSpPr>
          <p:nvPr>
            <p:ph type="title"/>
          </p:nvPr>
        </p:nvSpPr>
        <p:spPr/>
        <p:txBody>
          <a:bodyPr/>
          <a:lstStyle/>
          <a:p>
            <a:r>
              <a:rPr lang="en-US" dirty="0"/>
              <a:t>Research Aim</a:t>
            </a:r>
          </a:p>
        </p:txBody>
      </p:sp>
      <p:sp>
        <p:nvSpPr>
          <p:cNvPr id="3" name="Content Placeholder 2">
            <a:extLst>
              <a:ext uri="{FF2B5EF4-FFF2-40B4-BE49-F238E27FC236}">
                <a16:creationId xmlns:a16="http://schemas.microsoft.com/office/drawing/2014/main" id="{98B91503-A585-A84F-9AD3-87C8B9AE7E34}"/>
              </a:ext>
            </a:extLst>
          </p:cNvPr>
          <p:cNvSpPr>
            <a:spLocks noGrp="1"/>
          </p:cNvSpPr>
          <p:nvPr>
            <p:ph idx="1"/>
          </p:nvPr>
        </p:nvSpPr>
        <p:spPr>
          <a:xfrm>
            <a:off x="581192" y="2123958"/>
            <a:ext cx="11029615" cy="4522573"/>
          </a:xfrm>
        </p:spPr>
        <p:txBody>
          <a:bodyPr/>
          <a:lstStyle/>
          <a:p>
            <a:r>
              <a:rPr lang="en-GB" dirty="0"/>
              <a:t>Our aim was to uncover the affordances and challenges presented by feed-forward dialogue, considering, in particular, students’ responses to teacher commentary. </a:t>
            </a:r>
          </a:p>
          <a:p>
            <a:endParaRPr lang="en-GB" sz="1000" dirty="0"/>
          </a:p>
          <a:p>
            <a:r>
              <a:rPr lang="en-GB" dirty="0"/>
              <a:t>We focused on students’ intellectual engagement, emotions and learning behaviours, both in-task and with respect to other units, and we considered what this meant for their self-efficacy and performance outcomes. </a:t>
            </a:r>
          </a:p>
          <a:p>
            <a:endParaRPr lang="en-GB" dirty="0"/>
          </a:p>
          <a:p>
            <a:r>
              <a:rPr lang="en-GB" dirty="0"/>
              <a:t>We also wished to address the acknowledged shortfall that ‘there are comparatively few studies of how students use feedback’ (</a:t>
            </a:r>
            <a:r>
              <a:rPr lang="en-GB" dirty="0" err="1"/>
              <a:t>Winstone</a:t>
            </a:r>
            <a:r>
              <a:rPr lang="en-GB" dirty="0"/>
              <a:t> and Carless 2020: 5). </a:t>
            </a:r>
          </a:p>
          <a:p>
            <a:endParaRPr lang="en-GB" dirty="0"/>
          </a:p>
          <a:p>
            <a:endParaRPr lang="en-US" dirty="0"/>
          </a:p>
        </p:txBody>
      </p:sp>
    </p:spTree>
    <p:extLst>
      <p:ext uri="{BB962C8B-B14F-4D97-AF65-F5344CB8AC3E}">
        <p14:creationId xmlns:p14="http://schemas.microsoft.com/office/powerpoint/2010/main" val="349755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EFF2-1251-6D43-8823-90049DC7135F}"/>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1AE072D3-6F55-AA4F-8712-414D817DF32E}"/>
              </a:ext>
            </a:extLst>
          </p:cNvPr>
          <p:cNvSpPr>
            <a:spLocks noGrp="1"/>
          </p:cNvSpPr>
          <p:nvPr>
            <p:ph idx="1"/>
          </p:nvPr>
        </p:nvSpPr>
        <p:spPr>
          <a:xfrm>
            <a:off x="581192" y="2103176"/>
            <a:ext cx="11029615" cy="4522573"/>
          </a:xfrm>
        </p:spPr>
        <p:txBody>
          <a:bodyPr>
            <a:normAutofit lnSpcReduction="10000"/>
          </a:bodyPr>
          <a:lstStyle/>
          <a:p>
            <a:r>
              <a:rPr lang="en-GB" dirty="0"/>
              <a:t>We examined the personal learning journeys of </a:t>
            </a:r>
            <a:r>
              <a:rPr lang="en-GB" b="1" i="1" dirty="0"/>
              <a:t>four</a:t>
            </a:r>
            <a:r>
              <a:rPr lang="en-GB" dirty="0"/>
              <a:t> students who engaged with dialogic feed-forward in a second-year undergraduate geography unit at a large, teaching-focused British university. </a:t>
            </a:r>
          </a:p>
          <a:p>
            <a:endParaRPr lang="en-GB" sz="900" dirty="0"/>
          </a:p>
          <a:p>
            <a:r>
              <a:rPr lang="en-GB" dirty="0"/>
              <a:t>We accessed various sources of data for each student: </a:t>
            </a:r>
          </a:p>
          <a:p>
            <a:pPr lvl="1"/>
            <a:r>
              <a:rPr lang="en-GB" dirty="0"/>
              <a:t>Semi-structured interviews on completion of the unit (see Hill &amp; West 2020)</a:t>
            </a:r>
          </a:p>
          <a:p>
            <a:pPr lvl="1"/>
            <a:r>
              <a:rPr lang="en-GB" dirty="0"/>
              <a:t>Recordings of teacher-student feed-forward meetings taking place during the unit</a:t>
            </a:r>
          </a:p>
          <a:p>
            <a:pPr lvl="1"/>
            <a:r>
              <a:rPr lang="en-GB" dirty="0"/>
              <a:t>Draft and final essay submissions (with teacher commentary)</a:t>
            </a:r>
          </a:p>
          <a:p>
            <a:pPr lvl="1"/>
            <a:r>
              <a:rPr lang="en-GB" dirty="0"/>
              <a:t>Draft essay self-reflections</a:t>
            </a:r>
          </a:p>
          <a:p>
            <a:pPr lvl="1"/>
            <a:r>
              <a:rPr lang="en-GB" dirty="0"/>
              <a:t>Focus group interviews at the end of students’ final year of study</a:t>
            </a:r>
          </a:p>
          <a:p>
            <a:pPr lvl="1"/>
            <a:r>
              <a:rPr lang="en-GB" dirty="0"/>
              <a:t>Student performance within and beyond the unit.</a:t>
            </a:r>
            <a:endParaRPr lang="en-US" dirty="0"/>
          </a:p>
        </p:txBody>
      </p:sp>
    </p:spTree>
    <p:extLst>
      <p:ext uri="{BB962C8B-B14F-4D97-AF65-F5344CB8AC3E}">
        <p14:creationId xmlns:p14="http://schemas.microsoft.com/office/powerpoint/2010/main" val="4155091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2E91-8149-4B44-9F48-B181DC67C0BA}"/>
              </a:ext>
            </a:extLst>
          </p:cNvPr>
          <p:cNvSpPr>
            <a:spLocks noGrp="1"/>
          </p:cNvSpPr>
          <p:nvPr>
            <p:ph type="title"/>
          </p:nvPr>
        </p:nvSpPr>
        <p:spPr/>
        <p:txBody>
          <a:bodyPr/>
          <a:lstStyle/>
          <a:p>
            <a:r>
              <a:rPr lang="en-US" dirty="0"/>
              <a:t>Sample student biographies</a:t>
            </a:r>
          </a:p>
        </p:txBody>
      </p:sp>
      <p:graphicFrame>
        <p:nvGraphicFramePr>
          <p:cNvPr id="4" name="Table 3">
            <a:extLst>
              <a:ext uri="{FF2B5EF4-FFF2-40B4-BE49-F238E27FC236}">
                <a16:creationId xmlns:a16="http://schemas.microsoft.com/office/drawing/2014/main" id="{822E183D-3EEE-6E46-9EE9-216FEAC5F752}"/>
              </a:ext>
            </a:extLst>
          </p:cNvPr>
          <p:cNvGraphicFramePr>
            <a:graphicFrameLocks noGrp="1"/>
          </p:cNvGraphicFramePr>
          <p:nvPr>
            <p:extLst>
              <p:ext uri="{D42A27DB-BD31-4B8C-83A1-F6EECF244321}">
                <p14:modId xmlns:p14="http://schemas.microsoft.com/office/powerpoint/2010/main" val="3478966003"/>
              </p:ext>
            </p:extLst>
          </p:nvPr>
        </p:nvGraphicFramePr>
        <p:xfrm>
          <a:off x="581191" y="2241162"/>
          <a:ext cx="11029617" cy="3787091"/>
        </p:xfrm>
        <a:graphic>
          <a:graphicData uri="http://schemas.openxmlformats.org/drawingml/2006/table">
            <a:tbl>
              <a:tblPr firstRow="1" firstCol="1" bandRow="1">
                <a:tableStyleId>{5C22544A-7EE6-4342-B048-85BDC9FD1C3A}</a:tableStyleId>
              </a:tblPr>
              <a:tblGrid>
                <a:gridCol w="1258617">
                  <a:extLst>
                    <a:ext uri="{9D8B030D-6E8A-4147-A177-3AD203B41FA5}">
                      <a16:colId xmlns:a16="http://schemas.microsoft.com/office/drawing/2014/main" val="4124969765"/>
                    </a:ext>
                  </a:extLst>
                </a:gridCol>
                <a:gridCol w="4085944">
                  <a:extLst>
                    <a:ext uri="{9D8B030D-6E8A-4147-A177-3AD203B41FA5}">
                      <a16:colId xmlns:a16="http://schemas.microsoft.com/office/drawing/2014/main" val="227105654"/>
                    </a:ext>
                  </a:extLst>
                </a:gridCol>
                <a:gridCol w="3618979">
                  <a:extLst>
                    <a:ext uri="{9D8B030D-6E8A-4147-A177-3AD203B41FA5}">
                      <a16:colId xmlns:a16="http://schemas.microsoft.com/office/drawing/2014/main" val="1003394534"/>
                    </a:ext>
                  </a:extLst>
                </a:gridCol>
                <a:gridCol w="2066077">
                  <a:extLst>
                    <a:ext uri="{9D8B030D-6E8A-4147-A177-3AD203B41FA5}">
                      <a16:colId xmlns:a16="http://schemas.microsoft.com/office/drawing/2014/main" val="763709685"/>
                    </a:ext>
                  </a:extLst>
                </a:gridCol>
              </a:tblGrid>
              <a:tr h="579372">
                <a:tc>
                  <a:txBody>
                    <a:bodyPr/>
                    <a:lstStyle/>
                    <a:p>
                      <a:pPr>
                        <a:lnSpc>
                          <a:spcPct val="107000"/>
                        </a:lnSpc>
                        <a:spcAft>
                          <a:spcPts val="800"/>
                        </a:spcAft>
                      </a:pPr>
                      <a:r>
                        <a:rPr lang="en-GB" sz="1600">
                          <a:effectLst/>
                        </a:rPr>
                        <a:t>Name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Academic disposition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a:effectLst/>
                        </a:rPr>
                        <a:t>Unit trajectory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a:effectLst/>
                        </a:rPr>
                        <a:t>Final degree classification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55650169"/>
                  </a:ext>
                </a:extLst>
              </a:tr>
              <a:tr h="579266">
                <a:tc>
                  <a:txBody>
                    <a:bodyPr/>
                    <a:lstStyle/>
                    <a:p>
                      <a:pPr>
                        <a:lnSpc>
                          <a:spcPct val="107000"/>
                        </a:lnSpc>
                        <a:spcAft>
                          <a:spcPts val="800"/>
                        </a:spcAft>
                      </a:pPr>
                      <a:r>
                        <a:rPr lang="en-GB" sz="1600" dirty="0">
                          <a:effectLst/>
                        </a:rPr>
                        <a:t>Jane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Motivated and confident.  Attended and engaged well.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Draft essay mark mid- to high- 50s. Final essay mark 78%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a:effectLst/>
                        </a:rPr>
                        <a:t>First-class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1622778"/>
                  </a:ext>
                </a:extLst>
              </a:tr>
              <a:tr h="876151">
                <a:tc>
                  <a:txBody>
                    <a:bodyPr/>
                    <a:lstStyle/>
                    <a:p>
                      <a:pPr>
                        <a:lnSpc>
                          <a:spcPct val="107000"/>
                        </a:lnSpc>
                        <a:spcAft>
                          <a:spcPts val="800"/>
                        </a:spcAft>
                      </a:pPr>
                      <a:r>
                        <a:rPr lang="en-GB" sz="1600">
                          <a:effectLst/>
                        </a:rPr>
                        <a:t>Sally-Anne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Lacked confidence as she had come through a foundation degree.  Attended well.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Draft essay mark low 40s. Final essay mark 66%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First-class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4673383"/>
                  </a:ext>
                </a:extLst>
              </a:tr>
              <a:tr h="876151">
                <a:tc>
                  <a:txBody>
                    <a:bodyPr/>
                    <a:lstStyle/>
                    <a:p>
                      <a:pPr>
                        <a:lnSpc>
                          <a:spcPct val="107000"/>
                        </a:lnSpc>
                        <a:spcAft>
                          <a:spcPts val="800"/>
                        </a:spcAft>
                      </a:pPr>
                      <a:r>
                        <a:rPr lang="en-GB" sz="1600">
                          <a:effectLst/>
                        </a:rPr>
                        <a:t>Melanie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An engaged student who attended well.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a:effectLst/>
                        </a:rPr>
                        <a:t>Draft essay incomplete so no grade offered. Final essay mark 66%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Upper second-class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89970931"/>
                  </a:ext>
                </a:extLst>
              </a:tr>
              <a:tr h="876151">
                <a:tc>
                  <a:txBody>
                    <a:bodyPr/>
                    <a:lstStyle/>
                    <a:p>
                      <a:pPr>
                        <a:lnSpc>
                          <a:spcPct val="107000"/>
                        </a:lnSpc>
                        <a:spcAft>
                          <a:spcPts val="800"/>
                        </a:spcAft>
                      </a:pPr>
                      <a:r>
                        <a:rPr lang="en-GB" sz="1600">
                          <a:effectLst/>
                        </a:rPr>
                        <a:t>Carolyn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Motivated but reticent to share ideas openly in class.  Attended well.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a:effectLst/>
                        </a:rPr>
                        <a:t>Draft essay mark mid-40s. Final essay mark 60%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600" dirty="0">
                          <a:effectLst/>
                        </a:rPr>
                        <a:t>Lower second-class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8664859"/>
                  </a:ext>
                </a:extLst>
              </a:tr>
            </a:tbl>
          </a:graphicData>
        </a:graphic>
      </p:graphicFrame>
      <p:sp>
        <p:nvSpPr>
          <p:cNvPr id="3" name="Rectangle 2">
            <a:extLst>
              <a:ext uri="{FF2B5EF4-FFF2-40B4-BE49-F238E27FC236}">
                <a16:creationId xmlns:a16="http://schemas.microsoft.com/office/drawing/2014/main" id="{4D26BA1E-79BB-7C47-8C43-A4244F9ABA8B}"/>
              </a:ext>
            </a:extLst>
          </p:cNvPr>
          <p:cNvSpPr/>
          <p:nvPr/>
        </p:nvSpPr>
        <p:spPr>
          <a:xfrm>
            <a:off x="581190" y="6155844"/>
            <a:ext cx="11029615" cy="276999"/>
          </a:xfrm>
          <a:prstGeom prst="rect">
            <a:avLst/>
          </a:prstGeom>
        </p:spPr>
        <p:txBody>
          <a:bodyPr wrap="square">
            <a:spAutoFit/>
          </a:bodyPr>
          <a:lstStyle/>
          <a:p>
            <a:pPr lvl="0" defTabSz="914400">
              <a:defRPr/>
            </a:pPr>
            <a:r>
              <a:rPr lang="en-GB" sz="1200" i="1" dirty="0"/>
              <a:t>Notes: 1. Student names are pseudonyms, 2. Academic disposition is a description offered by the teacher rather than the students.</a:t>
            </a:r>
          </a:p>
        </p:txBody>
      </p:sp>
    </p:spTree>
    <p:extLst>
      <p:ext uri="{BB962C8B-B14F-4D97-AF65-F5344CB8AC3E}">
        <p14:creationId xmlns:p14="http://schemas.microsoft.com/office/powerpoint/2010/main" val="219777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5400-3E12-334D-BD49-4913A299BDD1}"/>
              </a:ext>
            </a:extLst>
          </p:cNvPr>
          <p:cNvSpPr>
            <a:spLocks noGrp="1"/>
          </p:cNvSpPr>
          <p:nvPr>
            <p:ph type="title"/>
          </p:nvPr>
        </p:nvSpPr>
        <p:spPr/>
        <p:txBody>
          <a:bodyPr/>
          <a:lstStyle/>
          <a:p>
            <a:r>
              <a:rPr lang="en-US" dirty="0"/>
              <a:t>FINDINGs: Student 1 - Jane</a:t>
            </a:r>
          </a:p>
        </p:txBody>
      </p:sp>
      <p:sp>
        <p:nvSpPr>
          <p:cNvPr id="3" name="Content Placeholder 2">
            <a:extLst>
              <a:ext uri="{FF2B5EF4-FFF2-40B4-BE49-F238E27FC236}">
                <a16:creationId xmlns:a16="http://schemas.microsoft.com/office/drawing/2014/main" id="{534DB654-47B6-1042-A1EC-08C434F510C3}"/>
              </a:ext>
            </a:extLst>
          </p:cNvPr>
          <p:cNvSpPr>
            <a:spLocks noGrp="1"/>
          </p:cNvSpPr>
          <p:nvPr>
            <p:ph idx="1"/>
          </p:nvPr>
        </p:nvSpPr>
        <p:spPr>
          <a:xfrm>
            <a:off x="581192" y="2113567"/>
            <a:ext cx="11029615" cy="4522573"/>
          </a:xfrm>
        </p:spPr>
        <p:txBody>
          <a:bodyPr>
            <a:normAutofit/>
          </a:bodyPr>
          <a:lstStyle/>
          <a:p>
            <a:r>
              <a:rPr lang="en-GB" dirty="0"/>
              <a:t>Teacher feedback on Jane’s draft essay highlighted several weaknesses – with a grade around 57%. </a:t>
            </a:r>
          </a:p>
          <a:p>
            <a:endParaRPr lang="en-GB" sz="600" dirty="0"/>
          </a:p>
          <a:p>
            <a:r>
              <a:rPr lang="en-GB" dirty="0"/>
              <a:t>During the feed-forward meeting Jane acknowledged her struggle to write clearly. However, when verbally explaining the confusing statements she did so effectively.  There was disjunction at this stage between intent and execution. </a:t>
            </a:r>
          </a:p>
          <a:p>
            <a:endParaRPr lang="en-GB" dirty="0"/>
          </a:p>
          <a:p>
            <a:r>
              <a:rPr lang="en-GB" dirty="0"/>
              <a:t>Jane was able to decode teacher commentary through active questioning: </a:t>
            </a:r>
          </a:p>
          <a:p>
            <a:pPr marL="0" indent="0" algn="ctr">
              <a:buNone/>
            </a:pPr>
            <a:r>
              <a:rPr lang="en-GB" i="1" dirty="0"/>
              <a:t>‘That was the best aspect, being able to work with the lecturer.  The whole discussing what’s written, what it means … I can question until I understand’</a:t>
            </a:r>
            <a:endParaRPr lang="en-GB" dirty="0"/>
          </a:p>
          <a:p>
            <a:endParaRPr lang="en-GB" dirty="0"/>
          </a:p>
          <a:p>
            <a:endParaRPr lang="en-US" dirty="0"/>
          </a:p>
        </p:txBody>
      </p:sp>
    </p:spTree>
    <p:extLst>
      <p:ext uri="{BB962C8B-B14F-4D97-AF65-F5344CB8AC3E}">
        <p14:creationId xmlns:p14="http://schemas.microsoft.com/office/powerpoint/2010/main" val="48310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F34C4-1065-0147-B9F0-4E95D192DE0C}"/>
              </a:ext>
            </a:extLst>
          </p:cNvPr>
          <p:cNvSpPr>
            <a:spLocks noGrp="1"/>
          </p:cNvSpPr>
          <p:nvPr>
            <p:ph idx="1"/>
          </p:nvPr>
        </p:nvSpPr>
        <p:spPr>
          <a:xfrm>
            <a:off x="467591" y="2103176"/>
            <a:ext cx="11242963" cy="4522573"/>
          </a:xfrm>
        </p:spPr>
        <p:txBody>
          <a:bodyPr>
            <a:normAutofit/>
          </a:bodyPr>
          <a:lstStyle/>
          <a:p>
            <a:r>
              <a:rPr lang="en-GB" dirty="0"/>
              <a:t>Key weaknesses highlighted during the meeting were taken up by Jane in her work in progress. Given the opportunity to act, she revised her work successfully.</a:t>
            </a:r>
          </a:p>
          <a:p>
            <a:endParaRPr lang="en-GB" sz="900" dirty="0"/>
          </a:p>
          <a:p>
            <a:r>
              <a:rPr lang="en-GB" dirty="0"/>
              <a:t>The reflective exercise encouraged her to judge her work against the marking criteria: </a:t>
            </a:r>
          </a:p>
          <a:p>
            <a:pPr marL="0" indent="0" algn="ctr">
              <a:buNone/>
            </a:pPr>
            <a:r>
              <a:rPr lang="en-GB" i="1" dirty="0"/>
              <a:t>“After considering the feedback conversation and then relating it to the marking criteria, I looked at my draft another two or three times, whereas usually I just skim over it once and hand it in”</a:t>
            </a:r>
          </a:p>
          <a:p>
            <a:pPr marL="0" indent="0" algn="ctr">
              <a:buNone/>
            </a:pPr>
            <a:endParaRPr lang="en-GB" sz="900" dirty="0"/>
          </a:p>
          <a:p>
            <a:r>
              <a:rPr lang="en-US" dirty="0"/>
              <a:t>She developed higher level cognitive processing, understanding and enacting critical thinking.</a:t>
            </a:r>
          </a:p>
          <a:p>
            <a:endParaRPr lang="en-US" sz="900" dirty="0"/>
          </a:p>
          <a:p>
            <a:r>
              <a:rPr lang="en-GB" dirty="0"/>
              <a:t>Jane secured a high first-class mark for her final submission.</a:t>
            </a:r>
            <a:endParaRPr lang="en-US" dirty="0"/>
          </a:p>
        </p:txBody>
      </p:sp>
      <p:sp>
        <p:nvSpPr>
          <p:cNvPr id="6" name="Title 1">
            <a:extLst>
              <a:ext uri="{FF2B5EF4-FFF2-40B4-BE49-F238E27FC236}">
                <a16:creationId xmlns:a16="http://schemas.microsoft.com/office/drawing/2014/main" id="{BD4A2C40-10E3-438F-BD31-CF3592AF2AC3}"/>
              </a:ext>
            </a:extLst>
          </p:cNvPr>
          <p:cNvSpPr>
            <a:spLocks noGrp="1"/>
          </p:cNvSpPr>
          <p:nvPr>
            <p:ph type="title"/>
          </p:nvPr>
        </p:nvSpPr>
        <p:spPr>
          <a:xfrm>
            <a:off x="581192" y="702156"/>
            <a:ext cx="11029616" cy="1013800"/>
          </a:xfrm>
        </p:spPr>
        <p:txBody>
          <a:bodyPr/>
          <a:lstStyle/>
          <a:p>
            <a:r>
              <a:rPr lang="en-US" dirty="0"/>
              <a:t>Findings: Student 1 - Jane</a:t>
            </a:r>
          </a:p>
        </p:txBody>
      </p:sp>
    </p:spTree>
    <p:extLst>
      <p:ext uri="{BB962C8B-B14F-4D97-AF65-F5344CB8AC3E}">
        <p14:creationId xmlns:p14="http://schemas.microsoft.com/office/powerpoint/2010/main" val="369861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{344D4D98-74EF-C447-AFAC-2A2ED092D92C}tf10001123</Template>
  <TotalTime>692</TotalTime>
  <Words>1802</Words>
  <Application>Microsoft Macintosh PowerPoint</Application>
  <PresentationFormat>Widescreen</PresentationFormat>
  <Paragraphs>133</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Gill Sans MT</vt:lpstr>
      <vt:lpstr>Gill Sans MT (Body)</vt:lpstr>
      <vt:lpstr>Wingdings 2</vt:lpstr>
      <vt:lpstr>Dividend</vt:lpstr>
      <vt:lpstr>Creating Pivotal Moments in Undergraduate Learning through Assessment Dialogue</vt:lpstr>
      <vt:lpstr>Dialogue in assessment and feedback</vt:lpstr>
      <vt:lpstr>Dialogic feed-forward</vt:lpstr>
      <vt:lpstr>PowerPoint Presentation</vt:lpstr>
      <vt:lpstr>Research Aim</vt:lpstr>
      <vt:lpstr>Methods</vt:lpstr>
      <vt:lpstr>Sample student biographies</vt:lpstr>
      <vt:lpstr>FINDINGs: Student 1 - Jane</vt:lpstr>
      <vt:lpstr>Findings: Student 1 - Jane</vt:lpstr>
      <vt:lpstr>Findings: Student 4 - Carolyn </vt:lpstr>
      <vt:lpstr>Findings: Student 4 - Carolyn </vt:lpstr>
      <vt:lpstr>Key highlights: improving work within and beyond task </vt:lpstr>
      <vt:lpstr>Key highlights: Intellectual and emotional responses </vt:lpstr>
      <vt:lpstr>Dialogic feed-forward as a pivotal moment</vt:lpstr>
      <vt:lpstr>Problematising dialogic feed-forward</vt:lpstr>
      <vt:lpstr>Problematising dialogic feed-forward</vt:lpstr>
      <vt:lpstr>Problematising dialogic feed-forward</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Pivotal Moments in Undergraduate Learning through Assessment Dialogue</dc:title>
  <dc:creator>Harry West</dc:creator>
  <cp:lastModifiedBy>Harry West</cp:lastModifiedBy>
  <cp:revision>31</cp:revision>
  <dcterms:created xsi:type="dcterms:W3CDTF">2021-08-16T14:17:29Z</dcterms:created>
  <dcterms:modified xsi:type="dcterms:W3CDTF">2021-08-30T12:05:17Z</dcterms:modified>
</cp:coreProperties>
</file>