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0"/>
  </p:notesMasterIdLst>
  <p:sldIdLst>
    <p:sldId id="256" r:id="rId2"/>
    <p:sldId id="257" r:id="rId3"/>
    <p:sldId id="295" r:id="rId4"/>
    <p:sldId id="268" r:id="rId5"/>
    <p:sldId id="263" r:id="rId6"/>
    <p:sldId id="279" r:id="rId7"/>
    <p:sldId id="285" r:id="rId8"/>
    <p:sldId id="258" r:id="rId9"/>
    <p:sldId id="301" r:id="rId10"/>
    <p:sldId id="306" r:id="rId11"/>
    <p:sldId id="293" r:id="rId12"/>
    <p:sldId id="294" r:id="rId13"/>
    <p:sldId id="286" r:id="rId14"/>
    <p:sldId id="259" r:id="rId15"/>
    <p:sldId id="260" r:id="rId16"/>
    <p:sldId id="261" r:id="rId17"/>
    <p:sldId id="303" r:id="rId18"/>
    <p:sldId id="304" r:id="rId19"/>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590"/>
  </p:normalViewPr>
  <p:slideViewPr>
    <p:cSldViewPr snapToGrid="0">
      <p:cViewPr varScale="1">
        <p:scale>
          <a:sx n="63" d="100"/>
          <a:sy n="63" d="100"/>
        </p:scale>
        <p:origin x="122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image" Target="../media/image7.emf"/></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image" Target="../media/image7.em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63983-5587-4BC1-9499-9E83C9D628E2}"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en-US"/>
        </a:p>
      </dgm:t>
    </dgm:pt>
    <dgm:pt modelId="{23D3D7DC-3374-4A1A-B405-008928D469C0}">
      <dgm:prSet phldrT="[Text]" custT="1"/>
      <dgm:spPr>
        <a:solidFill>
          <a:schemeClr val="accent2">
            <a:hueOff val="0"/>
            <a:satOff val="0"/>
            <a:lumOff val="0"/>
          </a:schemeClr>
        </a:solidFill>
      </dgm:spPr>
      <dgm:t>
        <a:bodyPr/>
        <a:lstStyle/>
        <a:p>
          <a:pPr algn="ctr"/>
          <a:r>
            <a:rPr lang="en-US" sz="1800" b="1" i="0" u="sng" dirty="0"/>
            <a:t>Relevance</a:t>
          </a:r>
        </a:p>
      </dgm:t>
    </dgm:pt>
    <dgm:pt modelId="{793CC5D5-24A4-4AC0-B7D9-3FA98032B99B}" type="parTrans" cxnId="{558163B6-6284-464D-B7FA-A42B5E617CEE}">
      <dgm:prSet/>
      <dgm:spPr/>
      <dgm:t>
        <a:bodyPr/>
        <a:lstStyle/>
        <a:p>
          <a:endParaRPr lang="en-US"/>
        </a:p>
      </dgm:t>
    </dgm:pt>
    <dgm:pt modelId="{B298CBC7-A06C-4F65-97A5-593D710E4F7F}" type="sibTrans" cxnId="{558163B6-6284-464D-B7FA-A42B5E617CEE}">
      <dgm:prSet/>
      <dgm:spPr/>
      <dgm:t>
        <a:bodyPr/>
        <a:lstStyle/>
        <a:p>
          <a:endParaRPr lang="en-US"/>
        </a:p>
      </dgm:t>
    </dgm:pt>
    <dgm:pt modelId="{3DDF02C2-5700-4140-A86C-C254E175A814}">
      <dgm:prSet phldrT="[Text]" custT="1"/>
      <dgm:spPr>
        <a:solidFill>
          <a:schemeClr val="accent2">
            <a:hueOff val="0"/>
            <a:satOff val="0"/>
            <a:lumOff val="0"/>
          </a:schemeClr>
        </a:solidFill>
      </dgm:spPr>
      <dgm:t>
        <a:bodyPr/>
        <a:lstStyle/>
        <a:p>
          <a:pPr algn="l"/>
          <a:r>
            <a:rPr lang="en-US" sz="1600"/>
            <a:t>Talent war</a:t>
          </a:r>
        </a:p>
      </dgm:t>
    </dgm:pt>
    <dgm:pt modelId="{4311D9FB-C944-4A42-896C-FC20825271CA}" type="parTrans" cxnId="{2980EF0A-95F1-4DB2-9355-CA1E374BB346}">
      <dgm:prSet/>
      <dgm:spPr/>
      <dgm:t>
        <a:bodyPr/>
        <a:lstStyle/>
        <a:p>
          <a:endParaRPr lang="en-US"/>
        </a:p>
      </dgm:t>
    </dgm:pt>
    <dgm:pt modelId="{DD52BF2C-B50D-4987-8B36-F7FF2F98D504}" type="sibTrans" cxnId="{2980EF0A-95F1-4DB2-9355-CA1E374BB346}">
      <dgm:prSet/>
      <dgm:spPr/>
      <dgm:t>
        <a:bodyPr/>
        <a:lstStyle/>
        <a:p>
          <a:endParaRPr lang="en-US"/>
        </a:p>
      </dgm:t>
    </dgm:pt>
    <dgm:pt modelId="{051EEFD8-9359-4AB1-9E8B-A61536BE5125}">
      <dgm:prSet phldrT="[Text]" custT="1"/>
      <dgm:spPr/>
      <dgm:t>
        <a:bodyPr/>
        <a:lstStyle/>
        <a:p>
          <a:pPr algn="ctr"/>
          <a:r>
            <a:rPr lang="en-US" sz="1800" b="1" u="sng"/>
            <a:t>Objectives</a:t>
          </a:r>
        </a:p>
      </dgm:t>
    </dgm:pt>
    <dgm:pt modelId="{75490FBF-2003-46FA-A2C1-88950BADDF63}" type="parTrans" cxnId="{CE636184-D7D9-4B41-B214-89F3D8989892}">
      <dgm:prSet/>
      <dgm:spPr/>
      <dgm:t>
        <a:bodyPr/>
        <a:lstStyle/>
        <a:p>
          <a:endParaRPr lang="en-US"/>
        </a:p>
      </dgm:t>
    </dgm:pt>
    <dgm:pt modelId="{D543D352-E29A-4A1F-8B4E-10F54B314F38}" type="sibTrans" cxnId="{CE636184-D7D9-4B41-B214-89F3D8989892}">
      <dgm:prSet/>
      <dgm:spPr/>
      <dgm:t>
        <a:bodyPr/>
        <a:lstStyle/>
        <a:p>
          <a:endParaRPr lang="en-US"/>
        </a:p>
      </dgm:t>
    </dgm:pt>
    <dgm:pt modelId="{C8051317-1633-4138-8B50-91FA4C97D266}">
      <dgm:prSet phldrT="[Text]" custT="1"/>
      <dgm:spPr/>
      <dgm:t>
        <a:bodyPr/>
        <a:lstStyle/>
        <a:p>
          <a:pPr algn="l"/>
          <a:r>
            <a:rPr lang="en-US" sz="1600" dirty="0"/>
            <a:t>Understanding coaching as TM practice in global corporate environment</a:t>
          </a:r>
        </a:p>
      </dgm:t>
    </dgm:pt>
    <dgm:pt modelId="{5153322B-88FC-4CE0-A571-B97FE9FADEE4}" type="parTrans" cxnId="{4F5273B5-18E5-4C89-BAE2-36D00736907D}">
      <dgm:prSet/>
      <dgm:spPr/>
      <dgm:t>
        <a:bodyPr/>
        <a:lstStyle/>
        <a:p>
          <a:endParaRPr lang="en-US"/>
        </a:p>
      </dgm:t>
    </dgm:pt>
    <dgm:pt modelId="{D9C57B61-A72B-4E9F-89F9-8D8EF346A44A}" type="sibTrans" cxnId="{4F5273B5-18E5-4C89-BAE2-36D00736907D}">
      <dgm:prSet/>
      <dgm:spPr/>
      <dgm:t>
        <a:bodyPr/>
        <a:lstStyle/>
        <a:p>
          <a:endParaRPr lang="en-US"/>
        </a:p>
      </dgm:t>
    </dgm:pt>
    <dgm:pt modelId="{AB7C6A53-32BD-4723-80FE-3408A0F499EA}">
      <dgm:prSet phldrT="[Text]" custT="1"/>
      <dgm:spPr/>
      <dgm:t>
        <a:bodyPr/>
        <a:lstStyle/>
        <a:p>
          <a:pPr algn="ctr"/>
          <a:r>
            <a:rPr lang="en-US" sz="1600" b="1" u="sng"/>
            <a:t>Methodology</a:t>
          </a:r>
        </a:p>
      </dgm:t>
    </dgm:pt>
    <dgm:pt modelId="{985EB6FA-4CDA-4E4E-A82A-6AE4AB6DCC40}" type="parTrans" cxnId="{56FCFE97-2E60-413B-9405-CAC4A52F3429}">
      <dgm:prSet/>
      <dgm:spPr/>
      <dgm:t>
        <a:bodyPr/>
        <a:lstStyle/>
        <a:p>
          <a:endParaRPr lang="en-US"/>
        </a:p>
      </dgm:t>
    </dgm:pt>
    <dgm:pt modelId="{F02800A6-B308-46CA-9247-CA31DA6568DF}" type="sibTrans" cxnId="{56FCFE97-2E60-413B-9405-CAC4A52F3429}">
      <dgm:prSet/>
      <dgm:spPr/>
      <dgm:t>
        <a:bodyPr/>
        <a:lstStyle/>
        <a:p>
          <a:endParaRPr lang="en-US"/>
        </a:p>
      </dgm:t>
    </dgm:pt>
    <dgm:pt modelId="{12D08985-94B4-485E-AC85-67EB35A714F1}">
      <dgm:prSet phldrT="[Text]" custT="1"/>
      <dgm:spPr/>
      <dgm:t>
        <a:bodyPr/>
        <a:lstStyle/>
        <a:p>
          <a:pPr algn="l"/>
          <a:r>
            <a:rPr lang="en-US" sz="1600" dirty="0"/>
            <a:t>Single case study</a:t>
          </a:r>
        </a:p>
      </dgm:t>
    </dgm:pt>
    <dgm:pt modelId="{9F13CEB9-4EA8-419A-84BA-2A3EC996DDDE}" type="parTrans" cxnId="{972BDBA8-2B17-45F1-8FD1-84E95D9976CD}">
      <dgm:prSet/>
      <dgm:spPr/>
      <dgm:t>
        <a:bodyPr/>
        <a:lstStyle/>
        <a:p>
          <a:endParaRPr lang="en-US"/>
        </a:p>
      </dgm:t>
    </dgm:pt>
    <dgm:pt modelId="{C91CD9D1-0974-4FEA-8E7B-5F28996109E1}" type="sibTrans" cxnId="{972BDBA8-2B17-45F1-8FD1-84E95D9976CD}">
      <dgm:prSet/>
      <dgm:spPr/>
      <dgm:t>
        <a:bodyPr/>
        <a:lstStyle/>
        <a:p>
          <a:endParaRPr lang="en-US"/>
        </a:p>
      </dgm:t>
    </dgm:pt>
    <dgm:pt modelId="{3A7CFBA4-534E-4AC6-95A3-B91A27F54682}">
      <dgm:prSet phldrT="[Text]" custT="1"/>
      <dgm:spPr>
        <a:solidFill>
          <a:schemeClr val="accent2">
            <a:hueOff val="0"/>
            <a:satOff val="0"/>
            <a:lumOff val="0"/>
          </a:schemeClr>
        </a:solidFill>
      </dgm:spPr>
      <dgm:t>
        <a:bodyPr/>
        <a:lstStyle/>
        <a:p>
          <a:pPr algn="l"/>
          <a:r>
            <a:rPr lang="en-US" sz="1600" dirty="0"/>
            <a:t>TM and LD: priority N.1 for CEOs</a:t>
          </a:r>
        </a:p>
      </dgm:t>
    </dgm:pt>
    <dgm:pt modelId="{F6CB759B-6D91-4AA1-974D-E43F466605D5}" type="parTrans" cxnId="{3ADB30B3-BBED-421B-B154-BFDF68C27EF2}">
      <dgm:prSet/>
      <dgm:spPr/>
      <dgm:t>
        <a:bodyPr/>
        <a:lstStyle/>
        <a:p>
          <a:endParaRPr lang="en-US"/>
        </a:p>
      </dgm:t>
    </dgm:pt>
    <dgm:pt modelId="{DA9F91CF-D88B-4193-9274-3C878109A6B1}" type="sibTrans" cxnId="{3ADB30B3-BBED-421B-B154-BFDF68C27EF2}">
      <dgm:prSet/>
      <dgm:spPr/>
      <dgm:t>
        <a:bodyPr/>
        <a:lstStyle/>
        <a:p>
          <a:endParaRPr lang="en-US"/>
        </a:p>
      </dgm:t>
    </dgm:pt>
    <dgm:pt modelId="{C6F1B3FA-3610-41D8-B6C8-D792F82DE94D}">
      <dgm:prSet phldrT="[Text]" custT="1"/>
      <dgm:spPr/>
      <dgm:t>
        <a:bodyPr/>
        <a:lstStyle/>
        <a:p>
          <a:pPr algn="l"/>
          <a:r>
            <a:rPr lang="en-US" sz="1600" dirty="0"/>
            <a:t>Role of coaching for talent leaders at various stages in their career</a:t>
          </a:r>
        </a:p>
      </dgm:t>
    </dgm:pt>
    <dgm:pt modelId="{F89EFAC7-6CEB-4590-94EB-DAEC658CAF09}" type="parTrans" cxnId="{37737017-99B9-41E4-AD88-88C3F2D70A77}">
      <dgm:prSet/>
      <dgm:spPr/>
      <dgm:t>
        <a:bodyPr/>
        <a:lstStyle/>
        <a:p>
          <a:endParaRPr lang="en-US"/>
        </a:p>
      </dgm:t>
    </dgm:pt>
    <dgm:pt modelId="{DA3F195C-307D-466F-93A6-A14BB3F43362}" type="sibTrans" cxnId="{37737017-99B9-41E4-AD88-88C3F2D70A77}">
      <dgm:prSet/>
      <dgm:spPr/>
      <dgm:t>
        <a:bodyPr/>
        <a:lstStyle/>
        <a:p>
          <a:endParaRPr lang="en-US"/>
        </a:p>
      </dgm:t>
    </dgm:pt>
    <dgm:pt modelId="{E76824AE-EF87-49F2-9DDD-B643B87C2DC5}">
      <dgm:prSet phldrT="[Text]" custT="1"/>
      <dgm:spPr/>
      <dgm:t>
        <a:bodyPr/>
        <a:lstStyle/>
        <a:p>
          <a:pPr algn="l"/>
          <a:r>
            <a:rPr lang="en-US" sz="1600" dirty="0"/>
            <a:t>Specificities  of coaching for TM and LD purposes</a:t>
          </a:r>
        </a:p>
      </dgm:t>
    </dgm:pt>
    <dgm:pt modelId="{CFB07BA7-4AD5-417C-98B9-F03529089E9B}" type="parTrans" cxnId="{7D813652-1BAA-45CB-A189-9E18B4955B83}">
      <dgm:prSet/>
      <dgm:spPr/>
      <dgm:t>
        <a:bodyPr/>
        <a:lstStyle/>
        <a:p>
          <a:endParaRPr lang="en-US"/>
        </a:p>
      </dgm:t>
    </dgm:pt>
    <dgm:pt modelId="{9121D5D6-EFED-4B35-A3B3-0465F056F9E8}" type="sibTrans" cxnId="{7D813652-1BAA-45CB-A189-9E18B4955B83}">
      <dgm:prSet/>
      <dgm:spPr/>
      <dgm:t>
        <a:bodyPr/>
        <a:lstStyle/>
        <a:p>
          <a:endParaRPr lang="en-US"/>
        </a:p>
      </dgm:t>
    </dgm:pt>
    <dgm:pt modelId="{BC53BA96-8038-4D87-8B19-B81957B5A97F}">
      <dgm:prSet phldrT="[Text]" custT="1"/>
      <dgm:spPr/>
      <dgm:t>
        <a:bodyPr/>
        <a:lstStyle/>
        <a:p>
          <a:pPr algn="l"/>
          <a:r>
            <a:rPr lang="en-US" sz="1600" dirty="0"/>
            <a:t>Social constructivist approach</a:t>
          </a:r>
        </a:p>
      </dgm:t>
    </dgm:pt>
    <dgm:pt modelId="{BB9B01BA-C702-4E3F-ABE6-311012127BF2}" type="parTrans" cxnId="{9C1C05F3-3D99-4EFC-A04D-5E96FA6500EF}">
      <dgm:prSet/>
      <dgm:spPr/>
      <dgm:t>
        <a:bodyPr/>
        <a:lstStyle/>
        <a:p>
          <a:endParaRPr lang="en-US"/>
        </a:p>
      </dgm:t>
    </dgm:pt>
    <dgm:pt modelId="{C11B9BE7-BC38-460D-A6B1-2BE12FBCC10C}" type="sibTrans" cxnId="{9C1C05F3-3D99-4EFC-A04D-5E96FA6500EF}">
      <dgm:prSet/>
      <dgm:spPr/>
      <dgm:t>
        <a:bodyPr/>
        <a:lstStyle/>
        <a:p>
          <a:endParaRPr lang="en-US"/>
        </a:p>
      </dgm:t>
    </dgm:pt>
    <dgm:pt modelId="{D49E7566-847B-4B01-A1D2-92A8676B88C6}">
      <dgm:prSet phldrT="[Text]" custT="1"/>
      <dgm:spPr/>
      <dgm:t>
        <a:bodyPr/>
        <a:lstStyle/>
        <a:p>
          <a:pPr algn="l"/>
          <a:r>
            <a:rPr lang="en-US" sz="1600"/>
            <a:t>Interpretivist paradigm</a:t>
          </a:r>
        </a:p>
      </dgm:t>
    </dgm:pt>
    <dgm:pt modelId="{48B999EE-2779-42CC-98EA-0E357A9E31A9}" type="parTrans" cxnId="{288CC359-5777-4358-B56D-30C9066FCE9E}">
      <dgm:prSet/>
      <dgm:spPr/>
      <dgm:t>
        <a:bodyPr/>
        <a:lstStyle/>
        <a:p>
          <a:endParaRPr lang="en-US"/>
        </a:p>
      </dgm:t>
    </dgm:pt>
    <dgm:pt modelId="{C40CE694-D27C-4449-8D3D-710AA07AAD6B}" type="sibTrans" cxnId="{288CC359-5777-4358-B56D-30C9066FCE9E}">
      <dgm:prSet/>
      <dgm:spPr/>
      <dgm:t>
        <a:bodyPr/>
        <a:lstStyle/>
        <a:p>
          <a:endParaRPr lang="en-US"/>
        </a:p>
      </dgm:t>
    </dgm:pt>
    <dgm:pt modelId="{01554CC7-E8BD-9C4A-B376-3A088ACF5E85}">
      <dgm:prSet phldrT="[Text]" custT="1"/>
      <dgm:spPr/>
      <dgm:t>
        <a:bodyPr/>
        <a:lstStyle/>
        <a:p>
          <a:pPr algn="l"/>
          <a:r>
            <a:rPr lang="en-US" sz="1600" dirty="0"/>
            <a:t>Qualitative, inductive</a:t>
          </a:r>
        </a:p>
      </dgm:t>
    </dgm:pt>
    <dgm:pt modelId="{EE38084D-56FE-2A4D-93A0-46311E3088F4}" type="parTrans" cxnId="{91C36C5B-DD18-7C43-BCCF-24E3C81D346F}">
      <dgm:prSet/>
      <dgm:spPr/>
      <dgm:t>
        <a:bodyPr/>
        <a:lstStyle/>
        <a:p>
          <a:endParaRPr lang="en-US"/>
        </a:p>
      </dgm:t>
    </dgm:pt>
    <dgm:pt modelId="{2B5A6A42-5E86-BB4F-A28A-A38097F08AB3}" type="sibTrans" cxnId="{91C36C5B-DD18-7C43-BCCF-24E3C81D346F}">
      <dgm:prSet/>
      <dgm:spPr/>
      <dgm:t>
        <a:bodyPr/>
        <a:lstStyle/>
        <a:p>
          <a:endParaRPr lang="en-US"/>
        </a:p>
      </dgm:t>
    </dgm:pt>
    <dgm:pt modelId="{88776723-78BF-462D-9AD2-A1935E5814E9}">
      <dgm:prSet phldrT="[Text]" custT="1"/>
      <dgm:spPr/>
      <dgm:t>
        <a:bodyPr/>
        <a:lstStyle/>
        <a:p>
          <a:pPr algn="l"/>
          <a:r>
            <a:rPr lang="en-US" sz="1600" dirty="0"/>
            <a:t>One multinational bank, focus on EMEA region</a:t>
          </a:r>
        </a:p>
      </dgm:t>
    </dgm:pt>
    <dgm:pt modelId="{18B991D4-499C-4552-9DF6-6C5FA2ADED81}" type="sibTrans" cxnId="{2F28F057-84BA-4EDE-8383-A4F0BE2F3E14}">
      <dgm:prSet/>
      <dgm:spPr/>
      <dgm:t>
        <a:bodyPr/>
        <a:lstStyle/>
        <a:p>
          <a:endParaRPr lang="en-US"/>
        </a:p>
      </dgm:t>
    </dgm:pt>
    <dgm:pt modelId="{1BDAE319-E935-45E8-807D-EF9A7332E180}" type="parTrans" cxnId="{2F28F057-84BA-4EDE-8383-A4F0BE2F3E14}">
      <dgm:prSet/>
      <dgm:spPr/>
      <dgm:t>
        <a:bodyPr/>
        <a:lstStyle/>
        <a:p>
          <a:endParaRPr lang="en-US"/>
        </a:p>
      </dgm:t>
    </dgm:pt>
    <dgm:pt modelId="{592D203B-26A6-7D44-B654-4DA9AD07523B}">
      <dgm:prSet phldrT="[Text]" custT="1"/>
      <dgm:spPr>
        <a:solidFill>
          <a:schemeClr val="accent2">
            <a:hueOff val="0"/>
            <a:satOff val="0"/>
            <a:lumOff val="0"/>
          </a:schemeClr>
        </a:solidFill>
      </dgm:spPr>
      <dgm:t>
        <a:bodyPr/>
        <a:lstStyle/>
        <a:p>
          <a:pPr algn="l"/>
          <a:r>
            <a:rPr lang="en-US" sz="1600" dirty="0"/>
            <a:t>Widespread use of coaching in TM and LD </a:t>
          </a:r>
          <a:r>
            <a:rPr lang="en-US" sz="1600" dirty="0" err="1"/>
            <a:t>programmes</a:t>
          </a:r>
          <a:endParaRPr lang="en-US" sz="1600" dirty="0"/>
        </a:p>
      </dgm:t>
    </dgm:pt>
    <dgm:pt modelId="{C3B71373-D73B-3848-967C-443C651DB2B6}" type="parTrans" cxnId="{BCA1C6A5-1394-5747-9F3D-A25CDDAA42F1}">
      <dgm:prSet/>
      <dgm:spPr/>
      <dgm:t>
        <a:bodyPr/>
        <a:lstStyle/>
        <a:p>
          <a:endParaRPr lang="en-GB"/>
        </a:p>
      </dgm:t>
    </dgm:pt>
    <dgm:pt modelId="{49670DDA-524C-2148-93A3-641D80BCDB60}" type="sibTrans" cxnId="{BCA1C6A5-1394-5747-9F3D-A25CDDAA42F1}">
      <dgm:prSet/>
      <dgm:spPr/>
      <dgm:t>
        <a:bodyPr/>
        <a:lstStyle/>
        <a:p>
          <a:endParaRPr lang="en-GB"/>
        </a:p>
      </dgm:t>
    </dgm:pt>
    <dgm:pt modelId="{1AF71A46-0081-4114-B628-0D488E5A6CCD}" type="pres">
      <dgm:prSet presAssocID="{9F163983-5587-4BC1-9499-9E83C9D628E2}" presName="Name0" presStyleCnt="0">
        <dgm:presLayoutVars>
          <dgm:dir/>
          <dgm:resizeHandles val="exact"/>
        </dgm:presLayoutVars>
      </dgm:prSet>
      <dgm:spPr/>
    </dgm:pt>
    <dgm:pt modelId="{564C22C6-0557-4ACA-8EEE-61427AB3B893}" type="pres">
      <dgm:prSet presAssocID="{23D3D7DC-3374-4A1A-B405-008928D469C0}" presName="composite" presStyleCnt="0"/>
      <dgm:spPr/>
    </dgm:pt>
    <dgm:pt modelId="{EF6FDB60-166E-4ADB-81FC-20437BBD9E1B}" type="pres">
      <dgm:prSet presAssocID="{23D3D7DC-3374-4A1A-B405-008928D469C0}" presName="imagSh" presStyleLbl="bgImgPlace1" presStyleIdx="0" presStyleCnt="3" custScaleX="111561" custScaleY="88794" custLinFactNeighborX="16516" custLinFactNeighborY="-87153"/>
      <dgm:spPr>
        <a:blipFill rotWithShape="1">
          <a:blip xmlns:r="http://schemas.openxmlformats.org/officeDocument/2006/relationships" r:embed="rId1"/>
          <a:stretch>
            <a:fillRect/>
          </a:stretch>
        </a:blipFill>
      </dgm:spPr>
    </dgm:pt>
    <dgm:pt modelId="{B48784F4-0636-44A2-AFBA-BACB36C2EAAB}" type="pres">
      <dgm:prSet presAssocID="{23D3D7DC-3374-4A1A-B405-008928D469C0}" presName="txNode" presStyleLbl="node1" presStyleIdx="0" presStyleCnt="3" custScaleX="161162" custScaleY="206082" custLinFactNeighborX="-114" custLinFactNeighborY="28998">
        <dgm:presLayoutVars>
          <dgm:bulletEnabled val="1"/>
        </dgm:presLayoutVars>
      </dgm:prSet>
      <dgm:spPr/>
    </dgm:pt>
    <dgm:pt modelId="{BE7B7026-7F71-4C45-8245-994CEA0FCE4B}" type="pres">
      <dgm:prSet presAssocID="{B298CBC7-A06C-4F65-97A5-593D710E4F7F}" presName="sibTrans" presStyleLbl="sibTrans2D1" presStyleIdx="0" presStyleCnt="2" custAng="68038" custLinFactNeighborX="-16626" custLinFactNeighborY="12171"/>
      <dgm:spPr/>
    </dgm:pt>
    <dgm:pt modelId="{47F77A8F-9725-4867-874A-F45F173C768D}" type="pres">
      <dgm:prSet presAssocID="{B298CBC7-A06C-4F65-97A5-593D710E4F7F}" presName="connTx" presStyleLbl="sibTrans2D1" presStyleIdx="0" presStyleCnt="2"/>
      <dgm:spPr/>
    </dgm:pt>
    <dgm:pt modelId="{F26D46AB-A39E-47D6-85F3-C1F69CD3FFB3}" type="pres">
      <dgm:prSet presAssocID="{051EEFD8-9359-4AB1-9E8B-A61536BE5125}" presName="composite" presStyleCnt="0"/>
      <dgm:spPr/>
    </dgm:pt>
    <dgm:pt modelId="{21FE061A-CF43-45DA-95CD-F4F410670FC2}" type="pres">
      <dgm:prSet presAssocID="{051EEFD8-9359-4AB1-9E8B-A61536BE5125}" presName="imagSh" presStyleLbl="bgImgPlace1" presStyleIdx="1" presStyleCnt="3" custScaleX="153917" custScaleY="80076" custLinFactNeighborX="14004" custLinFactNeighborY="-86854"/>
      <dgm:spPr>
        <a:blipFill rotWithShape="1">
          <a:blip xmlns:r="http://schemas.openxmlformats.org/officeDocument/2006/relationships" r:embed="rId2"/>
          <a:stretch>
            <a:fillRect/>
          </a:stretch>
        </a:blipFill>
      </dgm:spPr>
    </dgm:pt>
    <dgm:pt modelId="{65CE994D-D406-454C-A55A-0FA7ED9B2E07}" type="pres">
      <dgm:prSet presAssocID="{051EEFD8-9359-4AB1-9E8B-A61536BE5125}" presName="txNode" presStyleLbl="node1" presStyleIdx="1" presStyleCnt="3" custScaleX="199362" custScaleY="230943" custLinFactNeighborX="-7418" custLinFactNeighborY="41132">
        <dgm:presLayoutVars>
          <dgm:bulletEnabled val="1"/>
        </dgm:presLayoutVars>
      </dgm:prSet>
      <dgm:spPr/>
    </dgm:pt>
    <dgm:pt modelId="{EEB85E74-BE1F-4265-95F2-66E2B72B86D8}" type="pres">
      <dgm:prSet presAssocID="{D543D352-E29A-4A1F-8B4E-10F54B314F38}" presName="sibTrans" presStyleLbl="sibTrans2D1" presStyleIdx="1" presStyleCnt="2" custAng="21428924" custLinFactNeighborX="-3212" custLinFactNeighborY="-12172"/>
      <dgm:spPr/>
    </dgm:pt>
    <dgm:pt modelId="{48C2EB5D-1F9E-4679-BBC0-E0EAD67B922F}" type="pres">
      <dgm:prSet presAssocID="{D543D352-E29A-4A1F-8B4E-10F54B314F38}" presName="connTx" presStyleLbl="sibTrans2D1" presStyleIdx="1" presStyleCnt="2"/>
      <dgm:spPr/>
    </dgm:pt>
    <dgm:pt modelId="{64D3E285-C62A-4B0A-8F90-40BA1F17A10D}" type="pres">
      <dgm:prSet presAssocID="{AB7C6A53-32BD-4723-80FE-3408A0F499EA}" presName="composite" presStyleCnt="0"/>
      <dgm:spPr/>
    </dgm:pt>
    <dgm:pt modelId="{8B58F1DA-1B0A-46A8-AC12-E9A119BFF383}" type="pres">
      <dgm:prSet presAssocID="{AB7C6A53-32BD-4723-80FE-3408A0F499EA}" presName="imagSh" presStyleLbl="bgImgPlace1" presStyleIdx="2" presStyleCnt="3" custScaleX="115835" custScaleY="99579" custLinFactNeighborX="4498" custLinFactNeighborY="-76122"/>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AD95654F-C185-4B80-97B7-C6B21C5BF2C8}" type="pres">
      <dgm:prSet presAssocID="{AB7C6A53-32BD-4723-80FE-3408A0F499EA}" presName="txNode" presStyleLbl="node1" presStyleIdx="2" presStyleCnt="3" custScaleX="185139" custScaleY="223718" custLinFactNeighborX="-14988" custLinFactNeighborY="40018">
        <dgm:presLayoutVars>
          <dgm:bulletEnabled val="1"/>
        </dgm:presLayoutVars>
      </dgm:prSet>
      <dgm:spPr/>
    </dgm:pt>
  </dgm:ptLst>
  <dgm:cxnLst>
    <dgm:cxn modelId="{CE952E01-8402-4AD7-8E95-7C1766072071}" type="presOf" srcId="{051EEFD8-9359-4AB1-9E8B-A61536BE5125}" destId="{65CE994D-D406-454C-A55A-0FA7ED9B2E07}" srcOrd="0" destOrd="0" presId="urn:microsoft.com/office/officeart/2005/8/layout/hProcess10"/>
    <dgm:cxn modelId="{2980EF0A-95F1-4DB2-9355-CA1E374BB346}" srcId="{23D3D7DC-3374-4A1A-B405-008928D469C0}" destId="{3DDF02C2-5700-4140-A86C-C254E175A814}" srcOrd="0" destOrd="0" parTransId="{4311D9FB-C944-4A42-896C-FC20825271CA}" sibTransId="{DD52BF2C-B50D-4987-8B36-F7FF2F98D504}"/>
    <dgm:cxn modelId="{37737017-99B9-41E4-AD88-88C3F2D70A77}" srcId="{051EEFD8-9359-4AB1-9E8B-A61536BE5125}" destId="{C6F1B3FA-3610-41D8-B6C8-D792F82DE94D}" srcOrd="1" destOrd="0" parTransId="{F89EFAC7-6CEB-4590-94EB-DAEC658CAF09}" sibTransId="{DA3F195C-307D-466F-93A6-A14BB3F43362}"/>
    <dgm:cxn modelId="{7730601C-D448-4749-B716-20D81D9AF7C3}" type="presOf" srcId="{592D203B-26A6-7D44-B654-4DA9AD07523B}" destId="{B48784F4-0636-44A2-AFBA-BACB36C2EAAB}" srcOrd="0" destOrd="3" presId="urn:microsoft.com/office/officeart/2005/8/layout/hProcess10"/>
    <dgm:cxn modelId="{B8FBF01C-1A4B-4087-94F5-779DF492D1CE}" type="presOf" srcId="{B298CBC7-A06C-4F65-97A5-593D710E4F7F}" destId="{47F77A8F-9725-4867-874A-F45F173C768D}" srcOrd="1" destOrd="0" presId="urn:microsoft.com/office/officeart/2005/8/layout/hProcess10"/>
    <dgm:cxn modelId="{3E8F9121-65AD-4703-8110-AB4562B4F630}" type="presOf" srcId="{AB7C6A53-32BD-4723-80FE-3408A0F499EA}" destId="{AD95654F-C185-4B80-97B7-C6B21C5BF2C8}" srcOrd="0" destOrd="0" presId="urn:microsoft.com/office/officeart/2005/8/layout/hProcess10"/>
    <dgm:cxn modelId="{2A9ED221-4232-4E82-B160-AB2BB6BE2FB2}" type="presOf" srcId="{3DDF02C2-5700-4140-A86C-C254E175A814}" destId="{B48784F4-0636-44A2-AFBA-BACB36C2EAAB}" srcOrd="0" destOrd="1" presId="urn:microsoft.com/office/officeart/2005/8/layout/hProcess10"/>
    <dgm:cxn modelId="{2BDAD82C-6171-4ADB-95C0-D75C154CBFAD}" type="presOf" srcId="{9F163983-5587-4BC1-9499-9E83C9D628E2}" destId="{1AF71A46-0081-4114-B628-0D488E5A6CCD}" srcOrd="0" destOrd="0" presId="urn:microsoft.com/office/officeart/2005/8/layout/hProcess10"/>
    <dgm:cxn modelId="{6D99933A-22C6-4321-B93E-7D5C12647FAC}" type="presOf" srcId="{88776723-78BF-462D-9AD2-A1935E5814E9}" destId="{AD95654F-C185-4B80-97B7-C6B21C5BF2C8}" srcOrd="0" destOrd="5" presId="urn:microsoft.com/office/officeart/2005/8/layout/hProcess10"/>
    <dgm:cxn modelId="{91C36C5B-DD18-7C43-BCCF-24E3C81D346F}" srcId="{AB7C6A53-32BD-4723-80FE-3408A0F499EA}" destId="{01554CC7-E8BD-9C4A-B376-3A088ACF5E85}" srcOrd="2" destOrd="0" parTransId="{EE38084D-56FE-2A4D-93A0-46311E3088F4}" sibTransId="{2B5A6A42-5E86-BB4F-A28A-A38097F08AB3}"/>
    <dgm:cxn modelId="{F66EE25B-079E-44AB-891A-9E3202762E98}" type="presOf" srcId="{BC53BA96-8038-4D87-8B19-B81957B5A97F}" destId="{AD95654F-C185-4B80-97B7-C6B21C5BF2C8}" srcOrd="0" destOrd="2" presId="urn:microsoft.com/office/officeart/2005/8/layout/hProcess10"/>
    <dgm:cxn modelId="{C0D73149-0144-49AC-A96B-81A923F66286}" type="presOf" srcId="{D543D352-E29A-4A1F-8B4E-10F54B314F38}" destId="{48C2EB5D-1F9E-4679-BBC0-E0EAD67B922F}" srcOrd="1" destOrd="0" presId="urn:microsoft.com/office/officeart/2005/8/layout/hProcess10"/>
    <dgm:cxn modelId="{7D813652-1BAA-45CB-A189-9E18B4955B83}" srcId="{051EEFD8-9359-4AB1-9E8B-A61536BE5125}" destId="{E76824AE-EF87-49F2-9DDD-B643B87C2DC5}" srcOrd="2" destOrd="0" parTransId="{CFB07BA7-4AD5-417C-98B9-F03529089E9B}" sibTransId="{9121D5D6-EFED-4B35-A3B3-0465F056F9E8}"/>
    <dgm:cxn modelId="{2F28F057-84BA-4EDE-8383-A4F0BE2F3E14}" srcId="{AB7C6A53-32BD-4723-80FE-3408A0F499EA}" destId="{88776723-78BF-462D-9AD2-A1935E5814E9}" srcOrd="4" destOrd="0" parTransId="{1BDAE319-E935-45E8-807D-EF9A7332E180}" sibTransId="{18B991D4-499C-4552-9DF6-6C5FA2ADED81}"/>
    <dgm:cxn modelId="{2C7D8678-63BB-487F-9074-2B2F5245804C}" type="presOf" srcId="{12D08985-94B4-485E-AC85-67EB35A714F1}" destId="{AD95654F-C185-4B80-97B7-C6B21C5BF2C8}" srcOrd="0" destOrd="4" presId="urn:microsoft.com/office/officeart/2005/8/layout/hProcess10"/>
    <dgm:cxn modelId="{03299878-6414-4138-A1E6-5A5372E785B3}" type="presOf" srcId="{B298CBC7-A06C-4F65-97A5-593D710E4F7F}" destId="{BE7B7026-7F71-4C45-8245-994CEA0FCE4B}" srcOrd="0" destOrd="0" presId="urn:microsoft.com/office/officeart/2005/8/layout/hProcess10"/>
    <dgm:cxn modelId="{288CC359-5777-4358-B56D-30C9066FCE9E}" srcId="{AB7C6A53-32BD-4723-80FE-3408A0F499EA}" destId="{D49E7566-847B-4B01-A1D2-92A8676B88C6}" srcOrd="0" destOrd="0" parTransId="{48B999EE-2779-42CC-98EA-0E357A9E31A9}" sibTransId="{C40CE694-D27C-4449-8D3D-710AA07AAD6B}"/>
    <dgm:cxn modelId="{CA5F2E7C-022D-45BE-B12B-5A9B99D22490}" type="presOf" srcId="{C6F1B3FA-3610-41D8-B6C8-D792F82DE94D}" destId="{65CE994D-D406-454C-A55A-0FA7ED9B2E07}" srcOrd="0" destOrd="2" presId="urn:microsoft.com/office/officeart/2005/8/layout/hProcess10"/>
    <dgm:cxn modelId="{0779367D-F8CB-451E-A3E2-5EB909C237A6}" type="presOf" srcId="{D49E7566-847B-4B01-A1D2-92A8676B88C6}" destId="{AD95654F-C185-4B80-97B7-C6B21C5BF2C8}" srcOrd="0" destOrd="1" presId="urn:microsoft.com/office/officeart/2005/8/layout/hProcess10"/>
    <dgm:cxn modelId="{CE636184-D7D9-4B41-B214-89F3D8989892}" srcId="{9F163983-5587-4BC1-9499-9E83C9D628E2}" destId="{051EEFD8-9359-4AB1-9E8B-A61536BE5125}" srcOrd="1" destOrd="0" parTransId="{75490FBF-2003-46FA-A2C1-88950BADDF63}" sibTransId="{D543D352-E29A-4A1F-8B4E-10F54B314F38}"/>
    <dgm:cxn modelId="{56FCFE97-2E60-413B-9405-CAC4A52F3429}" srcId="{9F163983-5587-4BC1-9499-9E83C9D628E2}" destId="{AB7C6A53-32BD-4723-80FE-3408A0F499EA}" srcOrd="2" destOrd="0" parTransId="{985EB6FA-4CDA-4E4E-A82A-6AE4AB6DCC40}" sibTransId="{F02800A6-B308-46CA-9247-CA31DA6568DF}"/>
    <dgm:cxn modelId="{BCA1C6A5-1394-5747-9F3D-A25CDDAA42F1}" srcId="{23D3D7DC-3374-4A1A-B405-008928D469C0}" destId="{592D203B-26A6-7D44-B654-4DA9AD07523B}" srcOrd="2" destOrd="0" parTransId="{C3B71373-D73B-3848-967C-443C651DB2B6}" sibTransId="{49670DDA-524C-2148-93A3-641D80BCDB60}"/>
    <dgm:cxn modelId="{972BDBA8-2B17-45F1-8FD1-84E95D9976CD}" srcId="{AB7C6A53-32BD-4723-80FE-3408A0F499EA}" destId="{12D08985-94B4-485E-AC85-67EB35A714F1}" srcOrd="3" destOrd="0" parTransId="{9F13CEB9-4EA8-419A-84BA-2A3EC996DDDE}" sibTransId="{C91CD9D1-0974-4FEA-8E7B-5F28996109E1}"/>
    <dgm:cxn modelId="{14758DB2-D1B7-4AF0-AB2A-CC65A8742748}" type="presOf" srcId="{3A7CFBA4-534E-4AC6-95A3-B91A27F54682}" destId="{B48784F4-0636-44A2-AFBA-BACB36C2EAAB}" srcOrd="0" destOrd="2" presId="urn:microsoft.com/office/officeart/2005/8/layout/hProcess10"/>
    <dgm:cxn modelId="{3ADB30B3-BBED-421B-B154-BFDF68C27EF2}" srcId="{23D3D7DC-3374-4A1A-B405-008928D469C0}" destId="{3A7CFBA4-534E-4AC6-95A3-B91A27F54682}" srcOrd="1" destOrd="0" parTransId="{F6CB759B-6D91-4AA1-974D-E43F466605D5}" sibTransId="{DA9F91CF-D88B-4193-9274-3C878109A6B1}"/>
    <dgm:cxn modelId="{4F5273B5-18E5-4C89-BAE2-36D00736907D}" srcId="{051EEFD8-9359-4AB1-9E8B-A61536BE5125}" destId="{C8051317-1633-4138-8B50-91FA4C97D266}" srcOrd="0" destOrd="0" parTransId="{5153322B-88FC-4CE0-A571-B97FE9FADEE4}" sibTransId="{D9C57B61-A72B-4E9F-89F9-8D8EF346A44A}"/>
    <dgm:cxn modelId="{558163B6-6284-464D-B7FA-A42B5E617CEE}" srcId="{9F163983-5587-4BC1-9499-9E83C9D628E2}" destId="{23D3D7DC-3374-4A1A-B405-008928D469C0}" srcOrd="0" destOrd="0" parTransId="{793CC5D5-24A4-4AC0-B7D9-3FA98032B99B}" sibTransId="{B298CBC7-A06C-4F65-97A5-593D710E4F7F}"/>
    <dgm:cxn modelId="{99126BBC-7B0F-49B1-B72E-94EC2DF39B4F}" type="presOf" srcId="{D543D352-E29A-4A1F-8B4E-10F54B314F38}" destId="{EEB85E74-BE1F-4265-95F2-66E2B72B86D8}" srcOrd="0" destOrd="0" presId="urn:microsoft.com/office/officeart/2005/8/layout/hProcess10"/>
    <dgm:cxn modelId="{54A6B9CD-A549-4A5C-9E4C-E8D40980B66F}" type="presOf" srcId="{E76824AE-EF87-49F2-9DDD-B643B87C2DC5}" destId="{65CE994D-D406-454C-A55A-0FA7ED9B2E07}" srcOrd="0" destOrd="3" presId="urn:microsoft.com/office/officeart/2005/8/layout/hProcess10"/>
    <dgm:cxn modelId="{A9DCB1D1-7DF3-8449-928D-910EF341646C}" type="presOf" srcId="{01554CC7-E8BD-9C4A-B376-3A088ACF5E85}" destId="{AD95654F-C185-4B80-97B7-C6B21C5BF2C8}" srcOrd="0" destOrd="3" presId="urn:microsoft.com/office/officeart/2005/8/layout/hProcess10"/>
    <dgm:cxn modelId="{AF8EA0D4-DF3C-449B-8F49-45D2776CFD1C}" type="presOf" srcId="{23D3D7DC-3374-4A1A-B405-008928D469C0}" destId="{B48784F4-0636-44A2-AFBA-BACB36C2EAAB}" srcOrd="0" destOrd="0" presId="urn:microsoft.com/office/officeart/2005/8/layout/hProcess10"/>
    <dgm:cxn modelId="{C1E2F8F2-3A17-4366-A19D-E960220971DE}" type="presOf" srcId="{C8051317-1633-4138-8B50-91FA4C97D266}" destId="{65CE994D-D406-454C-A55A-0FA7ED9B2E07}" srcOrd="0" destOrd="1" presId="urn:microsoft.com/office/officeart/2005/8/layout/hProcess10"/>
    <dgm:cxn modelId="{9C1C05F3-3D99-4EFC-A04D-5E96FA6500EF}" srcId="{AB7C6A53-32BD-4723-80FE-3408A0F499EA}" destId="{BC53BA96-8038-4D87-8B19-B81957B5A97F}" srcOrd="1" destOrd="0" parTransId="{BB9B01BA-C702-4E3F-ABE6-311012127BF2}" sibTransId="{C11B9BE7-BC38-460D-A6B1-2BE12FBCC10C}"/>
    <dgm:cxn modelId="{93F07D4C-D9A7-4AF6-93FD-9A7E74F39229}" type="presParOf" srcId="{1AF71A46-0081-4114-B628-0D488E5A6CCD}" destId="{564C22C6-0557-4ACA-8EEE-61427AB3B893}" srcOrd="0" destOrd="0" presId="urn:microsoft.com/office/officeart/2005/8/layout/hProcess10"/>
    <dgm:cxn modelId="{CAC37C43-412C-4AF4-B27C-8FF137715B30}" type="presParOf" srcId="{564C22C6-0557-4ACA-8EEE-61427AB3B893}" destId="{EF6FDB60-166E-4ADB-81FC-20437BBD9E1B}" srcOrd="0" destOrd="0" presId="urn:microsoft.com/office/officeart/2005/8/layout/hProcess10"/>
    <dgm:cxn modelId="{FB33DDAF-35FC-430A-9CD9-CB2540DE7F9F}" type="presParOf" srcId="{564C22C6-0557-4ACA-8EEE-61427AB3B893}" destId="{B48784F4-0636-44A2-AFBA-BACB36C2EAAB}" srcOrd="1" destOrd="0" presId="urn:microsoft.com/office/officeart/2005/8/layout/hProcess10"/>
    <dgm:cxn modelId="{C2CDB42C-02EB-4272-A145-46C8C82D0B2E}" type="presParOf" srcId="{1AF71A46-0081-4114-B628-0D488E5A6CCD}" destId="{BE7B7026-7F71-4C45-8245-994CEA0FCE4B}" srcOrd="1" destOrd="0" presId="urn:microsoft.com/office/officeart/2005/8/layout/hProcess10"/>
    <dgm:cxn modelId="{77F1E6CC-2B2C-4C28-978A-A997A835DD49}" type="presParOf" srcId="{BE7B7026-7F71-4C45-8245-994CEA0FCE4B}" destId="{47F77A8F-9725-4867-874A-F45F173C768D}" srcOrd="0" destOrd="0" presId="urn:microsoft.com/office/officeart/2005/8/layout/hProcess10"/>
    <dgm:cxn modelId="{DD3416B8-2924-486D-B9A7-B9E9F478E39F}" type="presParOf" srcId="{1AF71A46-0081-4114-B628-0D488E5A6CCD}" destId="{F26D46AB-A39E-47D6-85F3-C1F69CD3FFB3}" srcOrd="2" destOrd="0" presId="urn:microsoft.com/office/officeart/2005/8/layout/hProcess10"/>
    <dgm:cxn modelId="{A0D0B36F-21E8-46DF-B0B2-E133A511B542}" type="presParOf" srcId="{F26D46AB-A39E-47D6-85F3-C1F69CD3FFB3}" destId="{21FE061A-CF43-45DA-95CD-F4F410670FC2}" srcOrd="0" destOrd="0" presId="urn:microsoft.com/office/officeart/2005/8/layout/hProcess10"/>
    <dgm:cxn modelId="{8802B86E-7335-4DD3-933E-320B73BD3701}" type="presParOf" srcId="{F26D46AB-A39E-47D6-85F3-C1F69CD3FFB3}" destId="{65CE994D-D406-454C-A55A-0FA7ED9B2E07}" srcOrd="1" destOrd="0" presId="urn:microsoft.com/office/officeart/2005/8/layout/hProcess10"/>
    <dgm:cxn modelId="{0687FB2B-3A71-42FB-A2E7-61DF5963C0C5}" type="presParOf" srcId="{1AF71A46-0081-4114-B628-0D488E5A6CCD}" destId="{EEB85E74-BE1F-4265-95F2-66E2B72B86D8}" srcOrd="3" destOrd="0" presId="urn:microsoft.com/office/officeart/2005/8/layout/hProcess10"/>
    <dgm:cxn modelId="{8981405F-B0B8-455F-A2E0-7541E01B7BA7}" type="presParOf" srcId="{EEB85E74-BE1F-4265-95F2-66E2B72B86D8}" destId="{48C2EB5D-1F9E-4679-BBC0-E0EAD67B922F}" srcOrd="0" destOrd="0" presId="urn:microsoft.com/office/officeart/2005/8/layout/hProcess10"/>
    <dgm:cxn modelId="{918FA228-6C40-4701-A38E-21686EDD0634}" type="presParOf" srcId="{1AF71A46-0081-4114-B628-0D488E5A6CCD}" destId="{64D3E285-C62A-4B0A-8F90-40BA1F17A10D}" srcOrd="4" destOrd="0" presId="urn:microsoft.com/office/officeart/2005/8/layout/hProcess10"/>
    <dgm:cxn modelId="{C752B0D7-8526-49FF-8188-0F9F3FD3C580}" type="presParOf" srcId="{64D3E285-C62A-4B0A-8F90-40BA1F17A10D}" destId="{8B58F1DA-1B0A-46A8-AC12-E9A119BFF383}" srcOrd="0" destOrd="0" presId="urn:microsoft.com/office/officeart/2005/8/layout/hProcess10"/>
    <dgm:cxn modelId="{FE1865B1-CA97-4C5E-81E0-DEB2856A4BA0}" type="presParOf" srcId="{64D3E285-C62A-4B0A-8F90-40BA1F17A10D}" destId="{AD95654F-C185-4B80-97B7-C6B21C5BF2C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64EFD4-CB94-4AA0-913B-F86A34FF51C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801540C-6C24-4D26-93F0-301215C4BC0B}">
      <dgm:prSet custT="1"/>
      <dgm:spPr>
        <a:solidFill>
          <a:schemeClr val="bg1">
            <a:lumMod val="50000"/>
            <a:lumOff val="50000"/>
          </a:schemeClr>
        </a:solidFill>
        <a:ln>
          <a:solidFill>
            <a:schemeClr val="lt1">
              <a:hueOff val="0"/>
              <a:satOff val="0"/>
              <a:lumOff val="0"/>
            </a:schemeClr>
          </a:solidFill>
        </a:ln>
      </dgm:spPr>
      <dgm:t>
        <a:bodyPr/>
        <a:lstStyle/>
        <a:p>
          <a:pPr algn="l"/>
          <a:r>
            <a:rPr lang="en-US" sz="1400" dirty="0">
              <a:solidFill>
                <a:schemeClr val="tx1">
                  <a:lumMod val="95000"/>
                </a:schemeClr>
              </a:solidFill>
            </a:rPr>
            <a:t>Growing fields of study, emerged about 15-20 years ago. Initially led by practitioners, empirical research lagging behind. Empirical quantitative research conducted by global consulting firms (PwC, Deloitte) and professional bodies (ICF, CIPD...). </a:t>
          </a:r>
        </a:p>
        <a:p>
          <a:pPr algn="ctr"/>
          <a:r>
            <a:rPr lang="en-US" sz="1600" b="1" dirty="0">
              <a:solidFill>
                <a:schemeClr val="bg1"/>
              </a:solidFill>
            </a:rPr>
            <a:t>More qualitative studies needed for in-depth understanding of  coaching as TM practice.</a:t>
          </a:r>
        </a:p>
      </dgm:t>
    </dgm:pt>
    <dgm:pt modelId="{540BCDEB-9311-4E42-9183-187A2E395D19}" type="parTrans" cxnId="{12990B53-3A88-40B9-93DF-72BFDB1A01D8}">
      <dgm:prSet/>
      <dgm:spPr/>
      <dgm:t>
        <a:bodyPr/>
        <a:lstStyle/>
        <a:p>
          <a:endParaRPr lang="en-US" sz="1400"/>
        </a:p>
      </dgm:t>
    </dgm:pt>
    <dgm:pt modelId="{9272A654-4903-4D3A-971F-2CA71DD3AC5C}" type="sibTrans" cxnId="{12990B53-3A88-40B9-93DF-72BFDB1A01D8}">
      <dgm:prSet/>
      <dgm:spPr/>
      <dgm:t>
        <a:bodyPr/>
        <a:lstStyle/>
        <a:p>
          <a:endParaRPr lang="en-US" sz="1400"/>
        </a:p>
      </dgm:t>
    </dgm:pt>
    <dgm:pt modelId="{BDFEE7B1-8798-45F7-9591-68EA1B2614D0}">
      <dgm:prSet custT="1"/>
      <dgm:spPr>
        <a:solidFill>
          <a:schemeClr val="bg1">
            <a:lumMod val="50000"/>
            <a:lumOff val="50000"/>
          </a:schemeClr>
        </a:solidFill>
        <a:ln>
          <a:solidFill>
            <a:schemeClr val="lt1">
              <a:hueOff val="0"/>
              <a:satOff val="0"/>
              <a:lumOff val="0"/>
            </a:schemeClr>
          </a:solidFill>
        </a:ln>
      </dgm:spPr>
      <dgm:t>
        <a:bodyPr/>
        <a:lstStyle/>
        <a:p>
          <a:pPr algn="l"/>
          <a:r>
            <a:rPr lang="en-US" sz="1400" dirty="0">
              <a:solidFill>
                <a:schemeClr val="tx1">
                  <a:lumMod val="95000"/>
                </a:schemeClr>
              </a:solidFill>
            </a:rPr>
            <a:t>Lack of consensus on the theoretical frameworks (Cascio and Boudreau, 2016; </a:t>
          </a:r>
          <a:r>
            <a:rPr lang="en-US" sz="1400" b="0" dirty="0"/>
            <a:t>Schutte and Steyn, 2015</a:t>
          </a:r>
          <a:r>
            <a:rPr lang="en-US" sz="1400" dirty="0">
              <a:solidFill>
                <a:schemeClr val="tx1">
                  <a:lumMod val="95000"/>
                </a:schemeClr>
              </a:solidFill>
            </a:rPr>
            <a:t>). PC theory used in TM studies to understand the reactions to talent status (</a:t>
          </a:r>
          <a:r>
            <a:rPr lang="en-US" sz="1400" dirty="0" err="1">
              <a:solidFill>
                <a:schemeClr val="tx1">
                  <a:lumMod val="95000"/>
                </a:schemeClr>
              </a:solidFill>
            </a:rPr>
            <a:t>Farndale</a:t>
          </a:r>
          <a:r>
            <a:rPr lang="en-US" sz="1400" dirty="0">
              <a:solidFill>
                <a:schemeClr val="tx1">
                  <a:lumMod val="95000"/>
                </a:schemeClr>
              </a:solidFill>
            </a:rPr>
            <a:t> et al., 2014). </a:t>
          </a:r>
        </a:p>
        <a:p>
          <a:pPr algn="ctr"/>
          <a:r>
            <a:rPr lang="en-US" sz="1600" b="1" dirty="0">
              <a:solidFill>
                <a:schemeClr val="bg1"/>
              </a:solidFill>
            </a:rPr>
            <a:t>Psychological contract as theoretical lens to understand talent coaching?</a:t>
          </a:r>
        </a:p>
      </dgm:t>
    </dgm:pt>
    <dgm:pt modelId="{689205E4-F527-441E-B6B8-9EA2A6F78A7D}" type="parTrans" cxnId="{32CE642F-84C0-4DA6-9C19-A8E4125EB625}">
      <dgm:prSet/>
      <dgm:spPr/>
      <dgm:t>
        <a:bodyPr/>
        <a:lstStyle/>
        <a:p>
          <a:endParaRPr lang="en-US" sz="1400"/>
        </a:p>
      </dgm:t>
    </dgm:pt>
    <dgm:pt modelId="{C4C2DA27-77E4-45B8-B59E-CEEE0B2A48D7}" type="sibTrans" cxnId="{32CE642F-84C0-4DA6-9C19-A8E4125EB625}">
      <dgm:prSet/>
      <dgm:spPr/>
      <dgm:t>
        <a:bodyPr/>
        <a:lstStyle/>
        <a:p>
          <a:endParaRPr lang="en-US" sz="1400"/>
        </a:p>
      </dgm:t>
    </dgm:pt>
    <dgm:pt modelId="{9173780E-C794-440B-A16F-896677CD0BBB}">
      <dgm:prSet custT="1"/>
      <dgm:spPr>
        <a:solidFill>
          <a:schemeClr val="bg1">
            <a:lumMod val="50000"/>
            <a:lumOff val="50000"/>
          </a:schemeClr>
        </a:solidFill>
        <a:ln>
          <a:solidFill>
            <a:schemeClr val="lt1">
              <a:hueOff val="0"/>
              <a:satOff val="0"/>
              <a:lumOff val="0"/>
            </a:schemeClr>
          </a:solidFill>
        </a:ln>
      </dgm:spPr>
      <dgm:t>
        <a:bodyPr/>
        <a:lstStyle/>
        <a:p>
          <a:pPr algn="l"/>
          <a:r>
            <a:rPr lang="en-US" sz="1400" dirty="0">
              <a:solidFill>
                <a:schemeClr val="tx1">
                  <a:lumMod val="95000"/>
                </a:schemeClr>
              </a:solidFill>
            </a:rPr>
            <a:t>Data collected at employee/coachee level, to reveal the perception of TM and impact of coaching as a TM practice (Gallardo-Gallardo and </a:t>
          </a:r>
          <a:r>
            <a:rPr lang="en-US" sz="1400" dirty="0" err="1">
              <a:solidFill>
                <a:schemeClr val="tx1">
                  <a:lumMod val="95000"/>
                </a:schemeClr>
              </a:solidFill>
            </a:rPr>
            <a:t>Thunnissen</a:t>
          </a:r>
          <a:r>
            <a:rPr lang="en-US" sz="1400" dirty="0">
              <a:solidFill>
                <a:schemeClr val="tx1">
                  <a:lumMod val="95000"/>
                </a:schemeClr>
              </a:solidFill>
            </a:rPr>
            <a:t>, 2016a, Blackman et al., 2016). </a:t>
          </a:r>
        </a:p>
        <a:p>
          <a:pPr algn="ctr"/>
          <a:r>
            <a:rPr lang="en-US" sz="1600" b="1" dirty="0">
              <a:solidFill>
                <a:schemeClr val="bg1"/>
              </a:solidFill>
            </a:rPr>
            <a:t>What about the </a:t>
          </a:r>
          <a:r>
            <a:rPr lang="en-US" sz="1600" b="1" dirty="0" err="1">
              <a:solidFill>
                <a:schemeClr val="bg1"/>
              </a:solidFill>
            </a:rPr>
            <a:t>organisational</a:t>
          </a:r>
          <a:r>
            <a:rPr lang="en-US" sz="1600" b="1" dirty="0">
              <a:solidFill>
                <a:schemeClr val="bg1"/>
              </a:solidFill>
            </a:rPr>
            <a:t> level? </a:t>
          </a:r>
        </a:p>
      </dgm:t>
    </dgm:pt>
    <dgm:pt modelId="{D959A296-6CB7-4160-BFC0-C8816A7C4707}" type="parTrans" cxnId="{52E421C4-C879-49A8-A939-C100C0412B77}">
      <dgm:prSet/>
      <dgm:spPr/>
      <dgm:t>
        <a:bodyPr/>
        <a:lstStyle/>
        <a:p>
          <a:endParaRPr lang="en-US" sz="1400"/>
        </a:p>
      </dgm:t>
    </dgm:pt>
    <dgm:pt modelId="{6CEE91B0-72C8-4536-A593-604ADD626C3C}" type="sibTrans" cxnId="{52E421C4-C879-49A8-A939-C100C0412B77}">
      <dgm:prSet/>
      <dgm:spPr/>
      <dgm:t>
        <a:bodyPr/>
        <a:lstStyle/>
        <a:p>
          <a:endParaRPr lang="en-US" sz="1400"/>
        </a:p>
      </dgm:t>
    </dgm:pt>
    <dgm:pt modelId="{68BCDBD4-EAAB-4993-9DE4-69F0E9DFA201}">
      <dgm:prSet custT="1"/>
      <dgm:spPr>
        <a:solidFill>
          <a:schemeClr val="bg1">
            <a:lumMod val="50000"/>
            <a:lumOff val="50000"/>
          </a:schemeClr>
        </a:solidFill>
        <a:ln>
          <a:solidFill>
            <a:schemeClr val="lt1">
              <a:hueOff val="0"/>
              <a:satOff val="0"/>
              <a:lumOff val="0"/>
            </a:schemeClr>
          </a:solidFill>
        </a:ln>
      </dgm:spPr>
      <dgm:t>
        <a:bodyPr/>
        <a:lstStyle/>
        <a:p>
          <a:pPr algn="l"/>
          <a:r>
            <a:rPr lang="en-US" sz="1400" dirty="0">
              <a:solidFill>
                <a:schemeClr val="tx1">
                  <a:lumMod val="95000"/>
                </a:schemeClr>
              </a:solidFill>
            </a:rPr>
            <a:t>Most studies reflect the views of CEOs, executives and HR managers. Little empirical research on the role of coaching as it is perceived by the participants involved in GTM and LD </a:t>
          </a:r>
          <a:r>
            <a:rPr lang="en-US" sz="1400" dirty="0" err="1">
              <a:solidFill>
                <a:schemeClr val="tx1">
                  <a:lumMod val="95000"/>
                </a:schemeClr>
              </a:solidFill>
            </a:rPr>
            <a:t>programmes</a:t>
          </a:r>
          <a:r>
            <a:rPr lang="en-US" sz="1400" dirty="0">
              <a:solidFill>
                <a:schemeClr val="tx1">
                  <a:lumMod val="95000"/>
                </a:schemeClr>
              </a:solidFill>
            </a:rPr>
            <a:t> (Passmore et al., 2013) </a:t>
          </a:r>
        </a:p>
        <a:p>
          <a:pPr algn="ctr"/>
          <a:r>
            <a:rPr lang="en-US" sz="1600" b="1" dirty="0">
              <a:solidFill>
                <a:schemeClr val="bg1"/>
              </a:solidFill>
            </a:rPr>
            <a:t>What about the views of talent leaders, coaches, HR managers?</a:t>
          </a:r>
        </a:p>
      </dgm:t>
    </dgm:pt>
    <dgm:pt modelId="{36B5432E-3588-4263-9626-C0BDAF24CB7F}" type="parTrans" cxnId="{DDD3388C-409C-4CA0-A2D4-163F2F980673}">
      <dgm:prSet/>
      <dgm:spPr/>
      <dgm:t>
        <a:bodyPr/>
        <a:lstStyle/>
        <a:p>
          <a:endParaRPr lang="en-US" sz="1400"/>
        </a:p>
      </dgm:t>
    </dgm:pt>
    <dgm:pt modelId="{54555A08-7FC1-4540-8890-AF38496C7832}" type="sibTrans" cxnId="{DDD3388C-409C-4CA0-A2D4-163F2F980673}">
      <dgm:prSet/>
      <dgm:spPr/>
      <dgm:t>
        <a:bodyPr/>
        <a:lstStyle/>
        <a:p>
          <a:endParaRPr lang="en-US" sz="1400"/>
        </a:p>
      </dgm:t>
    </dgm:pt>
    <dgm:pt modelId="{8E6DFF4D-1A84-4D1E-B91F-A1A542B6E8DF}">
      <dgm:prSet custT="1"/>
      <dgm:spPr>
        <a:solidFill>
          <a:schemeClr val="bg1">
            <a:lumMod val="50000"/>
            <a:lumOff val="50000"/>
          </a:schemeClr>
        </a:solidFill>
        <a:ln>
          <a:solidFill>
            <a:schemeClr val="lt1">
              <a:hueOff val="0"/>
              <a:satOff val="0"/>
              <a:lumOff val="0"/>
            </a:schemeClr>
          </a:solidFill>
        </a:ln>
      </dgm:spPr>
      <dgm:t>
        <a:bodyPr/>
        <a:lstStyle/>
        <a:p>
          <a:r>
            <a:rPr lang="en-GB" sz="1400" dirty="0">
              <a:solidFill>
                <a:schemeClr val="tx1">
                  <a:lumMod val="95000"/>
                </a:schemeClr>
              </a:solidFill>
            </a:rPr>
            <a:t>Dramatic increase of the practice of exec. coaching in MNEs. But,</a:t>
          </a:r>
        </a:p>
        <a:p>
          <a:r>
            <a:rPr lang="en-GB" sz="1600" b="1" dirty="0">
              <a:solidFill>
                <a:schemeClr val="bg1"/>
              </a:solidFill>
            </a:rPr>
            <a:t>What is being done? What is possible? What is the impact ?</a:t>
          </a:r>
          <a:endParaRPr lang="en-US" sz="1600" b="1" dirty="0">
            <a:solidFill>
              <a:schemeClr val="bg1"/>
            </a:solidFill>
          </a:endParaRPr>
        </a:p>
      </dgm:t>
    </dgm:pt>
    <dgm:pt modelId="{1B24BFD1-3B0E-4751-8906-75B534507D96}" type="parTrans" cxnId="{90716FE7-338A-412A-869D-E3E2EBEA3618}">
      <dgm:prSet/>
      <dgm:spPr/>
      <dgm:t>
        <a:bodyPr/>
        <a:lstStyle/>
        <a:p>
          <a:endParaRPr lang="en-US" sz="1400"/>
        </a:p>
      </dgm:t>
    </dgm:pt>
    <dgm:pt modelId="{82DFC5EA-11D0-4099-8F17-A44FC27D96A5}" type="sibTrans" cxnId="{90716FE7-338A-412A-869D-E3E2EBEA3618}">
      <dgm:prSet/>
      <dgm:spPr/>
      <dgm:t>
        <a:bodyPr/>
        <a:lstStyle/>
        <a:p>
          <a:endParaRPr lang="en-US" sz="1400"/>
        </a:p>
      </dgm:t>
    </dgm:pt>
    <dgm:pt modelId="{127BAB39-2D6B-F740-95DD-DA2C2A0DA0B1}" type="pres">
      <dgm:prSet presAssocID="{5E64EFD4-CB94-4AA0-913B-F86A34FF51C7}" presName="linear" presStyleCnt="0">
        <dgm:presLayoutVars>
          <dgm:animLvl val="lvl"/>
          <dgm:resizeHandles val="exact"/>
        </dgm:presLayoutVars>
      </dgm:prSet>
      <dgm:spPr/>
    </dgm:pt>
    <dgm:pt modelId="{FC27D3A1-253E-CD4E-8156-F2E4D2B7F51A}" type="pres">
      <dgm:prSet presAssocID="{B801540C-6C24-4D26-93F0-301215C4BC0B}" presName="parentText" presStyleLbl="node1" presStyleIdx="0" presStyleCnt="5">
        <dgm:presLayoutVars>
          <dgm:chMax val="0"/>
          <dgm:bulletEnabled val="1"/>
        </dgm:presLayoutVars>
      </dgm:prSet>
      <dgm:spPr/>
    </dgm:pt>
    <dgm:pt modelId="{DD7F34C5-17B3-1240-9CBA-2205B0CBED21}" type="pres">
      <dgm:prSet presAssocID="{9272A654-4903-4D3A-971F-2CA71DD3AC5C}" presName="spacer" presStyleCnt="0"/>
      <dgm:spPr/>
    </dgm:pt>
    <dgm:pt modelId="{EE020B73-8E07-C644-AE81-FE05B84D97E6}" type="pres">
      <dgm:prSet presAssocID="{BDFEE7B1-8798-45F7-9591-68EA1B2614D0}" presName="parentText" presStyleLbl="node1" presStyleIdx="1" presStyleCnt="5">
        <dgm:presLayoutVars>
          <dgm:chMax val="0"/>
          <dgm:bulletEnabled val="1"/>
        </dgm:presLayoutVars>
      </dgm:prSet>
      <dgm:spPr/>
    </dgm:pt>
    <dgm:pt modelId="{1FC05EC9-9DC2-0547-8223-00758EE411FC}" type="pres">
      <dgm:prSet presAssocID="{C4C2DA27-77E4-45B8-B59E-CEEE0B2A48D7}" presName="spacer" presStyleCnt="0"/>
      <dgm:spPr/>
    </dgm:pt>
    <dgm:pt modelId="{E037041F-D364-9F44-88BB-65A1BDA01C5A}" type="pres">
      <dgm:prSet presAssocID="{9173780E-C794-440B-A16F-896677CD0BBB}" presName="parentText" presStyleLbl="node1" presStyleIdx="2" presStyleCnt="5">
        <dgm:presLayoutVars>
          <dgm:chMax val="0"/>
          <dgm:bulletEnabled val="1"/>
        </dgm:presLayoutVars>
      </dgm:prSet>
      <dgm:spPr/>
    </dgm:pt>
    <dgm:pt modelId="{C8A4542E-4619-E840-AA2A-4AF97FA93A37}" type="pres">
      <dgm:prSet presAssocID="{6CEE91B0-72C8-4536-A593-604ADD626C3C}" presName="spacer" presStyleCnt="0"/>
      <dgm:spPr/>
    </dgm:pt>
    <dgm:pt modelId="{B36E34D3-0C4D-D143-A396-107538E5B02E}" type="pres">
      <dgm:prSet presAssocID="{68BCDBD4-EAAB-4993-9DE4-69F0E9DFA201}" presName="parentText" presStyleLbl="node1" presStyleIdx="3" presStyleCnt="5">
        <dgm:presLayoutVars>
          <dgm:chMax val="0"/>
          <dgm:bulletEnabled val="1"/>
        </dgm:presLayoutVars>
      </dgm:prSet>
      <dgm:spPr/>
    </dgm:pt>
    <dgm:pt modelId="{A44A26B0-2CB2-9E4B-B7C4-C33953D12392}" type="pres">
      <dgm:prSet presAssocID="{54555A08-7FC1-4540-8890-AF38496C7832}" presName="spacer" presStyleCnt="0"/>
      <dgm:spPr/>
    </dgm:pt>
    <dgm:pt modelId="{67EFEDFB-3096-914B-82DA-A67D8348692F}" type="pres">
      <dgm:prSet presAssocID="{8E6DFF4D-1A84-4D1E-B91F-A1A542B6E8DF}" presName="parentText" presStyleLbl="node1" presStyleIdx="4" presStyleCnt="5" custLinFactY="2210" custLinFactNeighborX="-2264" custLinFactNeighborY="100000">
        <dgm:presLayoutVars>
          <dgm:chMax val="0"/>
          <dgm:bulletEnabled val="1"/>
        </dgm:presLayoutVars>
      </dgm:prSet>
      <dgm:spPr/>
    </dgm:pt>
  </dgm:ptLst>
  <dgm:cxnLst>
    <dgm:cxn modelId="{ABF86A0C-D6AA-7D47-A16E-BD1041DA924B}" type="presOf" srcId="{68BCDBD4-EAAB-4993-9DE4-69F0E9DFA201}" destId="{B36E34D3-0C4D-D143-A396-107538E5B02E}" srcOrd="0" destOrd="0" presId="urn:microsoft.com/office/officeart/2005/8/layout/vList2"/>
    <dgm:cxn modelId="{32CE642F-84C0-4DA6-9C19-A8E4125EB625}" srcId="{5E64EFD4-CB94-4AA0-913B-F86A34FF51C7}" destId="{BDFEE7B1-8798-45F7-9591-68EA1B2614D0}" srcOrd="1" destOrd="0" parTransId="{689205E4-F527-441E-B6B8-9EA2A6F78A7D}" sibTransId="{C4C2DA27-77E4-45B8-B59E-CEEE0B2A48D7}"/>
    <dgm:cxn modelId="{49F6B645-86CE-A04D-ACB8-5C9AFDACCA53}" type="presOf" srcId="{9173780E-C794-440B-A16F-896677CD0BBB}" destId="{E037041F-D364-9F44-88BB-65A1BDA01C5A}" srcOrd="0" destOrd="0" presId="urn:microsoft.com/office/officeart/2005/8/layout/vList2"/>
    <dgm:cxn modelId="{5220254A-A0C9-AD41-9DC5-1E90677FFE3A}" type="presOf" srcId="{B801540C-6C24-4D26-93F0-301215C4BC0B}" destId="{FC27D3A1-253E-CD4E-8156-F2E4D2B7F51A}" srcOrd="0" destOrd="0" presId="urn:microsoft.com/office/officeart/2005/8/layout/vList2"/>
    <dgm:cxn modelId="{12990B53-3A88-40B9-93DF-72BFDB1A01D8}" srcId="{5E64EFD4-CB94-4AA0-913B-F86A34FF51C7}" destId="{B801540C-6C24-4D26-93F0-301215C4BC0B}" srcOrd="0" destOrd="0" parTransId="{540BCDEB-9311-4E42-9183-187A2E395D19}" sibTransId="{9272A654-4903-4D3A-971F-2CA71DD3AC5C}"/>
    <dgm:cxn modelId="{969BB583-03D6-A240-9145-443373630B51}" type="presOf" srcId="{8E6DFF4D-1A84-4D1E-B91F-A1A542B6E8DF}" destId="{67EFEDFB-3096-914B-82DA-A67D8348692F}" srcOrd="0" destOrd="0" presId="urn:microsoft.com/office/officeart/2005/8/layout/vList2"/>
    <dgm:cxn modelId="{DDD3388C-409C-4CA0-A2D4-163F2F980673}" srcId="{5E64EFD4-CB94-4AA0-913B-F86A34FF51C7}" destId="{68BCDBD4-EAAB-4993-9DE4-69F0E9DFA201}" srcOrd="3" destOrd="0" parTransId="{36B5432E-3588-4263-9626-C0BDAF24CB7F}" sibTransId="{54555A08-7FC1-4540-8890-AF38496C7832}"/>
    <dgm:cxn modelId="{52E421C4-C879-49A8-A939-C100C0412B77}" srcId="{5E64EFD4-CB94-4AA0-913B-F86A34FF51C7}" destId="{9173780E-C794-440B-A16F-896677CD0BBB}" srcOrd="2" destOrd="0" parTransId="{D959A296-6CB7-4160-BFC0-C8816A7C4707}" sibTransId="{6CEE91B0-72C8-4536-A593-604ADD626C3C}"/>
    <dgm:cxn modelId="{352A79DC-2BA5-F341-8303-1A60F3FCF059}" type="presOf" srcId="{5E64EFD4-CB94-4AA0-913B-F86A34FF51C7}" destId="{127BAB39-2D6B-F740-95DD-DA2C2A0DA0B1}" srcOrd="0" destOrd="0" presId="urn:microsoft.com/office/officeart/2005/8/layout/vList2"/>
    <dgm:cxn modelId="{90716FE7-338A-412A-869D-E3E2EBEA3618}" srcId="{5E64EFD4-CB94-4AA0-913B-F86A34FF51C7}" destId="{8E6DFF4D-1A84-4D1E-B91F-A1A542B6E8DF}" srcOrd="4" destOrd="0" parTransId="{1B24BFD1-3B0E-4751-8906-75B534507D96}" sibTransId="{82DFC5EA-11D0-4099-8F17-A44FC27D96A5}"/>
    <dgm:cxn modelId="{7955D4EB-5C24-E143-8F23-43A6D0AAB1F8}" type="presOf" srcId="{BDFEE7B1-8798-45F7-9591-68EA1B2614D0}" destId="{EE020B73-8E07-C644-AE81-FE05B84D97E6}" srcOrd="0" destOrd="0" presId="urn:microsoft.com/office/officeart/2005/8/layout/vList2"/>
    <dgm:cxn modelId="{9E8B9296-09C1-E340-9E79-394CE20F2CD1}" type="presParOf" srcId="{127BAB39-2D6B-F740-95DD-DA2C2A0DA0B1}" destId="{FC27D3A1-253E-CD4E-8156-F2E4D2B7F51A}" srcOrd="0" destOrd="0" presId="urn:microsoft.com/office/officeart/2005/8/layout/vList2"/>
    <dgm:cxn modelId="{604B9A86-1DB2-CC43-8BE4-121D138BA1A7}" type="presParOf" srcId="{127BAB39-2D6B-F740-95DD-DA2C2A0DA0B1}" destId="{DD7F34C5-17B3-1240-9CBA-2205B0CBED21}" srcOrd="1" destOrd="0" presId="urn:microsoft.com/office/officeart/2005/8/layout/vList2"/>
    <dgm:cxn modelId="{B1F0289D-1821-9648-9568-FAF7FEDF5DAB}" type="presParOf" srcId="{127BAB39-2D6B-F740-95DD-DA2C2A0DA0B1}" destId="{EE020B73-8E07-C644-AE81-FE05B84D97E6}" srcOrd="2" destOrd="0" presId="urn:microsoft.com/office/officeart/2005/8/layout/vList2"/>
    <dgm:cxn modelId="{8C8E5B90-570F-454B-869C-F14E39BDE064}" type="presParOf" srcId="{127BAB39-2D6B-F740-95DD-DA2C2A0DA0B1}" destId="{1FC05EC9-9DC2-0547-8223-00758EE411FC}" srcOrd="3" destOrd="0" presId="urn:microsoft.com/office/officeart/2005/8/layout/vList2"/>
    <dgm:cxn modelId="{503680C8-DBB5-BE44-AE0F-3934EC5420B2}" type="presParOf" srcId="{127BAB39-2D6B-F740-95DD-DA2C2A0DA0B1}" destId="{E037041F-D364-9F44-88BB-65A1BDA01C5A}" srcOrd="4" destOrd="0" presId="urn:microsoft.com/office/officeart/2005/8/layout/vList2"/>
    <dgm:cxn modelId="{0E8BF35D-1E9F-7A46-BF90-A1D25F71552E}" type="presParOf" srcId="{127BAB39-2D6B-F740-95DD-DA2C2A0DA0B1}" destId="{C8A4542E-4619-E840-AA2A-4AF97FA93A37}" srcOrd="5" destOrd="0" presId="urn:microsoft.com/office/officeart/2005/8/layout/vList2"/>
    <dgm:cxn modelId="{628C43A8-72AD-854E-A1F6-657E68D0609E}" type="presParOf" srcId="{127BAB39-2D6B-F740-95DD-DA2C2A0DA0B1}" destId="{B36E34D3-0C4D-D143-A396-107538E5B02E}" srcOrd="6" destOrd="0" presId="urn:microsoft.com/office/officeart/2005/8/layout/vList2"/>
    <dgm:cxn modelId="{221E70FE-9653-9448-B546-0C5203A5B931}" type="presParOf" srcId="{127BAB39-2D6B-F740-95DD-DA2C2A0DA0B1}" destId="{A44A26B0-2CB2-9E4B-B7C4-C33953D12392}" srcOrd="7" destOrd="0" presId="urn:microsoft.com/office/officeart/2005/8/layout/vList2"/>
    <dgm:cxn modelId="{7DA2E0A2-5716-8F4D-84E1-9FDA060860E9}" type="presParOf" srcId="{127BAB39-2D6B-F740-95DD-DA2C2A0DA0B1}" destId="{67EFEDFB-3096-914B-82DA-A67D8348692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AC617-C51E-DD42-8A59-086DE9F62635}" type="doc">
      <dgm:prSet loTypeId="urn:microsoft.com/office/officeart/2005/8/layout/radial5" loCatId="" qsTypeId="urn:microsoft.com/office/officeart/2005/8/quickstyle/3d3" qsCatId="3D" csTypeId="urn:microsoft.com/office/officeart/2005/8/colors/colorful1" csCatId="colorful" phldr="1"/>
      <dgm:spPr/>
      <dgm:t>
        <a:bodyPr/>
        <a:lstStyle/>
        <a:p>
          <a:endParaRPr lang="en-US"/>
        </a:p>
      </dgm:t>
    </dgm:pt>
    <dgm:pt modelId="{4416DC4B-AF2A-3E4B-9B8F-E597529576D0}">
      <dgm:prSet phldrT="[Text]" custT="1"/>
      <dgm:spPr/>
      <dgm:t>
        <a:bodyPr/>
        <a:lstStyle/>
        <a:p>
          <a:r>
            <a:rPr lang="en-US" sz="1600"/>
            <a:t>Bespoke</a:t>
          </a:r>
        </a:p>
      </dgm:t>
    </dgm:pt>
    <dgm:pt modelId="{34F7B18A-0757-BE4A-91D0-A1089ED8C8BA}" type="parTrans" cxnId="{9B2C6143-E922-2645-8230-1F60DA1EBBB7}">
      <dgm:prSet/>
      <dgm:spPr/>
      <dgm:t>
        <a:bodyPr/>
        <a:lstStyle/>
        <a:p>
          <a:endParaRPr lang="en-US"/>
        </a:p>
      </dgm:t>
    </dgm:pt>
    <dgm:pt modelId="{F0231AC9-CF04-7C40-BCCF-328209FA83BD}" type="sibTrans" cxnId="{9B2C6143-E922-2645-8230-1F60DA1EBBB7}">
      <dgm:prSet/>
      <dgm:spPr/>
      <dgm:t>
        <a:bodyPr/>
        <a:lstStyle/>
        <a:p>
          <a:endParaRPr lang="en-US"/>
        </a:p>
      </dgm:t>
    </dgm:pt>
    <dgm:pt modelId="{7ADED3A3-4C40-E244-96F8-59ACEF23B5A5}">
      <dgm:prSet phldrT="[Text]" custT="1"/>
      <dgm:spPr/>
      <dgm:t>
        <a:bodyPr/>
        <a:lstStyle/>
        <a:p>
          <a:r>
            <a:rPr lang="en-US" sz="1400"/>
            <a:t>Developmental</a:t>
          </a:r>
        </a:p>
      </dgm:t>
    </dgm:pt>
    <dgm:pt modelId="{11B25883-7551-B14D-8BEC-D38A14E47ED7}" type="parTrans" cxnId="{87430650-E39A-EA43-ADE7-24680E30CF5D}">
      <dgm:prSet/>
      <dgm:spPr/>
      <dgm:t>
        <a:bodyPr/>
        <a:lstStyle/>
        <a:p>
          <a:endParaRPr lang="en-US"/>
        </a:p>
      </dgm:t>
    </dgm:pt>
    <dgm:pt modelId="{F7C311EE-CE92-DD4F-A097-FB01747481ED}" type="sibTrans" cxnId="{87430650-E39A-EA43-ADE7-24680E30CF5D}">
      <dgm:prSet/>
      <dgm:spPr/>
      <dgm:t>
        <a:bodyPr/>
        <a:lstStyle/>
        <a:p>
          <a:endParaRPr lang="en-US"/>
        </a:p>
      </dgm:t>
    </dgm:pt>
    <dgm:pt modelId="{E4633680-109F-F64A-ADB3-576AAEE2F568}">
      <dgm:prSet phldrT="[Text]" custT="1"/>
      <dgm:spPr/>
      <dgm:t>
        <a:bodyPr/>
        <a:lstStyle/>
        <a:p>
          <a:r>
            <a:rPr lang="en-US" sz="1600"/>
            <a:t>Inter-connective</a:t>
          </a:r>
        </a:p>
      </dgm:t>
    </dgm:pt>
    <dgm:pt modelId="{E6FF7C7F-F436-6B46-92BE-06C70C59D223}" type="parTrans" cxnId="{328AD47B-43C2-9F4D-A17B-03054E773575}">
      <dgm:prSet/>
      <dgm:spPr/>
      <dgm:t>
        <a:bodyPr/>
        <a:lstStyle/>
        <a:p>
          <a:endParaRPr lang="en-US"/>
        </a:p>
      </dgm:t>
    </dgm:pt>
    <dgm:pt modelId="{8FF72C42-BBFC-AE41-AA07-EA00B331564C}" type="sibTrans" cxnId="{328AD47B-43C2-9F4D-A17B-03054E773575}">
      <dgm:prSet/>
      <dgm:spPr/>
      <dgm:t>
        <a:bodyPr/>
        <a:lstStyle/>
        <a:p>
          <a:endParaRPr lang="en-US"/>
        </a:p>
      </dgm:t>
    </dgm:pt>
    <dgm:pt modelId="{665338F5-32C0-FF46-9F5F-801A0164B7AA}">
      <dgm:prSet phldrT="[Text]" custT="1"/>
      <dgm:spPr/>
      <dgm:t>
        <a:bodyPr/>
        <a:lstStyle/>
        <a:p>
          <a:r>
            <a:rPr lang="en-US" sz="1600"/>
            <a:t>Reflective</a:t>
          </a:r>
        </a:p>
      </dgm:t>
    </dgm:pt>
    <dgm:pt modelId="{39992D96-2AC9-1E45-A986-D65BA41E6E4A}" type="parTrans" cxnId="{8F7FD1D1-7153-3A4D-916F-82F7EEEF9FD0}">
      <dgm:prSet/>
      <dgm:spPr/>
      <dgm:t>
        <a:bodyPr/>
        <a:lstStyle/>
        <a:p>
          <a:endParaRPr lang="en-US"/>
        </a:p>
      </dgm:t>
    </dgm:pt>
    <dgm:pt modelId="{8C862264-9DD8-284F-BADB-5FC2F507F0F6}" type="sibTrans" cxnId="{8F7FD1D1-7153-3A4D-916F-82F7EEEF9FD0}">
      <dgm:prSet/>
      <dgm:spPr/>
      <dgm:t>
        <a:bodyPr/>
        <a:lstStyle/>
        <a:p>
          <a:endParaRPr lang="en-US"/>
        </a:p>
      </dgm:t>
    </dgm:pt>
    <dgm:pt modelId="{77AC2259-CB23-9443-8495-CE3BE6F9850A}">
      <dgm:prSet phldrT="[Text]" custT="1"/>
      <dgm:spPr/>
      <dgm:t>
        <a:bodyPr/>
        <a:lstStyle/>
        <a:p>
          <a:r>
            <a:rPr lang="en-US" sz="1600"/>
            <a:t>Trustworthy</a:t>
          </a:r>
        </a:p>
      </dgm:t>
    </dgm:pt>
    <dgm:pt modelId="{1D549190-2DB9-D444-A933-E9A936F808C6}" type="parTrans" cxnId="{29ABDE54-AFCC-5C46-9D22-9A1042602700}">
      <dgm:prSet/>
      <dgm:spPr/>
      <dgm:t>
        <a:bodyPr/>
        <a:lstStyle/>
        <a:p>
          <a:endParaRPr lang="en-US"/>
        </a:p>
      </dgm:t>
    </dgm:pt>
    <dgm:pt modelId="{0920169C-D1A8-CB4B-9185-DE34E63352B2}" type="sibTrans" cxnId="{29ABDE54-AFCC-5C46-9D22-9A1042602700}">
      <dgm:prSet/>
      <dgm:spPr/>
      <dgm:t>
        <a:bodyPr/>
        <a:lstStyle/>
        <a:p>
          <a:endParaRPr lang="en-US"/>
        </a:p>
      </dgm:t>
    </dgm:pt>
    <dgm:pt modelId="{8499FE95-CF08-4C4A-944B-B2530870766E}">
      <dgm:prSet phldrT="[Text]"/>
      <dgm:spPr/>
      <dgm:t>
        <a:bodyPr/>
        <a:lstStyle/>
        <a:p>
          <a:r>
            <a:rPr lang="en-US" dirty="0"/>
            <a:t>Talent Coaching</a:t>
          </a:r>
        </a:p>
      </dgm:t>
    </dgm:pt>
    <dgm:pt modelId="{EA7D1BC3-6D3E-454C-98AA-4D211F0B2A0B}" type="parTrans" cxnId="{DDFAD99A-1BD1-0442-BB1E-D8FF6F7C0AEF}">
      <dgm:prSet/>
      <dgm:spPr/>
      <dgm:t>
        <a:bodyPr/>
        <a:lstStyle/>
        <a:p>
          <a:endParaRPr lang="en-US"/>
        </a:p>
      </dgm:t>
    </dgm:pt>
    <dgm:pt modelId="{2BBDE4DA-9BF7-5648-8EF4-987B2698423B}" type="sibTrans" cxnId="{DDFAD99A-1BD1-0442-BB1E-D8FF6F7C0AEF}">
      <dgm:prSet/>
      <dgm:spPr/>
      <dgm:t>
        <a:bodyPr/>
        <a:lstStyle/>
        <a:p>
          <a:endParaRPr lang="en-US"/>
        </a:p>
      </dgm:t>
    </dgm:pt>
    <dgm:pt modelId="{2B36EE85-A8BB-514C-9493-5A77FE6225C8}">
      <dgm:prSet phldrT="[Text]" custT="1"/>
      <dgm:spPr/>
      <dgm:t>
        <a:bodyPr/>
        <a:lstStyle/>
        <a:p>
          <a:r>
            <a:rPr lang="en-US" sz="1600"/>
            <a:t>Long-term</a:t>
          </a:r>
        </a:p>
      </dgm:t>
    </dgm:pt>
    <dgm:pt modelId="{161E0B61-B49D-8944-8102-9138F984984F}" type="parTrans" cxnId="{C7B99946-91AD-0D42-B25C-154185BDF436}">
      <dgm:prSet/>
      <dgm:spPr/>
      <dgm:t>
        <a:bodyPr/>
        <a:lstStyle/>
        <a:p>
          <a:endParaRPr lang="en-US"/>
        </a:p>
      </dgm:t>
    </dgm:pt>
    <dgm:pt modelId="{20056613-EAAD-774D-871C-A082A2F0C9E2}" type="sibTrans" cxnId="{C7B99946-91AD-0D42-B25C-154185BDF436}">
      <dgm:prSet/>
      <dgm:spPr/>
      <dgm:t>
        <a:bodyPr/>
        <a:lstStyle/>
        <a:p>
          <a:endParaRPr lang="en-US"/>
        </a:p>
      </dgm:t>
    </dgm:pt>
    <dgm:pt modelId="{DDDA2BB7-284A-3541-BA6A-EB24DF8FD183}" type="pres">
      <dgm:prSet presAssocID="{06EAC617-C51E-DD42-8A59-086DE9F62635}" presName="Name0" presStyleCnt="0">
        <dgm:presLayoutVars>
          <dgm:chMax val="1"/>
          <dgm:dir/>
          <dgm:animLvl val="ctr"/>
          <dgm:resizeHandles val="exact"/>
        </dgm:presLayoutVars>
      </dgm:prSet>
      <dgm:spPr/>
    </dgm:pt>
    <dgm:pt modelId="{08D80B8D-D95D-5D41-97A6-BBE5A443E082}" type="pres">
      <dgm:prSet presAssocID="{8499FE95-CF08-4C4A-944B-B2530870766E}" presName="centerShape" presStyleLbl="node0" presStyleIdx="0" presStyleCnt="1" custScaleX="128443" custScaleY="127189"/>
      <dgm:spPr/>
    </dgm:pt>
    <dgm:pt modelId="{3BA8823A-BFD4-4048-AFB9-A4B37600E8DB}" type="pres">
      <dgm:prSet presAssocID="{161E0B61-B49D-8944-8102-9138F984984F}" presName="parTrans" presStyleLbl="sibTrans2D1" presStyleIdx="0" presStyleCnt="6"/>
      <dgm:spPr/>
    </dgm:pt>
    <dgm:pt modelId="{32C844C7-E1CD-0C48-B277-790BAB36584F}" type="pres">
      <dgm:prSet presAssocID="{161E0B61-B49D-8944-8102-9138F984984F}" presName="connectorText" presStyleLbl="sibTrans2D1" presStyleIdx="0" presStyleCnt="6"/>
      <dgm:spPr/>
    </dgm:pt>
    <dgm:pt modelId="{F72731EE-9AED-AB41-8DE2-C4FE04625DF8}" type="pres">
      <dgm:prSet presAssocID="{2B36EE85-A8BB-514C-9493-5A77FE6225C8}" presName="node" presStyleLbl="node1" presStyleIdx="0" presStyleCnt="6" custScaleX="119195">
        <dgm:presLayoutVars>
          <dgm:bulletEnabled val="1"/>
        </dgm:presLayoutVars>
      </dgm:prSet>
      <dgm:spPr/>
    </dgm:pt>
    <dgm:pt modelId="{FBF6E064-1867-DE46-B19B-10C81A838B73}" type="pres">
      <dgm:prSet presAssocID="{34F7B18A-0757-BE4A-91D0-A1089ED8C8BA}" presName="parTrans" presStyleLbl="sibTrans2D1" presStyleIdx="1" presStyleCnt="6"/>
      <dgm:spPr/>
    </dgm:pt>
    <dgm:pt modelId="{6B72A33F-453D-4C4D-9672-9C1AE875EB05}" type="pres">
      <dgm:prSet presAssocID="{34F7B18A-0757-BE4A-91D0-A1089ED8C8BA}" presName="connectorText" presStyleLbl="sibTrans2D1" presStyleIdx="1" presStyleCnt="6"/>
      <dgm:spPr/>
    </dgm:pt>
    <dgm:pt modelId="{0C64A275-6890-EF48-85C3-A9BBA18340B0}" type="pres">
      <dgm:prSet presAssocID="{4416DC4B-AF2A-3E4B-9B8F-E597529576D0}" presName="node" presStyleLbl="node1" presStyleIdx="1" presStyleCnt="6" custScaleX="122200">
        <dgm:presLayoutVars>
          <dgm:bulletEnabled val="1"/>
        </dgm:presLayoutVars>
      </dgm:prSet>
      <dgm:spPr/>
    </dgm:pt>
    <dgm:pt modelId="{5CB42D93-9C00-3F41-ABF0-10EDDBF154E3}" type="pres">
      <dgm:prSet presAssocID="{11B25883-7551-B14D-8BEC-D38A14E47ED7}" presName="parTrans" presStyleLbl="sibTrans2D1" presStyleIdx="2" presStyleCnt="6"/>
      <dgm:spPr/>
    </dgm:pt>
    <dgm:pt modelId="{B47EE3FC-C3A2-CB41-8000-7D7A025A5704}" type="pres">
      <dgm:prSet presAssocID="{11B25883-7551-B14D-8BEC-D38A14E47ED7}" presName="connectorText" presStyleLbl="sibTrans2D1" presStyleIdx="2" presStyleCnt="6"/>
      <dgm:spPr/>
    </dgm:pt>
    <dgm:pt modelId="{478909B9-89C7-364E-9B17-079DD76BED02}" type="pres">
      <dgm:prSet presAssocID="{7ADED3A3-4C40-E244-96F8-59ACEF23B5A5}" presName="node" presStyleLbl="node1" presStyleIdx="2" presStyleCnt="6" custScaleX="136757">
        <dgm:presLayoutVars>
          <dgm:bulletEnabled val="1"/>
        </dgm:presLayoutVars>
      </dgm:prSet>
      <dgm:spPr/>
    </dgm:pt>
    <dgm:pt modelId="{E8E1CDE8-F0E0-C44D-BCAD-145EAFAAE2E4}" type="pres">
      <dgm:prSet presAssocID="{E6FF7C7F-F436-6B46-92BE-06C70C59D223}" presName="parTrans" presStyleLbl="sibTrans2D1" presStyleIdx="3" presStyleCnt="6"/>
      <dgm:spPr/>
    </dgm:pt>
    <dgm:pt modelId="{3B99EF2A-ECA1-8746-9B94-47DC5B363317}" type="pres">
      <dgm:prSet presAssocID="{E6FF7C7F-F436-6B46-92BE-06C70C59D223}" presName="connectorText" presStyleLbl="sibTrans2D1" presStyleIdx="3" presStyleCnt="6"/>
      <dgm:spPr/>
    </dgm:pt>
    <dgm:pt modelId="{03BDC32B-C258-9244-B7B5-23E4DE161043}" type="pres">
      <dgm:prSet presAssocID="{E4633680-109F-F64A-ADB3-576AAEE2F568}" presName="node" presStyleLbl="node1" presStyleIdx="3" presStyleCnt="6" custScaleX="131538">
        <dgm:presLayoutVars>
          <dgm:bulletEnabled val="1"/>
        </dgm:presLayoutVars>
      </dgm:prSet>
      <dgm:spPr/>
    </dgm:pt>
    <dgm:pt modelId="{3E51904B-DA6D-404D-AB23-B2C690BDFABD}" type="pres">
      <dgm:prSet presAssocID="{1D549190-2DB9-D444-A933-E9A936F808C6}" presName="parTrans" presStyleLbl="sibTrans2D1" presStyleIdx="4" presStyleCnt="6"/>
      <dgm:spPr/>
    </dgm:pt>
    <dgm:pt modelId="{BB606531-B032-4348-85C3-7953F3797408}" type="pres">
      <dgm:prSet presAssocID="{1D549190-2DB9-D444-A933-E9A936F808C6}" presName="connectorText" presStyleLbl="sibTrans2D1" presStyleIdx="4" presStyleCnt="6"/>
      <dgm:spPr/>
    </dgm:pt>
    <dgm:pt modelId="{D678D645-5A55-7E4F-A4E9-D5C2CBA14CCF}" type="pres">
      <dgm:prSet presAssocID="{77AC2259-CB23-9443-8495-CE3BE6F9850A}" presName="node" presStyleLbl="node1" presStyleIdx="4" presStyleCnt="6" custScaleX="125064">
        <dgm:presLayoutVars>
          <dgm:bulletEnabled val="1"/>
        </dgm:presLayoutVars>
      </dgm:prSet>
      <dgm:spPr/>
    </dgm:pt>
    <dgm:pt modelId="{F914FA48-5378-D643-B9F6-FFA840465CFB}" type="pres">
      <dgm:prSet presAssocID="{39992D96-2AC9-1E45-A986-D65BA41E6E4A}" presName="parTrans" presStyleLbl="sibTrans2D1" presStyleIdx="5" presStyleCnt="6"/>
      <dgm:spPr/>
    </dgm:pt>
    <dgm:pt modelId="{FE386942-F582-684F-9C50-218E12285C39}" type="pres">
      <dgm:prSet presAssocID="{39992D96-2AC9-1E45-A986-D65BA41E6E4A}" presName="connectorText" presStyleLbl="sibTrans2D1" presStyleIdx="5" presStyleCnt="6"/>
      <dgm:spPr/>
    </dgm:pt>
    <dgm:pt modelId="{1A19491B-45D7-E14A-83A9-6DF6C6CCBC8A}" type="pres">
      <dgm:prSet presAssocID="{665338F5-32C0-FF46-9F5F-801A0164B7AA}" presName="node" presStyleLbl="node1" presStyleIdx="5" presStyleCnt="6" custScaleX="127783">
        <dgm:presLayoutVars>
          <dgm:bulletEnabled val="1"/>
        </dgm:presLayoutVars>
      </dgm:prSet>
      <dgm:spPr/>
    </dgm:pt>
  </dgm:ptLst>
  <dgm:cxnLst>
    <dgm:cxn modelId="{E08B7800-D49B-E14C-A7E6-0EF7B686F09B}" type="presOf" srcId="{34F7B18A-0757-BE4A-91D0-A1089ED8C8BA}" destId="{6B72A33F-453D-4C4D-9672-9C1AE875EB05}" srcOrd="1" destOrd="0" presId="urn:microsoft.com/office/officeart/2005/8/layout/radial5"/>
    <dgm:cxn modelId="{4A7D9803-C2A1-C94E-87E4-96679FB6EA75}" type="presOf" srcId="{2B36EE85-A8BB-514C-9493-5A77FE6225C8}" destId="{F72731EE-9AED-AB41-8DE2-C4FE04625DF8}" srcOrd="0" destOrd="0" presId="urn:microsoft.com/office/officeart/2005/8/layout/radial5"/>
    <dgm:cxn modelId="{F529E508-EEE9-8E4B-8D4F-B43BFB473004}" type="presOf" srcId="{34F7B18A-0757-BE4A-91D0-A1089ED8C8BA}" destId="{FBF6E064-1867-DE46-B19B-10C81A838B73}" srcOrd="0" destOrd="0" presId="urn:microsoft.com/office/officeart/2005/8/layout/radial5"/>
    <dgm:cxn modelId="{122EF332-F162-7943-A4F6-9B6210E962A3}" type="presOf" srcId="{1D549190-2DB9-D444-A933-E9A936F808C6}" destId="{3E51904B-DA6D-404D-AB23-B2C690BDFABD}" srcOrd="0" destOrd="0" presId="urn:microsoft.com/office/officeart/2005/8/layout/radial5"/>
    <dgm:cxn modelId="{DF08AC3A-5CFF-864D-AA8A-CC7317938167}" type="presOf" srcId="{1D549190-2DB9-D444-A933-E9A936F808C6}" destId="{BB606531-B032-4348-85C3-7953F3797408}" srcOrd="1" destOrd="0" presId="urn:microsoft.com/office/officeart/2005/8/layout/radial5"/>
    <dgm:cxn modelId="{9B2C6143-E922-2645-8230-1F60DA1EBBB7}" srcId="{8499FE95-CF08-4C4A-944B-B2530870766E}" destId="{4416DC4B-AF2A-3E4B-9B8F-E597529576D0}" srcOrd="1" destOrd="0" parTransId="{34F7B18A-0757-BE4A-91D0-A1089ED8C8BA}" sibTransId="{F0231AC9-CF04-7C40-BCCF-328209FA83BD}"/>
    <dgm:cxn modelId="{C7B99946-91AD-0D42-B25C-154185BDF436}" srcId="{8499FE95-CF08-4C4A-944B-B2530870766E}" destId="{2B36EE85-A8BB-514C-9493-5A77FE6225C8}" srcOrd="0" destOrd="0" parTransId="{161E0B61-B49D-8944-8102-9138F984984F}" sibTransId="{20056613-EAAD-774D-871C-A082A2F0C9E2}"/>
    <dgm:cxn modelId="{D439244B-35C8-2742-B5DB-A15271B1ED7D}" type="presOf" srcId="{11B25883-7551-B14D-8BEC-D38A14E47ED7}" destId="{B47EE3FC-C3A2-CB41-8000-7D7A025A5704}" srcOrd="1" destOrd="0" presId="urn:microsoft.com/office/officeart/2005/8/layout/radial5"/>
    <dgm:cxn modelId="{87430650-E39A-EA43-ADE7-24680E30CF5D}" srcId="{8499FE95-CF08-4C4A-944B-B2530870766E}" destId="{7ADED3A3-4C40-E244-96F8-59ACEF23B5A5}" srcOrd="2" destOrd="0" parTransId="{11B25883-7551-B14D-8BEC-D38A14E47ED7}" sibTransId="{F7C311EE-CE92-DD4F-A097-FB01747481ED}"/>
    <dgm:cxn modelId="{9D195F50-91C1-0447-99E7-AB5C6E7A9352}" type="presOf" srcId="{4416DC4B-AF2A-3E4B-9B8F-E597529576D0}" destId="{0C64A275-6890-EF48-85C3-A9BBA18340B0}" srcOrd="0" destOrd="0" presId="urn:microsoft.com/office/officeart/2005/8/layout/radial5"/>
    <dgm:cxn modelId="{29ABDE54-AFCC-5C46-9D22-9A1042602700}" srcId="{8499FE95-CF08-4C4A-944B-B2530870766E}" destId="{77AC2259-CB23-9443-8495-CE3BE6F9850A}" srcOrd="4" destOrd="0" parTransId="{1D549190-2DB9-D444-A933-E9A936F808C6}" sibTransId="{0920169C-D1A8-CB4B-9185-DE34E63352B2}"/>
    <dgm:cxn modelId="{E4A7E974-0681-4843-903B-1B711E8D4BE4}" type="presOf" srcId="{39992D96-2AC9-1E45-A986-D65BA41E6E4A}" destId="{FE386942-F582-684F-9C50-218E12285C39}" srcOrd="1" destOrd="0" presId="urn:microsoft.com/office/officeart/2005/8/layout/radial5"/>
    <dgm:cxn modelId="{DF60615A-A7DC-464B-9B57-D27D81D95F62}" type="presOf" srcId="{06EAC617-C51E-DD42-8A59-086DE9F62635}" destId="{DDDA2BB7-284A-3541-BA6A-EB24DF8FD183}" srcOrd="0" destOrd="0" presId="urn:microsoft.com/office/officeart/2005/8/layout/radial5"/>
    <dgm:cxn modelId="{328AD47B-43C2-9F4D-A17B-03054E773575}" srcId="{8499FE95-CF08-4C4A-944B-B2530870766E}" destId="{E4633680-109F-F64A-ADB3-576AAEE2F568}" srcOrd="3" destOrd="0" parTransId="{E6FF7C7F-F436-6B46-92BE-06C70C59D223}" sibTransId="{8FF72C42-BBFC-AE41-AA07-EA00B331564C}"/>
    <dgm:cxn modelId="{A4530390-B854-4A47-9F70-A818CFDAD6C5}" type="presOf" srcId="{11B25883-7551-B14D-8BEC-D38A14E47ED7}" destId="{5CB42D93-9C00-3F41-ABF0-10EDDBF154E3}" srcOrd="0" destOrd="0" presId="urn:microsoft.com/office/officeart/2005/8/layout/radial5"/>
    <dgm:cxn modelId="{DDFAD99A-1BD1-0442-BB1E-D8FF6F7C0AEF}" srcId="{06EAC617-C51E-DD42-8A59-086DE9F62635}" destId="{8499FE95-CF08-4C4A-944B-B2530870766E}" srcOrd="0" destOrd="0" parTransId="{EA7D1BC3-6D3E-454C-98AA-4D211F0B2A0B}" sibTransId="{2BBDE4DA-9BF7-5648-8EF4-987B2698423B}"/>
    <dgm:cxn modelId="{E1E6C19B-76B8-A148-A1F3-D1033D2FD2D1}" type="presOf" srcId="{161E0B61-B49D-8944-8102-9138F984984F}" destId="{3BA8823A-BFD4-4048-AFB9-A4B37600E8DB}" srcOrd="0" destOrd="0" presId="urn:microsoft.com/office/officeart/2005/8/layout/radial5"/>
    <dgm:cxn modelId="{296730A1-FCC4-5442-82BC-29440D2AA696}" type="presOf" srcId="{7ADED3A3-4C40-E244-96F8-59ACEF23B5A5}" destId="{478909B9-89C7-364E-9B17-079DD76BED02}" srcOrd="0" destOrd="0" presId="urn:microsoft.com/office/officeart/2005/8/layout/radial5"/>
    <dgm:cxn modelId="{83CEC9A6-53DC-5F45-91FF-F447AEDB8E4D}" type="presOf" srcId="{161E0B61-B49D-8944-8102-9138F984984F}" destId="{32C844C7-E1CD-0C48-B277-790BAB36584F}" srcOrd="1" destOrd="0" presId="urn:microsoft.com/office/officeart/2005/8/layout/radial5"/>
    <dgm:cxn modelId="{B4D837B5-AC87-7B46-80CE-6C18992B6CA6}" type="presOf" srcId="{77AC2259-CB23-9443-8495-CE3BE6F9850A}" destId="{D678D645-5A55-7E4F-A4E9-D5C2CBA14CCF}" srcOrd="0" destOrd="0" presId="urn:microsoft.com/office/officeart/2005/8/layout/radial5"/>
    <dgm:cxn modelId="{A71ADDBA-F486-D940-9461-F26F0BFCB9CC}" type="presOf" srcId="{E6FF7C7F-F436-6B46-92BE-06C70C59D223}" destId="{3B99EF2A-ECA1-8746-9B94-47DC5B363317}" srcOrd="1" destOrd="0" presId="urn:microsoft.com/office/officeart/2005/8/layout/radial5"/>
    <dgm:cxn modelId="{8F7FD1D1-7153-3A4D-916F-82F7EEEF9FD0}" srcId="{8499FE95-CF08-4C4A-944B-B2530870766E}" destId="{665338F5-32C0-FF46-9F5F-801A0164B7AA}" srcOrd="5" destOrd="0" parTransId="{39992D96-2AC9-1E45-A986-D65BA41E6E4A}" sibTransId="{8C862264-9DD8-284F-BADB-5FC2F507F0F6}"/>
    <dgm:cxn modelId="{A41D15E0-61FF-DE44-8EB8-8E37310FF6DA}" type="presOf" srcId="{E4633680-109F-F64A-ADB3-576AAEE2F568}" destId="{03BDC32B-C258-9244-B7B5-23E4DE161043}" srcOrd="0" destOrd="0" presId="urn:microsoft.com/office/officeart/2005/8/layout/radial5"/>
    <dgm:cxn modelId="{A1A228E1-FFBD-934E-991C-0495EE3E931F}" type="presOf" srcId="{39992D96-2AC9-1E45-A986-D65BA41E6E4A}" destId="{F914FA48-5378-D643-B9F6-FFA840465CFB}" srcOrd="0" destOrd="0" presId="urn:microsoft.com/office/officeart/2005/8/layout/radial5"/>
    <dgm:cxn modelId="{458FA7F1-7A65-8B48-AFCD-E241AA5D6CA4}" type="presOf" srcId="{665338F5-32C0-FF46-9F5F-801A0164B7AA}" destId="{1A19491B-45D7-E14A-83A9-6DF6C6CCBC8A}" srcOrd="0" destOrd="0" presId="urn:microsoft.com/office/officeart/2005/8/layout/radial5"/>
    <dgm:cxn modelId="{4724C5F5-4160-D343-8A92-CC38254FB52A}" type="presOf" srcId="{E6FF7C7F-F436-6B46-92BE-06C70C59D223}" destId="{E8E1CDE8-F0E0-C44D-BCAD-145EAFAAE2E4}" srcOrd="0" destOrd="0" presId="urn:microsoft.com/office/officeart/2005/8/layout/radial5"/>
    <dgm:cxn modelId="{A6E910FB-586C-7846-BF39-6A7F66BC0AF5}" type="presOf" srcId="{8499FE95-CF08-4C4A-944B-B2530870766E}" destId="{08D80B8D-D95D-5D41-97A6-BBE5A443E082}" srcOrd="0" destOrd="0" presId="urn:microsoft.com/office/officeart/2005/8/layout/radial5"/>
    <dgm:cxn modelId="{627A0B67-13D0-DF4C-8BC9-505BCFAC0B0E}" type="presParOf" srcId="{DDDA2BB7-284A-3541-BA6A-EB24DF8FD183}" destId="{08D80B8D-D95D-5D41-97A6-BBE5A443E082}" srcOrd="0" destOrd="0" presId="urn:microsoft.com/office/officeart/2005/8/layout/radial5"/>
    <dgm:cxn modelId="{07265858-2AF4-D44D-B58F-6956595B857C}" type="presParOf" srcId="{DDDA2BB7-284A-3541-BA6A-EB24DF8FD183}" destId="{3BA8823A-BFD4-4048-AFB9-A4B37600E8DB}" srcOrd="1" destOrd="0" presId="urn:microsoft.com/office/officeart/2005/8/layout/radial5"/>
    <dgm:cxn modelId="{41E4D7EE-BD1B-3E4A-9E3B-BF58AB109E53}" type="presParOf" srcId="{3BA8823A-BFD4-4048-AFB9-A4B37600E8DB}" destId="{32C844C7-E1CD-0C48-B277-790BAB36584F}" srcOrd="0" destOrd="0" presId="urn:microsoft.com/office/officeart/2005/8/layout/radial5"/>
    <dgm:cxn modelId="{6DDD4138-1320-B940-A747-0EE10D549AB6}" type="presParOf" srcId="{DDDA2BB7-284A-3541-BA6A-EB24DF8FD183}" destId="{F72731EE-9AED-AB41-8DE2-C4FE04625DF8}" srcOrd="2" destOrd="0" presId="urn:microsoft.com/office/officeart/2005/8/layout/radial5"/>
    <dgm:cxn modelId="{FDB3F1D6-7422-A947-8E18-573AFBE85B5D}" type="presParOf" srcId="{DDDA2BB7-284A-3541-BA6A-EB24DF8FD183}" destId="{FBF6E064-1867-DE46-B19B-10C81A838B73}" srcOrd="3" destOrd="0" presId="urn:microsoft.com/office/officeart/2005/8/layout/radial5"/>
    <dgm:cxn modelId="{45298E63-8BD5-FC4D-AAFA-BD21ADAA5B56}" type="presParOf" srcId="{FBF6E064-1867-DE46-B19B-10C81A838B73}" destId="{6B72A33F-453D-4C4D-9672-9C1AE875EB05}" srcOrd="0" destOrd="0" presId="urn:microsoft.com/office/officeart/2005/8/layout/radial5"/>
    <dgm:cxn modelId="{6F93DA22-11EB-9446-91C4-D3501090EBF5}" type="presParOf" srcId="{DDDA2BB7-284A-3541-BA6A-EB24DF8FD183}" destId="{0C64A275-6890-EF48-85C3-A9BBA18340B0}" srcOrd="4" destOrd="0" presId="urn:microsoft.com/office/officeart/2005/8/layout/radial5"/>
    <dgm:cxn modelId="{30321592-1C8D-F54D-83BB-D8E70B18F292}" type="presParOf" srcId="{DDDA2BB7-284A-3541-BA6A-EB24DF8FD183}" destId="{5CB42D93-9C00-3F41-ABF0-10EDDBF154E3}" srcOrd="5" destOrd="0" presId="urn:microsoft.com/office/officeart/2005/8/layout/radial5"/>
    <dgm:cxn modelId="{0CF9C2B7-7C7D-3647-A9D0-E6045AFBB478}" type="presParOf" srcId="{5CB42D93-9C00-3F41-ABF0-10EDDBF154E3}" destId="{B47EE3FC-C3A2-CB41-8000-7D7A025A5704}" srcOrd="0" destOrd="0" presId="urn:microsoft.com/office/officeart/2005/8/layout/radial5"/>
    <dgm:cxn modelId="{4E08DA55-5DA8-6740-8A61-E68E67EF06B4}" type="presParOf" srcId="{DDDA2BB7-284A-3541-BA6A-EB24DF8FD183}" destId="{478909B9-89C7-364E-9B17-079DD76BED02}" srcOrd="6" destOrd="0" presId="urn:microsoft.com/office/officeart/2005/8/layout/radial5"/>
    <dgm:cxn modelId="{CFD44656-4C59-1342-BBF6-13327EBD303B}" type="presParOf" srcId="{DDDA2BB7-284A-3541-BA6A-EB24DF8FD183}" destId="{E8E1CDE8-F0E0-C44D-BCAD-145EAFAAE2E4}" srcOrd="7" destOrd="0" presId="urn:microsoft.com/office/officeart/2005/8/layout/radial5"/>
    <dgm:cxn modelId="{C4D9D043-4270-9646-82A2-C333CE258FE7}" type="presParOf" srcId="{E8E1CDE8-F0E0-C44D-BCAD-145EAFAAE2E4}" destId="{3B99EF2A-ECA1-8746-9B94-47DC5B363317}" srcOrd="0" destOrd="0" presId="urn:microsoft.com/office/officeart/2005/8/layout/radial5"/>
    <dgm:cxn modelId="{ED026228-0775-4441-A724-56A0ED94BFDC}" type="presParOf" srcId="{DDDA2BB7-284A-3541-BA6A-EB24DF8FD183}" destId="{03BDC32B-C258-9244-B7B5-23E4DE161043}" srcOrd="8" destOrd="0" presId="urn:microsoft.com/office/officeart/2005/8/layout/radial5"/>
    <dgm:cxn modelId="{D685B61E-49A4-A74A-859A-D2DA2B54334D}" type="presParOf" srcId="{DDDA2BB7-284A-3541-BA6A-EB24DF8FD183}" destId="{3E51904B-DA6D-404D-AB23-B2C690BDFABD}" srcOrd="9" destOrd="0" presId="urn:microsoft.com/office/officeart/2005/8/layout/radial5"/>
    <dgm:cxn modelId="{9656BB30-659F-B543-AF0C-02FD20E315DB}" type="presParOf" srcId="{3E51904B-DA6D-404D-AB23-B2C690BDFABD}" destId="{BB606531-B032-4348-85C3-7953F3797408}" srcOrd="0" destOrd="0" presId="urn:microsoft.com/office/officeart/2005/8/layout/radial5"/>
    <dgm:cxn modelId="{603B0E17-60A8-AB49-9B7B-398E50F32760}" type="presParOf" srcId="{DDDA2BB7-284A-3541-BA6A-EB24DF8FD183}" destId="{D678D645-5A55-7E4F-A4E9-D5C2CBA14CCF}" srcOrd="10" destOrd="0" presId="urn:microsoft.com/office/officeart/2005/8/layout/radial5"/>
    <dgm:cxn modelId="{A55EE7B2-3F3D-EC4A-B7B8-F5AF8356CBCF}" type="presParOf" srcId="{DDDA2BB7-284A-3541-BA6A-EB24DF8FD183}" destId="{F914FA48-5378-D643-B9F6-FFA840465CFB}" srcOrd="11" destOrd="0" presId="urn:microsoft.com/office/officeart/2005/8/layout/radial5"/>
    <dgm:cxn modelId="{E4294823-3D04-AD4E-9B98-2D1DFE22E22F}" type="presParOf" srcId="{F914FA48-5378-D643-B9F6-FFA840465CFB}" destId="{FE386942-F582-684F-9C50-218E12285C39}" srcOrd="0" destOrd="0" presId="urn:microsoft.com/office/officeart/2005/8/layout/radial5"/>
    <dgm:cxn modelId="{80551002-8139-A34C-8688-6A93A72465AD}" type="presParOf" srcId="{DDDA2BB7-284A-3541-BA6A-EB24DF8FD183}" destId="{1A19491B-45D7-E14A-83A9-6DF6C6CCBC8A}"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D8A6AF-7E3A-1043-92B3-A54505F2B5EA}"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n-US"/>
        </a:p>
      </dgm:t>
    </dgm:pt>
    <dgm:pt modelId="{BA64D122-AFB4-4146-8B2D-5328CE2F7518}">
      <dgm:prSet phldrT="[Text]"/>
      <dgm:spPr/>
      <dgm:t>
        <a:bodyPr/>
        <a:lstStyle/>
        <a:p>
          <a:pPr algn="ctr"/>
          <a:r>
            <a:rPr lang="en-US" sz="1700" b="1" dirty="0"/>
            <a:t>Instrumentalisation</a:t>
          </a:r>
        </a:p>
      </dgm:t>
    </dgm:pt>
    <dgm:pt modelId="{7E390F3E-98F1-5B4B-A7D5-3C11EBEF54BC}" type="parTrans" cxnId="{DBD6C32B-730F-304B-BDDD-0BE38387F7E9}">
      <dgm:prSet/>
      <dgm:spPr/>
      <dgm:t>
        <a:bodyPr/>
        <a:lstStyle/>
        <a:p>
          <a:endParaRPr lang="en-US"/>
        </a:p>
      </dgm:t>
    </dgm:pt>
    <dgm:pt modelId="{74BB204E-6033-9644-9F95-D6604F5BBF46}" type="sibTrans" cxnId="{DBD6C32B-730F-304B-BDDD-0BE38387F7E9}">
      <dgm:prSet/>
      <dgm:spPr/>
      <dgm:t>
        <a:bodyPr/>
        <a:lstStyle/>
        <a:p>
          <a:endParaRPr lang="en-US"/>
        </a:p>
      </dgm:t>
    </dgm:pt>
    <dgm:pt modelId="{49252DB5-901A-D744-9A51-97530991D762}">
      <dgm:prSet phldrT="[Text]"/>
      <dgm:spPr/>
      <dgm:t>
        <a:bodyPr/>
        <a:lstStyle/>
        <a:p>
          <a:pPr algn="ctr"/>
          <a:r>
            <a:rPr lang="en-US" sz="1700" b="1" dirty="0"/>
            <a:t>Coaching culture</a:t>
          </a:r>
        </a:p>
      </dgm:t>
    </dgm:pt>
    <dgm:pt modelId="{D3D7C86F-A618-3940-9162-572FAA954ABC}" type="parTrans" cxnId="{4808906F-06AB-114B-9EB5-6467DF80278E}">
      <dgm:prSet/>
      <dgm:spPr/>
      <dgm:t>
        <a:bodyPr/>
        <a:lstStyle/>
        <a:p>
          <a:endParaRPr lang="en-US"/>
        </a:p>
      </dgm:t>
    </dgm:pt>
    <dgm:pt modelId="{34A01B25-DA7B-6B41-A858-2988E5648A6E}" type="sibTrans" cxnId="{4808906F-06AB-114B-9EB5-6467DF80278E}">
      <dgm:prSet/>
      <dgm:spPr/>
      <dgm:t>
        <a:bodyPr/>
        <a:lstStyle/>
        <a:p>
          <a:endParaRPr lang="en-US"/>
        </a:p>
      </dgm:t>
    </dgm:pt>
    <dgm:pt modelId="{51A6E56F-3548-2945-8D16-CC75EE3F5C41}">
      <dgm:prSet phldrT="[Text]" custT="1"/>
      <dgm:spPr/>
      <dgm:t>
        <a:bodyPr/>
        <a:lstStyle/>
        <a:p>
          <a:pPr algn="ctr"/>
          <a:r>
            <a:rPr lang="en-US" sz="1800" b="1" dirty="0"/>
            <a:t>Rhetoric</a:t>
          </a:r>
        </a:p>
      </dgm:t>
    </dgm:pt>
    <dgm:pt modelId="{453CA58A-7546-C545-932F-56FF205FDD6C}" type="parTrans" cxnId="{5F222667-2CB8-F24A-AE8E-D3C627B2CAD8}">
      <dgm:prSet/>
      <dgm:spPr/>
      <dgm:t>
        <a:bodyPr/>
        <a:lstStyle/>
        <a:p>
          <a:endParaRPr lang="en-US"/>
        </a:p>
      </dgm:t>
    </dgm:pt>
    <dgm:pt modelId="{8D6C8C67-8CE8-1F49-805C-57B76C9D3E74}" type="sibTrans" cxnId="{5F222667-2CB8-F24A-AE8E-D3C627B2CAD8}">
      <dgm:prSet/>
      <dgm:spPr/>
      <dgm:t>
        <a:bodyPr/>
        <a:lstStyle/>
        <a:p>
          <a:endParaRPr lang="en-US"/>
        </a:p>
      </dgm:t>
    </dgm:pt>
    <dgm:pt modelId="{11EB7C93-7421-3E47-BACC-FA229FDB2074}">
      <dgm:prSet phldrT="[Text]"/>
      <dgm:spPr/>
      <dgm:t>
        <a:bodyPr/>
        <a:lstStyle/>
        <a:p>
          <a:pPr algn="ctr"/>
          <a:r>
            <a:rPr lang="en-US" sz="1700" b="1" dirty="0"/>
            <a:t>Social and human capital </a:t>
          </a:r>
        </a:p>
      </dgm:t>
    </dgm:pt>
    <dgm:pt modelId="{64DF7B43-E59D-AF4E-854C-5512CE82E084}" type="parTrans" cxnId="{AC2C3857-41DA-0946-800C-F6C7C9A02761}">
      <dgm:prSet/>
      <dgm:spPr/>
      <dgm:t>
        <a:bodyPr/>
        <a:lstStyle/>
        <a:p>
          <a:endParaRPr lang="en-US"/>
        </a:p>
      </dgm:t>
    </dgm:pt>
    <dgm:pt modelId="{619B54A7-6FE5-0640-AB5C-E0ECB79B8C15}" type="sibTrans" cxnId="{AC2C3857-41DA-0946-800C-F6C7C9A02761}">
      <dgm:prSet/>
      <dgm:spPr/>
      <dgm:t>
        <a:bodyPr/>
        <a:lstStyle/>
        <a:p>
          <a:endParaRPr lang="en-US"/>
        </a:p>
      </dgm:t>
    </dgm:pt>
    <dgm:pt modelId="{0D6B401A-BF64-A74A-8C11-90AFC063ED58}">
      <dgm:prSet phldrT="[Text]" custT="1"/>
      <dgm:spPr/>
      <dgm:t>
        <a:bodyPr/>
        <a:lstStyle/>
        <a:p>
          <a:pPr algn="l"/>
          <a:r>
            <a:rPr lang="en-US" sz="1400"/>
            <a:t>Natural selection of talent elite</a:t>
          </a:r>
        </a:p>
      </dgm:t>
    </dgm:pt>
    <dgm:pt modelId="{2C724362-654F-8F4F-8992-EBC70E872069}" type="parTrans" cxnId="{CED17420-AB89-3448-A9C7-A6A836237366}">
      <dgm:prSet/>
      <dgm:spPr/>
      <dgm:t>
        <a:bodyPr/>
        <a:lstStyle/>
        <a:p>
          <a:endParaRPr lang="en-US"/>
        </a:p>
      </dgm:t>
    </dgm:pt>
    <dgm:pt modelId="{BFD61D03-85B7-FA4E-BB59-9EACBDBF6F5F}" type="sibTrans" cxnId="{CED17420-AB89-3448-A9C7-A6A836237366}">
      <dgm:prSet/>
      <dgm:spPr/>
      <dgm:t>
        <a:bodyPr/>
        <a:lstStyle/>
        <a:p>
          <a:endParaRPr lang="en-US"/>
        </a:p>
      </dgm:t>
    </dgm:pt>
    <dgm:pt modelId="{D874BBEF-E9C0-2644-9732-4D92CAB43E7F}">
      <dgm:prSet phldrT="[Text]" custT="1"/>
      <dgm:spPr/>
      <dgm:t>
        <a:bodyPr/>
        <a:lstStyle/>
        <a:p>
          <a:pPr algn="l"/>
          <a:r>
            <a:rPr lang="en-US" sz="1400" dirty="0"/>
            <a:t>HR as strategic partners</a:t>
          </a:r>
        </a:p>
      </dgm:t>
    </dgm:pt>
    <dgm:pt modelId="{B17916E4-3755-8B4C-843D-767CD3DE08B2}" type="parTrans" cxnId="{E7F3B4A7-FEF3-6842-9B5C-FD7CF1567843}">
      <dgm:prSet/>
      <dgm:spPr/>
      <dgm:t>
        <a:bodyPr/>
        <a:lstStyle/>
        <a:p>
          <a:endParaRPr lang="en-US"/>
        </a:p>
      </dgm:t>
    </dgm:pt>
    <dgm:pt modelId="{A065532F-E701-1C4E-BDDD-0C7CA5B9F152}" type="sibTrans" cxnId="{E7F3B4A7-FEF3-6842-9B5C-FD7CF1567843}">
      <dgm:prSet/>
      <dgm:spPr/>
      <dgm:t>
        <a:bodyPr/>
        <a:lstStyle/>
        <a:p>
          <a:endParaRPr lang="en-US"/>
        </a:p>
      </dgm:t>
    </dgm:pt>
    <dgm:pt modelId="{94B09EC2-5E8D-044B-BA19-4C2B1E157463}">
      <dgm:prSet phldrT="[Text]" custT="1"/>
      <dgm:spPr/>
      <dgm:t>
        <a:bodyPr/>
        <a:lstStyle/>
        <a:p>
          <a:pPr algn="l"/>
          <a:r>
            <a:rPr lang="en-US" sz="1400"/>
            <a:t>Conflict resolution</a:t>
          </a:r>
        </a:p>
      </dgm:t>
    </dgm:pt>
    <dgm:pt modelId="{CD6A8A24-715C-8C4B-91C3-D4C65EFC8842}" type="parTrans" cxnId="{874A7D90-2B4A-024D-B2B8-B4F27C77BE63}">
      <dgm:prSet/>
      <dgm:spPr/>
      <dgm:t>
        <a:bodyPr/>
        <a:lstStyle/>
        <a:p>
          <a:endParaRPr lang="en-US"/>
        </a:p>
      </dgm:t>
    </dgm:pt>
    <dgm:pt modelId="{02757969-E97D-B544-A7CD-6C53959612A7}" type="sibTrans" cxnId="{874A7D90-2B4A-024D-B2B8-B4F27C77BE63}">
      <dgm:prSet/>
      <dgm:spPr/>
      <dgm:t>
        <a:bodyPr/>
        <a:lstStyle/>
        <a:p>
          <a:endParaRPr lang="en-US"/>
        </a:p>
      </dgm:t>
    </dgm:pt>
    <dgm:pt modelId="{CF8E4568-85A4-EA41-9AA0-2760EAA5D773}">
      <dgm:prSet phldrT="[Text]" custT="1"/>
      <dgm:spPr/>
      <dgm:t>
        <a:bodyPr/>
        <a:lstStyle/>
        <a:p>
          <a:pPr algn="l"/>
          <a:r>
            <a:rPr lang="en-US" sz="1400"/>
            <a:t> Coaching key leadership competency</a:t>
          </a:r>
        </a:p>
      </dgm:t>
    </dgm:pt>
    <dgm:pt modelId="{179AC162-8A54-F34A-9158-210ED490A8D8}" type="parTrans" cxnId="{6040F232-1ED1-2041-92AE-9DD19B952831}">
      <dgm:prSet/>
      <dgm:spPr/>
      <dgm:t>
        <a:bodyPr/>
        <a:lstStyle/>
        <a:p>
          <a:endParaRPr lang="en-US"/>
        </a:p>
      </dgm:t>
    </dgm:pt>
    <dgm:pt modelId="{07EADCD9-2E26-1E4B-B907-8B3FB8BD7527}" type="sibTrans" cxnId="{6040F232-1ED1-2041-92AE-9DD19B952831}">
      <dgm:prSet/>
      <dgm:spPr/>
      <dgm:t>
        <a:bodyPr/>
        <a:lstStyle/>
        <a:p>
          <a:endParaRPr lang="en-US"/>
        </a:p>
      </dgm:t>
    </dgm:pt>
    <dgm:pt modelId="{FDB7CCCD-2262-FC4A-95B3-F1D0697AFAD4}">
      <dgm:prSet phldrT="[Text]" custT="1"/>
      <dgm:spPr/>
      <dgm:t>
        <a:bodyPr/>
        <a:lstStyle/>
        <a:p>
          <a:pPr algn="l"/>
          <a:r>
            <a:rPr lang="en-US" sz="1400"/>
            <a:t> Better conversations</a:t>
          </a:r>
        </a:p>
      </dgm:t>
    </dgm:pt>
    <dgm:pt modelId="{06974C42-ABE1-D042-894B-0FF8E8E94353}" type="parTrans" cxnId="{0DB13EE4-D749-094C-A7C0-95A9E9395624}">
      <dgm:prSet/>
      <dgm:spPr/>
      <dgm:t>
        <a:bodyPr/>
        <a:lstStyle/>
        <a:p>
          <a:endParaRPr lang="en-US"/>
        </a:p>
      </dgm:t>
    </dgm:pt>
    <dgm:pt modelId="{C18576E7-FDB0-1B47-8948-ED95F5668AB6}" type="sibTrans" cxnId="{0DB13EE4-D749-094C-A7C0-95A9E9395624}">
      <dgm:prSet/>
      <dgm:spPr/>
      <dgm:t>
        <a:bodyPr/>
        <a:lstStyle/>
        <a:p>
          <a:endParaRPr lang="en-US"/>
        </a:p>
      </dgm:t>
    </dgm:pt>
    <dgm:pt modelId="{0FD19781-47B2-1349-933D-577B5A23C243}">
      <dgm:prSet phldrT="[Text]" custT="1"/>
      <dgm:spPr/>
      <dgm:t>
        <a:bodyPr/>
        <a:lstStyle/>
        <a:p>
          <a:pPr algn="l"/>
          <a:r>
            <a:rPr lang="en-US" sz="1400"/>
            <a:t> Ripple effect</a:t>
          </a:r>
        </a:p>
      </dgm:t>
    </dgm:pt>
    <dgm:pt modelId="{F7361540-678D-EB49-A2C4-B95FD67A86E7}" type="parTrans" cxnId="{DD954493-667C-1F44-B5A0-637B1E4D3592}">
      <dgm:prSet/>
      <dgm:spPr/>
      <dgm:t>
        <a:bodyPr/>
        <a:lstStyle/>
        <a:p>
          <a:endParaRPr lang="en-US"/>
        </a:p>
      </dgm:t>
    </dgm:pt>
    <dgm:pt modelId="{903DE14D-662F-A64D-AA51-B4CC18760F73}" type="sibTrans" cxnId="{DD954493-667C-1F44-B5A0-637B1E4D3592}">
      <dgm:prSet/>
      <dgm:spPr/>
      <dgm:t>
        <a:bodyPr/>
        <a:lstStyle/>
        <a:p>
          <a:endParaRPr lang="en-US"/>
        </a:p>
      </dgm:t>
    </dgm:pt>
    <dgm:pt modelId="{34488305-0541-B949-9998-A42D69402984}">
      <dgm:prSet phldrT="[Text]" custT="1"/>
      <dgm:spPr/>
      <dgm:t>
        <a:bodyPr/>
        <a:lstStyle/>
        <a:p>
          <a:pPr algn="l"/>
          <a:r>
            <a:rPr lang="en-US" sz="1400" dirty="0"/>
            <a:t>Way of doing vs being </a:t>
          </a:r>
        </a:p>
      </dgm:t>
    </dgm:pt>
    <dgm:pt modelId="{34173765-61B8-4145-B413-A6D870212B22}" type="parTrans" cxnId="{85485AF2-0DC0-314A-BB0D-EC89ECF97A58}">
      <dgm:prSet/>
      <dgm:spPr/>
      <dgm:t>
        <a:bodyPr/>
        <a:lstStyle/>
        <a:p>
          <a:endParaRPr lang="en-US"/>
        </a:p>
      </dgm:t>
    </dgm:pt>
    <dgm:pt modelId="{2812370B-8920-DF4A-8FF2-1F817C993BF4}" type="sibTrans" cxnId="{85485AF2-0DC0-314A-BB0D-EC89ECF97A58}">
      <dgm:prSet/>
      <dgm:spPr/>
      <dgm:t>
        <a:bodyPr/>
        <a:lstStyle/>
        <a:p>
          <a:endParaRPr lang="en-US"/>
        </a:p>
      </dgm:t>
    </dgm:pt>
    <dgm:pt modelId="{B1F60F4D-7D3A-7045-9B52-C2D0225447E4}">
      <dgm:prSet phldrT="[Text]" custT="1"/>
      <dgm:spPr/>
      <dgm:t>
        <a:bodyPr/>
        <a:lstStyle/>
        <a:p>
          <a:pPr algn="l"/>
          <a:r>
            <a:rPr lang="en-US" sz="1400" dirty="0"/>
            <a:t>Expectations vs experience</a:t>
          </a:r>
        </a:p>
      </dgm:t>
    </dgm:pt>
    <dgm:pt modelId="{8D9EA80F-DA4E-934B-970D-79844D69B89B}" type="parTrans" cxnId="{DEC8562A-54EB-C344-A35F-ECF0AB741A51}">
      <dgm:prSet/>
      <dgm:spPr/>
      <dgm:t>
        <a:bodyPr/>
        <a:lstStyle/>
        <a:p>
          <a:endParaRPr lang="en-US"/>
        </a:p>
      </dgm:t>
    </dgm:pt>
    <dgm:pt modelId="{164EC0EB-4445-0F42-A58E-E668D6A3909B}" type="sibTrans" cxnId="{DEC8562A-54EB-C344-A35F-ECF0AB741A51}">
      <dgm:prSet/>
      <dgm:spPr/>
      <dgm:t>
        <a:bodyPr/>
        <a:lstStyle/>
        <a:p>
          <a:endParaRPr lang="en-US"/>
        </a:p>
      </dgm:t>
    </dgm:pt>
    <dgm:pt modelId="{A3CB7E5E-39C5-D847-B4B8-526958100F64}">
      <dgm:prSet phldrT="[Text]" custT="1"/>
      <dgm:spPr/>
      <dgm:t>
        <a:bodyPr/>
        <a:lstStyle/>
        <a:p>
          <a:pPr algn="l"/>
          <a:r>
            <a:rPr lang="en-US" sz="1400"/>
            <a:t>Trust and affiliation</a:t>
          </a:r>
        </a:p>
      </dgm:t>
    </dgm:pt>
    <dgm:pt modelId="{CF080DD5-8ABA-BD40-94D0-A724C6FA11C2}" type="parTrans" cxnId="{E51A262B-FAAB-3D4A-8907-32CF1126CF46}">
      <dgm:prSet/>
      <dgm:spPr/>
      <dgm:t>
        <a:bodyPr/>
        <a:lstStyle/>
        <a:p>
          <a:endParaRPr lang="en-US"/>
        </a:p>
      </dgm:t>
    </dgm:pt>
    <dgm:pt modelId="{C933D9B3-741B-2E40-8A28-118B3267CA15}" type="sibTrans" cxnId="{E51A262B-FAAB-3D4A-8907-32CF1126CF46}">
      <dgm:prSet/>
      <dgm:spPr/>
      <dgm:t>
        <a:bodyPr/>
        <a:lstStyle/>
        <a:p>
          <a:endParaRPr lang="en-US"/>
        </a:p>
      </dgm:t>
    </dgm:pt>
    <dgm:pt modelId="{D7244E2A-DFD8-AE48-8029-DE2ECE46DA02}">
      <dgm:prSet phldrT="[Text]" custT="1"/>
      <dgm:spPr/>
      <dgm:t>
        <a:bodyPr/>
        <a:lstStyle/>
        <a:p>
          <a:pPr algn="l"/>
          <a:r>
            <a:rPr lang="en-US" sz="1400"/>
            <a:t>Knowledge and confidence building</a:t>
          </a:r>
        </a:p>
      </dgm:t>
    </dgm:pt>
    <dgm:pt modelId="{37B217F1-C06B-9741-9D86-399F17B499E3}" type="parTrans" cxnId="{88669F91-D498-0A44-8DDB-B844B83E548D}">
      <dgm:prSet/>
      <dgm:spPr/>
      <dgm:t>
        <a:bodyPr/>
        <a:lstStyle/>
        <a:p>
          <a:endParaRPr lang="en-US"/>
        </a:p>
      </dgm:t>
    </dgm:pt>
    <dgm:pt modelId="{000CDF36-5017-4346-9BF0-3F0880D8772E}" type="sibTrans" cxnId="{88669F91-D498-0A44-8DDB-B844B83E548D}">
      <dgm:prSet/>
      <dgm:spPr/>
      <dgm:t>
        <a:bodyPr/>
        <a:lstStyle/>
        <a:p>
          <a:endParaRPr lang="en-US"/>
        </a:p>
      </dgm:t>
    </dgm:pt>
    <dgm:pt modelId="{1FFA8368-FE84-C443-976F-7CA4DD2B1DD9}">
      <dgm:prSet phldrT="[Text]" custT="1"/>
      <dgm:spPr/>
      <dgm:t>
        <a:bodyPr/>
        <a:lstStyle/>
        <a:p>
          <a:pPr algn="l"/>
          <a:r>
            <a:rPr lang="en-US" sz="1400"/>
            <a:t>Bespoke career plan</a:t>
          </a:r>
        </a:p>
      </dgm:t>
    </dgm:pt>
    <dgm:pt modelId="{3C1A272A-C652-4842-A7D8-BDC316CA4594}" type="parTrans" cxnId="{5CA99AAB-5594-1B47-ABC2-FED1B5D58779}">
      <dgm:prSet/>
      <dgm:spPr/>
      <dgm:t>
        <a:bodyPr/>
        <a:lstStyle/>
        <a:p>
          <a:endParaRPr lang="en-US"/>
        </a:p>
      </dgm:t>
    </dgm:pt>
    <dgm:pt modelId="{D423B48B-C3AF-2445-BFD8-04D451B5784B}" type="sibTrans" cxnId="{5CA99AAB-5594-1B47-ABC2-FED1B5D58779}">
      <dgm:prSet/>
      <dgm:spPr/>
      <dgm:t>
        <a:bodyPr/>
        <a:lstStyle/>
        <a:p>
          <a:endParaRPr lang="en-US"/>
        </a:p>
      </dgm:t>
    </dgm:pt>
    <dgm:pt modelId="{1F0A68D8-9156-6B41-8596-B3A22FC13699}">
      <dgm:prSet phldrT="[Text]" custT="1"/>
      <dgm:spPr/>
      <dgm:t>
        <a:bodyPr/>
        <a:lstStyle/>
        <a:p>
          <a:pPr algn="l"/>
          <a:r>
            <a:rPr lang="en-US" sz="1400"/>
            <a:t>Symbol of high status</a:t>
          </a:r>
        </a:p>
      </dgm:t>
    </dgm:pt>
    <dgm:pt modelId="{83D68F1C-B2AA-7D4B-B29C-D2B332E8AFB5}" type="parTrans" cxnId="{109C4B0C-AF96-514B-9492-3B435C40DF4A}">
      <dgm:prSet/>
      <dgm:spPr/>
      <dgm:t>
        <a:bodyPr/>
        <a:lstStyle/>
        <a:p>
          <a:endParaRPr lang="en-GB"/>
        </a:p>
      </dgm:t>
    </dgm:pt>
    <dgm:pt modelId="{6B139F39-E2C2-4B4C-A5A1-F0D9BA44D927}" type="sibTrans" cxnId="{109C4B0C-AF96-514B-9492-3B435C40DF4A}">
      <dgm:prSet/>
      <dgm:spPr/>
      <dgm:t>
        <a:bodyPr/>
        <a:lstStyle/>
        <a:p>
          <a:endParaRPr lang="en-GB"/>
        </a:p>
      </dgm:t>
    </dgm:pt>
    <dgm:pt modelId="{0BBBE8CA-B866-3040-96A6-C2D68485E0D3}">
      <dgm:prSet phldrT="[Text]" custT="1"/>
      <dgm:spPr/>
      <dgm:t>
        <a:bodyPr/>
        <a:lstStyle/>
        <a:p>
          <a:pPr algn="l"/>
          <a:r>
            <a:rPr lang="en-US" sz="1400"/>
            <a:t>Network</a:t>
          </a:r>
        </a:p>
      </dgm:t>
    </dgm:pt>
    <dgm:pt modelId="{5C77E067-D5D1-084C-9DE9-A4952E1D73B7}" type="sibTrans" cxnId="{8EB7D0BC-A677-F24D-BC7E-57D6BFC6BCF3}">
      <dgm:prSet/>
      <dgm:spPr/>
      <dgm:t>
        <a:bodyPr/>
        <a:lstStyle/>
        <a:p>
          <a:endParaRPr lang="en-US"/>
        </a:p>
      </dgm:t>
    </dgm:pt>
    <dgm:pt modelId="{D2C28832-2A8B-B947-A0FB-08C6B885EF24}" type="parTrans" cxnId="{8EB7D0BC-A677-F24D-BC7E-57D6BFC6BCF3}">
      <dgm:prSet/>
      <dgm:spPr/>
      <dgm:t>
        <a:bodyPr/>
        <a:lstStyle/>
        <a:p>
          <a:endParaRPr lang="en-US"/>
        </a:p>
      </dgm:t>
    </dgm:pt>
    <dgm:pt modelId="{6F925439-873C-6A46-B0A1-0D9AEBBAC4B5}" type="pres">
      <dgm:prSet presAssocID="{82D8A6AF-7E3A-1043-92B3-A54505F2B5EA}" presName="matrix" presStyleCnt="0">
        <dgm:presLayoutVars>
          <dgm:chMax val="1"/>
          <dgm:dir/>
          <dgm:resizeHandles val="exact"/>
        </dgm:presLayoutVars>
      </dgm:prSet>
      <dgm:spPr/>
    </dgm:pt>
    <dgm:pt modelId="{52A32C48-530F-5F49-A7EE-32337B506CD4}" type="pres">
      <dgm:prSet presAssocID="{82D8A6AF-7E3A-1043-92B3-A54505F2B5EA}" presName="axisShape" presStyleLbl="bgShp" presStyleIdx="0" presStyleCnt="1" custLinFactNeighborY="-6628"/>
      <dgm:spPr/>
    </dgm:pt>
    <dgm:pt modelId="{30AEF52D-C8C7-CD4D-9F1F-098A30086CC6}" type="pres">
      <dgm:prSet presAssocID="{82D8A6AF-7E3A-1043-92B3-A54505F2B5EA}" presName="rect1" presStyleLbl="node1" presStyleIdx="0" presStyleCnt="4">
        <dgm:presLayoutVars>
          <dgm:chMax val="0"/>
          <dgm:chPref val="0"/>
          <dgm:bulletEnabled val="1"/>
        </dgm:presLayoutVars>
      </dgm:prSet>
      <dgm:spPr/>
    </dgm:pt>
    <dgm:pt modelId="{6048FCCD-0319-434B-97BC-94319C5271A3}" type="pres">
      <dgm:prSet presAssocID="{82D8A6AF-7E3A-1043-92B3-A54505F2B5EA}" presName="rect2" presStyleLbl="node1" presStyleIdx="1" presStyleCnt="4">
        <dgm:presLayoutVars>
          <dgm:chMax val="0"/>
          <dgm:chPref val="0"/>
          <dgm:bulletEnabled val="1"/>
        </dgm:presLayoutVars>
      </dgm:prSet>
      <dgm:spPr/>
    </dgm:pt>
    <dgm:pt modelId="{AC31E26F-76DD-8343-BAF2-796E27D41F49}" type="pres">
      <dgm:prSet presAssocID="{82D8A6AF-7E3A-1043-92B3-A54505F2B5EA}" presName="rect3" presStyleLbl="node1" presStyleIdx="2" presStyleCnt="4">
        <dgm:presLayoutVars>
          <dgm:chMax val="0"/>
          <dgm:chPref val="0"/>
          <dgm:bulletEnabled val="1"/>
        </dgm:presLayoutVars>
      </dgm:prSet>
      <dgm:spPr/>
    </dgm:pt>
    <dgm:pt modelId="{1603AD07-4081-214F-BC9F-0B7F6585B86C}" type="pres">
      <dgm:prSet presAssocID="{82D8A6AF-7E3A-1043-92B3-A54505F2B5EA}" presName="rect4" presStyleLbl="node1" presStyleIdx="3" presStyleCnt="4">
        <dgm:presLayoutVars>
          <dgm:chMax val="0"/>
          <dgm:chPref val="0"/>
          <dgm:bulletEnabled val="1"/>
        </dgm:presLayoutVars>
      </dgm:prSet>
      <dgm:spPr/>
    </dgm:pt>
  </dgm:ptLst>
  <dgm:cxnLst>
    <dgm:cxn modelId="{109C4B0C-AF96-514B-9492-3B435C40DF4A}" srcId="{51A6E56F-3548-2945-8D16-CC75EE3F5C41}" destId="{1F0A68D8-9156-6B41-8596-B3A22FC13699}" srcOrd="0" destOrd="0" parTransId="{83D68F1C-B2AA-7D4B-B29C-D2B332E8AFB5}" sibTransId="{6B139F39-E2C2-4B4C-A5A1-F0D9BA44D927}"/>
    <dgm:cxn modelId="{CED17420-AB89-3448-A9C7-A6A836237366}" srcId="{BA64D122-AFB4-4146-8B2D-5328CE2F7518}" destId="{0D6B401A-BF64-A74A-8C11-90AFC063ED58}" srcOrd="0" destOrd="0" parTransId="{2C724362-654F-8F4F-8992-EBC70E872069}" sibTransId="{BFD61D03-85B7-FA4E-BB59-9EACBDBF6F5F}"/>
    <dgm:cxn modelId="{DEC8562A-54EB-C344-A35F-ECF0AB741A51}" srcId="{51A6E56F-3548-2945-8D16-CC75EE3F5C41}" destId="{B1F60F4D-7D3A-7045-9B52-C2D0225447E4}" srcOrd="2" destOrd="0" parTransId="{8D9EA80F-DA4E-934B-970D-79844D69B89B}" sibTransId="{164EC0EB-4445-0F42-A58E-E668D6A3909B}"/>
    <dgm:cxn modelId="{E51A262B-FAAB-3D4A-8907-32CF1126CF46}" srcId="{11EB7C93-7421-3E47-BACC-FA229FDB2074}" destId="{A3CB7E5E-39C5-D847-B4B8-526958100F64}" srcOrd="1" destOrd="0" parTransId="{CF080DD5-8ABA-BD40-94D0-A724C6FA11C2}" sibTransId="{C933D9B3-741B-2E40-8A28-118B3267CA15}"/>
    <dgm:cxn modelId="{DBD6C32B-730F-304B-BDDD-0BE38387F7E9}" srcId="{82D8A6AF-7E3A-1043-92B3-A54505F2B5EA}" destId="{BA64D122-AFB4-4146-8B2D-5328CE2F7518}" srcOrd="3" destOrd="0" parTransId="{7E390F3E-98F1-5B4B-A7D5-3C11EBEF54BC}" sibTransId="{74BB204E-6033-9644-9F95-D6604F5BBF46}"/>
    <dgm:cxn modelId="{6040F232-1ED1-2041-92AE-9DD19B952831}" srcId="{49252DB5-901A-D744-9A51-97530991D762}" destId="{CF8E4568-85A4-EA41-9AA0-2760EAA5D773}" srcOrd="0" destOrd="0" parTransId="{179AC162-8A54-F34A-9158-210ED490A8D8}" sibTransId="{07EADCD9-2E26-1E4B-B907-8B3FB8BD7527}"/>
    <dgm:cxn modelId="{681B8E3D-ABF3-584B-8AFB-F8ECB6455B06}" type="presOf" srcId="{D874BBEF-E9C0-2644-9732-4D92CAB43E7F}" destId="{1603AD07-4081-214F-BC9F-0B7F6585B86C}" srcOrd="0" destOrd="3" presId="urn:microsoft.com/office/officeart/2005/8/layout/matrix2"/>
    <dgm:cxn modelId="{5CA9EE42-6E2D-884D-BF17-6C76520D2228}" type="presOf" srcId="{0FD19781-47B2-1349-933D-577B5A23C243}" destId="{AC31E26F-76DD-8343-BAF2-796E27D41F49}" srcOrd="0" destOrd="3" presId="urn:microsoft.com/office/officeart/2005/8/layout/matrix2"/>
    <dgm:cxn modelId="{5F222667-2CB8-F24A-AE8E-D3C627B2CAD8}" srcId="{82D8A6AF-7E3A-1043-92B3-A54505F2B5EA}" destId="{51A6E56F-3548-2945-8D16-CC75EE3F5C41}" srcOrd="1" destOrd="0" parTransId="{453CA58A-7546-C545-932F-56FF205FDD6C}" sibTransId="{8D6C8C67-8CE8-1F49-805C-57B76C9D3E74}"/>
    <dgm:cxn modelId="{157B4E6B-8405-5D4C-B0D2-5A5E6FA7642C}" type="presOf" srcId="{CF8E4568-85A4-EA41-9AA0-2760EAA5D773}" destId="{AC31E26F-76DD-8343-BAF2-796E27D41F49}" srcOrd="0" destOrd="1" presId="urn:microsoft.com/office/officeart/2005/8/layout/matrix2"/>
    <dgm:cxn modelId="{79E8FA6E-9E44-854C-84F6-FBFC983FE6D4}" type="presOf" srcId="{1F0A68D8-9156-6B41-8596-B3A22FC13699}" destId="{6048FCCD-0319-434B-97BC-94319C5271A3}" srcOrd="0" destOrd="1" presId="urn:microsoft.com/office/officeart/2005/8/layout/matrix2"/>
    <dgm:cxn modelId="{4808906F-06AB-114B-9EB5-6467DF80278E}" srcId="{82D8A6AF-7E3A-1043-92B3-A54505F2B5EA}" destId="{49252DB5-901A-D744-9A51-97530991D762}" srcOrd="2" destOrd="0" parTransId="{D3D7C86F-A618-3940-9162-572FAA954ABC}" sibTransId="{34A01B25-DA7B-6B41-A858-2988E5648A6E}"/>
    <dgm:cxn modelId="{8BD2C370-8CA6-7E4B-ACF4-C7618B65BEFD}" type="presOf" srcId="{D7244E2A-DFD8-AE48-8029-DE2ECE46DA02}" destId="{30AEF52D-C8C7-CD4D-9F1F-098A30086CC6}" srcOrd="0" destOrd="3" presId="urn:microsoft.com/office/officeart/2005/8/layout/matrix2"/>
    <dgm:cxn modelId="{AC2C3857-41DA-0946-800C-F6C7C9A02761}" srcId="{82D8A6AF-7E3A-1043-92B3-A54505F2B5EA}" destId="{11EB7C93-7421-3E47-BACC-FA229FDB2074}" srcOrd="0" destOrd="0" parTransId="{64DF7B43-E59D-AF4E-854C-5512CE82E084}" sibTransId="{619B54A7-6FE5-0640-AB5C-E0ECB79B8C15}"/>
    <dgm:cxn modelId="{2F3B427C-F602-DA40-880D-A9543EFB3882}" type="presOf" srcId="{94B09EC2-5E8D-044B-BA19-4C2B1E157463}" destId="{1603AD07-4081-214F-BC9F-0B7F6585B86C}" srcOrd="0" destOrd="2" presId="urn:microsoft.com/office/officeart/2005/8/layout/matrix2"/>
    <dgm:cxn modelId="{F1937688-7632-1442-8FCA-FF455AEF1753}" type="presOf" srcId="{0BBBE8CA-B866-3040-96A6-C2D68485E0D3}" destId="{30AEF52D-C8C7-CD4D-9F1F-098A30086CC6}" srcOrd="0" destOrd="1" presId="urn:microsoft.com/office/officeart/2005/8/layout/matrix2"/>
    <dgm:cxn modelId="{874A7D90-2B4A-024D-B2B8-B4F27C77BE63}" srcId="{BA64D122-AFB4-4146-8B2D-5328CE2F7518}" destId="{94B09EC2-5E8D-044B-BA19-4C2B1E157463}" srcOrd="1" destOrd="0" parTransId="{CD6A8A24-715C-8C4B-91C3-D4C65EFC8842}" sibTransId="{02757969-E97D-B544-A7CD-6C53959612A7}"/>
    <dgm:cxn modelId="{88669F91-D498-0A44-8DDB-B844B83E548D}" srcId="{11EB7C93-7421-3E47-BACC-FA229FDB2074}" destId="{D7244E2A-DFD8-AE48-8029-DE2ECE46DA02}" srcOrd="2" destOrd="0" parTransId="{37B217F1-C06B-9741-9D86-399F17B499E3}" sibTransId="{000CDF36-5017-4346-9BF0-3F0880D8772E}"/>
    <dgm:cxn modelId="{11DCB691-59BE-4342-ACDC-B1F9002AA42F}" type="presOf" srcId="{A3CB7E5E-39C5-D847-B4B8-526958100F64}" destId="{30AEF52D-C8C7-CD4D-9F1F-098A30086CC6}" srcOrd="0" destOrd="2" presId="urn:microsoft.com/office/officeart/2005/8/layout/matrix2"/>
    <dgm:cxn modelId="{DD954493-667C-1F44-B5A0-637B1E4D3592}" srcId="{49252DB5-901A-D744-9A51-97530991D762}" destId="{0FD19781-47B2-1349-933D-577B5A23C243}" srcOrd="2" destOrd="0" parTransId="{F7361540-678D-EB49-A2C4-B95FD67A86E7}" sibTransId="{903DE14D-662F-A64D-AA51-B4CC18760F73}"/>
    <dgm:cxn modelId="{4108C29D-21D8-B44C-B025-157F81C578DE}" type="presOf" srcId="{34488305-0541-B949-9998-A42D69402984}" destId="{6048FCCD-0319-434B-97BC-94319C5271A3}" srcOrd="0" destOrd="2" presId="urn:microsoft.com/office/officeart/2005/8/layout/matrix2"/>
    <dgm:cxn modelId="{DDC609A1-7EFA-294A-BD6A-8BB00A431D7E}" type="presOf" srcId="{11EB7C93-7421-3E47-BACC-FA229FDB2074}" destId="{30AEF52D-C8C7-CD4D-9F1F-098A30086CC6}" srcOrd="0" destOrd="0" presId="urn:microsoft.com/office/officeart/2005/8/layout/matrix2"/>
    <dgm:cxn modelId="{5B6EC7A1-8C52-C344-9477-28E7F5BFDF29}" type="presOf" srcId="{0D6B401A-BF64-A74A-8C11-90AFC063ED58}" destId="{1603AD07-4081-214F-BC9F-0B7F6585B86C}" srcOrd="0" destOrd="1" presId="urn:microsoft.com/office/officeart/2005/8/layout/matrix2"/>
    <dgm:cxn modelId="{5569FDA4-511E-9947-9167-DCB79B6FF6CD}" type="presOf" srcId="{BA64D122-AFB4-4146-8B2D-5328CE2F7518}" destId="{1603AD07-4081-214F-BC9F-0B7F6585B86C}" srcOrd="0" destOrd="0" presId="urn:microsoft.com/office/officeart/2005/8/layout/matrix2"/>
    <dgm:cxn modelId="{813D5BA7-1A62-D74F-B862-EA1E3D8427B1}" type="presOf" srcId="{1FFA8368-FE84-C443-976F-7CA4DD2B1DD9}" destId="{30AEF52D-C8C7-CD4D-9F1F-098A30086CC6}" srcOrd="0" destOrd="4" presId="urn:microsoft.com/office/officeart/2005/8/layout/matrix2"/>
    <dgm:cxn modelId="{E7F3B4A7-FEF3-6842-9B5C-FD7CF1567843}" srcId="{BA64D122-AFB4-4146-8B2D-5328CE2F7518}" destId="{D874BBEF-E9C0-2644-9732-4D92CAB43E7F}" srcOrd="2" destOrd="0" parTransId="{B17916E4-3755-8B4C-843D-767CD3DE08B2}" sibTransId="{A065532F-E701-1C4E-BDDD-0C7CA5B9F152}"/>
    <dgm:cxn modelId="{5CA99AAB-5594-1B47-ABC2-FED1B5D58779}" srcId="{11EB7C93-7421-3E47-BACC-FA229FDB2074}" destId="{1FFA8368-FE84-C443-976F-7CA4DD2B1DD9}" srcOrd="3" destOrd="0" parTransId="{3C1A272A-C652-4842-A7D8-BDC316CA4594}" sibTransId="{D423B48B-C3AF-2445-BFD8-04D451B5784B}"/>
    <dgm:cxn modelId="{CAB202B8-316E-2947-9348-6809386DCD14}" type="presOf" srcId="{51A6E56F-3548-2945-8D16-CC75EE3F5C41}" destId="{6048FCCD-0319-434B-97BC-94319C5271A3}" srcOrd="0" destOrd="0" presId="urn:microsoft.com/office/officeart/2005/8/layout/matrix2"/>
    <dgm:cxn modelId="{8EB7D0BC-A677-F24D-BC7E-57D6BFC6BCF3}" srcId="{11EB7C93-7421-3E47-BACC-FA229FDB2074}" destId="{0BBBE8CA-B866-3040-96A6-C2D68485E0D3}" srcOrd="0" destOrd="0" parTransId="{D2C28832-2A8B-B947-A0FB-08C6B885EF24}" sibTransId="{5C77E067-D5D1-084C-9DE9-A4952E1D73B7}"/>
    <dgm:cxn modelId="{CC3544D5-6860-2442-8B0D-1A362487359F}" type="presOf" srcId="{82D8A6AF-7E3A-1043-92B3-A54505F2B5EA}" destId="{6F925439-873C-6A46-B0A1-0D9AEBBAC4B5}" srcOrd="0" destOrd="0" presId="urn:microsoft.com/office/officeart/2005/8/layout/matrix2"/>
    <dgm:cxn modelId="{CC6917DA-D5C3-9941-AC22-3C3EAB2051F9}" type="presOf" srcId="{FDB7CCCD-2262-FC4A-95B3-F1D0697AFAD4}" destId="{AC31E26F-76DD-8343-BAF2-796E27D41F49}" srcOrd="0" destOrd="2" presId="urn:microsoft.com/office/officeart/2005/8/layout/matrix2"/>
    <dgm:cxn modelId="{0DB13EE4-D749-094C-A7C0-95A9E9395624}" srcId="{49252DB5-901A-D744-9A51-97530991D762}" destId="{FDB7CCCD-2262-FC4A-95B3-F1D0697AFAD4}" srcOrd="1" destOrd="0" parTransId="{06974C42-ABE1-D042-894B-0FF8E8E94353}" sibTransId="{C18576E7-FDB0-1B47-8948-ED95F5668AB6}"/>
    <dgm:cxn modelId="{246D83E8-CD1F-5849-8337-767F8933481E}" type="presOf" srcId="{49252DB5-901A-D744-9A51-97530991D762}" destId="{AC31E26F-76DD-8343-BAF2-796E27D41F49}" srcOrd="0" destOrd="0" presId="urn:microsoft.com/office/officeart/2005/8/layout/matrix2"/>
    <dgm:cxn modelId="{85485AF2-0DC0-314A-BB0D-EC89ECF97A58}" srcId="{51A6E56F-3548-2945-8D16-CC75EE3F5C41}" destId="{34488305-0541-B949-9998-A42D69402984}" srcOrd="1" destOrd="0" parTransId="{34173765-61B8-4145-B413-A6D870212B22}" sibTransId="{2812370B-8920-DF4A-8FF2-1F817C993BF4}"/>
    <dgm:cxn modelId="{A6050DF8-704E-6B4D-B838-CA76110152F6}" type="presOf" srcId="{B1F60F4D-7D3A-7045-9B52-C2D0225447E4}" destId="{6048FCCD-0319-434B-97BC-94319C5271A3}" srcOrd="0" destOrd="3" presId="urn:microsoft.com/office/officeart/2005/8/layout/matrix2"/>
    <dgm:cxn modelId="{CD25CBBC-F5F6-A049-B8D0-8657A2170871}" type="presParOf" srcId="{6F925439-873C-6A46-B0A1-0D9AEBBAC4B5}" destId="{52A32C48-530F-5F49-A7EE-32337B506CD4}" srcOrd="0" destOrd="0" presId="urn:microsoft.com/office/officeart/2005/8/layout/matrix2"/>
    <dgm:cxn modelId="{911DD363-A171-B24B-9F00-61880EB65BC2}" type="presParOf" srcId="{6F925439-873C-6A46-B0A1-0D9AEBBAC4B5}" destId="{30AEF52D-C8C7-CD4D-9F1F-098A30086CC6}" srcOrd="1" destOrd="0" presId="urn:microsoft.com/office/officeart/2005/8/layout/matrix2"/>
    <dgm:cxn modelId="{E2C14520-E0B4-044D-8B05-EDF87BE0F188}" type="presParOf" srcId="{6F925439-873C-6A46-B0A1-0D9AEBBAC4B5}" destId="{6048FCCD-0319-434B-97BC-94319C5271A3}" srcOrd="2" destOrd="0" presId="urn:microsoft.com/office/officeart/2005/8/layout/matrix2"/>
    <dgm:cxn modelId="{7E86FBFB-D4AA-884F-9A0F-85CF76399A84}" type="presParOf" srcId="{6F925439-873C-6A46-B0A1-0D9AEBBAC4B5}" destId="{AC31E26F-76DD-8343-BAF2-796E27D41F49}" srcOrd="3" destOrd="0" presId="urn:microsoft.com/office/officeart/2005/8/layout/matrix2"/>
    <dgm:cxn modelId="{DD85531D-6289-4343-931A-705C46A255FD}" type="presParOf" srcId="{6F925439-873C-6A46-B0A1-0D9AEBBAC4B5}" destId="{1603AD07-4081-214F-BC9F-0B7F6585B86C}"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FDB60-166E-4ADB-81FC-20437BBD9E1B}">
      <dsp:nvSpPr>
        <dsp:cNvPr id="0" name=""/>
        <dsp:cNvSpPr/>
      </dsp:nvSpPr>
      <dsp:spPr>
        <a:xfrm>
          <a:off x="314544" y="308018"/>
          <a:ext cx="1395206" cy="1110477"/>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784F4-0636-44A2-AFBA-BACB36C2EAAB}">
      <dsp:nvSpPr>
        <dsp:cNvPr id="0" name=""/>
        <dsp:cNvSpPr/>
      </dsp:nvSpPr>
      <dsp:spPr>
        <a:xfrm>
          <a:off x="0" y="1777587"/>
          <a:ext cx="2015527" cy="2577307"/>
        </a:xfrm>
        <a:prstGeom prst="roundRect">
          <a:avLst>
            <a:gd name="adj" fmla="val 10000"/>
          </a:avLst>
        </a:prstGeom>
        <a:solidFill>
          <a:schemeClr val="accent2">
            <a:hueOff val="0"/>
            <a:satOff val="0"/>
            <a:lum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u="sng" kern="1200" dirty="0"/>
            <a:t>Relevance</a:t>
          </a:r>
        </a:p>
        <a:p>
          <a:pPr marL="171450" lvl="1" indent="-171450" algn="l" defTabSz="711200">
            <a:lnSpc>
              <a:spcPct val="90000"/>
            </a:lnSpc>
            <a:spcBef>
              <a:spcPct val="0"/>
            </a:spcBef>
            <a:spcAft>
              <a:spcPct val="15000"/>
            </a:spcAft>
            <a:buChar char="•"/>
          </a:pPr>
          <a:r>
            <a:rPr lang="en-US" sz="1600" kern="1200"/>
            <a:t>Talent war</a:t>
          </a:r>
        </a:p>
        <a:p>
          <a:pPr marL="171450" lvl="1" indent="-171450" algn="l" defTabSz="711200">
            <a:lnSpc>
              <a:spcPct val="90000"/>
            </a:lnSpc>
            <a:spcBef>
              <a:spcPct val="0"/>
            </a:spcBef>
            <a:spcAft>
              <a:spcPct val="15000"/>
            </a:spcAft>
            <a:buChar char="•"/>
          </a:pPr>
          <a:r>
            <a:rPr lang="en-US" sz="1600" kern="1200" dirty="0"/>
            <a:t>TM and LD: priority N.1 for CEOs</a:t>
          </a:r>
        </a:p>
        <a:p>
          <a:pPr marL="171450" lvl="1" indent="-171450" algn="l" defTabSz="711200">
            <a:lnSpc>
              <a:spcPct val="90000"/>
            </a:lnSpc>
            <a:spcBef>
              <a:spcPct val="0"/>
            </a:spcBef>
            <a:spcAft>
              <a:spcPct val="15000"/>
            </a:spcAft>
            <a:buChar char="•"/>
          </a:pPr>
          <a:r>
            <a:rPr lang="en-US" sz="1600" kern="1200" dirty="0"/>
            <a:t>Widespread use of coaching in TM and LD </a:t>
          </a:r>
          <a:r>
            <a:rPr lang="en-US" sz="1600" kern="1200" dirty="0" err="1"/>
            <a:t>programmes</a:t>
          </a:r>
          <a:endParaRPr lang="en-US" sz="1600" kern="1200" dirty="0"/>
        </a:p>
      </dsp:txBody>
      <dsp:txXfrm>
        <a:off x="59033" y="1836620"/>
        <a:ext cx="1897461" cy="2459241"/>
      </dsp:txXfrm>
    </dsp:sp>
    <dsp:sp modelId="{BE7B7026-7F71-4C45-8245-994CEA0FCE4B}">
      <dsp:nvSpPr>
        <dsp:cNvPr id="0" name=""/>
        <dsp:cNvSpPr/>
      </dsp:nvSpPr>
      <dsp:spPr>
        <a:xfrm rot="62020">
          <a:off x="2015452" y="747394"/>
          <a:ext cx="366662" cy="3005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15459" y="806682"/>
        <a:ext cx="276510" cy="180305"/>
      </dsp:txXfrm>
    </dsp:sp>
    <dsp:sp modelId="{21FE061A-CF43-45DA-95CD-F4F410670FC2}">
      <dsp:nvSpPr>
        <dsp:cNvPr id="0" name=""/>
        <dsp:cNvSpPr/>
      </dsp:nvSpPr>
      <dsp:spPr>
        <a:xfrm>
          <a:off x="2757358" y="357793"/>
          <a:ext cx="1924920" cy="1001448"/>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E994D-D406-454C-A55A-0FA7ED9B2E07}">
      <dsp:nvSpPr>
        <dsp:cNvPr id="0" name=""/>
        <dsp:cNvSpPr/>
      </dsp:nvSpPr>
      <dsp:spPr>
        <a:xfrm>
          <a:off x="2408866" y="1765399"/>
          <a:ext cx="2493265" cy="28882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u="sng" kern="1200"/>
            <a:t>Objectives</a:t>
          </a:r>
        </a:p>
        <a:p>
          <a:pPr marL="171450" lvl="1" indent="-171450" algn="l" defTabSz="711200">
            <a:lnSpc>
              <a:spcPct val="90000"/>
            </a:lnSpc>
            <a:spcBef>
              <a:spcPct val="0"/>
            </a:spcBef>
            <a:spcAft>
              <a:spcPct val="15000"/>
            </a:spcAft>
            <a:buChar char="•"/>
          </a:pPr>
          <a:r>
            <a:rPr lang="en-US" sz="1600" kern="1200" dirty="0"/>
            <a:t>Understanding coaching as TM practice in global corporate environment</a:t>
          </a:r>
        </a:p>
        <a:p>
          <a:pPr marL="171450" lvl="1" indent="-171450" algn="l" defTabSz="711200">
            <a:lnSpc>
              <a:spcPct val="90000"/>
            </a:lnSpc>
            <a:spcBef>
              <a:spcPct val="0"/>
            </a:spcBef>
            <a:spcAft>
              <a:spcPct val="15000"/>
            </a:spcAft>
            <a:buChar char="•"/>
          </a:pPr>
          <a:r>
            <a:rPr lang="en-US" sz="1600" kern="1200" dirty="0"/>
            <a:t>Role of coaching for talent leaders at various stages in their career</a:t>
          </a:r>
        </a:p>
        <a:p>
          <a:pPr marL="171450" lvl="1" indent="-171450" algn="l" defTabSz="711200">
            <a:lnSpc>
              <a:spcPct val="90000"/>
            </a:lnSpc>
            <a:spcBef>
              <a:spcPct val="0"/>
            </a:spcBef>
            <a:spcAft>
              <a:spcPct val="15000"/>
            </a:spcAft>
            <a:buChar char="•"/>
          </a:pPr>
          <a:r>
            <a:rPr lang="en-US" sz="1600" kern="1200" dirty="0"/>
            <a:t>Specificities  of coaching for TM and LD purposes</a:t>
          </a:r>
        </a:p>
      </dsp:txBody>
      <dsp:txXfrm>
        <a:off x="2481891" y="1838424"/>
        <a:ext cx="2347215" cy="2742174"/>
      </dsp:txXfrm>
    </dsp:sp>
    <dsp:sp modelId="{EEB85E74-BE1F-4265-95F2-66E2B72B86D8}">
      <dsp:nvSpPr>
        <dsp:cNvPr id="0" name=""/>
        <dsp:cNvSpPr/>
      </dsp:nvSpPr>
      <dsp:spPr>
        <a:xfrm rot="21595357">
          <a:off x="5049032" y="745875"/>
          <a:ext cx="379614" cy="3005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49032" y="806037"/>
        <a:ext cx="289462" cy="180305"/>
      </dsp:txXfrm>
    </dsp:sp>
    <dsp:sp modelId="{8B58F1DA-1B0A-46A8-AC12-E9A119BFF383}">
      <dsp:nvSpPr>
        <dsp:cNvPr id="0" name=""/>
        <dsp:cNvSpPr/>
      </dsp:nvSpPr>
      <dsp:spPr>
        <a:xfrm>
          <a:off x="5765621" y="370055"/>
          <a:ext cx="1448658" cy="124535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95654F-C185-4B80-97B7-C6B21C5BF2C8}">
      <dsp:nvSpPr>
        <dsp:cNvPr id="0" name=""/>
        <dsp:cNvSpPr/>
      </dsp:nvSpPr>
      <dsp:spPr>
        <a:xfrm>
          <a:off x="5292148" y="1796646"/>
          <a:ext cx="2315389" cy="279786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u="sng" kern="1200"/>
            <a:t>Methodology</a:t>
          </a:r>
        </a:p>
        <a:p>
          <a:pPr marL="171450" lvl="1" indent="-171450" algn="l" defTabSz="711200">
            <a:lnSpc>
              <a:spcPct val="90000"/>
            </a:lnSpc>
            <a:spcBef>
              <a:spcPct val="0"/>
            </a:spcBef>
            <a:spcAft>
              <a:spcPct val="15000"/>
            </a:spcAft>
            <a:buChar char="•"/>
          </a:pPr>
          <a:r>
            <a:rPr lang="en-US" sz="1600" kern="1200"/>
            <a:t>Interpretivist paradigm</a:t>
          </a:r>
        </a:p>
        <a:p>
          <a:pPr marL="171450" lvl="1" indent="-171450" algn="l" defTabSz="711200">
            <a:lnSpc>
              <a:spcPct val="90000"/>
            </a:lnSpc>
            <a:spcBef>
              <a:spcPct val="0"/>
            </a:spcBef>
            <a:spcAft>
              <a:spcPct val="15000"/>
            </a:spcAft>
            <a:buChar char="•"/>
          </a:pPr>
          <a:r>
            <a:rPr lang="en-US" sz="1600" kern="1200" dirty="0"/>
            <a:t>Social constructivist approach</a:t>
          </a:r>
        </a:p>
        <a:p>
          <a:pPr marL="171450" lvl="1" indent="-171450" algn="l" defTabSz="711200">
            <a:lnSpc>
              <a:spcPct val="90000"/>
            </a:lnSpc>
            <a:spcBef>
              <a:spcPct val="0"/>
            </a:spcBef>
            <a:spcAft>
              <a:spcPct val="15000"/>
            </a:spcAft>
            <a:buChar char="•"/>
          </a:pPr>
          <a:r>
            <a:rPr lang="en-US" sz="1600" kern="1200" dirty="0"/>
            <a:t>Qualitative, inductive</a:t>
          </a:r>
        </a:p>
        <a:p>
          <a:pPr marL="171450" lvl="1" indent="-171450" algn="l" defTabSz="711200">
            <a:lnSpc>
              <a:spcPct val="90000"/>
            </a:lnSpc>
            <a:spcBef>
              <a:spcPct val="0"/>
            </a:spcBef>
            <a:spcAft>
              <a:spcPct val="15000"/>
            </a:spcAft>
            <a:buChar char="•"/>
          </a:pPr>
          <a:r>
            <a:rPr lang="en-US" sz="1600" kern="1200" dirty="0"/>
            <a:t>Single case study</a:t>
          </a:r>
        </a:p>
        <a:p>
          <a:pPr marL="171450" lvl="1" indent="-171450" algn="l" defTabSz="711200">
            <a:lnSpc>
              <a:spcPct val="90000"/>
            </a:lnSpc>
            <a:spcBef>
              <a:spcPct val="0"/>
            </a:spcBef>
            <a:spcAft>
              <a:spcPct val="15000"/>
            </a:spcAft>
            <a:buChar char="•"/>
          </a:pPr>
          <a:r>
            <a:rPr lang="en-US" sz="1600" kern="1200" dirty="0"/>
            <a:t>One multinational bank, focus on EMEA region</a:t>
          </a:r>
        </a:p>
      </dsp:txBody>
      <dsp:txXfrm>
        <a:off x="5359963" y="1864461"/>
        <a:ext cx="2179759" cy="2662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7D3A1-253E-CD4E-8156-F2E4D2B7F51A}">
      <dsp:nvSpPr>
        <dsp:cNvPr id="0" name=""/>
        <dsp:cNvSpPr/>
      </dsp:nvSpPr>
      <dsp:spPr>
        <a:xfrm>
          <a:off x="0" y="3651"/>
          <a:ext cx="5536691" cy="1291296"/>
        </a:xfrm>
        <a:prstGeom prst="roundRect">
          <a:avLst/>
        </a:prstGeom>
        <a:solidFill>
          <a:schemeClr val="bg1">
            <a:lumMod val="50000"/>
            <a:lumOff val="50000"/>
          </a:schemeClr>
        </a:solidFill>
        <a:ln>
          <a:solidFill>
            <a:schemeClr val="lt1">
              <a:hueOff val="0"/>
              <a:satOff val="0"/>
              <a:lumOff val="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lumMod val="95000"/>
                </a:schemeClr>
              </a:solidFill>
            </a:rPr>
            <a:t>Growing fields of study, emerged about 15-20 years ago. Initially led by practitioners, empirical research lagging behind. Empirical quantitative research conducted by global consulting firms (PwC, Deloitte) and professional bodies (ICF, CIPD...). </a:t>
          </a:r>
        </a:p>
        <a:p>
          <a:pPr marL="0" lvl="0" indent="0" algn="ctr" defTabSz="622300">
            <a:lnSpc>
              <a:spcPct val="90000"/>
            </a:lnSpc>
            <a:spcBef>
              <a:spcPct val="0"/>
            </a:spcBef>
            <a:spcAft>
              <a:spcPct val="35000"/>
            </a:spcAft>
            <a:buNone/>
          </a:pPr>
          <a:r>
            <a:rPr lang="en-US" sz="1600" b="1" kern="1200" dirty="0">
              <a:solidFill>
                <a:schemeClr val="bg1"/>
              </a:solidFill>
            </a:rPr>
            <a:t>More qualitative studies needed for in-depth understanding of  coaching as TM practice.</a:t>
          </a:r>
        </a:p>
      </dsp:txBody>
      <dsp:txXfrm>
        <a:off x="63036" y="66687"/>
        <a:ext cx="5410619" cy="1165224"/>
      </dsp:txXfrm>
    </dsp:sp>
    <dsp:sp modelId="{EE020B73-8E07-C644-AE81-FE05B84D97E6}">
      <dsp:nvSpPr>
        <dsp:cNvPr id="0" name=""/>
        <dsp:cNvSpPr/>
      </dsp:nvSpPr>
      <dsp:spPr>
        <a:xfrm>
          <a:off x="0" y="1306633"/>
          <a:ext cx="5536691" cy="1291296"/>
        </a:xfrm>
        <a:prstGeom prst="roundRect">
          <a:avLst/>
        </a:prstGeom>
        <a:solidFill>
          <a:schemeClr val="bg1">
            <a:lumMod val="50000"/>
            <a:lumOff val="50000"/>
          </a:schemeClr>
        </a:solidFill>
        <a:ln>
          <a:solidFill>
            <a:schemeClr val="lt1">
              <a:hueOff val="0"/>
              <a:satOff val="0"/>
              <a:lumOff val="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lumMod val="95000"/>
                </a:schemeClr>
              </a:solidFill>
            </a:rPr>
            <a:t>Lack of consensus on the theoretical frameworks (Cascio and Boudreau, 2016; </a:t>
          </a:r>
          <a:r>
            <a:rPr lang="en-US" sz="1400" b="0" kern="1200" dirty="0"/>
            <a:t>Schutte and Steyn, 2015</a:t>
          </a:r>
          <a:r>
            <a:rPr lang="en-US" sz="1400" kern="1200" dirty="0">
              <a:solidFill>
                <a:schemeClr val="tx1">
                  <a:lumMod val="95000"/>
                </a:schemeClr>
              </a:solidFill>
            </a:rPr>
            <a:t>). PC theory used in TM studies to understand the reactions to talent status (</a:t>
          </a:r>
          <a:r>
            <a:rPr lang="en-US" sz="1400" kern="1200" dirty="0" err="1">
              <a:solidFill>
                <a:schemeClr val="tx1">
                  <a:lumMod val="95000"/>
                </a:schemeClr>
              </a:solidFill>
            </a:rPr>
            <a:t>Farndale</a:t>
          </a:r>
          <a:r>
            <a:rPr lang="en-US" sz="1400" kern="1200" dirty="0">
              <a:solidFill>
                <a:schemeClr val="tx1">
                  <a:lumMod val="95000"/>
                </a:schemeClr>
              </a:solidFill>
            </a:rPr>
            <a:t> et al., 2014). </a:t>
          </a:r>
        </a:p>
        <a:p>
          <a:pPr marL="0" lvl="0" indent="0" algn="ctr" defTabSz="622300">
            <a:lnSpc>
              <a:spcPct val="90000"/>
            </a:lnSpc>
            <a:spcBef>
              <a:spcPct val="0"/>
            </a:spcBef>
            <a:spcAft>
              <a:spcPct val="35000"/>
            </a:spcAft>
            <a:buNone/>
          </a:pPr>
          <a:r>
            <a:rPr lang="en-US" sz="1600" b="1" kern="1200" dirty="0">
              <a:solidFill>
                <a:schemeClr val="bg1"/>
              </a:solidFill>
            </a:rPr>
            <a:t>Psychological contract as theoretical lens to understand talent coaching?</a:t>
          </a:r>
        </a:p>
      </dsp:txBody>
      <dsp:txXfrm>
        <a:off x="63036" y="1369669"/>
        <a:ext cx="5410619" cy="1165224"/>
      </dsp:txXfrm>
    </dsp:sp>
    <dsp:sp modelId="{E037041F-D364-9F44-88BB-65A1BDA01C5A}">
      <dsp:nvSpPr>
        <dsp:cNvPr id="0" name=""/>
        <dsp:cNvSpPr/>
      </dsp:nvSpPr>
      <dsp:spPr>
        <a:xfrm>
          <a:off x="0" y="2609615"/>
          <a:ext cx="5536691" cy="1291296"/>
        </a:xfrm>
        <a:prstGeom prst="roundRect">
          <a:avLst/>
        </a:prstGeom>
        <a:solidFill>
          <a:schemeClr val="bg1">
            <a:lumMod val="50000"/>
            <a:lumOff val="50000"/>
          </a:schemeClr>
        </a:solidFill>
        <a:ln>
          <a:solidFill>
            <a:schemeClr val="lt1">
              <a:hueOff val="0"/>
              <a:satOff val="0"/>
              <a:lumOff val="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lumMod val="95000"/>
                </a:schemeClr>
              </a:solidFill>
            </a:rPr>
            <a:t>Data collected at employee/coachee level, to reveal the perception of TM and impact of coaching as a TM practice (Gallardo-Gallardo and </a:t>
          </a:r>
          <a:r>
            <a:rPr lang="en-US" sz="1400" kern="1200" dirty="0" err="1">
              <a:solidFill>
                <a:schemeClr val="tx1">
                  <a:lumMod val="95000"/>
                </a:schemeClr>
              </a:solidFill>
            </a:rPr>
            <a:t>Thunnissen</a:t>
          </a:r>
          <a:r>
            <a:rPr lang="en-US" sz="1400" kern="1200" dirty="0">
              <a:solidFill>
                <a:schemeClr val="tx1">
                  <a:lumMod val="95000"/>
                </a:schemeClr>
              </a:solidFill>
            </a:rPr>
            <a:t>, 2016a, Blackman et al., 2016). </a:t>
          </a:r>
        </a:p>
        <a:p>
          <a:pPr marL="0" lvl="0" indent="0" algn="ctr" defTabSz="622300">
            <a:lnSpc>
              <a:spcPct val="90000"/>
            </a:lnSpc>
            <a:spcBef>
              <a:spcPct val="0"/>
            </a:spcBef>
            <a:spcAft>
              <a:spcPct val="35000"/>
            </a:spcAft>
            <a:buNone/>
          </a:pPr>
          <a:r>
            <a:rPr lang="en-US" sz="1600" b="1" kern="1200" dirty="0">
              <a:solidFill>
                <a:schemeClr val="bg1"/>
              </a:solidFill>
            </a:rPr>
            <a:t>What about the </a:t>
          </a:r>
          <a:r>
            <a:rPr lang="en-US" sz="1600" b="1" kern="1200" dirty="0" err="1">
              <a:solidFill>
                <a:schemeClr val="bg1"/>
              </a:solidFill>
            </a:rPr>
            <a:t>organisational</a:t>
          </a:r>
          <a:r>
            <a:rPr lang="en-US" sz="1600" b="1" kern="1200" dirty="0">
              <a:solidFill>
                <a:schemeClr val="bg1"/>
              </a:solidFill>
            </a:rPr>
            <a:t> level? </a:t>
          </a:r>
        </a:p>
      </dsp:txBody>
      <dsp:txXfrm>
        <a:off x="63036" y="2672651"/>
        <a:ext cx="5410619" cy="1165224"/>
      </dsp:txXfrm>
    </dsp:sp>
    <dsp:sp modelId="{B36E34D3-0C4D-D143-A396-107538E5B02E}">
      <dsp:nvSpPr>
        <dsp:cNvPr id="0" name=""/>
        <dsp:cNvSpPr/>
      </dsp:nvSpPr>
      <dsp:spPr>
        <a:xfrm>
          <a:off x="0" y="3912597"/>
          <a:ext cx="5536691" cy="1291296"/>
        </a:xfrm>
        <a:prstGeom prst="roundRect">
          <a:avLst/>
        </a:prstGeom>
        <a:solidFill>
          <a:schemeClr val="bg1">
            <a:lumMod val="50000"/>
            <a:lumOff val="50000"/>
          </a:schemeClr>
        </a:solidFill>
        <a:ln>
          <a:solidFill>
            <a:schemeClr val="lt1">
              <a:hueOff val="0"/>
              <a:satOff val="0"/>
              <a:lumOff val="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lumMod val="95000"/>
                </a:schemeClr>
              </a:solidFill>
            </a:rPr>
            <a:t>Most studies reflect the views of CEOs, executives and HR managers. Little empirical research on the role of coaching as it is perceived by the participants involved in GTM and LD </a:t>
          </a:r>
          <a:r>
            <a:rPr lang="en-US" sz="1400" kern="1200" dirty="0" err="1">
              <a:solidFill>
                <a:schemeClr val="tx1">
                  <a:lumMod val="95000"/>
                </a:schemeClr>
              </a:solidFill>
            </a:rPr>
            <a:t>programmes</a:t>
          </a:r>
          <a:r>
            <a:rPr lang="en-US" sz="1400" kern="1200" dirty="0">
              <a:solidFill>
                <a:schemeClr val="tx1">
                  <a:lumMod val="95000"/>
                </a:schemeClr>
              </a:solidFill>
            </a:rPr>
            <a:t> (Passmore et al., 2013) </a:t>
          </a:r>
        </a:p>
        <a:p>
          <a:pPr marL="0" lvl="0" indent="0" algn="ctr" defTabSz="622300">
            <a:lnSpc>
              <a:spcPct val="90000"/>
            </a:lnSpc>
            <a:spcBef>
              <a:spcPct val="0"/>
            </a:spcBef>
            <a:spcAft>
              <a:spcPct val="35000"/>
            </a:spcAft>
            <a:buNone/>
          </a:pPr>
          <a:r>
            <a:rPr lang="en-US" sz="1600" b="1" kern="1200" dirty="0">
              <a:solidFill>
                <a:schemeClr val="bg1"/>
              </a:solidFill>
            </a:rPr>
            <a:t>What about the views of talent leaders, coaches, HR managers?</a:t>
          </a:r>
        </a:p>
      </dsp:txBody>
      <dsp:txXfrm>
        <a:off x="63036" y="3975633"/>
        <a:ext cx="5410619" cy="1165224"/>
      </dsp:txXfrm>
    </dsp:sp>
    <dsp:sp modelId="{67EFEDFB-3096-914B-82DA-A67D8348692F}">
      <dsp:nvSpPr>
        <dsp:cNvPr id="0" name=""/>
        <dsp:cNvSpPr/>
      </dsp:nvSpPr>
      <dsp:spPr>
        <a:xfrm>
          <a:off x="0" y="5219230"/>
          <a:ext cx="5536691" cy="1291296"/>
        </a:xfrm>
        <a:prstGeom prst="roundRect">
          <a:avLst/>
        </a:prstGeom>
        <a:solidFill>
          <a:schemeClr val="bg1">
            <a:lumMod val="50000"/>
            <a:lumOff val="50000"/>
          </a:schemeClr>
        </a:solidFill>
        <a:ln>
          <a:solidFill>
            <a:schemeClr val="lt1">
              <a:hueOff val="0"/>
              <a:satOff val="0"/>
              <a:lumOff val="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lumMod val="95000"/>
                </a:schemeClr>
              </a:solidFill>
            </a:rPr>
            <a:t>Dramatic increase of the practice of exec. coaching in MNEs. But,</a:t>
          </a:r>
        </a:p>
        <a:p>
          <a:pPr marL="0" lvl="0" indent="0" algn="l" defTabSz="622300">
            <a:lnSpc>
              <a:spcPct val="90000"/>
            </a:lnSpc>
            <a:spcBef>
              <a:spcPct val="0"/>
            </a:spcBef>
            <a:spcAft>
              <a:spcPct val="35000"/>
            </a:spcAft>
            <a:buNone/>
          </a:pPr>
          <a:r>
            <a:rPr lang="en-GB" sz="1600" b="1" kern="1200" dirty="0">
              <a:solidFill>
                <a:schemeClr val="bg1"/>
              </a:solidFill>
            </a:rPr>
            <a:t>What is being done? What is possible? What is the impact ?</a:t>
          </a:r>
          <a:endParaRPr lang="en-US" sz="1600" b="1" kern="1200" dirty="0">
            <a:solidFill>
              <a:schemeClr val="bg1"/>
            </a:solidFill>
          </a:endParaRPr>
        </a:p>
      </dsp:txBody>
      <dsp:txXfrm>
        <a:off x="63036" y="5282266"/>
        <a:ext cx="5410619" cy="1165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0B8D-D95D-5D41-97A6-BBE5A443E082}">
      <dsp:nvSpPr>
        <dsp:cNvPr id="0" name=""/>
        <dsp:cNvSpPr/>
      </dsp:nvSpPr>
      <dsp:spPr>
        <a:xfrm>
          <a:off x="3288150" y="1629034"/>
          <a:ext cx="1240700" cy="122858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Talent Coaching</a:t>
          </a:r>
        </a:p>
      </dsp:txBody>
      <dsp:txXfrm>
        <a:off x="3469846" y="1808956"/>
        <a:ext cx="877308" cy="868743"/>
      </dsp:txXfrm>
    </dsp:sp>
    <dsp:sp modelId="{3BA8823A-BFD4-4048-AFB9-A4B37600E8DB}">
      <dsp:nvSpPr>
        <dsp:cNvPr id="0" name=""/>
        <dsp:cNvSpPr/>
      </dsp:nvSpPr>
      <dsp:spPr>
        <a:xfrm rot="16200000">
          <a:off x="3790062" y="1211716"/>
          <a:ext cx="236877" cy="40110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25594" y="1327469"/>
        <a:ext cx="165814" cy="240663"/>
      </dsp:txXfrm>
    </dsp:sp>
    <dsp:sp modelId="{F72731EE-9AED-AB41-8DE2-C4FE04625DF8}">
      <dsp:nvSpPr>
        <dsp:cNvPr id="0" name=""/>
        <dsp:cNvSpPr/>
      </dsp:nvSpPr>
      <dsp:spPr>
        <a:xfrm>
          <a:off x="3205416" y="2373"/>
          <a:ext cx="1406169" cy="1179721"/>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Long-term</a:t>
          </a:r>
        </a:p>
      </dsp:txBody>
      <dsp:txXfrm>
        <a:off x="3411345" y="175139"/>
        <a:ext cx="994311" cy="834189"/>
      </dsp:txXfrm>
    </dsp:sp>
    <dsp:sp modelId="{FBF6E064-1867-DE46-B19B-10C81A838B73}">
      <dsp:nvSpPr>
        <dsp:cNvPr id="0" name=""/>
        <dsp:cNvSpPr/>
      </dsp:nvSpPr>
      <dsp:spPr>
        <a:xfrm rot="19800000">
          <a:off x="4499009" y="1647961"/>
          <a:ext cx="186655" cy="40110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02760" y="1742181"/>
        <a:ext cx="130659" cy="240663"/>
      </dsp:txXfrm>
    </dsp:sp>
    <dsp:sp modelId="{0C64A275-6890-EF48-85C3-A9BBA18340B0}">
      <dsp:nvSpPr>
        <dsp:cNvPr id="0" name=""/>
        <dsp:cNvSpPr/>
      </dsp:nvSpPr>
      <dsp:spPr>
        <a:xfrm>
          <a:off x="4617580" y="827920"/>
          <a:ext cx="1441620" cy="1179721"/>
        </a:xfrm>
        <a:prstGeom prst="ellipse">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Bespoke</a:t>
          </a:r>
        </a:p>
      </dsp:txBody>
      <dsp:txXfrm>
        <a:off x="4828700" y="1000686"/>
        <a:ext cx="1019380" cy="834189"/>
      </dsp:txXfrm>
    </dsp:sp>
    <dsp:sp modelId="{5CB42D93-9C00-3F41-ABF0-10EDDBF154E3}">
      <dsp:nvSpPr>
        <dsp:cNvPr id="0" name=""/>
        <dsp:cNvSpPr/>
      </dsp:nvSpPr>
      <dsp:spPr>
        <a:xfrm rot="1800000">
          <a:off x="4491108" y="2425229"/>
          <a:ext cx="159643" cy="40110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94316" y="2493477"/>
        <a:ext cx="111750" cy="240663"/>
      </dsp:txXfrm>
    </dsp:sp>
    <dsp:sp modelId="{478909B9-89C7-364E-9B17-079DD76BED02}">
      <dsp:nvSpPr>
        <dsp:cNvPr id="0" name=""/>
        <dsp:cNvSpPr/>
      </dsp:nvSpPr>
      <dsp:spPr>
        <a:xfrm>
          <a:off x="4531714" y="2479013"/>
          <a:ext cx="1613352" cy="1179721"/>
        </a:xfrm>
        <a:prstGeom prst="ellipse">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Developmental</a:t>
          </a:r>
        </a:p>
      </dsp:txBody>
      <dsp:txXfrm>
        <a:off x="4767984" y="2651779"/>
        <a:ext cx="1140812" cy="834189"/>
      </dsp:txXfrm>
    </dsp:sp>
    <dsp:sp modelId="{E8E1CDE8-F0E0-C44D-BCAD-145EAFAAE2E4}">
      <dsp:nvSpPr>
        <dsp:cNvPr id="0" name=""/>
        <dsp:cNvSpPr/>
      </dsp:nvSpPr>
      <dsp:spPr>
        <a:xfrm rot="5400000">
          <a:off x="3790062" y="2873834"/>
          <a:ext cx="236877" cy="40110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25594" y="2918524"/>
        <a:ext cx="165814" cy="240663"/>
      </dsp:txXfrm>
    </dsp:sp>
    <dsp:sp modelId="{03BDC32B-C258-9244-B7B5-23E4DE161043}">
      <dsp:nvSpPr>
        <dsp:cNvPr id="0" name=""/>
        <dsp:cNvSpPr/>
      </dsp:nvSpPr>
      <dsp:spPr>
        <a:xfrm>
          <a:off x="3132609" y="3304560"/>
          <a:ext cx="1551782" cy="1179721"/>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Inter-connective</a:t>
          </a:r>
        </a:p>
      </dsp:txBody>
      <dsp:txXfrm>
        <a:off x="3359862" y="3477326"/>
        <a:ext cx="1097276" cy="834189"/>
      </dsp:txXfrm>
    </dsp:sp>
    <dsp:sp modelId="{3E51904B-DA6D-404D-AB23-B2C690BDFABD}">
      <dsp:nvSpPr>
        <dsp:cNvPr id="0" name=""/>
        <dsp:cNvSpPr/>
      </dsp:nvSpPr>
      <dsp:spPr>
        <a:xfrm rot="9000000">
          <a:off x="3138541" y="2435037"/>
          <a:ext cx="181081" cy="401105"/>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189226" y="2501677"/>
        <a:ext cx="126757" cy="240663"/>
      </dsp:txXfrm>
    </dsp:sp>
    <dsp:sp modelId="{D678D645-5A55-7E4F-A4E9-D5C2CBA14CCF}">
      <dsp:nvSpPr>
        <dsp:cNvPr id="0" name=""/>
        <dsp:cNvSpPr/>
      </dsp:nvSpPr>
      <dsp:spPr>
        <a:xfrm>
          <a:off x="1740908" y="2479013"/>
          <a:ext cx="1475407" cy="1179721"/>
        </a:xfrm>
        <a:prstGeom prst="ellipse">
          <a:avLst/>
        </a:prstGeom>
        <a:solidFill>
          <a:schemeClr val="accent6">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Trustworthy</a:t>
          </a:r>
        </a:p>
      </dsp:txBody>
      <dsp:txXfrm>
        <a:off x="1956976" y="2651779"/>
        <a:ext cx="1043271" cy="834189"/>
      </dsp:txXfrm>
    </dsp:sp>
    <dsp:sp modelId="{F914FA48-5378-D643-B9F6-FFA840465CFB}">
      <dsp:nvSpPr>
        <dsp:cNvPr id="0" name=""/>
        <dsp:cNvSpPr/>
      </dsp:nvSpPr>
      <dsp:spPr>
        <a:xfrm rot="12600000">
          <a:off x="3145226" y="1652879"/>
          <a:ext cx="175908" cy="40110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194463" y="1746293"/>
        <a:ext cx="123136" cy="240663"/>
      </dsp:txXfrm>
    </dsp:sp>
    <dsp:sp modelId="{1A19491B-45D7-E14A-83A9-6DF6C6CCBC8A}">
      <dsp:nvSpPr>
        <dsp:cNvPr id="0" name=""/>
        <dsp:cNvSpPr/>
      </dsp:nvSpPr>
      <dsp:spPr>
        <a:xfrm>
          <a:off x="1724869" y="827920"/>
          <a:ext cx="1507483" cy="1179721"/>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Reflective</a:t>
          </a:r>
        </a:p>
      </dsp:txBody>
      <dsp:txXfrm>
        <a:off x="1945635" y="1000686"/>
        <a:ext cx="1065951" cy="834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32C48-530F-5F49-A7EE-32337B506CD4}">
      <dsp:nvSpPr>
        <dsp:cNvPr id="0" name=""/>
        <dsp:cNvSpPr/>
      </dsp:nvSpPr>
      <dsp:spPr>
        <a:xfrm>
          <a:off x="1347977" y="0"/>
          <a:ext cx="5205984" cy="520598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EF52D-C8C7-CD4D-9F1F-098A30086CC6}">
      <dsp:nvSpPr>
        <dsp:cNvPr id="0" name=""/>
        <dsp:cNvSpPr/>
      </dsp:nvSpPr>
      <dsp:spPr>
        <a:xfrm>
          <a:off x="1686366" y="338388"/>
          <a:ext cx="2082393" cy="20823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755650">
            <a:lnSpc>
              <a:spcPct val="90000"/>
            </a:lnSpc>
            <a:spcBef>
              <a:spcPct val="0"/>
            </a:spcBef>
            <a:spcAft>
              <a:spcPct val="35000"/>
            </a:spcAft>
            <a:buNone/>
          </a:pPr>
          <a:r>
            <a:rPr lang="en-US" sz="1700" b="1" kern="1200" dirty="0"/>
            <a:t>Social and human capital </a:t>
          </a:r>
        </a:p>
        <a:p>
          <a:pPr marL="114300" lvl="1" indent="-114300" algn="l" defTabSz="622300">
            <a:lnSpc>
              <a:spcPct val="90000"/>
            </a:lnSpc>
            <a:spcBef>
              <a:spcPct val="0"/>
            </a:spcBef>
            <a:spcAft>
              <a:spcPct val="15000"/>
            </a:spcAft>
            <a:buChar char="•"/>
          </a:pPr>
          <a:r>
            <a:rPr lang="en-US" sz="1400" kern="1200"/>
            <a:t>Network</a:t>
          </a:r>
        </a:p>
        <a:p>
          <a:pPr marL="114300" lvl="1" indent="-114300" algn="l" defTabSz="622300">
            <a:lnSpc>
              <a:spcPct val="90000"/>
            </a:lnSpc>
            <a:spcBef>
              <a:spcPct val="0"/>
            </a:spcBef>
            <a:spcAft>
              <a:spcPct val="15000"/>
            </a:spcAft>
            <a:buChar char="•"/>
          </a:pPr>
          <a:r>
            <a:rPr lang="en-US" sz="1400" kern="1200"/>
            <a:t>Trust and affiliation</a:t>
          </a:r>
        </a:p>
        <a:p>
          <a:pPr marL="114300" lvl="1" indent="-114300" algn="l" defTabSz="622300">
            <a:lnSpc>
              <a:spcPct val="90000"/>
            </a:lnSpc>
            <a:spcBef>
              <a:spcPct val="0"/>
            </a:spcBef>
            <a:spcAft>
              <a:spcPct val="15000"/>
            </a:spcAft>
            <a:buChar char="•"/>
          </a:pPr>
          <a:r>
            <a:rPr lang="en-US" sz="1400" kern="1200"/>
            <a:t>Knowledge and confidence building</a:t>
          </a:r>
        </a:p>
        <a:p>
          <a:pPr marL="114300" lvl="1" indent="-114300" algn="l" defTabSz="622300">
            <a:lnSpc>
              <a:spcPct val="90000"/>
            </a:lnSpc>
            <a:spcBef>
              <a:spcPct val="0"/>
            </a:spcBef>
            <a:spcAft>
              <a:spcPct val="15000"/>
            </a:spcAft>
            <a:buChar char="•"/>
          </a:pPr>
          <a:r>
            <a:rPr lang="en-US" sz="1400" kern="1200"/>
            <a:t>Bespoke career plan</a:t>
          </a:r>
        </a:p>
      </dsp:txBody>
      <dsp:txXfrm>
        <a:off x="1788020" y="440042"/>
        <a:ext cx="1879085" cy="1879085"/>
      </dsp:txXfrm>
    </dsp:sp>
    <dsp:sp modelId="{6048FCCD-0319-434B-97BC-94319C5271A3}">
      <dsp:nvSpPr>
        <dsp:cNvPr id="0" name=""/>
        <dsp:cNvSpPr/>
      </dsp:nvSpPr>
      <dsp:spPr>
        <a:xfrm>
          <a:off x="4133179" y="338388"/>
          <a:ext cx="2082393" cy="20823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Rhetoric</a:t>
          </a:r>
        </a:p>
        <a:p>
          <a:pPr marL="114300" lvl="1" indent="-114300" algn="l" defTabSz="622300">
            <a:lnSpc>
              <a:spcPct val="90000"/>
            </a:lnSpc>
            <a:spcBef>
              <a:spcPct val="0"/>
            </a:spcBef>
            <a:spcAft>
              <a:spcPct val="15000"/>
            </a:spcAft>
            <a:buChar char="•"/>
          </a:pPr>
          <a:r>
            <a:rPr lang="en-US" sz="1400" kern="1200"/>
            <a:t>Symbol of high status</a:t>
          </a:r>
        </a:p>
        <a:p>
          <a:pPr marL="114300" lvl="1" indent="-114300" algn="l" defTabSz="622300">
            <a:lnSpc>
              <a:spcPct val="90000"/>
            </a:lnSpc>
            <a:spcBef>
              <a:spcPct val="0"/>
            </a:spcBef>
            <a:spcAft>
              <a:spcPct val="15000"/>
            </a:spcAft>
            <a:buChar char="•"/>
          </a:pPr>
          <a:r>
            <a:rPr lang="en-US" sz="1400" kern="1200" dirty="0"/>
            <a:t>Way of doing vs being </a:t>
          </a:r>
        </a:p>
        <a:p>
          <a:pPr marL="114300" lvl="1" indent="-114300" algn="l" defTabSz="622300">
            <a:lnSpc>
              <a:spcPct val="90000"/>
            </a:lnSpc>
            <a:spcBef>
              <a:spcPct val="0"/>
            </a:spcBef>
            <a:spcAft>
              <a:spcPct val="15000"/>
            </a:spcAft>
            <a:buChar char="•"/>
          </a:pPr>
          <a:r>
            <a:rPr lang="en-US" sz="1400" kern="1200" dirty="0"/>
            <a:t>Expectations vs experience</a:t>
          </a:r>
        </a:p>
      </dsp:txBody>
      <dsp:txXfrm>
        <a:off x="4234833" y="440042"/>
        <a:ext cx="1879085" cy="1879085"/>
      </dsp:txXfrm>
    </dsp:sp>
    <dsp:sp modelId="{AC31E26F-76DD-8343-BAF2-796E27D41F49}">
      <dsp:nvSpPr>
        <dsp:cNvPr id="0" name=""/>
        <dsp:cNvSpPr/>
      </dsp:nvSpPr>
      <dsp:spPr>
        <a:xfrm>
          <a:off x="1686366" y="2785201"/>
          <a:ext cx="2082393" cy="20823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755650">
            <a:lnSpc>
              <a:spcPct val="90000"/>
            </a:lnSpc>
            <a:spcBef>
              <a:spcPct val="0"/>
            </a:spcBef>
            <a:spcAft>
              <a:spcPct val="35000"/>
            </a:spcAft>
            <a:buNone/>
          </a:pPr>
          <a:r>
            <a:rPr lang="en-US" sz="1700" b="1" kern="1200" dirty="0"/>
            <a:t>Coaching culture</a:t>
          </a:r>
        </a:p>
        <a:p>
          <a:pPr marL="114300" lvl="1" indent="-114300" algn="l" defTabSz="622300">
            <a:lnSpc>
              <a:spcPct val="90000"/>
            </a:lnSpc>
            <a:spcBef>
              <a:spcPct val="0"/>
            </a:spcBef>
            <a:spcAft>
              <a:spcPct val="15000"/>
            </a:spcAft>
            <a:buChar char="•"/>
          </a:pPr>
          <a:r>
            <a:rPr lang="en-US" sz="1400" kern="1200"/>
            <a:t> Coaching key leadership competency</a:t>
          </a:r>
        </a:p>
        <a:p>
          <a:pPr marL="114300" lvl="1" indent="-114300" algn="l" defTabSz="622300">
            <a:lnSpc>
              <a:spcPct val="90000"/>
            </a:lnSpc>
            <a:spcBef>
              <a:spcPct val="0"/>
            </a:spcBef>
            <a:spcAft>
              <a:spcPct val="15000"/>
            </a:spcAft>
            <a:buChar char="•"/>
          </a:pPr>
          <a:r>
            <a:rPr lang="en-US" sz="1400" kern="1200"/>
            <a:t> Better conversations</a:t>
          </a:r>
        </a:p>
        <a:p>
          <a:pPr marL="114300" lvl="1" indent="-114300" algn="l" defTabSz="622300">
            <a:lnSpc>
              <a:spcPct val="90000"/>
            </a:lnSpc>
            <a:spcBef>
              <a:spcPct val="0"/>
            </a:spcBef>
            <a:spcAft>
              <a:spcPct val="15000"/>
            </a:spcAft>
            <a:buChar char="•"/>
          </a:pPr>
          <a:r>
            <a:rPr lang="en-US" sz="1400" kern="1200"/>
            <a:t> Ripple effect</a:t>
          </a:r>
        </a:p>
      </dsp:txBody>
      <dsp:txXfrm>
        <a:off x="1788020" y="2886855"/>
        <a:ext cx="1879085" cy="1879085"/>
      </dsp:txXfrm>
    </dsp:sp>
    <dsp:sp modelId="{1603AD07-4081-214F-BC9F-0B7F6585B86C}">
      <dsp:nvSpPr>
        <dsp:cNvPr id="0" name=""/>
        <dsp:cNvSpPr/>
      </dsp:nvSpPr>
      <dsp:spPr>
        <a:xfrm>
          <a:off x="4133179" y="2785201"/>
          <a:ext cx="2082393" cy="20823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755650">
            <a:lnSpc>
              <a:spcPct val="90000"/>
            </a:lnSpc>
            <a:spcBef>
              <a:spcPct val="0"/>
            </a:spcBef>
            <a:spcAft>
              <a:spcPct val="35000"/>
            </a:spcAft>
            <a:buNone/>
          </a:pPr>
          <a:r>
            <a:rPr lang="en-US" sz="1700" b="1" kern="1200" dirty="0"/>
            <a:t>Instrumentalisation</a:t>
          </a:r>
        </a:p>
        <a:p>
          <a:pPr marL="114300" lvl="1" indent="-114300" algn="l" defTabSz="622300">
            <a:lnSpc>
              <a:spcPct val="90000"/>
            </a:lnSpc>
            <a:spcBef>
              <a:spcPct val="0"/>
            </a:spcBef>
            <a:spcAft>
              <a:spcPct val="15000"/>
            </a:spcAft>
            <a:buChar char="•"/>
          </a:pPr>
          <a:r>
            <a:rPr lang="en-US" sz="1400" kern="1200"/>
            <a:t>Natural selection of talent elite</a:t>
          </a:r>
        </a:p>
        <a:p>
          <a:pPr marL="114300" lvl="1" indent="-114300" algn="l" defTabSz="622300">
            <a:lnSpc>
              <a:spcPct val="90000"/>
            </a:lnSpc>
            <a:spcBef>
              <a:spcPct val="0"/>
            </a:spcBef>
            <a:spcAft>
              <a:spcPct val="15000"/>
            </a:spcAft>
            <a:buChar char="•"/>
          </a:pPr>
          <a:r>
            <a:rPr lang="en-US" sz="1400" kern="1200"/>
            <a:t>Conflict resolution</a:t>
          </a:r>
        </a:p>
        <a:p>
          <a:pPr marL="114300" lvl="1" indent="-114300" algn="l" defTabSz="622300">
            <a:lnSpc>
              <a:spcPct val="90000"/>
            </a:lnSpc>
            <a:spcBef>
              <a:spcPct val="0"/>
            </a:spcBef>
            <a:spcAft>
              <a:spcPct val="15000"/>
            </a:spcAft>
            <a:buChar char="•"/>
          </a:pPr>
          <a:r>
            <a:rPr lang="en-US" sz="1400" kern="1200" dirty="0"/>
            <a:t>HR as strategic partners</a:t>
          </a:r>
        </a:p>
      </dsp:txBody>
      <dsp:txXfrm>
        <a:off x="4234833" y="2886855"/>
        <a:ext cx="1879085" cy="18790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49D668CB-ADF9-C043-9AD3-CF518BAF8921}" type="datetimeFigureOut">
              <a:rPr lang="en-US" smtClean="0"/>
              <a:t>6/24/2021</a:t>
            </a:fld>
            <a:endParaRPr lang="en-US"/>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CF8AF460-5A82-044D-85B9-37BD342ABDAF}" type="slidenum">
              <a:rPr lang="en-US" smtClean="0"/>
              <a:t>‹#›</a:t>
            </a:fld>
            <a:endParaRPr lang="en-US"/>
          </a:p>
        </p:txBody>
      </p:sp>
    </p:spTree>
    <p:extLst>
      <p:ext uri="{BB962C8B-B14F-4D97-AF65-F5344CB8AC3E}">
        <p14:creationId xmlns:p14="http://schemas.microsoft.com/office/powerpoint/2010/main" val="1858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AF460-5A82-044D-85B9-37BD342ABDAF}" type="slidenum">
              <a:rPr lang="en-US" smtClean="0"/>
              <a:t>2</a:t>
            </a:fld>
            <a:endParaRPr lang="en-US"/>
          </a:p>
        </p:txBody>
      </p:sp>
    </p:spTree>
    <p:extLst>
      <p:ext uri="{BB962C8B-B14F-4D97-AF65-F5344CB8AC3E}">
        <p14:creationId xmlns:p14="http://schemas.microsoft.com/office/powerpoint/2010/main" val="88418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279525"/>
            <a:ext cx="4606925"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AF460-5A82-044D-85B9-37BD342ABDAF}" type="slidenum">
              <a:rPr lang="en-US" smtClean="0"/>
              <a:t>8</a:t>
            </a:fld>
            <a:endParaRPr lang="en-US"/>
          </a:p>
        </p:txBody>
      </p:sp>
    </p:spTree>
    <p:extLst>
      <p:ext uri="{BB962C8B-B14F-4D97-AF65-F5344CB8AC3E}">
        <p14:creationId xmlns:p14="http://schemas.microsoft.com/office/powerpoint/2010/main" val="65265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Role of talent coaching through the lens of psychological contract theory</a:t>
            </a:r>
            <a:r>
              <a:rPr lang="en-GB">
                <a:effectLst/>
              </a:rPr>
              <a:t> </a:t>
            </a:r>
            <a:endParaRPr lang="en-US"/>
          </a:p>
        </p:txBody>
      </p:sp>
      <p:sp>
        <p:nvSpPr>
          <p:cNvPr id="4" name="Slide Number Placeholder 3"/>
          <p:cNvSpPr>
            <a:spLocks noGrp="1"/>
          </p:cNvSpPr>
          <p:nvPr>
            <p:ph type="sldNum" sz="quarter" idx="5"/>
          </p:nvPr>
        </p:nvSpPr>
        <p:spPr/>
        <p:txBody>
          <a:bodyPr/>
          <a:lstStyle/>
          <a:p>
            <a:fld id="{CF8AF460-5A82-044D-85B9-37BD342ABDAF}" type="slidenum">
              <a:rPr lang="en-US" smtClean="0"/>
              <a:t>11</a:t>
            </a:fld>
            <a:endParaRPr lang="en-US"/>
          </a:p>
        </p:txBody>
      </p:sp>
    </p:spTree>
    <p:extLst>
      <p:ext uri="{BB962C8B-B14F-4D97-AF65-F5344CB8AC3E}">
        <p14:creationId xmlns:p14="http://schemas.microsoft.com/office/powerpoint/2010/main" val="202418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AF460-5A82-044D-85B9-37BD342ABDAF}" type="slidenum">
              <a:rPr lang="en-US" smtClean="0"/>
              <a:t>12</a:t>
            </a:fld>
            <a:endParaRPr lang="en-US"/>
          </a:p>
        </p:txBody>
      </p:sp>
    </p:spTree>
    <p:extLst>
      <p:ext uri="{BB962C8B-B14F-4D97-AF65-F5344CB8AC3E}">
        <p14:creationId xmlns:p14="http://schemas.microsoft.com/office/powerpoint/2010/main" val="59556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AF460-5A82-044D-85B9-37BD342ABDAF}" type="slidenum">
              <a:rPr lang="en-US" smtClean="0"/>
              <a:t>15</a:t>
            </a:fld>
            <a:endParaRPr lang="en-US"/>
          </a:p>
        </p:txBody>
      </p:sp>
    </p:spTree>
    <p:extLst>
      <p:ext uri="{BB962C8B-B14F-4D97-AF65-F5344CB8AC3E}">
        <p14:creationId xmlns:p14="http://schemas.microsoft.com/office/powerpoint/2010/main" val="9462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279AE9-D992-4DCA-869D-96C6783800BA}" type="datetimeFigureOut">
              <a:rPr lang="fr-FR" smtClean="0"/>
              <a:t>24/06/2021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CB288F-2080-40CB-9C99-4736A3ED6759}" type="slidenum">
              <a:rPr lang="fr-FR" smtClean="0"/>
              <a:t>‹#›</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79AE9-D992-4DCA-869D-96C6783800BA}" type="datetimeFigureOut">
              <a:rPr lang="fr-FR" smtClean="0"/>
              <a:t>24/06/2021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CB288F-2080-40CB-9C99-4736A3ED6759}"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79AE9-D992-4DCA-869D-96C6783800BA}" type="datetimeFigureOut">
              <a:rPr lang="fr-FR" smtClean="0"/>
              <a:t>24/06/2021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CB288F-2080-40CB-9C99-4736A3ED6759}"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79AE9-D992-4DCA-869D-96C6783800BA}" type="datetimeFigureOut">
              <a:rPr lang="fr-FR" smtClean="0"/>
              <a:t>24/06/2021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CB288F-2080-40CB-9C99-4736A3ED6759}"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79AE9-D992-4DCA-869D-96C6783800BA}" type="datetimeFigureOut">
              <a:rPr lang="fr-FR" smtClean="0"/>
              <a:t>24/06/2021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CB288F-2080-40CB-9C99-4736A3ED6759}" type="slidenum">
              <a:rPr lang="fr-FR" smtClean="0"/>
              <a:t>‹#›</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279AE9-D992-4DCA-869D-96C6783800BA}" type="datetimeFigureOut">
              <a:rPr lang="fr-FR" smtClean="0"/>
              <a:t>24/06/2021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CB288F-2080-40CB-9C99-4736A3ED6759}"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279AE9-D992-4DCA-869D-96C6783800BA}" type="datetimeFigureOut">
              <a:rPr lang="fr-FR" smtClean="0"/>
              <a:t>24/06/2021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ACB288F-2080-40CB-9C99-4736A3ED6759}"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279AE9-D992-4DCA-869D-96C6783800BA}" type="datetimeFigureOut">
              <a:rPr lang="fr-FR" smtClean="0"/>
              <a:t>24/06/2021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ACB288F-2080-40CB-9C99-4736A3ED6759}"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279AE9-D992-4DCA-869D-96C6783800BA}" type="datetimeFigureOut">
              <a:rPr lang="fr-FR" smtClean="0"/>
              <a:t>24/06/2021</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ACB288F-2080-40CB-9C99-4736A3ED6759}"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E279AE9-D992-4DCA-869D-96C6783800BA}" type="datetimeFigureOut">
              <a:rPr lang="fr-FR" smtClean="0"/>
              <a:t>24/06/2021</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CB288F-2080-40CB-9C99-4736A3ED6759}"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E279AE9-D992-4DCA-869D-96C6783800BA}" type="datetimeFigureOut">
              <a:rPr lang="fr-FR" smtClean="0"/>
              <a:t>24/06/2021</a:t>
            </a:fld>
            <a:endParaRPr lang="fr-F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B288F-2080-40CB-9C99-4736A3ED6759}"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DE279AE9-D992-4DCA-869D-96C6783800BA}" type="datetimeFigureOut">
              <a:rPr lang="fr-FR" smtClean="0"/>
              <a:t>24/06/2021</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8ACB288F-2080-40CB-9C99-4736A3ED6759}" type="slidenum">
              <a:rPr lang="fr-FR" smtClean="0"/>
              <a:t>‹#›</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392592"/>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commons.wikimedia.org/wiki/File:Linkedin_Shiny_Icon.svg" TargetMode="External"/><Relationship Id="rId12"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researchgate.net/profile/Karine_Mangion" TargetMode="External"/><Relationship Id="rId5" Type="http://schemas.openxmlformats.org/officeDocument/2006/relationships/hyperlink" Target="http://linkedin.com/in/karinemangion" TargetMode="External"/><Relationship Id="rId10" Type="http://schemas.openxmlformats.org/officeDocument/2006/relationships/image" Target="../media/image5.tiff"/><Relationship Id="rId4" Type="http://schemas.openxmlformats.org/officeDocument/2006/relationships/image" Target="../media/image3.tiff"/><Relationship Id="rId9" Type="http://schemas.openxmlformats.org/officeDocument/2006/relationships/hyperlink" Target="https://twitter.com/Mangionk?lang=e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alpha val="84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125" y="146305"/>
            <a:ext cx="7398605" cy="2686576"/>
          </a:xfrm>
        </p:spPr>
        <p:txBody>
          <a:bodyPr>
            <a:noAutofit/>
          </a:bodyPr>
          <a:lstStyle/>
          <a:p>
            <a:pPr algn="ctr"/>
            <a:r>
              <a:rPr lang="fr-FR" sz="2800" b="1" dirty="0"/>
              <a:t>How </a:t>
            </a:r>
            <a:r>
              <a:rPr lang="fr-FR" sz="2800" b="1" dirty="0" err="1"/>
              <a:t>is</a:t>
            </a:r>
            <a:r>
              <a:rPr lang="fr-FR" sz="2800" b="1" dirty="0"/>
              <a:t> coaching </a:t>
            </a:r>
            <a:r>
              <a:rPr lang="en-GB" sz="2800" b="1" dirty="0"/>
              <a:t>perceived</a:t>
            </a:r>
            <a:r>
              <a:rPr lang="fr-FR" sz="2800" b="1" dirty="0"/>
              <a:t> by leaders </a:t>
            </a:r>
            <a:r>
              <a:rPr lang="fr-FR" sz="2800" b="1" dirty="0" err="1"/>
              <a:t>engaged</a:t>
            </a:r>
            <a:r>
              <a:rPr lang="fr-FR" sz="2800" b="1" dirty="0"/>
              <a:t> in a global talent management and leadership </a:t>
            </a:r>
            <a:r>
              <a:rPr lang="fr-FR" sz="2800" b="1" dirty="0" err="1"/>
              <a:t>development</a:t>
            </a:r>
            <a:r>
              <a:rPr lang="fr-FR" sz="2800" b="1" dirty="0"/>
              <a:t> programme?</a:t>
            </a:r>
            <a:br>
              <a:rPr lang="fr-FR" sz="2700" b="1" dirty="0"/>
            </a:br>
            <a:br>
              <a:rPr lang="fr-FR" sz="1800" b="1" dirty="0"/>
            </a:br>
            <a:r>
              <a:rPr lang="fr-FR" sz="1800" b="1" dirty="0"/>
              <a:t>Institute of Coaching </a:t>
            </a:r>
            <a:r>
              <a:rPr lang="fr-FR" sz="1800" b="1" dirty="0" err="1"/>
              <a:t>Conference</a:t>
            </a:r>
            <a:r>
              <a:rPr lang="fr-FR" sz="1800" b="1" dirty="0"/>
              <a:t>, Boston, 18-19 </a:t>
            </a:r>
            <a:r>
              <a:rPr lang="fr-FR" sz="1800" b="1" dirty="0" err="1"/>
              <a:t>October</a:t>
            </a:r>
            <a:r>
              <a:rPr lang="fr-FR" sz="1800" b="1" dirty="0"/>
              <a:t> 2019</a:t>
            </a:r>
            <a:br>
              <a:rPr lang="fr-FR" sz="1800" b="1" dirty="0"/>
            </a:br>
            <a:br>
              <a:rPr lang="fr-FR" sz="1800" b="1" dirty="0"/>
            </a:br>
            <a:r>
              <a:rPr lang="en-GB" sz="1800" b="1" dirty="0"/>
              <a:t>Leadership Coaching Research Symposium</a:t>
            </a:r>
            <a:endParaRPr lang="fr-FR" sz="1800" b="1" dirty="0"/>
          </a:p>
        </p:txBody>
      </p:sp>
      <p:sp>
        <p:nvSpPr>
          <p:cNvPr id="3" name="Subtitle 2"/>
          <p:cNvSpPr>
            <a:spLocks noGrp="1"/>
          </p:cNvSpPr>
          <p:nvPr>
            <p:ph type="subTitle" idx="1"/>
          </p:nvPr>
        </p:nvSpPr>
        <p:spPr>
          <a:xfrm>
            <a:off x="484632" y="4714642"/>
            <a:ext cx="7398605" cy="1442317"/>
          </a:xfrm>
        </p:spPr>
        <p:txBody>
          <a:bodyPr>
            <a:normAutofit/>
          </a:bodyPr>
          <a:lstStyle/>
          <a:p>
            <a:r>
              <a:rPr lang="fr-FR" sz="2400" b="1" dirty="0"/>
              <a:t>Karine Mangion-Thornley</a:t>
            </a:r>
            <a:endParaRPr lang="fr-FR" sz="2400" dirty="0"/>
          </a:p>
          <a:p>
            <a:endParaRPr lang="fr-FR" sz="2625" b="1" dirty="0"/>
          </a:p>
          <a:p>
            <a:endParaRPr lang="fr-FR" sz="2625" b="1" dirty="0"/>
          </a:p>
        </p:txBody>
      </p:sp>
      <p:pic>
        <p:nvPicPr>
          <p:cNvPr id="5" name="Picture 4"/>
          <p:cNvPicPr>
            <a:picLocks noChangeAspect="1"/>
          </p:cNvPicPr>
          <p:nvPr/>
        </p:nvPicPr>
        <p:blipFill>
          <a:blip r:embed="rId2"/>
          <a:stretch>
            <a:fillRect/>
          </a:stretch>
        </p:blipFill>
        <p:spPr>
          <a:xfrm>
            <a:off x="3115285" y="2970463"/>
            <a:ext cx="2376818" cy="824160"/>
          </a:xfrm>
          <a:prstGeom prst="rect">
            <a:avLst/>
          </a:prstGeom>
        </p:spPr>
      </p:pic>
      <p:pic>
        <p:nvPicPr>
          <p:cNvPr id="6" name="Picture 5"/>
          <p:cNvPicPr>
            <a:picLocks noChangeAspect="1"/>
          </p:cNvPicPr>
          <p:nvPr/>
        </p:nvPicPr>
        <p:blipFill>
          <a:blip r:embed="rId3"/>
          <a:stretch>
            <a:fillRect/>
          </a:stretch>
        </p:blipFill>
        <p:spPr>
          <a:xfrm>
            <a:off x="6028716" y="2967723"/>
            <a:ext cx="2082014" cy="857482"/>
          </a:xfrm>
          <a:prstGeom prst="rect">
            <a:avLst/>
          </a:prstGeom>
        </p:spPr>
      </p:pic>
      <p:pic>
        <p:nvPicPr>
          <p:cNvPr id="4" name="Picture 3">
            <a:extLst>
              <a:ext uri="{FF2B5EF4-FFF2-40B4-BE49-F238E27FC236}">
                <a16:creationId xmlns:a16="http://schemas.microsoft.com/office/drawing/2014/main" id="{DC70CD34-BC3E-7A4D-8AB6-C939DA503E97}"/>
              </a:ext>
            </a:extLst>
          </p:cNvPr>
          <p:cNvPicPr>
            <a:picLocks noChangeAspect="1"/>
          </p:cNvPicPr>
          <p:nvPr/>
        </p:nvPicPr>
        <p:blipFill>
          <a:blip r:embed="rId4"/>
          <a:stretch>
            <a:fillRect/>
          </a:stretch>
        </p:blipFill>
        <p:spPr>
          <a:xfrm>
            <a:off x="317613" y="3015615"/>
            <a:ext cx="2376819" cy="812959"/>
          </a:xfrm>
          <a:prstGeom prst="rect">
            <a:avLst/>
          </a:prstGeom>
        </p:spPr>
      </p:pic>
      <p:pic>
        <p:nvPicPr>
          <p:cNvPr id="9" name="Picture 8" descr="File:Linkedin Shiny Icon.svg - Wikimedia Commons">
            <a:hlinkClick r:id="rId5"/>
            <a:extLst>
              <a:ext uri="{FF2B5EF4-FFF2-40B4-BE49-F238E27FC236}">
                <a16:creationId xmlns:a16="http://schemas.microsoft.com/office/drawing/2014/main" id="{D2C812D7-6BA8-084E-8BC4-9FCB96969E6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84632" y="5082612"/>
            <a:ext cx="515858" cy="515858"/>
          </a:xfrm>
          <a:prstGeom prst="rect">
            <a:avLst/>
          </a:prstGeom>
        </p:spPr>
      </p:pic>
      <p:sp>
        <p:nvSpPr>
          <p:cNvPr id="10" name="TextBox 9">
            <a:extLst>
              <a:ext uri="{FF2B5EF4-FFF2-40B4-BE49-F238E27FC236}">
                <a16:creationId xmlns:a16="http://schemas.microsoft.com/office/drawing/2014/main" id="{4804914B-4345-AC43-A64F-2448891440AC}"/>
              </a:ext>
            </a:extLst>
          </p:cNvPr>
          <p:cNvSpPr txBox="1"/>
          <p:nvPr/>
        </p:nvSpPr>
        <p:spPr>
          <a:xfrm>
            <a:off x="-72766" y="7589598"/>
            <a:ext cx="45719" cy="6463308"/>
          </a:xfrm>
          <a:prstGeom prst="rect">
            <a:avLst/>
          </a:prstGeom>
          <a:noFill/>
        </p:spPr>
        <p:txBody>
          <a:bodyPr wrap="square" rtlCol="0">
            <a:spAutoFit/>
          </a:bodyPr>
          <a:lstStyle/>
          <a:p>
            <a:r>
              <a:rPr lang="en-US" sz="900">
                <a:hlinkClick r:id="rId7" tooltip="http://commons.wikimedia.org/wiki/File:Linkedin_Shiny_Icon.svg"/>
              </a:rPr>
              <a:t>This Photo</a:t>
            </a:r>
            <a:r>
              <a:rPr lang="en-US" sz="900"/>
              <a:t> by Unknown Author is licensed under </a:t>
            </a:r>
            <a:r>
              <a:rPr lang="en-US" sz="900">
                <a:hlinkClick r:id="rId8" tooltip="https://creativecommons.org/licenses/by-sa/3.0/"/>
              </a:rPr>
              <a:t>CC BY-SA</a:t>
            </a:r>
            <a:endParaRPr lang="en-US" sz="900"/>
          </a:p>
        </p:txBody>
      </p:sp>
      <p:pic>
        <p:nvPicPr>
          <p:cNvPr id="17" name="Picture 16">
            <a:hlinkClick r:id="rId9"/>
            <a:extLst>
              <a:ext uri="{FF2B5EF4-FFF2-40B4-BE49-F238E27FC236}">
                <a16:creationId xmlns:a16="http://schemas.microsoft.com/office/drawing/2014/main" id="{FF6BD717-3499-2242-B320-A5C34E93E3C6}"/>
              </a:ext>
            </a:extLst>
          </p:cNvPr>
          <p:cNvPicPr>
            <a:picLocks noChangeAspect="1"/>
          </p:cNvPicPr>
          <p:nvPr/>
        </p:nvPicPr>
        <p:blipFill>
          <a:blip r:embed="rId10"/>
          <a:stretch>
            <a:fillRect/>
          </a:stretch>
        </p:blipFill>
        <p:spPr>
          <a:xfrm>
            <a:off x="1034338" y="5157216"/>
            <a:ext cx="452849" cy="368102"/>
          </a:xfrm>
          <a:prstGeom prst="rect">
            <a:avLst/>
          </a:prstGeom>
        </p:spPr>
      </p:pic>
      <p:pic>
        <p:nvPicPr>
          <p:cNvPr id="18" name="Picture 17">
            <a:hlinkClick r:id="rId11"/>
            <a:extLst>
              <a:ext uri="{FF2B5EF4-FFF2-40B4-BE49-F238E27FC236}">
                <a16:creationId xmlns:a16="http://schemas.microsoft.com/office/drawing/2014/main" id="{7E622662-F4F9-7A46-AA45-36AA5C209D06}"/>
              </a:ext>
            </a:extLst>
          </p:cNvPr>
          <p:cNvPicPr>
            <a:picLocks noChangeAspect="1"/>
          </p:cNvPicPr>
          <p:nvPr/>
        </p:nvPicPr>
        <p:blipFill>
          <a:blip r:embed="rId12"/>
          <a:stretch>
            <a:fillRect/>
          </a:stretch>
        </p:blipFill>
        <p:spPr>
          <a:xfrm>
            <a:off x="1579151" y="5122688"/>
            <a:ext cx="452849" cy="452849"/>
          </a:xfrm>
          <a:prstGeom prst="rect">
            <a:avLst/>
          </a:prstGeom>
        </p:spPr>
      </p:pic>
    </p:spTree>
    <p:extLst>
      <p:ext uri="{BB962C8B-B14F-4D97-AF65-F5344CB8AC3E}">
        <p14:creationId xmlns:p14="http://schemas.microsoft.com/office/powerpoint/2010/main" val="97999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4E065-DF6A-5440-BB5E-127051F8138A}"/>
              </a:ext>
            </a:extLst>
          </p:cNvPr>
          <p:cNvSpPr txBox="1"/>
          <p:nvPr/>
        </p:nvSpPr>
        <p:spPr>
          <a:xfrm>
            <a:off x="3584448" y="2721709"/>
            <a:ext cx="1889760" cy="954107"/>
          </a:xfrm>
          <a:prstGeom prst="rect">
            <a:avLst/>
          </a:prstGeom>
          <a:noFill/>
        </p:spPr>
        <p:txBody>
          <a:bodyPr wrap="square" rtlCol="0">
            <a:spAutoFit/>
          </a:bodyPr>
          <a:lstStyle/>
          <a:p>
            <a:pPr algn="ctr"/>
            <a:r>
              <a:rPr lang="en-US" sz="2800" b="1" dirty="0"/>
              <a:t>TALENT COACHING</a:t>
            </a:r>
          </a:p>
        </p:txBody>
      </p:sp>
      <p:sp>
        <p:nvSpPr>
          <p:cNvPr id="3" name="Rounded Rectangular Callout 2">
            <a:extLst>
              <a:ext uri="{FF2B5EF4-FFF2-40B4-BE49-F238E27FC236}">
                <a16:creationId xmlns:a16="http://schemas.microsoft.com/office/drawing/2014/main" id="{8903D6C9-D639-3A4D-9BB0-EAF194BBC3F7}"/>
              </a:ext>
            </a:extLst>
          </p:cNvPr>
          <p:cNvSpPr/>
          <p:nvPr/>
        </p:nvSpPr>
        <p:spPr>
          <a:xfrm>
            <a:off x="560832" y="295501"/>
            <a:ext cx="3023616" cy="2426208"/>
          </a:xfrm>
          <a:prstGeom prst="wedgeRoundRectCallout">
            <a:avLst>
              <a:gd name="adj1" fmla="val 5819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b="1" dirty="0">
                <a:solidFill>
                  <a:schemeClr val="bg1"/>
                </a:solidFill>
              </a:rPr>
              <a:t>Social and human capital</a:t>
            </a:r>
          </a:p>
          <a:p>
            <a:pPr lvl="0" algn="ctr" defTabSz="533400">
              <a:lnSpc>
                <a:spcPct val="90000"/>
              </a:lnSpc>
              <a:spcBef>
                <a:spcPct val="0"/>
              </a:spcBef>
              <a:spcAft>
                <a:spcPct val="35000"/>
              </a:spcAft>
            </a:pPr>
            <a:r>
              <a:rPr lang="en-GB" i="1" dirty="0"/>
              <a:t>Emma (SVP): “And that’s where coaching comes in – either on understanding it or having the coach that will be your brand ambassador, or the mentor or the sponsor. You name it.” </a:t>
            </a:r>
            <a:endParaRPr lang="en-US" dirty="0"/>
          </a:p>
        </p:txBody>
      </p:sp>
      <p:sp>
        <p:nvSpPr>
          <p:cNvPr id="4" name="Rounded Rectangular Callout 3">
            <a:extLst>
              <a:ext uri="{FF2B5EF4-FFF2-40B4-BE49-F238E27FC236}">
                <a16:creationId xmlns:a16="http://schemas.microsoft.com/office/drawing/2014/main" id="{EC416B0A-87BF-AA4A-A406-EDDD904B7BBC}"/>
              </a:ext>
            </a:extLst>
          </p:cNvPr>
          <p:cNvSpPr/>
          <p:nvPr/>
        </p:nvSpPr>
        <p:spPr>
          <a:xfrm>
            <a:off x="633984" y="3834384"/>
            <a:ext cx="3023616" cy="2426208"/>
          </a:xfrm>
          <a:prstGeom prst="wedgeRoundRectCallout">
            <a:avLst>
              <a:gd name="adj1" fmla="val 69086"/>
              <a:gd name="adj2" fmla="val -560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55650">
              <a:lnSpc>
                <a:spcPct val="90000"/>
              </a:lnSpc>
              <a:spcBef>
                <a:spcPct val="0"/>
              </a:spcBef>
              <a:spcAft>
                <a:spcPct val="35000"/>
              </a:spcAft>
            </a:pPr>
            <a:r>
              <a:rPr lang="en-US" b="1" dirty="0">
                <a:solidFill>
                  <a:schemeClr val="bg1"/>
                </a:solidFill>
              </a:rPr>
              <a:t>Coaching culture</a:t>
            </a:r>
          </a:p>
          <a:p>
            <a:pPr lvl="0" algn="ctr" defTabSz="755650">
              <a:lnSpc>
                <a:spcPct val="90000"/>
              </a:lnSpc>
              <a:spcBef>
                <a:spcPct val="0"/>
              </a:spcBef>
              <a:spcAft>
                <a:spcPct val="35000"/>
              </a:spcAft>
            </a:pPr>
            <a:r>
              <a:rPr lang="en-GB" i="1" dirty="0"/>
              <a:t>Charles (MD-coach): “So, I see a need for coaching to be embedded in the leadership. I see a need for leaders to be able to coach organisations through a lot of complexity and a lot of uncertainty.”</a:t>
            </a:r>
            <a:endParaRPr lang="en-US" b="1" dirty="0"/>
          </a:p>
        </p:txBody>
      </p:sp>
      <p:sp>
        <p:nvSpPr>
          <p:cNvPr id="5" name="Rounded Rectangular Callout 4">
            <a:extLst>
              <a:ext uri="{FF2B5EF4-FFF2-40B4-BE49-F238E27FC236}">
                <a16:creationId xmlns:a16="http://schemas.microsoft.com/office/drawing/2014/main" id="{53921802-2ADB-7347-B311-AF31F0A24AC4}"/>
              </a:ext>
            </a:extLst>
          </p:cNvPr>
          <p:cNvSpPr/>
          <p:nvPr/>
        </p:nvSpPr>
        <p:spPr>
          <a:xfrm>
            <a:off x="5181602" y="3834384"/>
            <a:ext cx="3023616" cy="2426208"/>
          </a:xfrm>
          <a:prstGeom prst="wedgeRoundRectCallout">
            <a:avLst>
              <a:gd name="adj1" fmla="val -65994"/>
              <a:gd name="adj2" fmla="val -555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b="1" dirty="0">
                <a:solidFill>
                  <a:schemeClr val="bg1"/>
                </a:solidFill>
              </a:rPr>
              <a:t>Instrumentalisation</a:t>
            </a:r>
          </a:p>
          <a:p>
            <a:pPr lvl="0" algn="ctr" defTabSz="533400">
              <a:lnSpc>
                <a:spcPct val="90000"/>
              </a:lnSpc>
              <a:spcBef>
                <a:spcPct val="0"/>
              </a:spcBef>
              <a:spcAft>
                <a:spcPct val="35000"/>
              </a:spcAft>
            </a:pPr>
            <a:r>
              <a:rPr lang="en-GB" i="1" dirty="0"/>
              <a:t>Eleonor, (MD)" [I] don’t need to go all the way to Employee Relations [to discuss an issue] (...) Coaching is by definition more private, more intimate, more informal." </a:t>
            </a:r>
            <a:endParaRPr lang="en-US" dirty="0"/>
          </a:p>
        </p:txBody>
      </p:sp>
      <p:sp>
        <p:nvSpPr>
          <p:cNvPr id="6" name="Rounded Rectangular Callout 5">
            <a:extLst>
              <a:ext uri="{FF2B5EF4-FFF2-40B4-BE49-F238E27FC236}">
                <a16:creationId xmlns:a16="http://schemas.microsoft.com/office/drawing/2014/main" id="{665E1C2A-9896-CB4B-BAC9-1E53B18CF52E}"/>
              </a:ext>
            </a:extLst>
          </p:cNvPr>
          <p:cNvSpPr/>
          <p:nvPr/>
        </p:nvSpPr>
        <p:spPr>
          <a:xfrm>
            <a:off x="5181602" y="295501"/>
            <a:ext cx="3023616" cy="2426208"/>
          </a:xfrm>
          <a:prstGeom prst="wedgeRoundRectCallout">
            <a:avLst>
              <a:gd name="adj1" fmla="val -47446"/>
              <a:gd name="adj2" fmla="val 630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lstStyle/>
          <a:p>
            <a:pPr lvl="0" algn="ctr" defTabSz="800100">
              <a:lnSpc>
                <a:spcPct val="90000"/>
              </a:lnSpc>
              <a:spcBef>
                <a:spcPct val="0"/>
              </a:spcBef>
              <a:spcAft>
                <a:spcPct val="35000"/>
              </a:spcAft>
            </a:pPr>
            <a:r>
              <a:rPr lang="en-US" b="1" dirty="0">
                <a:solidFill>
                  <a:schemeClr val="bg1"/>
                </a:solidFill>
              </a:rPr>
              <a:t>Rhetoric</a:t>
            </a:r>
          </a:p>
          <a:p>
            <a:pPr lvl="0" algn="ctr" defTabSz="800100">
              <a:lnSpc>
                <a:spcPct val="90000"/>
              </a:lnSpc>
              <a:spcBef>
                <a:spcPct val="0"/>
              </a:spcBef>
              <a:spcAft>
                <a:spcPct val="35000"/>
              </a:spcAft>
            </a:pPr>
            <a:r>
              <a:rPr lang="en-GB" i="1" dirty="0"/>
              <a:t>Oliver (MD): " I use it more as a kind of a ritual thing and as an acknowledgement as manager."</a:t>
            </a:r>
            <a:endParaRPr lang="en-US" b="1" dirty="0"/>
          </a:p>
        </p:txBody>
      </p:sp>
    </p:spTree>
    <p:extLst>
      <p:ext uri="{BB962C8B-B14F-4D97-AF65-F5344CB8AC3E}">
        <p14:creationId xmlns:p14="http://schemas.microsoft.com/office/powerpoint/2010/main" val="25418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6CBB364-7D15-984A-8D86-700B08D5BDFB}"/>
              </a:ext>
            </a:extLst>
          </p:cNvPr>
          <p:cNvGraphicFramePr/>
          <p:nvPr>
            <p:extLst>
              <p:ext uri="{D42A27DB-BD31-4B8C-83A1-F6EECF244321}">
                <p14:modId xmlns:p14="http://schemas.microsoft.com/office/powerpoint/2010/main" val="4017213627"/>
              </p:ext>
            </p:extLst>
          </p:nvPr>
        </p:nvGraphicFramePr>
        <p:xfrm>
          <a:off x="470154" y="826008"/>
          <a:ext cx="7901940" cy="5205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608EF4B-6B87-764F-87E8-4A1391BE6971}"/>
              </a:ext>
            </a:extLst>
          </p:cNvPr>
          <p:cNvSpPr txBox="1"/>
          <p:nvPr/>
        </p:nvSpPr>
        <p:spPr>
          <a:xfrm>
            <a:off x="3337560" y="546414"/>
            <a:ext cx="2167128" cy="300082"/>
          </a:xfrm>
          <a:prstGeom prst="rect">
            <a:avLst/>
          </a:prstGeom>
          <a:noFill/>
        </p:spPr>
        <p:txBody>
          <a:bodyPr wrap="square" rtlCol="0">
            <a:spAutoFit/>
          </a:bodyPr>
          <a:lstStyle/>
          <a:p>
            <a:pPr algn="ctr"/>
            <a:r>
              <a:rPr lang="en-US" sz="1350" b="1"/>
              <a:t>INDIVIDUAL</a:t>
            </a:r>
          </a:p>
        </p:txBody>
      </p:sp>
      <p:sp>
        <p:nvSpPr>
          <p:cNvPr id="4" name="TextBox 3">
            <a:extLst>
              <a:ext uri="{FF2B5EF4-FFF2-40B4-BE49-F238E27FC236}">
                <a16:creationId xmlns:a16="http://schemas.microsoft.com/office/drawing/2014/main" id="{2A8795A1-A91C-4649-964C-2DF564C1C544}"/>
              </a:ext>
            </a:extLst>
          </p:cNvPr>
          <p:cNvSpPr txBox="1"/>
          <p:nvPr/>
        </p:nvSpPr>
        <p:spPr>
          <a:xfrm>
            <a:off x="3337560" y="6010656"/>
            <a:ext cx="2167128" cy="300082"/>
          </a:xfrm>
          <a:prstGeom prst="rect">
            <a:avLst/>
          </a:prstGeom>
          <a:noFill/>
        </p:spPr>
        <p:txBody>
          <a:bodyPr wrap="square" rtlCol="0">
            <a:spAutoFit/>
          </a:bodyPr>
          <a:lstStyle/>
          <a:p>
            <a:pPr algn="ctr"/>
            <a:r>
              <a:rPr lang="en-US" sz="1350" b="1"/>
              <a:t>ORGANISATIONAL</a:t>
            </a:r>
          </a:p>
        </p:txBody>
      </p:sp>
      <p:sp>
        <p:nvSpPr>
          <p:cNvPr id="5" name="TextBox 4">
            <a:extLst>
              <a:ext uri="{FF2B5EF4-FFF2-40B4-BE49-F238E27FC236}">
                <a16:creationId xmlns:a16="http://schemas.microsoft.com/office/drawing/2014/main" id="{7EA6C548-5327-FE4E-B21E-0A4DCCFF78C1}"/>
              </a:ext>
            </a:extLst>
          </p:cNvPr>
          <p:cNvSpPr txBox="1"/>
          <p:nvPr/>
        </p:nvSpPr>
        <p:spPr>
          <a:xfrm>
            <a:off x="-79248" y="3278959"/>
            <a:ext cx="1938528" cy="300082"/>
          </a:xfrm>
          <a:prstGeom prst="rect">
            <a:avLst/>
          </a:prstGeom>
          <a:noFill/>
        </p:spPr>
        <p:txBody>
          <a:bodyPr wrap="square" rtlCol="0">
            <a:spAutoFit/>
          </a:bodyPr>
          <a:lstStyle/>
          <a:p>
            <a:pPr algn="r"/>
            <a:r>
              <a:rPr lang="en-US" sz="1350" b="1"/>
              <a:t>RELATIONAL</a:t>
            </a:r>
          </a:p>
        </p:txBody>
      </p:sp>
      <p:sp>
        <p:nvSpPr>
          <p:cNvPr id="6" name="TextBox 5">
            <a:extLst>
              <a:ext uri="{FF2B5EF4-FFF2-40B4-BE49-F238E27FC236}">
                <a16:creationId xmlns:a16="http://schemas.microsoft.com/office/drawing/2014/main" id="{9697F801-8881-4249-9835-ADA83A5670CF}"/>
              </a:ext>
            </a:extLst>
          </p:cNvPr>
          <p:cNvSpPr txBox="1"/>
          <p:nvPr/>
        </p:nvSpPr>
        <p:spPr>
          <a:xfrm>
            <a:off x="6982968" y="3278959"/>
            <a:ext cx="1938528" cy="300082"/>
          </a:xfrm>
          <a:prstGeom prst="rect">
            <a:avLst/>
          </a:prstGeom>
          <a:noFill/>
        </p:spPr>
        <p:txBody>
          <a:bodyPr wrap="square" rtlCol="0">
            <a:spAutoFit/>
          </a:bodyPr>
          <a:lstStyle/>
          <a:p>
            <a:r>
              <a:rPr lang="en-US" sz="1350" b="1"/>
              <a:t>TRANSACTIONAL </a:t>
            </a:r>
          </a:p>
        </p:txBody>
      </p:sp>
      <p:sp>
        <p:nvSpPr>
          <p:cNvPr id="9" name="TextBox 8">
            <a:extLst>
              <a:ext uri="{FF2B5EF4-FFF2-40B4-BE49-F238E27FC236}">
                <a16:creationId xmlns:a16="http://schemas.microsoft.com/office/drawing/2014/main" id="{334EBBAD-D32B-C047-A643-527BED8E9053}"/>
              </a:ext>
            </a:extLst>
          </p:cNvPr>
          <p:cNvSpPr txBox="1"/>
          <p:nvPr/>
        </p:nvSpPr>
        <p:spPr>
          <a:xfrm>
            <a:off x="658368" y="146304"/>
            <a:ext cx="8046720" cy="400110"/>
          </a:xfrm>
          <a:prstGeom prst="rect">
            <a:avLst/>
          </a:prstGeom>
          <a:noFill/>
        </p:spPr>
        <p:txBody>
          <a:bodyPr wrap="square" rtlCol="0">
            <a:spAutoFit/>
          </a:bodyPr>
          <a:lstStyle/>
          <a:p>
            <a:pPr algn="ctr"/>
            <a:r>
              <a:rPr lang="en-GB" sz="2000" b="1"/>
              <a:t>Role of talent coaching through the lens of psychological contract theory </a:t>
            </a:r>
            <a:endParaRPr lang="en-US" sz="2000" b="1"/>
          </a:p>
        </p:txBody>
      </p:sp>
    </p:spTree>
    <p:extLst>
      <p:ext uri="{BB962C8B-B14F-4D97-AF65-F5344CB8AC3E}">
        <p14:creationId xmlns:p14="http://schemas.microsoft.com/office/powerpoint/2010/main" val="260422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7175-C551-414A-AF23-4215B484584F}"/>
              </a:ext>
            </a:extLst>
          </p:cNvPr>
          <p:cNvSpPr>
            <a:spLocks noGrp="1"/>
          </p:cNvSpPr>
          <p:nvPr>
            <p:ph type="title"/>
          </p:nvPr>
        </p:nvSpPr>
        <p:spPr>
          <a:xfrm>
            <a:off x="822960" y="286605"/>
            <a:ext cx="7543800" cy="1200820"/>
          </a:xfrm>
        </p:spPr>
        <p:txBody>
          <a:bodyPr>
            <a:normAutofit/>
          </a:bodyPr>
          <a:lstStyle/>
          <a:p>
            <a:r>
              <a:rPr lang="en-US" dirty="0"/>
              <a:t>Contributions and implications</a:t>
            </a:r>
          </a:p>
        </p:txBody>
      </p:sp>
      <p:sp>
        <p:nvSpPr>
          <p:cNvPr id="3" name="Content Placeholder 2">
            <a:extLst>
              <a:ext uri="{FF2B5EF4-FFF2-40B4-BE49-F238E27FC236}">
                <a16:creationId xmlns:a16="http://schemas.microsoft.com/office/drawing/2014/main" id="{B3CD9120-4599-1C48-B97A-C76EDB83405E}"/>
              </a:ext>
            </a:extLst>
          </p:cNvPr>
          <p:cNvSpPr>
            <a:spLocks noGrp="1"/>
          </p:cNvSpPr>
          <p:nvPr>
            <p:ph idx="1"/>
          </p:nvPr>
        </p:nvSpPr>
        <p:spPr/>
        <p:txBody>
          <a:bodyPr>
            <a:noAutofit/>
          </a:bodyPr>
          <a:lstStyle/>
          <a:p>
            <a:pPr marL="0" indent="0">
              <a:buNone/>
            </a:pPr>
            <a:r>
              <a:rPr lang="en-US" sz="2000" b="1" u="sng" dirty="0"/>
              <a:t>Theoretical contributions on TM and coaching literatures: </a:t>
            </a:r>
          </a:p>
          <a:p>
            <a:pPr marL="342900" indent="-342900">
              <a:buFont typeface="+mj-lt"/>
              <a:buAutoNum type="arabicPeriod"/>
            </a:pPr>
            <a:r>
              <a:rPr lang="en-US" sz="2000" dirty="0"/>
              <a:t>Talent coaching as expectation of talent leaders in their extended psychological contract</a:t>
            </a:r>
          </a:p>
          <a:p>
            <a:pPr marL="342900" indent="-342900">
              <a:buFont typeface="+mj-lt"/>
              <a:buAutoNum type="arabicPeriod"/>
            </a:pPr>
            <a:r>
              <a:rPr lang="en-US" sz="2000" dirty="0"/>
              <a:t>Talent coaching perceived as enactment of the TM strategy</a:t>
            </a:r>
          </a:p>
          <a:p>
            <a:pPr marL="342900" indent="-342900">
              <a:buFont typeface="+mj-lt"/>
              <a:buAutoNum type="arabicPeriod"/>
            </a:pPr>
            <a:r>
              <a:rPr lang="en-US" sz="2000" dirty="0"/>
              <a:t>Talent coaching is a specific and context-sensitive intervention, embedded in the politics, power and people’s dynamics</a:t>
            </a:r>
          </a:p>
          <a:p>
            <a:pPr marL="0" indent="0">
              <a:buNone/>
            </a:pPr>
            <a:r>
              <a:rPr lang="en-US" sz="2000" b="1" u="sng" dirty="0"/>
              <a:t>Practical contributions:</a:t>
            </a:r>
          </a:p>
          <a:p>
            <a:pPr marL="342900" indent="-342900">
              <a:buFont typeface="+mj-lt"/>
              <a:buAutoNum type="arabicPeriod"/>
            </a:pPr>
            <a:r>
              <a:rPr lang="en-US" sz="2000" dirty="0"/>
              <a:t>Design of TM </a:t>
            </a:r>
            <a:r>
              <a:rPr lang="en-US" sz="2000" dirty="0" err="1"/>
              <a:t>programmes</a:t>
            </a:r>
            <a:r>
              <a:rPr lang="en-US" sz="2000" dirty="0"/>
              <a:t> according to needs and expectations of talent leaders at different stages of their career in the </a:t>
            </a:r>
            <a:r>
              <a:rPr lang="en-US" sz="2000" dirty="0" err="1"/>
              <a:t>organisation</a:t>
            </a:r>
            <a:endParaRPr lang="en-US" sz="2000" dirty="0"/>
          </a:p>
          <a:p>
            <a:pPr marL="342900" indent="-342900">
              <a:buFont typeface="+mj-lt"/>
              <a:buAutoNum type="arabicPeriod"/>
            </a:pPr>
            <a:r>
              <a:rPr lang="en-US" sz="2000" dirty="0"/>
              <a:t>Preparation, training and supervision of internal and external coaches</a:t>
            </a:r>
          </a:p>
          <a:p>
            <a:pPr marL="342900" indent="-342900">
              <a:buFont typeface="+mj-lt"/>
              <a:buAutoNum type="arabicPeriod"/>
            </a:pPr>
            <a:r>
              <a:rPr lang="en-US" sz="2000" dirty="0"/>
              <a:t>How to develop a coaching culture through TM </a:t>
            </a:r>
          </a:p>
        </p:txBody>
      </p:sp>
    </p:spTree>
    <p:extLst>
      <p:ext uri="{BB962C8B-B14F-4D97-AF65-F5344CB8AC3E}">
        <p14:creationId xmlns:p14="http://schemas.microsoft.com/office/powerpoint/2010/main" val="345145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F3E4-65ED-D64F-94D5-4ABF6538E660}"/>
              </a:ext>
            </a:extLst>
          </p:cNvPr>
          <p:cNvSpPr>
            <a:spLocks noGrp="1"/>
          </p:cNvSpPr>
          <p:nvPr>
            <p:ph type="title"/>
          </p:nvPr>
        </p:nvSpPr>
        <p:spPr>
          <a:xfrm>
            <a:off x="5894614" y="1333460"/>
            <a:ext cx="2767693" cy="1088068"/>
          </a:xfrm>
        </p:spPr>
        <p:txBody>
          <a:bodyPr>
            <a:normAutofit/>
          </a:bodyPr>
          <a:lstStyle/>
          <a:p>
            <a:r>
              <a:rPr lang="en-US" dirty="0"/>
              <a:t>Thank you!</a:t>
            </a:r>
          </a:p>
        </p:txBody>
      </p:sp>
      <p:sp>
        <p:nvSpPr>
          <p:cNvPr id="3" name="Content Placeholder 2">
            <a:extLst>
              <a:ext uri="{FF2B5EF4-FFF2-40B4-BE49-F238E27FC236}">
                <a16:creationId xmlns:a16="http://schemas.microsoft.com/office/drawing/2014/main" id="{A1D61AC2-75AB-974E-9341-CD667BDF01C0}"/>
              </a:ext>
            </a:extLst>
          </p:cNvPr>
          <p:cNvSpPr>
            <a:spLocks noGrp="1"/>
          </p:cNvSpPr>
          <p:nvPr>
            <p:ph idx="1"/>
          </p:nvPr>
        </p:nvSpPr>
        <p:spPr>
          <a:xfrm>
            <a:off x="5894614" y="2506436"/>
            <a:ext cx="2767693" cy="2752635"/>
          </a:xfrm>
        </p:spPr>
        <p:txBody>
          <a:bodyPr>
            <a:normAutofit/>
          </a:bodyPr>
          <a:lstStyle/>
          <a:p>
            <a:endParaRPr lang="en-US"/>
          </a:p>
        </p:txBody>
      </p:sp>
      <p:pic>
        <p:nvPicPr>
          <p:cNvPr id="4" name="Picture 3">
            <a:extLst>
              <a:ext uri="{FF2B5EF4-FFF2-40B4-BE49-F238E27FC236}">
                <a16:creationId xmlns:a16="http://schemas.microsoft.com/office/drawing/2014/main" id="{3484397D-A40B-3E4C-A867-4F44F1F6852C}"/>
              </a:ext>
            </a:extLst>
          </p:cNvPr>
          <p:cNvPicPr>
            <a:picLocks noChangeAspect="1"/>
          </p:cNvPicPr>
          <p:nvPr/>
        </p:nvPicPr>
        <p:blipFill>
          <a:blip r:embed="rId2"/>
          <a:stretch>
            <a:fillRect/>
          </a:stretch>
        </p:blipFill>
        <p:spPr>
          <a:xfrm>
            <a:off x="481693" y="1877494"/>
            <a:ext cx="4894979" cy="3671234"/>
          </a:xfrm>
          <a:prstGeom prst="rect">
            <a:avLst/>
          </a:prstGeom>
        </p:spPr>
      </p:pic>
    </p:spTree>
    <p:extLst>
      <p:ext uri="{BB962C8B-B14F-4D97-AF65-F5344CB8AC3E}">
        <p14:creationId xmlns:p14="http://schemas.microsoft.com/office/powerpoint/2010/main" val="165142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25204"/>
          </a:xfrm>
        </p:spPr>
        <p:txBody>
          <a:bodyPr/>
          <a:lstStyle/>
          <a:p>
            <a:r>
              <a:rPr lang="fr-FR" dirty="0" err="1"/>
              <a:t>References</a:t>
            </a:r>
            <a:endParaRPr lang="fr-FR" dirty="0"/>
          </a:p>
        </p:txBody>
      </p:sp>
      <p:sp>
        <p:nvSpPr>
          <p:cNvPr id="3" name="Content Placeholder 2"/>
          <p:cNvSpPr>
            <a:spLocks noGrp="1"/>
          </p:cNvSpPr>
          <p:nvPr>
            <p:ph idx="1"/>
          </p:nvPr>
        </p:nvSpPr>
        <p:spPr>
          <a:xfrm>
            <a:off x="822960" y="1901953"/>
            <a:ext cx="7235191" cy="4389120"/>
          </a:xfrm>
        </p:spPr>
        <p:txBody>
          <a:bodyPr>
            <a:normAutofit lnSpcReduction="10000"/>
          </a:bodyPr>
          <a:lstStyle/>
          <a:p>
            <a:r>
              <a:rPr lang="en-GB" dirty="0"/>
              <a:t>ATHANASOPOULOU, A. &amp; DOPSON, S. 2017. A systematic review of executive coaching outcomes: Is it the journey or the destination that matters the most? </a:t>
            </a:r>
            <a:r>
              <a:rPr lang="en-GB" i="1" dirty="0"/>
              <a:t>The Leadership Quarterly</a:t>
            </a:r>
            <a:r>
              <a:rPr lang="en-GB" dirty="0"/>
              <a:t>.</a:t>
            </a:r>
          </a:p>
          <a:p>
            <a:r>
              <a:rPr lang="en-GB" dirty="0"/>
              <a:t>BEECHLER, S. &amp; WOODWARD, I. C. 2009. The global “war for talent”. </a:t>
            </a:r>
            <a:r>
              <a:rPr lang="en-GB" i="1" dirty="0"/>
              <a:t>Journal of International Management,</a:t>
            </a:r>
            <a:r>
              <a:rPr lang="en-GB" dirty="0"/>
              <a:t> 15</a:t>
            </a:r>
            <a:r>
              <a:rPr lang="en-GB" b="1" dirty="0"/>
              <a:t>,</a:t>
            </a:r>
            <a:r>
              <a:rPr lang="en-GB" dirty="0"/>
              <a:t> 273-285.</a:t>
            </a:r>
          </a:p>
          <a:p>
            <a:r>
              <a:rPr lang="en-GB" dirty="0"/>
              <a:t>BIRTCH, T. A., CHIANG, F. F. T. &amp; VAN ESCH, E. 2015. A social exchange theory framework for understanding the job characteristics–job outcomes relationship: the mediating role of psychological contract </a:t>
            </a:r>
            <a:r>
              <a:rPr lang="en-GB" dirty="0" err="1"/>
              <a:t>fulfillment</a:t>
            </a:r>
            <a:r>
              <a:rPr lang="en-GB" dirty="0"/>
              <a:t>. </a:t>
            </a:r>
            <a:r>
              <a:rPr lang="en-GB" i="1" dirty="0"/>
              <a:t>The International Journal of Human Resource Management</a:t>
            </a:r>
            <a:r>
              <a:rPr lang="en-GB" b="1" dirty="0"/>
              <a:t>,</a:t>
            </a:r>
            <a:r>
              <a:rPr lang="en-GB" dirty="0"/>
              <a:t> 1-20.</a:t>
            </a:r>
          </a:p>
          <a:p>
            <a:r>
              <a:rPr lang="en-GB" dirty="0"/>
              <a:t>BLACKMAN, A., MOSCARDO, G. &amp; GRAY, D. E. 2016. Challenges for the Theory and Practice of Business Coaching. </a:t>
            </a:r>
            <a:r>
              <a:rPr lang="en-GB" i="1" dirty="0"/>
              <a:t>Human Resource Development Review,</a:t>
            </a:r>
            <a:r>
              <a:rPr lang="en-GB" dirty="0"/>
              <a:t> 15</a:t>
            </a:r>
            <a:r>
              <a:rPr lang="en-GB" b="1" dirty="0"/>
              <a:t>,</a:t>
            </a:r>
            <a:r>
              <a:rPr lang="en-GB" dirty="0"/>
              <a:t> 459-486.</a:t>
            </a:r>
          </a:p>
          <a:p>
            <a:r>
              <a:rPr lang="en-GB" dirty="0"/>
              <a:t>BOND, A. S. N. N. 2011. The role of coaching in managing leadership transitions. </a:t>
            </a:r>
            <a:r>
              <a:rPr lang="en-GB" i="1" dirty="0"/>
              <a:t>International Coaching Psychology Review,</a:t>
            </a:r>
            <a:r>
              <a:rPr lang="en-GB" dirty="0"/>
              <a:t> 6</a:t>
            </a:r>
            <a:r>
              <a:rPr lang="en-GB" b="1" dirty="0"/>
              <a:t>,</a:t>
            </a:r>
            <a:r>
              <a:rPr lang="en-GB" dirty="0"/>
              <a:t> 165-179.</a:t>
            </a:r>
          </a:p>
          <a:p>
            <a:r>
              <a:rPr lang="en-GB" dirty="0"/>
              <a:t>BRAUN, V. &amp; CLARKE, V. 2006. Using thematic analysis in psychology. </a:t>
            </a:r>
            <a:r>
              <a:rPr lang="en-GB" i="1" dirty="0"/>
              <a:t>Qualitative Research in Psychology,</a:t>
            </a:r>
            <a:r>
              <a:rPr lang="en-GB" dirty="0"/>
              <a:t> 3</a:t>
            </a:r>
            <a:r>
              <a:rPr lang="en-GB" b="1" dirty="0"/>
              <a:t>,</a:t>
            </a:r>
            <a:r>
              <a:rPr lang="en-GB" dirty="0"/>
              <a:t> 77-101.</a:t>
            </a:r>
          </a:p>
          <a:p>
            <a:r>
              <a:rPr lang="en-GB" dirty="0"/>
              <a:t>CASCIO, W. F. &amp; BOUDREAU, J. W. 2016. The search for global competence: From international HR to talent management. </a:t>
            </a:r>
            <a:r>
              <a:rPr lang="en-GB" i="1" dirty="0"/>
              <a:t>Journal of World Business,</a:t>
            </a:r>
            <a:r>
              <a:rPr lang="en-GB" dirty="0"/>
              <a:t> 51</a:t>
            </a:r>
            <a:r>
              <a:rPr lang="en-GB" b="1" dirty="0"/>
              <a:t>,</a:t>
            </a:r>
            <a:r>
              <a:rPr lang="en-GB" dirty="0"/>
              <a:t> 103-114.</a:t>
            </a:r>
          </a:p>
          <a:p>
            <a:endParaRPr lang="fr-FR" dirty="0"/>
          </a:p>
        </p:txBody>
      </p:sp>
    </p:spTree>
    <p:extLst>
      <p:ext uri="{BB962C8B-B14F-4D97-AF65-F5344CB8AC3E}">
        <p14:creationId xmlns:p14="http://schemas.microsoft.com/office/powerpoint/2010/main" val="361178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72132" y="347139"/>
            <a:ext cx="7290197" cy="5992701"/>
          </a:xfrm>
        </p:spPr>
        <p:txBody>
          <a:bodyPr>
            <a:noAutofit/>
          </a:bodyPr>
          <a:lstStyle/>
          <a:p>
            <a:r>
              <a:rPr lang="en-GB" dirty="0"/>
              <a:t>CIPD 2015. Learning and Development Survey Report. London: Chartered Institute of Personnel and Development.</a:t>
            </a:r>
          </a:p>
          <a:p>
            <a:r>
              <a:rPr lang="en-GB" dirty="0"/>
              <a:t>CLARKE, V. &amp; BRAUN, V. 2017. Thematic analysis. </a:t>
            </a:r>
            <a:r>
              <a:rPr lang="en-GB" i="1" dirty="0"/>
              <a:t>The Journal of Positive Psychology,</a:t>
            </a:r>
            <a:r>
              <a:rPr lang="en-GB" dirty="0"/>
              <a:t> 12</a:t>
            </a:r>
            <a:r>
              <a:rPr lang="en-GB" b="1" dirty="0"/>
              <a:t>,</a:t>
            </a:r>
            <a:r>
              <a:rPr lang="en-GB" dirty="0"/>
              <a:t> 297-298.</a:t>
            </a:r>
          </a:p>
          <a:p>
            <a:r>
              <a:rPr lang="en-GB" dirty="0"/>
              <a:t>CONSULTING, D. &amp; DELOITTE, B. B. 2015. Global Human Capital Trends 2015.</a:t>
            </a:r>
          </a:p>
          <a:p>
            <a:r>
              <a:rPr lang="en-GB" dirty="0"/>
              <a:t>DE HAAN, E. 2016. WHAT WORKS IN COACHING? </a:t>
            </a:r>
            <a:r>
              <a:rPr lang="en-GB" i="1" dirty="0"/>
              <a:t>Training Journal</a:t>
            </a:r>
            <a:r>
              <a:rPr lang="en-GB" b="1" dirty="0"/>
              <a:t>,</a:t>
            </a:r>
            <a:r>
              <a:rPr lang="en-GB" dirty="0"/>
              <a:t> 19-22.</a:t>
            </a:r>
          </a:p>
          <a:p>
            <a:r>
              <a:rPr lang="en-GB" dirty="0"/>
              <a:t>DE HAAN, E., GRANT, A. M., BURGER, Y. &amp; ERIKSSON, P.-O. 2016. A LARGE-SCALE STUDY OF EXECUTIVE AND WORKPLACE COACHING: THE RELATIVE CONTRIBUTIONS OF RELATIONSHIP, PERSONALITY MATCH, AND SELF-EFFICACY. </a:t>
            </a:r>
            <a:r>
              <a:rPr lang="en-GB" i="1" dirty="0"/>
              <a:t>Consulting Psychology Journal: Practice and Research</a:t>
            </a:r>
            <a:r>
              <a:rPr lang="en-GB" dirty="0"/>
              <a:t>.</a:t>
            </a:r>
          </a:p>
          <a:p>
            <a:r>
              <a:rPr lang="en-GB" dirty="0"/>
              <a:t>DIOCHON, P. F. &amp; NIZET, J. 2015. Ethical Codes and Executive Coaches: One Size Does Not Fit All. </a:t>
            </a:r>
            <a:r>
              <a:rPr lang="en-GB" i="1" dirty="0"/>
              <a:t>The Journal of Applied </a:t>
            </a:r>
            <a:r>
              <a:rPr lang="en-GB" i="1" dirty="0" err="1"/>
              <a:t>Behavioral</a:t>
            </a:r>
            <a:r>
              <a:rPr lang="en-GB" i="1" dirty="0"/>
              <a:t> Science,</a:t>
            </a:r>
            <a:r>
              <a:rPr lang="en-GB" dirty="0"/>
              <a:t> 51</a:t>
            </a:r>
            <a:r>
              <a:rPr lang="en-GB" b="1" dirty="0"/>
              <a:t>,</a:t>
            </a:r>
            <a:r>
              <a:rPr lang="en-GB" dirty="0"/>
              <a:t> 277-301.</a:t>
            </a:r>
          </a:p>
          <a:p>
            <a:r>
              <a:rPr lang="en-GB" dirty="0"/>
              <a:t>EHRNROOTH, M., BJÖRKMAN, I., MÄKELÄ, K., SMALE, A., SUMELIUS, J. &amp; TAIMITARHA, S. 2018. Talent responses to talent status awareness—Not a question of simple reciprocation. </a:t>
            </a:r>
            <a:r>
              <a:rPr lang="en-GB" i="1" dirty="0"/>
              <a:t>Human resource management journal,</a:t>
            </a:r>
            <a:r>
              <a:rPr lang="en-GB" dirty="0"/>
              <a:t> 28</a:t>
            </a:r>
            <a:r>
              <a:rPr lang="en-GB" b="1" dirty="0"/>
              <a:t>,</a:t>
            </a:r>
            <a:r>
              <a:rPr lang="en-GB" dirty="0"/>
              <a:t> 443-461.</a:t>
            </a:r>
          </a:p>
          <a:p>
            <a:r>
              <a:rPr lang="en-GB" dirty="0"/>
              <a:t>FARNDALE, E., PAI, A., SPARROW, P. &amp; SCULLION, H. 2014. Balancing individual and organizational goals in global talent management: A mutual-benefits perspective. </a:t>
            </a:r>
            <a:r>
              <a:rPr lang="en-GB" i="1" dirty="0"/>
              <a:t>Journal of World Business,</a:t>
            </a:r>
            <a:r>
              <a:rPr lang="en-GB" dirty="0"/>
              <a:t> 49</a:t>
            </a:r>
            <a:r>
              <a:rPr lang="en-GB" b="1" dirty="0"/>
              <a:t>,</a:t>
            </a:r>
            <a:r>
              <a:rPr lang="en-GB" dirty="0"/>
              <a:t> 204-214.</a:t>
            </a:r>
          </a:p>
          <a:p>
            <a:r>
              <a:rPr lang="en-GB" dirty="0"/>
              <a:t>FATIEN DIOCHON, P. &amp; LOUIS, D. 2015. De Zorro </a:t>
            </a:r>
            <a:r>
              <a:rPr lang="en-GB" dirty="0" err="1"/>
              <a:t>à</a:t>
            </a:r>
            <a:r>
              <a:rPr lang="en-GB" dirty="0"/>
              <a:t> </a:t>
            </a:r>
            <a:r>
              <a:rPr lang="en-GB" dirty="0" err="1"/>
              <a:t>Polichinelle</a:t>
            </a:r>
            <a:r>
              <a:rPr lang="en-GB" dirty="0"/>
              <a:t>. Le coach mis </a:t>
            </a:r>
            <a:r>
              <a:rPr lang="en-GB" dirty="0" err="1"/>
              <a:t>à</a:t>
            </a:r>
            <a:r>
              <a:rPr lang="en-GB" dirty="0"/>
              <a:t> </a:t>
            </a:r>
            <a:r>
              <a:rPr lang="en-GB" dirty="0" err="1"/>
              <a:t>l’épreuve</a:t>
            </a:r>
            <a:r>
              <a:rPr lang="en-GB" dirty="0"/>
              <a:t> dans son </a:t>
            </a:r>
            <a:r>
              <a:rPr lang="en-GB" dirty="0" err="1"/>
              <a:t>rôle</a:t>
            </a:r>
            <a:r>
              <a:rPr lang="en-GB" dirty="0"/>
              <a:t> de tiers. </a:t>
            </a:r>
            <a:r>
              <a:rPr lang="en-GB" i="1" dirty="0"/>
              <a:t>RIMHE : Revue </a:t>
            </a:r>
            <a:r>
              <a:rPr lang="en-GB" i="1" dirty="0" err="1"/>
              <a:t>Interdisciplinaire</a:t>
            </a:r>
            <a:r>
              <a:rPr lang="en-GB" i="1" dirty="0"/>
              <a:t> Management, Homme(s) &amp; </a:t>
            </a:r>
            <a:r>
              <a:rPr lang="en-GB" i="1" dirty="0" err="1"/>
              <a:t>Entreprise</a:t>
            </a:r>
            <a:r>
              <a:rPr lang="en-GB" i="1" dirty="0"/>
              <a:t>,</a:t>
            </a:r>
            <a:r>
              <a:rPr lang="en-GB" dirty="0"/>
              <a:t> 15</a:t>
            </a:r>
            <a:r>
              <a:rPr lang="en-GB" b="1" dirty="0"/>
              <a:t>,</a:t>
            </a:r>
            <a:r>
              <a:rPr lang="en-GB" dirty="0"/>
              <a:t> 85-103.</a:t>
            </a:r>
          </a:p>
          <a:p>
            <a:pPr marL="457200" indent="-457200">
              <a:spcAft>
                <a:spcPts val="1800"/>
              </a:spcAft>
            </a:pPr>
            <a:endParaRPr lang="en-GB" dirty="0"/>
          </a:p>
        </p:txBody>
      </p:sp>
    </p:spTree>
    <p:extLst>
      <p:ext uri="{BB962C8B-B14F-4D97-AF65-F5344CB8AC3E}">
        <p14:creationId xmlns:p14="http://schemas.microsoft.com/office/powerpoint/2010/main" val="195079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6330" y="451104"/>
            <a:ext cx="7668613" cy="5266944"/>
          </a:xfrm>
        </p:spPr>
        <p:txBody>
          <a:bodyPr>
            <a:normAutofit/>
          </a:bodyPr>
          <a:lstStyle/>
          <a:p>
            <a:r>
              <a:rPr lang="en-GB" dirty="0"/>
              <a:t>FESTING, M. &amp; SCHÄFER, L. 2014. Generational challenges to talent management: A framework for talent retention based on the psychological-contract perspective. </a:t>
            </a:r>
            <a:r>
              <a:rPr lang="en-GB" i="1" dirty="0"/>
              <a:t>Journal of World Business,</a:t>
            </a:r>
            <a:r>
              <a:rPr lang="en-GB" dirty="0"/>
              <a:t> 49</a:t>
            </a:r>
            <a:r>
              <a:rPr lang="en-GB" b="1" dirty="0"/>
              <a:t>,</a:t>
            </a:r>
            <a:r>
              <a:rPr lang="en-GB" dirty="0"/>
              <a:t> 262-271.</a:t>
            </a:r>
          </a:p>
          <a:p>
            <a:r>
              <a:rPr lang="en-GB" dirty="0"/>
              <a:t>GALLARDO-GALLARDO, E. &amp; THUNNISSEN, M. 2016. Standing on the shoulders of giants? A critical review of empirical talent management research. </a:t>
            </a:r>
            <a:r>
              <a:rPr lang="en-GB" i="1" dirty="0" err="1"/>
              <a:t>Empl</a:t>
            </a:r>
            <a:r>
              <a:rPr lang="en-GB" i="1" dirty="0"/>
              <a:t>. </a:t>
            </a:r>
            <a:r>
              <a:rPr lang="en-GB" i="1" dirty="0" err="1"/>
              <a:t>Relat</a:t>
            </a:r>
            <a:r>
              <a:rPr lang="en-GB" i="1" dirty="0"/>
              <a:t>.,</a:t>
            </a:r>
            <a:r>
              <a:rPr lang="en-GB" dirty="0"/>
              <a:t> 38</a:t>
            </a:r>
            <a:r>
              <a:rPr lang="en-GB" b="1" dirty="0"/>
              <a:t>,</a:t>
            </a:r>
            <a:r>
              <a:rPr lang="en-GB" dirty="0"/>
              <a:t> 31-56.</a:t>
            </a:r>
          </a:p>
          <a:p>
            <a:r>
              <a:rPr lang="en-GB" dirty="0"/>
              <a:t>GIOIA, D. A., CORLEY, K. G. &amp; HAMILTON, A. L. 2013. Seeking Qualitative Rigor in Inductive Research: Notes on the </a:t>
            </a:r>
            <a:r>
              <a:rPr lang="en-GB" dirty="0" err="1"/>
              <a:t>Gioia</a:t>
            </a:r>
            <a:r>
              <a:rPr lang="en-GB" dirty="0"/>
              <a:t> Methodology. </a:t>
            </a:r>
            <a:r>
              <a:rPr lang="en-GB" i="1" dirty="0"/>
              <a:t>Organizational Research Methods,</a:t>
            </a:r>
            <a:r>
              <a:rPr lang="en-GB" dirty="0"/>
              <a:t> 16</a:t>
            </a:r>
            <a:r>
              <a:rPr lang="en-GB" b="1" dirty="0"/>
              <a:t>,</a:t>
            </a:r>
            <a:r>
              <a:rPr lang="en-GB" dirty="0"/>
              <a:t> 15-31.</a:t>
            </a:r>
          </a:p>
          <a:p>
            <a:r>
              <a:rPr lang="en-GB" dirty="0"/>
              <a:t>HOGLUND, M. 2012. Quid pro quo? Examining talent management through the lens of psychological contracts. </a:t>
            </a:r>
            <a:r>
              <a:rPr lang="en-GB" i="1" dirty="0"/>
              <a:t>Personnel review.,</a:t>
            </a:r>
            <a:r>
              <a:rPr lang="en-GB" dirty="0"/>
              <a:t> 41</a:t>
            </a:r>
            <a:r>
              <a:rPr lang="en-GB" b="1" dirty="0"/>
              <a:t>,</a:t>
            </a:r>
            <a:r>
              <a:rPr lang="en-GB" dirty="0"/>
              <a:t> 126-142.</a:t>
            </a:r>
          </a:p>
          <a:p>
            <a:r>
              <a:rPr lang="en-GB" dirty="0"/>
              <a:t>ILM 2013. The Leadership and Management Talent Pipeline. London: Institute of Leadership and Management UK.</a:t>
            </a:r>
          </a:p>
          <a:p>
            <a:r>
              <a:rPr lang="en-GB" dirty="0"/>
              <a:t>KHOREVA, V., VAIMAN, V. &amp; VAN ZALK, M. 2017. Talent management practice effectiveness: investigating employee perspective. </a:t>
            </a:r>
            <a:r>
              <a:rPr lang="en-GB" i="1" dirty="0"/>
              <a:t>Employee Relations,</a:t>
            </a:r>
            <a:r>
              <a:rPr lang="en-GB" dirty="0"/>
              <a:t> 39</a:t>
            </a:r>
            <a:r>
              <a:rPr lang="en-GB" b="1" dirty="0"/>
              <a:t>,</a:t>
            </a:r>
            <a:r>
              <a:rPr lang="en-GB" dirty="0"/>
              <a:t> 19-33.</a:t>
            </a:r>
          </a:p>
          <a:p>
            <a:r>
              <a:rPr lang="en-GB" dirty="0"/>
              <a:t>KING, K. A. 2016. The talent deal and journey. </a:t>
            </a:r>
            <a:r>
              <a:rPr lang="en-GB" i="1" dirty="0"/>
              <a:t>Employee Relations,</a:t>
            </a:r>
            <a:r>
              <a:rPr lang="en-GB" dirty="0"/>
              <a:t> 38</a:t>
            </a:r>
            <a:r>
              <a:rPr lang="en-GB" b="1" dirty="0"/>
              <a:t>,</a:t>
            </a:r>
            <a:r>
              <a:rPr lang="en-GB" dirty="0"/>
              <a:t> 94-111.</a:t>
            </a:r>
          </a:p>
          <a:p>
            <a:r>
              <a:rPr lang="en-GB" dirty="0"/>
              <a:t>LOUIS, D. &amp; FATIEN DIOCHON, P. 2018. The coaching space: A production of power relationships in organizational settings. </a:t>
            </a:r>
            <a:r>
              <a:rPr lang="en-GB" i="1" dirty="0"/>
              <a:t>Organization,</a:t>
            </a:r>
            <a:r>
              <a:rPr lang="en-GB" dirty="0"/>
              <a:t> 25</a:t>
            </a:r>
            <a:r>
              <a:rPr lang="en-GB" b="1" dirty="0"/>
              <a:t>,</a:t>
            </a:r>
            <a:r>
              <a:rPr lang="en-GB" dirty="0"/>
              <a:t> 710-731.</a:t>
            </a:r>
          </a:p>
          <a:p>
            <a:r>
              <a:rPr lang="en-GB" dirty="0"/>
              <a:t>LOW, C. H., BORDIA, P. &amp; BORDIA, S. 2016. What do employees want and why? An exploration of employees’ preferred psychological contract elements across career stages. </a:t>
            </a:r>
            <a:r>
              <a:rPr lang="en-GB" i="1" dirty="0"/>
              <a:t>Human Relations,</a:t>
            </a:r>
            <a:r>
              <a:rPr lang="en-GB" dirty="0"/>
              <a:t> 69</a:t>
            </a:r>
            <a:r>
              <a:rPr lang="en-GB" b="1" dirty="0"/>
              <a:t>,</a:t>
            </a:r>
            <a:r>
              <a:rPr lang="en-GB" dirty="0"/>
              <a:t> 1457-1481.</a:t>
            </a:r>
          </a:p>
          <a:p>
            <a:endParaRPr lang="fr-FR" dirty="0"/>
          </a:p>
        </p:txBody>
      </p:sp>
    </p:spTree>
    <p:extLst>
      <p:ext uri="{BB962C8B-B14F-4D97-AF65-F5344CB8AC3E}">
        <p14:creationId xmlns:p14="http://schemas.microsoft.com/office/powerpoint/2010/main" val="66578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58368" y="438912"/>
            <a:ext cx="8003429" cy="6815328"/>
          </a:xfrm>
        </p:spPr>
        <p:txBody>
          <a:bodyPr>
            <a:noAutofit/>
          </a:bodyPr>
          <a:lstStyle/>
          <a:p>
            <a:r>
              <a:rPr lang="en-GB" dirty="0"/>
              <a:t>LUENEBURGER, A. 2012. Retaining High Potential Talent: Assessment and Coaching As a Means of Avoiding the "</a:t>
            </a:r>
            <a:r>
              <a:rPr lang="en-GB" dirty="0" err="1"/>
              <a:t>Mahna-Mahna</a:t>
            </a:r>
            <a:r>
              <a:rPr lang="en-GB" dirty="0"/>
              <a:t>" Effect. </a:t>
            </a:r>
            <a:r>
              <a:rPr lang="en-GB" i="1" dirty="0"/>
              <a:t>International Journal of Evidence Based Coaching &amp; Mentoring,</a:t>
            </a:r>
            <a:r>
              <a:rPr lang="en-GB" dirty="0"/>
              <a:t> 10</a:t>
            </a:r>
            <a:r>
              <a:rPr lang="en-GB" b="1" dirty="0"/>
              <a:t>,</a:t>
            </a:r>
            <a:r>
              <a:rPr lang="en-GB" dirty="0"/>
              <a:t> 124-131.</a:t>
            </a:r>
          </a:p>
          <a:p>
            <a:r>
              <a:rPr lang="en-GB" dirty="0"/>
              <a:t>LV, Z. &amp; XU, T. 2016. Psychological contract breach, high-performance work system and engagement: the mediated effect of person-organization fit. </a:t>
            </a:r>
            <a:r>
              <a:rPr lang="en-GB" i="1" dirty="0"/>
              <a:t>The International Journal of Human Resource Management</a:t>
            </a:r>
            <a:r>
              <a:rPr lang="en-GB" b="1" dirty="0"/>
              <a:t>,</a:t>
            </a:r>
            <a:r>
              <a:rPr lang="en-GB" dirty="0"/>
              <a:t> 1-28.</a:t>
            </a:r>
          </a:p>
          <a:p>
            <a:r>
              <a:rPr lang="en-GB" dirty="0"/>
              <a:t>MAAIKE, T. 2018. How high potential coaching can add value – for participants and the organisation. </a:t>
            </a:r>
            <a:r>
              <a:rPr lang="en-GB" i="1" dirty="0"/>
              <a:t>International Journal of Evidence Based Coaching and Mentoring</a:t>
            </a:r>
            <a:r>
              <a:rPr lang="en-GB" b="1" dirty="0"/>
              <a:t>,</a:t>
            </a:r>
            <a:r>
              <a:rPr lang="en-GB" dirty="0"/>
              <a:t> 61-72.</a:t>
            </a:r>
          </a:p>
          <a:p>
            <a:r>
              <a:rPr lang="en-GB" dirty="0"/>
              <a:t>MATHIAS, H. 2012. Quid pro quo? Examining talent management through the lens of psychological contracts. </a:t>
            </a:r>
            <a:r>
              <a:rPr lang="en-GB" i="1" dirty="0"/>
              <a:t>Personnel Review,</a:t>
            </a:r>
            <a:r>
              <a:rPr lang="en-GB" dirty="0"/>
              <a:t> 41</a:t>
            </a:r>
            <a:r>
              <a:rPr lang="en-GB" b="1" dirty="0"/>
              <a:t>,</a:t>
            </a:r>
            <a:r>
              <a:rPr lang="en-GB" dirty="0"/>
              <a:t> 126-142.</a:t>
            </a:r>
          </a:p>
          <a:p>
            <a:r>
              <a:rPr lang="en-GB" dirty="0"/>
              <a:t>MCCOMB, C. 2009. How Does Psychological Contract Explain the Efficacy of Coaching? </a:t>
            </a:r>
            <a:r>
              <a:rPr lang="en-GB" i="1" dirty="0"/>
              <a:t>New Zealand Journal of Employment Relations (Online),</a:t>
            </a:r>
            <a:r>
              <a:rPr lang="en-GB" dirty="0"/>
              <a:t> 34</a:t>
            </a:r>
            <a:r>
              <a:rPr lang="en-GB" b="1" dirty="0"/>
              <a:t>,</a:t>
            </a:r>
            <a:r>
              <a:rPr lang="en-GB" dirty="0"/>
              <a:t> 44-60.</a:t>
            </a:r>
          </a:p>
          <a:p>
            <a:r>
              <a:rPr lang="en-GB" dirty="0"/>
              <a:t>MCDERMOTT, A. M., CONWAY, E., ROUSSEAU, D. M. &amp; FLOOD, P. C. 2013. Promoting Effective Psychological Contracts Through Leadership: The Missing Link Between HR Strategy and Performance. </a:t>
            </a:r>
            <a:r>
              <a:rPr lang="en-GB" i="1" dirty="0"/>
              <a:t>Human Resource Management,</a:t>
            </a:r>
            <a:r>
              <a:rPr lang="en-GB" dirty="0"/>
              <a:t> 52</a:t>
            </a:r>
            <a:r>
              <a:rPr lang="en-GB" b="1" dirty="0"/>
              <a:t>,</a:t>
            </a:r>
            <a:r>
              <a:rPr lang="en-GB" dirty="0"/>
              <a:t> 289-310.</a:t>
            </a:r>
          </a:p>
          <a:p>
            <a:r>
              <a:rPr lang="en-GB" dirty="0"/>
              <a:t>NOWELL, L. S., NORRIS, J. M., WHITE, D. E. &amp; MOULES, N. J. 2017. Thematic Analysis. </a:t>
            </a:r>
            <a:r>
              <a:rPr lang="en-GB" i="1" dirty="0"/>
              <a:t>International Journal of Qualitative Methods,</a:t>
            </a:r>
            <a:r>
              <a:rPr lang="en-GB" dirty="0"/>
              <a:t> 16.</a:t>
            </a:r>
          </a:p>
          <a:p>
            <a:r>
              <a:rPr lang="en-GB" dirty="0"/>
              <a:t>PASSMORE, J. 2010. </a:t>
            </a:r>
            <a:r>
              <a:rPr lang="en-GB" i="1" dirty="0"/>
              <a:t>Leadership coaching : working with leaders to develop elite performance, </a:t>
            </a:r>
            <a:r>
              <a:rPr lang="en-GB" dirty="0"/>
              <a:t>London, London : Kogan Page.</a:t>
            </a:r>
          </a:p>
          <a:p>
            <a:r>
              <a:rPr lang="en-GB" dirty="0"/>
              <a:t>PASSMORE, J., PETERSON, D. B. &amp; FREIRE, T. 2013. </a:t>
            </a:r>
            <a:r>
              <a:rPr lang="en-GB" i="1" dirty="0"/>
              <a:t>The Wiley-Blackwell handbook of the psychology of coaching and mentoring, </a:t>
            </a:r>
            <a:r>
              <a:rPr lang="en-GB" dirty="0"/>
              <a:t>Chichester, Wiley-Blackwell.</a:t>
            </a:r>
          </a:p>
          <a:p>
            <a:endParaRPr lang="en-GB" dirty="0"/>
          </a:p>
        </p:txBody>
      </p:sp>
    </p:spTree>
    <p:extLst>
      <p:ext uri="{BB962C8B-B14F-4D97-AF65-F5344CB8AC3E}">
        <p14:creationId xmlns:p14="http://schemas.microsoft.com/office/powerpoint/2010/main" val="212441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58368" y="438912"/>
            <a:ext cx="8003429" cy="5827776"/>
          </a:xfrm>
        </p:spPr>
        <p:txBody>
          <a:bodyPr>
            <a:noAutofit/>
          </a:bodyPr>
          <a:lstStyle/>
          <a:p>
            <a:r>
              <a:rPr lang="en-GB" dirty="0"/>
              <a:t>PATTON, M. Q. 2015. </a:t>
            </a:r>
            <a:r>
              <a:rPr lang="en-GB" i="1" dirty="0"/>
              <a:t>Qualitative research and evaluation methods : integrating theory and practice</a:t>
            </a:r>
            <a:r>
              <a:rPr lang="en-GB" dirty="0"/>
              <a:t>, Los Angeles : SAGE.</a:t>
            </a:r>
          </a:p>
          <a:p>
            <a:r>
              <a:rPr lang="en-GB" dirty="0"/>
              <a:t>ROUSSEAU, D. M. 1995. </a:t>
            </a:r>
            <a:r>
              <a:rPr lang="en-GB" i="1" dirty="0"/>
              <a:t>Psychological contracts in organizations. [electronic resource] : understanding written and unwritten agreements</a:t>
            </a:r>
            <a:r>
              <a:rPr lang="en-GB" dirty="0"/>
              <a:t>, Thousand Oaks, CA ; London : Sage Publications, c1995.</a:t>
            </a:r>
          </a:p>
          <a:p>
            <a:r>
              <a:rPr lang="en-GB" dirty="0"/>
              <a:t>SCHALK, M. &amp; LANDETA, J. 2017. Internal versus external executive coaching. </a:t>
            </a:r>
            <a:r>
              <a:rPr lang="en-GB" i="1" dirty="0"/>
              <a:t>Coaching: An International Journal of Theory, Research and Practice,</a:t>
            </a:r>
            <a:r>
              <a:rPr lang="en-GB" dirty="0"/>
              <a:t> 10</a:t>
            </a:r>
            <a:r>
              <a:rPr lang="en-GB" b="1" dirty="0"/>
              <a:t>,</a:t>
            </a:r>
            <a:r>
              <a:rPr lang="en-GB" dirty="0"/>
              <a:t> 140-156.</a:t>
            </a:r>
          </a:p>
          <a:p>
            <a:r>
              <a:rPr lang="en-GB" dirty="0"/>
              <a:t>SCHUTTE, F. &amp; STEYN, R. 2015. The scientific building blocks for business coaching: A literature review. </a:t>
            </a:r>
            <a:r>
              <a:rPr lang="en-GB" i="1" dirty="0"/>
              <a:t>South African Journal of Human Resource Management,</a:t>
            </a:r>
            <a:r>
              <a:rPr lang="en-GB" dirty="0"/>
              <a:t> 13</a:t>
            </a:r>
            <a:r>
              <a:rPr lang="en-GB" b="1" dirty="0"/>
              <a:t>,</a:t>
            </a:r>
            <a:r>
              <a:rPr lang="en-GB" dirty="0"/>
              <a:t> e1-e11.</a:t>
            </a:r>
          </a:p>
          <a:p>
            <a:r>
              <a:rPr lang="en-GB" dirty="0"/>
              <a:t>STAKE, R. E. 1995. </a:t>
            </a:r>
            <a:r>
              <a:rPr lang="en-GB" i="1" dirty="0"/>
              <a:t>The art of case study research, </a:t>
            </a:r>
            <a:r>
              <a:rPr lang="en-GB" dirty="0"/>
              <a:t>Thousand Oaks, Calif. ; London, Thousand Oaks, Calif. ; London : Sage.</a:t>
            </a:r>
          </a:p>
          <a:p>
            <a:r>
              <a:rPr lang="en-GB" dirty="0"/>
              <a:t>STEWART, A. A. 2017. </a:t>
            </a:r>
            <a:r>
              <a:rPr lang="en-GB" i="1" dirty="0"/>
              <a:t>Psychological contracts in coaching.</a:t>
            </a:r>
            <a:r>
              <a:rPr lang="en-GB" dirty="0"/>
              <a:t> [Great Britain] : Middlesex University, 2017.</a:t>
            </a:r>
          </a:p>
          <a:p>
            <a:r>
              <a:rPr lang="en-GB" dirty="0"/>
              <a:t>STURGES, J., CONWAY, N., GUEST, D. &amp; LIEFOOGHE, A. 2005. Managing the career deal: the psychological contract as a framework for understanding career management, organizational commitment and work </a:t>
            </a:r>
            <a:r>
              <a:rPr lang="en-GB" dirty="0" err="1"/>
              <a:t>behavior</a:t>
            </a:r>
            <a:r>
              <a:rPr lang="en-GB" dirty="0"/>
              <a:t>. </a:t>
            </a:r>
            <a:r>
              <a:rPr lang="en-GB" i="1" dirty="0"/>
              <a:t>Journal of Organizational </a:t>
            </a:r>
            <a:r>
              <a:rPr lang="en-GB" i="1" dirty="0" err="1"/>
              <a:t>Behavior</a:t>
            </a:r>
            <a:r>
              <a:rPr lang="en-GB" i="1" dirty="0"/>
              <a:t>,</a:t>
            </a:r>
            <a:r>
              <a:rPr lang="en-GB" dirty="0"/>
              <a:t> 26</a:t>
            </a:r>
            <a:r>
              <a:rPr lang="en-GB" b="1" dirty="0"/>
              <a:t>,</a:t>
            </a:r>
            <a:r>
              <a:rPr lang="en-GB" dirty="0"/>
              <a:t> 821-838.</a:t>
            </a:r>
          </a:p>
          <a:p>
            <a:endParaRPr lang="en-GB" dirty="0"/>
          </a:p>
        </p:txBody>
      </p:sp>
    </p:spTree>
    <p:extLst>
      <p:ext uri="{BB962C8B-B14F-4D97-AF65-F5344CB8AC3E}">
        <p14:creationId xmlns:p14="http://schemas.microsoft.com/office/powerpoint/2010/main" val="170450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8357615" cy="1205660"/>
          </a:xfrm>
        </p:spPr>
        <p:txBody>
          <a:bodyPr>
            <a:noAutofit/>
          </a:bodyPr>
          <a:lstStyle/>
          <a:p>
            <a:pPr algn="ctr"/>
            <a:r>
              <a:rPr lang="fr-FR" dirty="0"/>
              <a:t>Coaching in Talent Management (TM) and Leadership </a:t>
            </a:r>
            <a:r>
              <a:rPr lang="fr-FR" dirty="0" err="1"/>
              <a:t>Development</a:t>
            </a:r>
            <a:r>
              <a:rPr lang="fr-FR" dirty="0"/>
              <a:t> (LD) programmes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7353023"/>
              </p:ext>
            </p:extLst>
          </p:nvPr>
        </p:nvGraphicFramePr>
        <p:xfrm>
          <a:off x="701420" y="1205660"/>
          <a:ext cx="7796403" cy="5390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17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F6FDB60-166E-4ADB-81FC-20437BBD9E1B}"/>
                                            </p:graphicEl>
                                          </p:spTgt>
                                        </p:tgtEl>
                                        <p:attrNameLst>
                                          <p:attrName>style.visibility</p:attrName>
                                        </p:attrNameLst>
                                      </p:cBhvr>
                                      <p:to>
                                        <p:strVal val="visible"/>
                                      </p:to>
                                    </p:set>
                                    <p:animEffect transition="in" filter="fade">
                                      <p:cBhvr>
                                        <p:cTn id="7" dur="500"/>
                                        <p:tgtEl>
                                          <p:spTgt spid="4">
                                            <p:graphicEl>
                                              <a:dgm id="{EF6FDB60-166E-4ADB-81FC-20437BBD9E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48784F4-0636-44A2-AFBA-BACB36C2EAAB}"/>
                                            </p:graphicEl>
                                          </p:spTgt>
                                        </p:tgtEl>
                                        <p:attrNameLst>
                                          <p:attrName>style.visibility</p:attrName>
                                        </p:attrNameLst>
                                      </p:cBhvr>
                                      <p:to>
                                        <p:strVal val="visible"/>
                                      </p:to>
                                    </p:set>
                                    <p:animEffect transition="in" filter="fade">
                                      <p:cBhvr>
                                        <p:cTn id="12" dur="500"/>
                                        <p:tgtEl>
                                          <p:spTgt spid="4">
                                            <p:graphicEl>
                                              <a:dgm id="{B48784F4-0636-44A2-AFBA-BACB36C2EAA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E7B7026-7F71-4C45-8245-994CEA0FCE4B}"/>
                                            </p:graphicEl>
                                          </p:spTgt>
                                        </p:tgtEl>
                                        <p:attrNameLst>
                                          <p:attrName>style.visibility</p:attrName>
                                        </p:attrNameLst>
                                      </p:cBhvr>
                                      <p:to>
                                        <p:strVal val="visible"/>
                                      </p:to>
                                    </p:set>
                                    <p:animEffect transition="in" filter="fade">
                                      <p:cBhvr>
                                        <p:cTn id="17" dur="500"/>
                                        <p:tgtEl>
                                          <p:spTgt spid="4">
                                            <p:graphicEl>
                                              <a:dgm id="{BE7B7026-7F71-4C45-8245-994CEA0FCE4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21FE061A-CF43-45DA-95CD-F4F410670FC2}"/>
                                            </p:graphicEl>
                                          </p:spTgt>
                                        </p:tgtEl>
                                        <p:attrNameLst>
                                          <p:attrName>style.visibility</p:attrName>
                                        </p:attrNameLst>
                                      </p:cBhvr>
                                      <p:to>
                                        <p:strVal val="visible"/>
                                      </p:to>
                                    </p:set>
                                    <p:animEffect transition="in" filter="fade">
                                      <p:cBhvr>
                                        <p:cTn id="22" dur="500"/>
                                        <p:tgtEl>
                                          <p:spTgt spid="4">
                                            <p:graphicEl>
                                              <a:dgm id="{21FE061A-CF43-45DA-95CD-F4F410670FC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65CE994D-D406-454C-A55A-0FA7ED9B2E07}"/>
                                            </p:graphicEl>
                                          </p:spTgt>
                                        </p:tgtEl>
                                        <p:attrNameLst>
                                          <p:attrName>style.visibility</p:attrName>
                                        </p:attrNameLst>
                                      </p:cBhvr>
                                      <p:to>
                                        <p:strVal val="visible"/>
                                      </p:to>
                                    </p:set>
                                    <p:animEffect transition="in" filter="fade">
                                      <p:cBhvr>
                                        <p:cTn id="27" dur="500"/>
                                        <p:tgtEl>
                                          <p:spTgt spid="4">
                                            <p:graphicEl>
                                              <a:dgm id="{65CE994D-D406-454C-A55A-0FA7ED9B2E0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EEB85E74-BE1F-4265-95F2-66E2B72B86D8}"/>
                                            </p:graphicEl>
                                          </p:spTgt>
                                        </p:tgtEl>
                                        <p:attrNameLst>
                                          <p:attrName>style.visibility</p:attrName>
                                        </p:attrNameLst>
                                      </p:cBhvr>
                                      <p:to>
                                        <p:strVal val="visible"/>
                                      </p:to>
                                    </p:set>
                                    <p:animEffect transition="in" filter="fade">
                                      <p:cBhvr>
                                        <p:cTn id="32" dur="500"/>
                                        <p:tgtEl>
                                          <p:spTgt spid="4">
                                            <p:graphicEl>
                                              <a:dgm id="{EEB85E74-BE1F-4265-95F2-66E2B72B86D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8B58F1DA-1B0A-46A8-AC12-E9A119BFF383}"/>
                                            </p:graphicEl>
                                          </p:spTgt>
                                        </p:tgtEl>
                                        <p:attrNameLst>
                                          <p:attrName>style.visibility</p:attrName>
                                        </p:attrNameLst>
                                      </p:cBhvr>
                                      <p:to>
                                        <p:strVal val="visible"/>
                                      </p:to>
                                    </p:set>
                                    <p:animEffect transition="in" filter="fade">
                                      <p:cBhvr>
                                        <p:cTn id="37" dur="500"/>
                                        <p:tgtEl>
                                          <p:spTgt spid="4">
                                            <p:graphicEl>
                                              <a:dgm id="{8B58F1DA-1B0A-46A8-AC12-E9A119BFF38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AD95654F-C185-4B80-97B7-C6B21C5BF2C8}"/>
                                            </p:graphicEl>
                                          </p:spTgt>
                                        </p:tgtEl>
                                        <p:attrNameLst>
                                          <p:attrName>style.visibility</p:attrName>
                                        </p:attrNameLst>
                                      </p:cBhvr>
                                      <p:to>
                                        <p:strVal val="visible"/>
                                      </p:to>
                                    </p:set>
                                    <p:animEffect transition="in" filter="fade">
                                      <p:cBhvr>
                                        <p:cTn id="42" dur="500"/>
                                        <p:tgtEl>
                                          <p:spTgt spid="4">
                                            <p:graphicEl>
                                              <a:dgm id="{AD95654F-C185-4B80-97B7-C6B21C5BF2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a16="http://schemas.microsoft.com/office/drawing/2014/main" id="{E591E5D3-FD0E-EB4E-9196-B0A1848E68FB}"/>
              </a:ext>
            </a:extLst>
          </p:cNvPr>
          <p:cNvSpPr/>
          <p:nvPr/>
        </p:nvSpPr>
        <p:spPr>
          <a:xfrm>
            <a:off x="374904" y="1109472"/>
            <a:ext cx="2429256" cy="2779776"/>
          </a:xfrm>
          <a:prstGeom prst="wedgeRoundRectCallout">
            <a:avLst>
              <a:gd name="adj1" fmla="val 61380"/>
              <a:gd name="adj2" fmla="val 756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What is the perceived role of coaching for leaders receiving coaching at various stages in their career in a global </a:t>
            </a:r>
            <a:r>
              <a:rPr lang="en-US" sz="2000" err="1"/>
              <a:t>organisation</a:t>
            </a:r>
            <a:r>
              <a:rPr lang="en-US" sz="2000"/>
              <a:t>?</a:t>
            </a:r>
          </a:p>
        </p:txBody>
      </p:sp>
      <p:sp>
        <p:nvSpPr>
          <p:cNvPr id="5" name="Rounded Rectangular Callout 4">
            <a:extLst>
              <a:ext uri="{FF2B5EF4-FFF2-40B4-BE49-F238E27FC236}">
                <a16:creationId xmlns:a16="http://schemas.microsoft.com/office/drawing/2014/main" id="{9831AA6D-6245-F847-9695-1CFAEB310A72}"/>
              </a:ext>
            </a:extLst>
          </p:cNvPr>
          <p:cNvSpPr/>
          <p:nvPr/>
        </p:nvSpPr>
        <p:spPr>
          <a:xfrm>
            <a:off x="3048000" y="208026"/>
            <a:ext cx="3108960" cy="2779776"/>
          </a:xfrm>
          <a:prstGeom prst="wedgeRoundRectCallout">
            <a:avLst>
              <a:gd name="adj1" fmla="val -16798"/>
              <a:gd name="adj2" fmla="val 639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How do leaders, HR managers, internal and external coaches perceive the contribution of coaching in the context of a global talent management and leadership development </a:t>
            </a:r>
            <a:r>
              <a:rPr lang="en-US" err="1"/>
              <a:t>programme</a:t>
            </a:r>
            <a:r>
              <a:rPr lang="en-US"/>
              <a:t> in a multinational company?</a:t>
            </a:r>
          </a:p>
        </p:txBody>
      </p:sp>
      <p:sp>
        <p:nvSpPr>
          <p:cNvPr id="6" name="Rounded Rectangular Callout 5">
            <a:extLst>
              <a:ext uri="{FF2B5EF4-FFF2-40B4-BE49-F238E27FC236}">
                <a16:creationId xmlns:a16="http://schemas.microsoft.com/office/drawing/2014/main" id="{A5D54857-92F9-8B4B-9F67-11260373C548}"/>
              </a:ext>
            </a:extLst>
          </p:cNvPr>
          <p:cNvSpPr/>
          <p:nvPr/>
        </p:nvSpPr>
        <p:spPr>
          <a:xfrm>
            <a:off x="6400800" y="2276856"/>
            <a:ext cx="2429254" cy="2304288"/>
          </a:xfrm>
          <a:prstGeom prst="wedgeRoundRectCallout">
            <a:avLst>
              <a:gd name="adj1" fmla="val -68941"/>
              <a:gd name="adj2" fmla="val 908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coaching intervention be construed in the context of global talent management and leadership development?</a:t>
            </a:r>
            <a:endParaRPr lang="en-GB" dirty="0"/>
          </a:p>
        </p:txBody>
      </p:sp>
      <p:pic>
        <p:nvPicPr>
          <p:cNvPr id="2" name="Picture 1">
            <a:extLst>
              <a:ext uri="{FF2B5EF4-FFF2-40B4-BE49-F238E27FC236}">
                <a16:creationId xmlns:a16="http://schemas.microsoft.com/office/drawing/2014/main" id="{97BA4953-791A-DC41-ACF5-3FB610F2982D}"/>
              </a:ext>
            </a:extLst>
          </p:cNvPr>
          <p:cNvPicPr>
            <a:picLocks noChangeAspect="1"/>
          </p:cNvPicPr>
          <p:nvPr/>
        </p:nvPicPr>
        <p:blipFill>
          <a:blip r:embed="rId2"/>
          <a:stretch>
            <a:fillRect/>
          </a:stretch>
        </p:blipFill>
        <p:spPr>
          <a:xfrm>
            <a:off x="3357373" y="3429000"/>
            <a:ext cx="2429254" cy="2777427"/>
          </a:xfrm>
          <a:prstGeom prst="rect">
            <a:avLst/>
          </a:prstGeom>
        </p:spPr>
      </p:pic>
    </p:spTree>
    <p:extLst>
      <p:ext uri="{BB962C8B-B14F-4D97-AF65-F5344CB8AC3E}">
        <p14:creationId xmlns:p14="http://schemas.microsoft.com/office/powerpoint/2010/main" val="377653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484413" cy="5772840"/>
          </a:xfrm>
        </p:spPr>
        <p:txBody>
          <a:bodyPr anchor="ctr">
            <a:normAutofit/>
          </a:bodyPr>
          <a:lstStyle/>
          <a:p>
            <a:r>
              <a:rPr lang="en-US" dirty="0">
                <a:solidFill>
                  <a:srgbClr val="FFFFFF"/>
                </a:solidFill>
              </a:rPr>
              <a:t>Review of TM and coaching literature</a:t>
            </a:r>
          </a:p>
        </p:txBody>
      </p:sp>
      <p:sp>
        <p:nvSpPr>
          <p:cNvPr id="14" name="Rectangle 13">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CB063E8-E798-4345-9CC5-7C68C3985F28}"/>
              </a:ext>
            </a:extLst>
          </p:cNvPr>
          <p:cNvGraphicFramePr>
            <a:graphicFrameLocks noGrp="1"/>
          </p:cNvGraphicFramePr>
          <p:nvPr>
            <p:ph idx="1"/>
            <p:extLst>
              <p:ext uri="{D42A27DB-BD31-4B8C-83A1-F6EECF244321}">
                <p14:modId xmlns:p14="http://schemas.microsoft.com/office/powerpoint/2010/main" val="1014737398"/>
              </p:ext>
            </p:extLst>
          </p:nvPr>
        </p:nvGraphicFramePr>
        <p:xfrm>
          <a:off x="3339846" y="158496"/>
          <a:ext cx="5536691" cy="6510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77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C27D3A1-253E-CD4E-8156-F2E4D2B7F51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E020B73-8E07-C644-AE81-FE05B84D97E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037041F-D364-9F44-88BB-65A1BDA01C5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36E34D3-0C4D-D143-A396-107538E5B02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EFEDFB-3096-914B-82DA-A67D834869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1759" y="833588"/>
            <a:ext cx="3230547" cy="5177419"/>
          </a:xfrm>
        </p:spPr>
        <p:txBody>
          <a:bodyPr anchor="ctr">
            <a:normAutofit/>
          </a:bodyPr>
          <a:lstStyle/>
          <a:p>
            <a:r>
              <a:rPr lang="en-GB"/>
              <a:t>Research design </a:t>
            </a:r>
            <a:br>
              <a:rPr lang="en-GB" dirty="0"/>
            </a:br>
            <a:br>
              <a:rPr lang="en-GB" dirty="0"/>
            </a:br>
            <a:r>
              <a:rPr lang="en-GB" sz="2200" dirty="0"/>
              <a:t>- Single case study</a:t>
            </a:r>
            <a:br>
              <a:rPr lang="en-GB" sz="2200" dirty="0"/>
            </a:br>
            <a:br>
              <a:rPr lang="en-US" sz="2200" dirty="0"/>
            </a:br>
            <a:r>
              <a:rPr lang="en-GB" sz="2200" dirty="0"/>
              <a:t>- Global firm in </a:t>
            </a:r>
            <a:r>
              <a:rPr lang="en-US" sz="2200" dirty="0"/>
              <a:t>banking and financial services industry</a:t>
            </a:r>
            <a:br>
              <a:rPr lang="en-US" sz="2200" dirty="0"/>
            </a:br>
            <a:br>
              <a:rPr lang="en-US" sz="2200" dirty="0"/>
            </a:br>
            <a:r>
              <a:rPr lang="en-US" sz="2200" dirty="0"/>
              <a:t>- EMEA region- 55 countries</a:t>
            </a:r>
            <a:br>
              <a:rPr lang="en-US" sz="2200" dirty="0"/>
            </a:br>
            <a:br>
              <a:rPr lang="en-US" sz="2200" dirty="0"/>
            </a:br>
            <a:r>
              <a:rPr lang="en-US" sz="2200" dirty="0"/>
              <a:t>- Purposive and snowball sampling</a:t>
            </a:r>
            <a:br>
              <a:rPr lang="en-US" sz="2200" dirty="0"/>
            </a:br>
            <a:br>
              <a:rPr lang="en-US" sz="2200" dirty="0"/>
            </a:br>
            <a:r>
              <a:rPr lang="en-US" sz="2200" dirty="0"/>
              <a:t>- Semi-structured interviews</a:t>
            </a:r>
            <a:br>
              <a:rPr lang="en-US" sz="2200" dirty="0"/>
            </a:br>
            <a:br>
              <a:rPr lang="en-US" sz="2200" dirty="0"/>
            </a:br>
            <a:r>
              <a:rPr lang="en-US" sz="2200" dirty="0"/>
              <a:t>- Thematic analysis</a:t>
            </a:r>
            <a:endParaRPr lang="en-GB" dirty="0"/>
          </a:p>
        </p:txBody>
      </p:sp>
      <p:graphicFrame>
        <p:nvGraphicFramePr>
          <p:cNvPr id="4" name="Content Placeholder 3">
            <a:extLst>
              <a:ext uri="{FF2B5EF4-FFF2-40B4-BE49-F238E27FC236}">
                <a16:creationId xmlns:a16="http://schemas.microsoft.com/office/drawing/2014/main" id="{E2447C1D-B522-3E4E-A110-45171690F0D7}"/>
              </a:ext>
            </a:extLst>
          </p:cNvPr>
          <p:cNvGraphicFramePr>
            <a:graphicFrameLocks noGrp="1"/>
          </p:cNvGraphicFramePr>
          <p:nvPr>
            <p:ph idx="1"/>
            <p:extLst>
              <p:ext uri="{D42A27DB-BD31-4B8C-83A1-F6EECF244321}">
                <p14:modId xmlns:p14="http://schemas.microsoft.com/office/powerpoint/2010/main" val="2675449761"/>
              </p:ext>
            </p:extLst>
          </p:nvPr>
        </p:nvGraphicFramePr>
        <p:xfrm>
          <a:off x="481694" y="316992"/>
          <a:ext cx="4821825" cy="5694015"/>
        </p:xfrm>
        <a:graphic>
          <a:graphicData uri="http://schemas.openxmlformats.org/drawingml/2006/table">
            <a:tbl>
              <a:tblPr firstRow="1" bandRow="1">
                <a:tableStyleId>{5C22544A-7EE6-4342-B048-85BDC9FD1C3A}</a:tableStyleId>
              </a:tblPr>
              <a:tblGrid>
                <a:gridCol w="2081102">
                  <a:extLst>
                    <a:ext uri="{9D8B030D-6E8A-4147-A177-3AD203B41FA5}">
                      <a16:colId xmlns:a16="http://schemas.microsoft.com/office/drawing/2014/main" val="2355743820"/>
                    </a:ext>
                  </a:extLst>
                </a:gridCol>
                <a:gridCol w="1125692">
                  <a:extLst>
                    <a:ext uri="{9D8B030D-6E8A-4147-A177-3AD203B41FA5}">
                      <a16:colId xmlns:a16="http://schemas.microsoft.com/office/drawing/2014/main" val="1903474063"/>
                    </a:ext>
                  </a:extLst>
                </a:gridCol>
                <a:gridCol w="1178574">
                  <a:extLst>
                    <a:ext uri="{9D8B030D-6E8A-4147-A177-3AD203B41FA5}">
                      <a16:colId xmlns:a16="http://schemas.microsoft.com/office/drawing/2014/main" val="990935629"/>
                    </a:ext>
                  </a:extLst>
                </a:gridCol>
                <a:gridCol w="436457">
                  <a:extLst>
                    <a:ext uri="{9D8B030D-6E8A-4147-A177-3AD203B41FA5}">
                      <a16:colId xmlns:a16="http://schemas.microsoft.com/office/drawing/2014/main" val="2570720578"/>
                    </a:ext>
                  </a:extLst>
                </a:gridCol>
              </a:tblGrid>
              <a:tr h="979055">
                <a:tc>
                  <a:txBody>
                    <a:bodyPr/>
                    <a:lstStyle/>
                    <a:p>
                      <a:pPr algn="ctr">
                        <a:lnSpc>
                          <a:spcPct val="115000"/>
                        </a:lnSpc>
                        <a:spcAft>
                          <a:spcPts val="1000"/>
                        </a:spcAft>
                      </a:pPr>
                      <a:r>
                        <a:rPr lang="en-US" sz="1600">
                          <a:effectLst/>
                        </a:rPr>
                        <a:t>Talent Management </a:t>
                      </a:r>
                      <a:r>
                        <a:rPr lang="en-US" sz="1600" err="1">
                          <a:effectLst/>
                        </a:rPr>
                        <a:t>Programmes</a:t>
                      </a:r>
                      <a:endParaRPr lang="en-US" sz="1600">
                        <a:effectLst/>
                      </a:endParaRPr>
                    </a:p>
                    <a:p>
                      <a:pPr>
                        <a:lnSpc>
                          <a:spcPct val="115000"/>
                        </a:lnSpc>
                        <a:spcAft>
                          <a:spcPts val="1000"/>
                        </a:spcAft>
                      </a:pP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nSpc>
                          <a:spcPct val="115000"/>
                        </a:lnSpc>
                        <a:spcAft>
                          <a:spcPts val="1000"/>
                        </a:spcAft>
                      </a:pPr>
                      <a:r>
                        <a:rPr lang="en-US" sz="1600">
                          <a:effectLst/>
                        </a:rPr>
                        <a:t>1st round interviews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nSpc>
                          <a:spcPct val="115000"/>
                        </a:lnSpc>
                        <a:spcAft>
                          <a:spcPts val="1000"/>
                        </a:spcAft>
                      </a:pPr>
                      <a:r>
                        <a:rPr lang="en-US" sz="1600">
                          <a:effectLst/>
                        </a:rPr>
                        <a:t>2nd round interviews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rowSpan="12">
                  <a:txBody>
                    <a:bodyPr/>
                    <a:lstStyle/>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b="1">
                          <a:effectLst/>
                        </a:rPr>
                        <a:t>30</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extLst>
                  <a:ext uri="{0D108BD9-81ED-4DB2-BD59-A6C34878D82A}">
                    <a16:rowId xmlns:a16="http://schemas.microsoft.com/office/drawing/2014/main" val="1991554307"/>
                  </a:ext>
                </a:extLst>
              </a:tr>
              <a:tr h="559973">
                <a:tc>
                  <a:txBody>
                    <a:bodyPr/>
                    <a:lstStyle/>
                    <a:p>
                      <a:pPr>
                        <a:lnSpc>
                          <a:spcPct val="115000"/>
                        </a:lnSpc>
                        <a:spcAft>
                          <a:spcPts val="1000"/>
                        </a:spcAft>
                      </a:pPr>
                      <a:r>
                        <a:rPr lang="en-US" sz="1600" dirty="0" err="1">
                          <a:effectLst/>
                        </a:rPr>
                        <a:t>Programme</a:t>
                      </a:r>
                      <a:r>
                        <a:rPr lang="en-US" sz="1600" dirty="0">
                          <a:effectLst/>
                        </a:rPr>
                        <a:t> A - Emerging leaders- VP</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1616857583"/>
                  </a:ext>
                </a:extLst>
              </a:tr>
              <a:tr h="559973">
                <a:tc>
                  <a:txBody>
                    <a:bodyPr/>
                    <a:lstStyle/>
                    <a:p>
                      <a:pPr>
                        <a:lnSpc>
                          <a:spcPct val="115000"/>
                        </a:lnSpc>
                        <a:spcAft>
                          <a:spcPts val="1000"/>
                        </a:spcAft>
                      </a:pPr>
                      <a:r>
                        <a:rPr lang="en-US" sz="1600" dirty="0" err="1">
                          <a:effectLst/>
                        </a:rPr>
                        <a:t>Programme</a:t>
                      </a:r>
                      <a:r>
                        <a:rPr lang="en-US" sz="1600" dirty="0">
                          <a:effectLst/>
                        </a:rPr>
                        <a:t> B- Growing leaders-SVP-D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448576482"/>
                  </a:ext>
                </a:extLst>
              </a:tr>
              <a:tr h="559973">
                <a:tc>
                  <a:txBody>
                    <a:bodyPr/>
                    <a:lstStyle/>
                    <a:p>
                      <a:pPr>
                        <a:lnSpc>
                          <a:spcPct val="115000"/>
                        </a:lnSpc>
                        <a:spcAft>
                          <a:spcPts val="1000"/>
                        </a:spcAft>
                      </a:pPr>
                      <a:r>
                        <a:rPr lang="en-US" sz="1600" dirty="0" err="1">
                          <a:effectLst/>
                        </a:rPr>
                        <a:t>Programme</a:t>
                      </a:r>
                      <a:r>
                        <a:rPr lang="en-US" sz="1600" dirty="0">
                          <a:effectLst/>
                        </a:rPr>
                        <a:t> C- Women leaders- D and MD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1337645296"/>
                  </a:ext>
                </a:extLst>
              </a:tr>
              <a:tr h="559973">
                <a:tc>
                  <a:txBody>
                    <a:bodyPr/>
                    <a:lstStyle/>
                    <a:p>
                      <a:pPr>
                        <a:lnSpc>
                          <a:spcPct val="115000"/>
                        </a:lnSpc>
                        <a:spcAft>
                          <a:spcPts val="1000"/>
                        </a:spcAft>
                      </a:pPr>
                      <a:r>
                        <a:rPr lang="en-US" sz="1600" dirty="0" err="1">
                          <a:effectLst/>
                        </a:rPr>
                        <a:t>Programme</a:t>
                      </a:r>
                      <a:r>
                        <a:rPr lang="en-US" sz="1600" dirty="0">
                          <a:effectLst/>
                        </a:rPr>
                        <a:t> D- Senior leaders- D and MD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1462786377"/>
                  </a:ext>
                </a:extLst>
              </a:tr>
              <a:tr h="271528">
                <a:tc>
                  <a:txBody>
                    <a:bodyPr/>
                    <a:lstStyle/>
                    <a:p>
                      <a:pP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3436440608"/>
                  </a:ext>
                </a:extLst>
              </a:tr>
              <a:tr h="271528">
                <a:tc>
                  <a:txBody>
                    <a:bodyPr/>
                    <a:lstStyle/>
                    <a:p>
                      <a:pPr>
                        <a:lnSpc>
                          <a:spcPct val="115000"/>
                        </a:lnSpc>
                        <a:spcAft>
                          <a:spcPts val="1000"/>
                        </a:spcAft>
                      </a:pPr>
                      <a:r>
                        <a:rPr lang="en-US" sz="1600">
                          <a:effectLst/>
                        </a:rPr>
                        <a:t>External coaches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1659599941"/>
                  </a:ext>
                </a:extLst>
              </a:tr>
              <a:tr h="271528">
                <a:tc>
                  <a:txBody>
                    <a:bodyPr/>
                    <a:lstStyle/>
                    <a:p>
                      <a:pPr>
                        <a:lnSpc>
                          <a:spcPct val="115000"/>
                        </a:lnSpc>
                        <a:spcAft>
                          <a:spcPts val="1000"/>
                        </a:spcAft>
                      </a:pPr>
                      <a:r>
                        <a:rPr lang="en-US" sz="1600">
                          <a:effectLst/>
                        </a:rPr>
                        <a:t>Internal coaches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674582387"/>
                  </a:ext>
                </a:extLst>
              </a:tr>
              <a:tr h="271528">
                <a:tc>
                  <a:txBody>
                    <a:bodyPr/>
                    <a:lstStyle/>
                    <a:p>
                      <a:pP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3609360910"/>
                  </a:ext>
                </a:extLst>
              </a:tr>
              <a:tr h="559973">
                <a:tc>
                  <a:txBody>
                    <a:bodyPr/>
                    <a:lstStyle/>
                    <a:p>
                      <a:pPr>
                        <a:lnSpc>
                          <a:spcPct val="115000"/>
                        </a:lnSpc>
                        <a:spcAft>
                          <a:spcPts val="1000"/>
                        </a:spcAft>
                      </a:pPr>
                      <a:r>
                        <a:rPr lang="en-US" sz="1600" dirty="0">
                          <a:effectLst/>
                        </a:rPr>
                        <a:t>HR managers and internal coach</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3050491826"/>
                  </a:ext>
                </a:extLst>
              </a:tr>
              <a:tr h="271528">
                <a:tc>
                  <a:txBody>
                    <a:bodyPr/>
                    <a:lstStyle/>
                    <a:p>
                      <a:pPr>
                        <a:lnSpc>
                          <a:spcPct val="115000"/>
                        </a:lnSpc>
                        <a:spcAft>
                          <a:spcPts val="1000"/>
                        </a:spcAft>
                      </a:pPr>
                      <a:r>
                        <a:rPr lang="en-US" sz="1600" dirty="0" err="1">
                          <a:effectLst/>
                        </a:rPr>
                        <a:t>Programme</a:t>
                      </a:r>
                      <a:r>
                        <a:rPr lang="en-US" sz="1600" dirty="0">
                          <a:effectLst/>
                        </a:rPr>
                        <a:t> managers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dirty="0">
                          <a:effectLst/>
                        </a:rPr>
                        <a:t>3</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a:effectLst/>
                        </a:rPr>
                        <a:t>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3889163215"/>
                  </a:ext>
                </a:extLst>
              </a:tr>
              <a:tr h="557455">
                <a:tc>
                  <a:txBody>
                    <a:bodyPr/>
                    <a:lstStyle/>
                    <a:p>
                      <a:pPr algn="r">
                        <a:lnSpc>
                          <a:spcPct val="115000"/>
                        </a:lnSpc>
                        <a:spcAft>
                          <a:spcPts val="1000"/>
                        </a:spcAft>
                      </a:pPr>
                      <a:r>
                        <a:rPr lang="en-US" sz="1600" b="1">
                          <a:effectLst/>
                        </a:rPr>
                        <a:t>Total: </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b="1">
                          <a:effectLst/>
                        </a:rPr>
                        <a:t>23</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a:txBody>
                    <a:bodyPr/>
                    <a:lstStyle/>
                    <a:p>
                      <a:pPr algn="ctr">
                        <a:lnSpc>
                          <a:spcPct val="115000"/>
                        </a:lnSpc>
                        <a:spcAft>
                          <a:spcPts val="1000"/>
                        </a:spcAft>
                      </a:pPr>
                      <a:r>
                        <a:rPr lang="en-US" sz="1600" b="1" dirty="0">
                          <a:effectLst/>
                        </a:rPr>
                        <a:t>7</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092" marR="69092" marT="0" marB="0" anchor="b"/>
                </a:tc>
                <a:tc vMerge="1">
                  <a:txBody>
                    <a:bodyPr/>
                    <a:lstStyle/>
                    <a:p>
                      <a:pPr>
                        <a:lnSpc>
                          <a:spcPct val="115000"/>
                        </a:lnSpc>
                        <a:spcAft>
                          <a:spcPts val="1000"/>
                        </a:spcAft>
                      </a:pPr>
                      <a:endParaRPr lang="en-GB"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123" marR="92123" marT="0" marB="0" anchor="b"/>
                </a:tc>
                <a:extLst>
                  <a:ext uri="{0D108BD9-81ED-4DB2-BD59-A6C34878D82A}">
                    <a16:rowId xmlns:a16="http://schemas.microsoft.com/office/drawing/2014/main" val="851967589"/>
                  </a:ext>
                </a:extLst>
              </a:tr>
            </a:tbl>
          </a:graphicData>
        </a:graphic>
      </p:graphicFrame>
    </p:spTree>
    <p:extLst>
      <p:ext uri="{BB962C8B-B14F-4D97-AF65-F5344CB8AC3E}">
        <p14:creationId xmlns:p14="http://schemas.microsoft.com/office/powerpoint/2010/main" val="307908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C2B3-67E1-AC40-A8C8-A64EE94967A8}"/>
              </a:ext>
            </a:extLst>
          </p:cNvPr>
          <p:cNvSpPr>
            <a:spLocks noGrp="1"/>
          </p:cNvSpPr>
          <p:nvPr>
            <p:ph type="title"/>
          </p:nvPr>
        </p:nvSpPr>
        <p:spPr>
          <a:xfrm>
            <a:off x="800100" y="449456"/>
            <a:ext cx="7543800" cy="1078900"/>
          </a:xfrm>
        </p:spPr>
        <p:txBody>
          <a:bodyPr>
            <a:normAutofit/>
          </a:bodyPr>
          <a:lstStyle/>
          <a:p>
            <a:r>
              <a:rPr lang="en-US" dirty="0"/>
              <a:t>Thematic analysis </a:t>
            </a:r>
            <a:br>
              <a:rPr lang="en-US" dirty="0"/>
            </a:br>
            <a:r>
              <a:rPr lang="en-US" sz="1350" dirty="0"/>
              <a:t>(Nowell et al., 2017, Braun and Clarke, 2006, Clarke and Braun, 2017, </a:t>
            </a:r>
            <a:r>
              <a:rPr lang="en-US" sz="1400" dirty="0" err="1"/>
              <a:t>Gioia</a:t>
            </a:r>
            <a:r>
              <a:rPr lang="en-US" sz="1400" dirty="0"/>
              <a:t> et al. (2012</a:t>
            </a:r>
            <a:r>
              <a:rPr lang="en-US" sz="1350" dirty="0"/>
              <a:t>)</a:t>
            </a:r>
            <a:endParaRPr lang="en-US" dirty="0"/>
          </a:p>
        </p:txBody>
      </p:sp>
      <p:sp>
        <p:nvSpPr>
          <p:cNvPr id="25" name="Content Placeholder 24">
            <a:extLst>
              <a:ext uri="{FF2B5EF4-FFF2-40B4-BE49-F238E27FC236}">
                <a16:creationId xmlns:a16="http://schemas.microsoft.com/office/drawing/2014/main" id="{B3154F4D-C874-D142-9867-E96F59543C75}"/>
              </a:ext>
            </a:extLst>
          </p:cNvPr>
          <p:cNvSpPr>
            <a:spLocks noGrp="1"/>
          </p:cNvSpPr>
          <p:nvPr>
            <p:ph idx="1"/>
          </p:nvPr>
        </p:nvSpPr>
        <p:spPr>
          <a:xfrm>
            <a:off x="800100" y="1845734"/>
            <a:ext cx="7543800" cy="4023360"/>
          </a:xfrm>
        </p:spPr>
        <p:txBody>
          <a:bodyPr/>
          <a:lstStyle/>
          <a:p>
            <a:endParaRPr lang="en-US"/>
          </a:p>
        </p:txBody>
      </p:sp>
      <p:graphicFrame>
        <p:nvGraphicFramePr>
          <p:cNvPr id="26" name="Object 25">
            <a:extLst>
              <a:ext uri="{FF2B5EF4-FFF2-40B4-BE49-F238E27FC236}">
                <a16:creationId xmlns:a16="http://schemas.microsoft.com/office/drawing/2014/main" id="{EA1C17E1-8182-DA4D-8C69-F6888194F653}"/>
              </a:ext>
            </a:extLst>
          </p:cNvPr>
          <p:cNvGraphicFramePr>
            <a:graphicFrameLocks noChangeAspect="1"/>
          </p:cNvGraphicFramePr>
          <p:nvPr>
            <p:extLst>
              <p:ext uri="{D42A27DB-BD31-4B8C-83A1-F6EECF244321}">
                <p14:modId xmlns:p14="http://schemas.microsoft.com/office/powerpoint/2010/main" val="2242997976"/>
              </p:ext>
            </p:extLst>
          </p:nvPr>
        </p:nvGraphicFramePr>
        <p:xfrm>
          <a:off x="682752" y="1845734"/>
          <a:ext cx="7828788" cy="4385343"/>
        </p:xfrm>
        <a:graphic>
          <a:graphicData uri="http://schemas.openxmlformats.org/presentationml/2006/ole">
            <mc:AlternateContent xmlns:mc="http://schemas.openxmlformats.org/markup-compatibility/2006">
              <mc:Choice xmlns:v="urn:schemas-microsoft-com:vml" Requires="v">
                <p:oleObj spid="_x0000_s4215" name="Document" r:id="rId3" imgW="5943600" imgH="3327400" progId="Word.Document.12">
                  <p:embed/>
                </p:oleObj>
              </mc:Choice>
              <mc:Fallback>
                <p:oleObj name="Document" r:id="rId3" imgW="5943600" imgH="3327400" progId="Word.Document.12">
                  <p:embed/>
                  <p:pic>
                    <p:nvPicPr>
                      <p:cNvPr id="0" name=""/>
                      <p:cNvPicPr/>
                      <p:nvPr/>
                    </p:nvPicPr>
                    <p:blipFill>
                      <a:blip r:embed="rId4"/>
                      <a:stretch>
                        <a:fillRect/>
                      </a:stretch>
                    </p:blipFill>
                    <p:spPr>
                      <a:xfrm>
                        <a:off x="682752" y="1845734"/>
                        <a:ext cx="7828788" cy="4385343"/>
                      </a:xfrm>
                      <a:prstGeom prst="rect">
                        <a:avLst/>
                      </a:prstGeom>
                      <a:gradFill flip="none" rotWithShape="1">
                        <a:gsLst>
                          <a:gs pos="0">
                            <a:srgbClr val="92D050"/>
                          </a:gs>
                          <a:gs pos="50000">
                            <a:schemeClr val="accent2">
                              <a:tint val="44500"/>
                              <a:satMod val="160000"/>
                            </a:schemeClr>
                          </a:gs>
                          <a:gs pos="100000">
                            <a:schemeClr val="accent2">
                              <a:tint val="23500"/>
                              <a:satMod val="160000"/>
                            </a:schemeClr>
                          </a:gs>
                        </a:gsLst>
                        <a:lin ang="2700000" scaled="1"/>
                        <a:tileRect/>
                      </a:gradFill>
                    </p:spPr>
                  </p:pic>
                </p:oleObj>
              </mc:Fallback>
            </mc:AlternateContent>
          </a:graphicData>
        </a:graphic>
      </p:graphicFrame>
    </p:spTree>
    <p:extLst>
      <p:ext uri="{BB962C8B-B14F-4D97-AF65-F5344CB8AC3E}">
        <p14:creationId xmlns:p14="http://schemas.microsoft.com/office/powerpoint/2010/main" val="279298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3674-0B77-2945-8F43-1FAFFFA7BCCC}"/>
              </a:ext>
            </a:extLst>
          </p:cNvPr>
          <p:cNvSpPr>
            <a:spLocks noGrp="1"/>
          </p:cNvSpPr>
          <p:nvPr>
            <p:ph type="title"/>
          </p:nvPr>
        </p:nvSpPr>
        <p:spPr>
          <a:xfrm>
            <a:off x="822960" y="396333"/>
            <a:ext cx="7543800" cy="1054516"/>
          </a:xfrm>
        </p:spPr>
        <p:txBody>
          <a:bodyPr>
            <a:normAutofit/>
          </a:bodyPr>
          <a:lstStyle/>
          <a:p>
            <a:r>
              <a:rPr lang="en-US" dirty="0"/>
              <a:t>Roles of talent coaching</a:t>
            </a:r>
          </a:p>
        </p:txBody>
      </p:sp>
      <p:graphicFrame>
        <p:nvGraphicFramePr>
          <p:cNvPr id="6" name="Content Placeholder 5">
            <a:extLst>
              <a:ext uri="{FF2B5EF4-FFF2-40B4-BE49-F238E27FC236}">
                <a16:creationId xmlns:a16="http://schemas.microsoft.com/office/drawing/2014/main" id="{F46F3BDD-1DC2-2F4C-A0A2-0093B9D03670}"/>
              </a:ext>
            </a:extLst>
          </p:cNvPr>
          <p:cNvGraphicFramePr>
            <a:graphicFrameLocks noGrp="1"/>
          </p:cNvGraphicFramePr>
          <p:nvPr>
            <p:ph idx="1"/>
            <p:extLst>
              <p:ext uri="{D42A27DB-BD31-4B8C-83A1-F6EECF244321}">
                <p14:modId xmlns:p14="http://schemas.microsoft.com/office/powerpoint/2010/main" val="3198614625"/>
              </p:ext>
            </p:extLst>
          </p:nvPr>
        </p:nvGraphicFramePr>
        <p:xfrm>
          <a:off x="867156" y="1844670"/>
          <a:ext cx="7455408" cy="3890396"/>
        </p:xfrm>
        <a:graphic>
          <a:graphicData uri="http://schemas.openxmlformats.org/drawingml/2006/table">
            <a:tbl>
              <a:tblPr firstRow="1" bandRow="1">
                <a:tableStyleId>{5C22544A-7EE6-4342-B048-85BDC9FD1C3A}</a:tableStyleId>
              </a:tblPr>
              <a:tblGrid>
                <a:gridCol w="3632440">
                  <a:extLst>
                    <a:ext uri="{9D8B030D-6E8A-4147-A177-3AD203B41FA5}">
                      <a16:colId xmlns:a16="http://schemas.microsoft.com/office/drawing/2014/main" val="236282448"/>
                    </a:ext>
                  </a:extLst>
                </a:gridCol>
                <a:gridCol w="3822968">
                  <a:extLst>
                    <a:ext uri="{9D8B030D-6E8A-4147-A177-3AD203B41FA5}">
                      <a16:colId xmlns:a16="http://schemas.microsoft.com/office/drawing/2014/main" val="2907514734"/>
                    </a:ext>
                  </a:extLst>
                </a:gridCol>
              </a:tblGrid>
              <a:tr h="282450">
                <a:tc>
                  <a:txBody>
                    <a:bodyPr/>
                    <a:lstStyle/>
                    <a:p>
                      <a:pPr algn="ctr">
                        <a:lnSpc>
                          <a:spcPct val="150000"/>
                        </a:lnSpc>
                        <a:spcAft>
                          <a:spcPts val="0"/>
                        </a:spcAft>
                      </a:pPr>
                      <a:r>
                        <a:rPr lang="en-US" sz="1600" kern="1200">
                          <a:effectLst/>
                        </a:rPr>
                        <a:t>Junior and middle managers</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gn="ctr">
                        <a:lnSpc>
                          <a:spcPct val="150000"/>
                        </a:lnSpc>
                        <a:spcAft>
                          <a:spcPts val="0"/>
                        </a:spcAft>
                      </a:pPr>
                      <a:r>
                        <a:rPr lang="en-US" sz="1600" kern="1200" dirty="0">
                          <a:effectLst/>
                        </a:rPr>
                        <a:t>Senior and executive managers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2186038013"/>
                  </a:ext>
                </a:extLst>
              </a:tr>
              <a:tr h="2368936">
                <a:tc>
                  <a:txBody>
                    <a:bodyPr/>
                    <a:lstStyle/>
                    <a:p>
                      <a:pPr marL="285750" indent="-285750">
                        <a:lnSpc>
                          <a:spcPct val="150000"/>
                        </a:lnSpc>
                        <a:spcAft>
                          <a:spcPts val="0"/>
                        </a:spcAft>
                        <a:buFont typeface="Arial" panose="020B0604020202020204" pitchFamily="34" charset="0"/>
                        <a:buChar char="•"/>
                      </a:pPr>
                      <a:r>
                        <a:rPr lang="en-US" sz="1600" kern="1200" dirty="0">
                          <a:effectLst/>
                        </a:rPr>
                        <a:t>Extension of social capital</a:t>
                      </a:r>
                      <a:endParaRPr lang="en-GB" sz="1600" dirty="0">
                        <a:effectLst/>
                      </a:endParaRPr>
                    </a:p>
                    <a:p>
                      <a:pPr marL="285750" indent="-285750">
                        <a:lnSpc>
                          <a:spcPct val="150000"/>
                        </a:lnSpc>
                        <a:spcAft>
                          <a:spcPts val="0"/>
                        </a:spcAft>
                        <a:buFont typeface="Arial" panose="020B0604020202020204" pitchFamily="34" charset="0"/>
                        <a:buChar char="•"/>
                      </a:pPr>
                      <a:r>
                        <a:rPr lang="en-US" sz="1600" kern="1200" dirty="0">
                          <a:effectLst/>
                        </a:rPr>
                        <a:t>Reputation- visibility</a:t>
                      </a:r>
                      <a:endParaRPr lang="en-GB" sz="1600" dirty="0">
                        <a:effectLst/>
                      </a:endParaRPr>
                    </a:p>
                    <a:p>
                      <a:pPr marL="285750" indent="-285750">
                        <a:lnSpc>
                          <a:spcPct val="150000"/>
                        </a:lnSpc>
                        <a:spcAft>
                          <a:spcPts val="0"/>
                        </a:spcAft>
                        <a:buFont typeface="Arial" panose="020B0604020202020204" pitchFamily="34" charset="0"/>
                        <a:buChar char="•"/>
                      </a:pPr>
                      <a:r>
                        <a:rPr lang="en-US" sz="1600" kern="1200" dirty="0">
                          <a:effectLst/>
                        </a:rPr>
                        <a:t>Individual career path</a:t>
                      </a:r>
                      <a:endParaRPr lang="en-GB" sz="1600" dirty="0">
                        <a:effectLst/>
                      </a:endParaRPr>
                    </a:p>
                    <a:p>
                      <a:pPr marL="285750" indent="-285750">
                        <a:lnSpc>
                          <a:spcPct val="150000"/>
                        </a:lnSpc>
                        <a:spcAft>
                          <a:spcPts val="0"/>
                        </a:spcAft>
                        <a:buFont typeface="Arial" panose="020B0604020202020204" pitchFamily="34" charset="0"/>
                        <a:buChar char="•"/>
                      </a:pPr>
                      <a:r>
                        <a:rPr lang="en-US" sz="1600" kern="1200" dirty="0">
                          <a:effectLst/>
                        </a:rPr>
                        <a:t>Confidence building</a:t>
                      </a:r>
                      <a:endParaRPr lang="en-GB" sz="1600" dirty="0">
                        <a:effectLst/>
                      </a:endParaRPr>
                    </a:p>
                    <a:p>
                      <a:pPr algn="ctr">
                        <a:lnSpc>
                          <a:spcPct val="150000"/>
                        </a:lnSpc>
                        <a:spcAft>
                          <a:spcPts val="0"/>
                        </a:spcAft>
                      </a:pPr>
                      <a:endParaRPr lang="en-US" sz="1600" b="1" kern="1200" dirty="0">
                        <a:effectLst/>
                      </a:endParaRPr>
                    </a:p>
                    <a:p>
                      <a:pPr algn="ctr">
                        <a:lnSpc>
                          <a:spcPct val="150000"/>
                        </a:lnSpc>
                        <a:spcAft>
                          <a:spcPts val="0"/>
                        </a:spcAft>
                      </a:pPr>
                      <a:r>
                        <a:rPr lang="en-US" sz="1600" b="1" kern="1200" dirty="0">
                          <a:effectLst/>
                        </a:rPr>
                        <a:t>= SPONSOR/MENTOR</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285750" indent="-285750">
                        <a:lnSpc>
                          <a:spcPct val="150000"/>
                        </a:lnSpc>
                        <a:spcAft>
                          <a:spcPts val="0"/>
                        </a:spcAft>
                        <a:buFont typeface="Arial" panose="020B0604020202020204" pitchFamily="34" charset="0"/>
                        <a:buChar char="•"/>
                      </a:pPr>
                      <a:r>
                        <a:rPr lang="en-US" sz="1600" kern="1200" dirty="0">
                          <a:effectLst/>
                        </a:rPr>
                        <a:t>Extension of human capital </a:t>
                      </a:r>
                    </a:p>
                    <a:p>
                      <a:pPr marL="285750" indent="-285750">
                        <a:lnSpc>
                          <a:spcPct val="150000"/>
                        </a:lnSpc>
                        <a:spcAft>
                          <a:spcPts val="0"/>
                        </a:spcAft>
                        <a:buFont typeface="Arial" panose="020B0604020202020204" pitchFamily="34" charset="0"/>
                        <a:buChar char="•"/>
                      </a:pPr>
                      <a:r>
                        <a:rPr lang="en-GB" sz="1600" dirty="0">
                          <a:effectLst/>
                        </a:rPr>
                        <a:t>Leadership and work identity</a:t>
                      </a:r>
                    </a:p>
                    <a:p>
                      <a:pPr marL="285750" indent="-285750">
                        <a:lnSpc>
                          <a:spcPct val="150000"/>
                        </a:lnSpc>
                        <a:spcAft>
                          <a:spcPts val="0"/>
                        </a:spcAft>
                        <a:buFont typeface="Arial" panose="020B0604020202020204" pitchFamily="34" charset="0"/>
                        <a:buChar char="•"/>
                      </a:pPr>
                      <a:r>
                        <a:rPr lang="en-GB" sz="1600" dirty="0">
                          <a:effectLst/>
                        </a:rPr>
                        <a:t>Space to think </a:t>
                      </a:r>
                    </a:p>
                    <a:p>
                      <a:pPr marL="285750" indent="-285750">
                        <a:lnSpc>
                          <a:spcPct val="150000"/>
                        </a:lnSpc>
                        <a:spcAft>
                          <a:spcPts val="0"/>
                        </a:spcAft>
                        <a:buFont typeface="Arial" panose="020B0604020202020204" pitchFamily="34" charset="0"/>
                        <a:buChar char="•"/>
                      </a:pPr>
                      <a:r>
                        <a:rPr lang="en-GB" sz="1600" dirty="0">
                          <a:effectLst/>
                        </a:rPr>
                        <a:t>Management of emotions</a:t>
                      </a:r>
                    </a:p>
                    <a:p>
                      <a:pPr>
                        <a:lnSpc>
                          <a:spcPct val="150000"/>
                        </a:lnSpc>
                        <a:spcAft>
                          <a:spcPts val="0"/>
                        </a:spcAft>
                      </a:pPr>
                      <a:r>
                        <a:rPr lang="en-GB" sz="1600" dirty="0">
                          <a:effectLst/>
                        </a:rPr>
                        <a:t> </a:t>
                      </a:r>
                    </a:p>
                    <a:p>
                      <a:pPr algn="ctr">
                        <a:lnSpc>
                          <a:spcPct val="150000"/>
                        </a:lnSpc>
                        <a:spcAft>
                          <a:spcPts val="0"/>
                        </a:spcAft>
                      </a:pPr>
                      <a:r>
                        <a:rPr lang="en-GB" sz="1600" b="1" dirty="0">
                          <a:effectLst/>
                        </a:rPr>
                        <a:t>= TRUSTED PARTNER, MEDIATOR</a:t>
                      </a:r>
                    </a:p>
                  </a:txBody>
                  <a:tcPr marL="68580" marR="68580" marT="34290" marB="34290"/>
                </a:tc>
                <a:extLst>
                  <a:ext uri="{0D108BD9-81ED-4DB2-BD59-A6C34878D82A}">
                    <a16:rowId xmlns:a16="http://schemas.microsoft.com/office/drawing/2014/main" val="1610923944"/>
                  </a:ext>
                </a:extLst>
              </a:tr>
              <a:tr h="805573">
                <a:tc gridSpan="2">
                  <a:txBody>
                    <a:bodyPr/>
                    <a:lstStyle/>
                    <a:p>
                      <a:pPr algn="ctr">
                        <a:lnSpc>
                          <a:spcPct val="150000"/>
                        </a:lnSpc>
                        <a:spcAft>
                          <a:spcPts val="0"/>
                        </a:spcAft>
                      </a:pPr>
                      <a:r>
                        <a:rPr lang="en-US" sz="1600" b="1" kern="1200" dirty="0">
                          <a:effectLst/>
                        </a:rPr>
                        <a:t>Heightened Psychological Contract (PC)</a:t>
                      </a:r>
                      <a:endParaRPr lang="en-GB" sz="1600" b="1" dirty="0">
                        <a:effectLst/>
                      </a:endParaRPr>
                    </a:p>
                    <a:p>
                      <a:pPr algn="ctr">
                        <a:lnSpc>
                          <a:spcPct val="150000"/>
                        </a:lnSpc>
                        <a:spcAft>
                          <a:spcPts val="0"/>
                        </a:spcAft>
                      </a:pPr>
                      <a:r>
                        <a:rPr lang="en-US" sz="1600" b="1" kern="1200" dirty="0">
                          <a:effectLst/>
                        </a:rPr>
                        <a:t>Coaching is not a panacea</a:t>
                      </a:r>
                      <a:endParaRPr lang="en-GB" sz="1600" b="1" dirty="0">
                        <a:effectLst/>
                      </a:endParaRPr>
                    </a:p>
                    <a:p>
                      <a:pPr algn="ctr">
                        <a:lnSpc>
                          <a:spcPct val="150000"/>
                        </a:lnSpc>
                        <a:spcAft>
                          <a:spcPts val="0"/>
                        </a:spcAft>
                      </a:pPr>
                      <a:r>
                        <a:rPr lang="en-US" sz="1600" b="1" dirty="0">
                          <a:effectLst/>
                        </a:rPr>
                        <a:t>Risk of PC breach when unfulfilled expectations </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n-US"/>
                    </a:p>
                  </a:txBody>
                  <a:tcPr/>
                </a:tc>
                <a:extLst>
                  <a:ext uri="{0D108BD9-81ED-4DB2-BD59-A6C34878D82A}">
                    <a16:rowId xmlns:a16="http://schemas.microsoft.com/office/drawing/2014/main" val="1982739785"/>
                  </a:ext>
                </a:extLst>
              </a:tr>
            </a:tbl>
          </a:graphicData>
        </a:graphic>
      </p:graphicFrame>
    </p:spTree>
    <p:extLst>
      <p:ext uri="{BB962C8B-B14F-4D97-AF65-F5344CB8AC3E}">
        <p14:creationId xmlns:p14="http://schemas.microsoft.com/office/powerpoint/2010/main" val="13089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8" y="426720"/>
            <a:ext cx="7869937" cy="1426464"/>
          </a:xfrm>
        </p:spPr>
        <p:txBody>
          <a:bodyPr>
            <a:noAutofit/>
          </a:bodyPr>
          <a:lstStyle/>
          <a:p>
            <a:br>
              <a:rPr lang="fr-FR" sz="2700" dirty="0"/>
            </a:br>
            <a:br>
              <a:rPr lang="fr-FR" sz="2700" dirty="0"/>
            </a:br>
            <a:br>
              <a:rPr lang="fr-FR" sz="2700" dirty="0"/>
            </a:br>
            <a:r>
              <a:rPr lang="fr-FR" dirty="0" err="1"/>
              <a:t>Factors</a:t>
            </a:r>
            <a:r>
              <a:rPr lang="fr-FR" dirty="0"/>
              <a:t> of </a:t>
            </a:r>
            <a:r>
              <a:rPr lang="fr-FR" dirty="0" err="1"/>
              <a:t>successful</a:t>
            </a:r>
            <a:r>
              <a:rPr lang="fr-FR" dirty="0"/>
              <a:t> talent coaching</a:t>
            </a:r>
            <a:br>
              <a:rPr lang="fr-FR" sz="3000" dirty="0"/>
            </a:br>
            <a:endParaRPr lang="fr-FR" sz="3000" dirty="0"/>
          </a:p>
        </p:txBody>
      </p:sp>
      <p:graphicFrame>
        <p:nvGraphicFramePr>
          <p:cNvPr id="6" name="Content Placeholder 5">
            <a:extLst>
              <a:ext uri="{FF2B5EF4-FFF2-40B4-BE49-F238E27FC236}">
                <a16:creationId xmlns:a16="http://schemas.microsoft.com/office/drawing/2014/main" id="{9C10167B-0870-EE41-982C-B7D4F8E69278}"/>
              </a:ext>
            </a:extLst>
          </p:cNvPr>
          <p:cNvGraphicFramePr>
            <a:graphicFrameLocks noGrp="1"/>
          </p:cNvGraphicFramePr>
          <p:nvPr>
            <p:ph idx="1"/>
            <p:extLst>
              <p:ext uri="{D42A27DB-BD31-4B8C-83A1-F6EECF244321}">
                <p14:modId xmlns:p14="http://schemas.microsoft.com/office/powerpoint/2010/main" val="9645884"/>
              </p:ext>
            </p:extLst>
          </p:nvPr>
        </p:nvGraphicFramePr>
        <p:xfrm>
          <a:off x="719882" y="1853184"/>
          <a:ext cx="7869936" cy="4486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8478981" y="2218135"/>
            <a:ext cx="665019" cy="1408078"/>
          </a:xfrm>
          <a:prstGeom prst="rect">
            <a:avLst/>
          </a:prstGeom>
          <a:noFill/>
        </p:spPr>
        <p:txBody>
          <a:bodyPr wrap="square" rtlCol="0">
            <a:spAutoFit/>
          </a:bodyPr>
          <a:lstStyle/>
          <a:p>
            <a:pPr marL="214313" indent="-214313">
              <a:buFont typeface="Wingdings" pitchFamily="2" charset="2"/>
              <a:buChar char="Ø"/>
            </a:pPr>
            <a:endParaRPr lang="fr-FR" sz="1350"/>
          </a:p>
          <a:p>
            <a:endParaRPr lang="fr-FR" sz="1350"/>
          </a:p>
          <a:p>
            <a:pPr lvl="2"/>
            <a:endParaRPr lang="fr-FR" sz="1350"/>
          </a:p>
          <a:p>
            <a:pPr marL="257175" indent="-257175">
              <a:buFont typeface="Arial" panose="020B0604020202020204" pitchFamily="34" charset="0"/>
              <a:buChar char="•"/>
            </a:pPr>
            <a:endParaRPr lang="fr-FR"/>
          </a:p>
          <a:p>
            <a:endParaRPr lang="fr-FR" sz="2700"/>
          </a:p>
        </p:txBody>
      </p:sp>
    </p:spTree>
    <p:extLst>
      <p:ext uri="{BB962C8B-B14F-4D97-AF65-F5344CB8AC3E}">
        <p14:creationId xmlns:p14="http://schemas.microsoft.com/office/powerpoint/2010/main" val="39044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498E-3A79-9C4B-B635-44C1D4722A95}"/>
              </a:ext>
            </a:extLst>
          </p:cNvPr>
          <p:cNvSpPr>
            <a:spLocks noGrp="1"/>
          </p:cNvSpPr>
          <p:nvPr>
            <p:ph type="title"/>
          </p:nvPr>
        </p:nvSpPr>
        <p:spPr>
          <a:xfrm>
            <a:off x="822960" y="573025"/>
            <a:ext cx="7543800" cy="865632"/>
          </a:xfrm>
        </p:spPr>
        <p:txBody>
          <a:bodyPr>
            <a:normAutofit/>
          </a:bodyPr>
          <a:lstStyle/>
          <a:p>
            <a:r>
              <a:rPr lang="en-GB" dirty="0">
                <a:solidFill>
                  <a:schemeClr val="tx1"/>
                </a:solidFill>
              </a:rPr>
              <a:t>Talent coaching continuum</a:t>
            </a:r>
            <a:endParaRPr lang="en-US" dirty="0"/>
          </a:p>
        </p:txBody>
      </p:sp>
      <p:sp>
        <p:nvSpPr>
          <p:cNvPr id="3" name="Content Placeholder 2">
            <a:extLst>
              <a:ext uri="{FF2B5EF4-FFF2-40B4-BE49-F238E27FC236}">
                <a16:creationId xmlns:a16="http://schemas.microsoft.com/office/drawing/2014/main" id="{EEB2C0EB-B5A6-824C-A17E-EFDD5BB4174C}"/>
              </a:ext>
            </a:extLst>
          </p:cNvPr>
          <p:cNvSpPr>
            <a:spLocks noGrp="1"/>
          </p:cNvSpPr>
          <p:nvPr>
            <p:ph idx="1"/>
          </p:nvPr>
        </p:nvSpPr>
        <p:spPr/>
        <p:txBody>
          <a:bodyPr/>
          <a:lstStyle/>
          <a:p>
            <a:endParaRPr lang="en-US" dirty="0"/>
          </a:p>
        </p:txBody>
      </p:sp>
      <p:graphicFrame>
        <p:nvGraphicFramePr>
          <p:cNvPr id="8" name="Object 7">
            <a:extLst>
              <a:ext uri="{FF2B5EF4-FFF2-40B4-BE49-F238E27FC236}">
                <a16:creationId xmlns:a16="http://schemas.microsoft.com/office/drawing/2014/main" id="{CAE65A7A-9F9D-344A-AA6A-8B3D5A180B2E}"/>
              </a:ext>
            </a:extLst>
          </p:cNvPr>
          <p:cNvGraphicFramePr>
            <a:graphicFrameLocks noChangeAspect="1"/>
          </p:cNvGraphicFramePr>
          <p:nvPr>
            <p:extLst>
              <p:ext uri="{D42A27DB-BD31-4B8C-83A1-F6EECF244321}">
                <p14:modId xmlns:p14="http://schemas.microsoft.com/office/powerpoint/2010/main" val="904560541"/>
              </p:ext>
            </p:extLst>
          </p:nvPr>
        </p:nvGraphicFramePr>
        <p:xfrm>
          <a:off x="487761" y="2328672"/>
          <a:ext cx="8485551" cy="2791968"/>
        </p:xfrm>
        <a:graphic>
          <a:graphicData uri="http://schemas.openxmlformats.org/presentationml/2006/ole">
            <mc:AlternateContent xmlns:mc="http://schemas.openxmlformats.org/markup-compatibility/2006">
              <mc:Choice xmlns:v="urn:schemas-microsoft-com:vml" Requires="v">
                <p:oleObj spid="_x0000_s6174" name="Document" r:id="rId3" imgW="5943600" imgH="1727200" progId="Word.Document.12">
                  <p:embed/>
                </p:oleObj>
              </mc:Choice>
              <mc:Fallback>
                <p:oleObj name="Document" r:id="rId3" imgW="5943600" imgH="1727200" progId="Word.Document.12">
                  <p:embed/>
                  <p:pic>
                    <p:nvPicPr>
                      <p:cNvPr id="0" name=""/>
                      <p:cNvPicPr/>
                      <p:nvPr/>
                    </p:nvPicPr>
                    <p:blipFill>
                      <a:blip r:embed="rId4"/>
                      <a:stretch>
                        <a:fillRect/>
                      </a:stretch>
                    </p:blipFill>
                    <p:spPr>
                      <a:xfrm>
                        <a:off x="487761" y="2328672"/>
                        <a:ext cx="8485551" cy="2791968"/>
                      </a:xfrm>
                      <a:prstGeom prst="rect">
                        <a:avLst/>
                      </a:prstGeom>
                    </p:spPr>
                  </p:pic>
                </p:oleObj>
              </mc:Fallback>
            </mc:AlternateContent>
          </a:graphicData>
        </a:graphic>
      </p:graphicFrame>
    </p:spTree>
    <p:extLst>
      <p:ext uri="{BB962C8B-B14F-4D97-AF65-F5344CB8AC3E}">
        <p14:creationId xmlns:p14="http://schemas.microsoft.com/office/powerpoint/2010/main" val="3445390810"/>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TotalTime>
  <Words>2391</Words>
  <Application>Microsoft Office PowerPoint</Application>
  <PresentationFormat>On-screen Show (4:3)</PresentationFormat>
  <Paragraphs>201</Paragraphs>
  <Slides>18</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Times New Roman</vt:lpstr>
      <vt:lpstr>Wingdings</vt:lpstr>
      <vt:lpstr>Retrospect</vt:lpstr>
      <vt:lpstr>Document</vt:lpstr>
      <vt:lpstr>How is coaching perceived by leaders engaged in a global talent management and leadership development programme?  Institute of Coaching Conference, Boston, 18-19 October 2019  Leadership Coaching Research Symposium</vt:lpstr>
      <vt:lpstr>Coaching in Talent Management (TM) and Leadership Development (LD) programmes</vt:lpstr>
      <vt:lpstr>PowerPoint Presentation</vt:lpstr>
      <vt:lpstr>Review of TM and coaching literature</vt:lpstr>
      <vt:lpstr>Research design   - Single case study  - Global firm in banking and financial services industry  - EMEA region- 55 countries  - Purposive and snowball sampling  - Semi-structured interviews  - Thematic analysis</vt:lpstr>
      <vt:lpstr>Thematic analysis  (Nowell et al., 2017, Braun and Clarke, 2006, Clarke and Braun, 2017, Gioia et al. (2012)</vt:lpstr>
      <vt:lpstr>Roles of talent coaching</vt:lpstr>
      <vt:lpstr>   Factors of successful talent coaching </vt:lpstr>
      <vt:lpstr>Talent coaching continuum</vt:lpstr>
      <vt:lpstr>PowerPoint Presentation</vt:lpstr>
      <vt:lpstr>PowerPoint Presentation</vt:lpstr>
      <vt:lpstr>Contributions and implications</vt:lpstr>
      <vt:lpstr>Thank you!</vt:lpstr>
      <vt:lpstr>References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coaching perceived by leaders engaged in a global talent management and leadership development programme?  Institute of Coaching Conference, 18-19 October 2019  Leadership Coaching Research Symposium</dc:title>
  <dc:subject/>
  <dc:creator>Karine Mangion</dc:creator>
  <cp:keywords/>
  <dc:description/>
  <cp:lastModifiedBy>Lisa Hacker</cp:lastModifiedBy>
  <cp:revision>51</cp:revision>
  <dcterms:created xsi:type="dcterms:W3CDTF">2019-10-05T15:27:37Z</dcterms:created>
  <dcterms:modified xsi:type="dcterms:W3CDTF">2021-06-24T14:14:10Z</dcterms:modified>
  <cp:category/>
</cp:coreProperties>
</file>