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20"/>
  </p:notesMasterIdLst>
  <p:handoutMasterIdLst>
    <p:handoutMasterId r:id="rId21"/>
  </p:handoutMasterIdLst>
  <p:sldIdLst>
    <p:sldId id="256" r:id="rId3"/>
    <p:sldId id="267" r:id="rId4"/>
    <p:sldId id="270" r:id="rId5"/>
    <p:sldId id="289" r:id="rId6"/>
    <p:sldId id="271" r:id="rId7"/>
    <p:sldId id="277" r:id="rId8"/>
    <p:sldId id="290" r:id="rId9"/>
    <p:sldId id="272" r:id="rId10"/>
    <p:sldId id="274" r:id="rId11"/>
    <p:sldId id="286" r:id="rId12"/>
    <p:sldId id="283" r:id="rId13"/>
    <p:sldId id="282" r:id="rId14"/>
    <p:sldId id="284" r:id="rId15"/>
    <p:sldId id="285" r:id="rId16"/>
    <p:sldId id="287" r:id="rId17"/>
    <p:sldId id="273" r:id="rId18"/>
    <p:sldId id="288" r:id="rId19"/>
  </p:sldIdLst>
  <p:sldSz cx="9144000" cy="6858000" type="screen4x3"/>
  <p:notesSz cx="9872663" cy="67976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7054"/>
    <a:srgbClr val="A65C45"/>
    <a:srgbClr val="7A7392"/>
    <a:srgbClr val="958CB3"/>
    <a:srgbClr val="598752"/>
    <a:srgbClr val="6DA463"/>
    <a:srgbClr val="1A9DAC"/>
    <a:srgbClr val="FFFFFF"/>
    <a:srgbClr val="D6A700"/>
    <a:srgbClr val="95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1" autoAdjust="0"/>
    <p:restoredTop sz="68545" autoAdjust="0"/>
  </p:normalViewPr>
  <p:slideViewPr>
    <p:cSldViewPr showGuides="1">
      <p:cViewPr varScale="1">
        <p:scale>
          <a:sx n="73" d="100"/>
          <a:sy n="73" d="100"/>
        </p:scale>
        <p:origin x="66" y="180"/>
      </p:cViewPr>
      <p:guideLst>
        <p:guide orient="horz" pos="2160"/>
        <p:guide orient="horz" pos="427"/>
        <p:guide orient="horz" pos="983"/>
        <p:guide orient="horz" pos="3838"/>
        <p:guide pos="2880"/>
        <p:guide pos="562"/>
        <p:guide pos="5103"/>
        <p:guide pos="2562"/>
        <p:guide pos="2699"/>
      </p:guideLst>
    </p:cSldViewPr>
  </p:slideViewPr>
  <p:outlineViewPr>
    <p:cViewPr>
      <p:scale>
        <a:sx n="33" d="100"/>
        <a:sy n="33" d="100"/>
      </p:scale>
      <p:origin x="0" y="-3677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8" d="100"/>
          <a:sy n="108" d="100"/>
        </p:scale>
        <p:origin x="102" y="2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270CF-2D8F-4A17-88D4-63E93012A0B8}"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65CC8306-8D63-410C-84B2-ABA0F79CCC0E}">
      <dgm:prSet phldrT="[Text]"/>
      <dgm:spPr/>
      <dgm:t>
        <a:bodyPr/>
        <a:lstStyle/>
        <a:p>
          <a:r>
            <a:rPr lang="en-GB" dirty="0" err="1" smtClean="0"/>
            <a:t>Hesketh</a:t>
          </a:r>
          <a:r>
            <a:rPr lang="en-GB" dirty="0" smtClean="0"/>
            <a:t> 1999;  Lucas , 1997; Lucas and </a:t>
          </a:r>
          <a:r>
            <a:rPr lang="en-GB" dirty="0" err="1" smtClean="0"/>
            <a:t>Lammont</a:t>
          </a:r>
          <a:r>
            <a:rPr lang="en-GB" dirty="0" smtClean="0"/>
            <a:t>, 1998; Lucas and Ralston, 1997; </a:t>
          </a:r>
          <a:r>
            <a:rPr lang="en-US" dirty="0" smtClean="0"/>
            <a:t>McMullen, 1995; </a:t>
          </a:r>
          <a:r>
            <a:rPr lang="en-GB" dirty="0" smtClean="0"/>
            <a:t>Sorensen and Winn, 1993; </a:t>
          </a:r>
          <a:r>
            <a:rPr lang="en-US" dirty="0" smtClean="0"/>
            <a:t>Walsh, 1990</a:t>
          </a:r>
          <a:endParaRPr lang="en-GB" dirty="0"/>
        </a:p>
      </dgm:t>
    </dgm:pt>
    <dgm:pt modelId="{24C5B5D4-06DB-4F27-B20A-481B24812E81}" type="parTrans" cxnId="{4BB1C59C-C416-428C-A876-9F66050DFE71}">
      <dgm:prSet/>
      <dgm:spPr/>
      <dgm:t>
        <a:bodyPr/>
        <a:lstStyle/>
        <a:p>
          <a:endParaRPr lang="en-GB"/>
        </a:p>
      </dgm:t>
    </dgm:pt>
    <dgm:pt modelId="{78BCF732-4321-405E-80E6-BF7B9C7C19F8}" type="sibTrans" cxnId="{4BB1C59C-C416-428C-A876-9F66050DFE71}">
      <dgm:prSet/>
      <dgm:spPr/>
      <dgm:t>
        <a:bodyPr/>
        <a:lstStyle/>
        <a:p>
          <a:endParaRPr lang="en-GB"/>
        </a:p>
      </dgm:t>
    </dgm:pt>
    <dgm:pt modelId="{F846ED31-4CB3-47BA-A333-F8C048E9754C}">
      <dgm:prSet phldrT="[Text]"/>
      <dgm:spPr/>
      <dgm:t>
        <a:bodyPr/>
        <a:lstStyle/>
        <a:p>
          <a:r>
            <a:rPr lang="en-US" dirty="0" err="1" smtClean="0"/>
            <a:t>Canney</a:t>
          </a:r>
          <a:r>
            <a:rPr lang="en-US" dirty="0" smtClean="0"/>
            <a:t>, 2002; </a:t>
          </a:r>
          <a:r>
            <a:rPr lang="en-GB" dirty="0" smtClean="0"/>
            <a:t>Curtis and Lucas, 2001; Curtis and Williams, 2002; </a:t>
          </a:r>
          <a:r>
            <a:rPr lang="en-GB" dirty="0" err="1" smtClean="0"/>
            <a:t>Manthei</a:t>
          </a:r>
          <a:r>
            <a:rPr lang="en-GB" dirty="0" smtClean="0"/>
            <a:t> and Gilmore; 2005; Watts and Pickering, 2000; Macintyre, 2003; Smith, 2005</a:t>
          </a:r>
          <a:endParaRPr lang="en-GB" dirty="0"/>
        </a:p>
      </dgm:t>
    </dgm:pt>
    <dgm:pt modelId="{7DA8E624-2559-4AA7-98D0-76F216F5A2A1}" type="parTrans" cxnId="{6BBB2742-9F7F-4A5B-BAA1-1FDD05D7EE2A}">
      <dgm:prSet/>
      <dgm:spPr/>
      <dgm:t>
        <a:bodyPr/>
        <a:lstStyle/>
        <a:p>
          <a:endParaRPr lang="en-GB"/>
        </a:p>
      </dgm:t>
    </dgm:pt>
    <dgm:pt modelId="{D220568A-DBB1-47AC-B07C-2B6DDD7F91B7}" type="sibTrans" cxnId="{6BBB2742-9F7F-4A5B-BAA1-1FDD05D7EE2A}">
      <dgm:prSet/>
      <dgm:spPr/>
      <dgm:t>
        <a:bodyPr/>
        <a:lstStyle/>
        <a:p>
          <a:endParaRPr lang="en-GB"/>
        </a:p>
      </dgm:t>
    </dgm:pt>
    <dgm:pt modelId="{838E255F-3058-41BD-8EB0-6BE3D0AB67BC}">
      <dgm:prSet phldrT="[Text]"/>
      <dgm:spPr/>
      <dgm:t>
        <a:bodyPr/>
        <a:lstStyle/>
        <a:p>
          <a:r>
            <a:rPr lang="en-GB" dirty="0" smtClean="0"/>
            <a:t>Barron and </a:t>
          </a:r>
          <a:r>
            <a:rPr lang="en-GB" dirty="0" err="1" smtClean="0"/>
            <a:t>Anastasiadou</a:t>
          </a:r>
          <a:r>
            <a:rPr lang="en-GB" dirty="0" smtClean="0"/>
            <a:t>, 2009; Munro et al., 2009; </a:t>
          </a:r>
          <a:r>
            <a:rPr lang="en-GB" dirty="0" smtClean="0"/>
            <a:t>Van </a:t>
          </a:r>
          <a:r>
            <a:rPr lang="en-GB" dirty="0" err="1" smtClean="0"/>
            <a:t>Klaveren</a:t>
          </a:r>
          <a:r>
            <a:rPr lang="en-GB" dirty="0" smtClean="0"/>
            <a:t>, et al., 2009; </a:t>
          </a:r>
          <a:r>
            <a:rPr lang="en-US" dirty="0" err="1" smtClean="0"/>
            <a:t>Baert</a:t>
          </a:r>
          <a:r>
            <a:rPr lang="en-US" dirty="0" smtClean="0"/>
            <a:t>, </a:t>
          </a:r>
          <a:r>
            <a:rPr lang="en-US" dirty="0" err="1" smtClean="0"/>
            <a:t>Cockx</a:t>
          </a:r>
          <a:r>
            <a:rPr lang="en-US" dirty="0" smtClean="0"/>
            <a:t>, and </a:t>
          </a:r>
          <a:r>
            <a:rPr lang="en-US" dirty="0" err="1" smtClean="0"/>
            <a:t>Verhaest</a:t>
          </a:r>
          <a:r>
            <a:rPr lang="en-US" dirty="0" smtClean="0"/>
            <a:t>, 2013 </a:t>
          </a:r>
          <a:endParaRPr lang="en-GB" dirty="0"/>
        </a:p>
      </dgm:t>
    </dgm:pt>
    <dgm:pt modelId="{64618A92-388F-4C81-A7AE-9824DEA8746D}" type="parTrans" cxnId="{BC122FE5-9EF7-40D1-8826-FFB8E3175540}">
      <dgm:prSet/>
      <dgm:spPr/>
      <dgm:t>
        <a:bodyPr/>
        <a:lstStyle/>
        <a:p>
          <a:endParaRPr lang="en-GB"/>
        </a:p>
      </dgm:t>
    </dgm:pt>
    <dgm:pt modelId="{E814E9BA-4C88-4568-B1EA-9439D14FD5DA}" type="sibTrans" cxnId="{BC122FE5-9EF7-40D1-8826-FFB8E3175540}">
      <dgm:prSet/>
      <dgm:spPr/>
      <dgm:t>
        <a:bodyPr/>
        <a:lstStyle/>
        <a:p>
          <a:endParaRPr lang="en-GB"/>
        </a:p>
      </dgm:t>
    </dgm:pt>
    <dgm:pt modelId="{9D1906C4-4D07-47FD-84A2-0D5532A52FBF}">
      <dgm:prSet phldrT="[Text]"/>
      <dgm:spPr/>
      <dgm:t>
        <a:bodyPr/>
        <a:lstStyle/>
        <a:p>
          <a:r>
            <a:rPr lang="en-GB" dirty="0" err="1" smtClean="0"/>
            <a:t>Norlund</a:t>
          </a:r>
          <a:r>
            <a:rPr lang="en-GB" dirty="0" smtClean="0"/>
            <a:t>, 2018; Green, </a:t>
          </a:r>
          <a:r>
            <a:rPr lang="en-GB" dirty="0" err="1" smtClean="0"/>
            <a:t>Atfield</a:t>
          </a:r>
          <a:r>
            <a:rPr lang="en-GB" dirty="0" smtClean="0"/>
            <a:t> and Purcell, 2016</a:t>
          </a:r>
          <a:endParaRPr lang="en-GB" dirty="0"/>
        </a:p>
      </dgm:t>
    </dgm:pt>
    <dgm:pt modelId="{0ED0AD97-1D9E-4BF4-824E-E8D233E339B0}" type="parTrans" cxnId="{5FE8F75C-6BE7-441E-8087-7CA503C1402F}">
      <dgm:prSet/>
      <dgm:spPr/>
      <dgm:t>
        <a:bodyPr/>
        <a:lstStyle/>
        <a:p>
          <a:endParaRPr lang="en-GB"/>
        </a:p>
      </dgm:t>
    </dgm:pt>
    <dgm:pt modelId="{50CC033B-E3A4-45D4-9583-EAE6C1C14AE6}" type="sibTrans" cxnId="{5FE8F75C-6BE7-441E-8087-7CA503C1402F}">
      <dgm:prSet/>
      <dgm:spPr/>
      <dgm:t>
        <a:bodyPr/>
        <a:lstStyle/>
        <a:p>
          <a:endParaRPr lang="en-GB"/>
        </a:p>
      </dgm:t>
    </dgm:pt>
    <dgm:pt modelId="{E3002475-58A2-4297-9D3F-8C2B6E8E96B3}" type="pres">
      <dgm:prSet presAssocID="{412270CF-2D8F-4A17-88D4-63E93012A0B8}" presName="Name0" presStyleCnt="0">
        <dgm:presLayoutVars>
          <dgm:resizeHandles/>
        </dgm:presLayoutVars>
      </dgm:prSet>
      <dgm:spPr/>
    </dgm:pt>
    <dgm:pt modelId="{4618F6F2-1F2A-4F10-9206-37F029F88223}" type="pres">
      <dgm:prSet presAssocID="{65CC8306-8D63-410C-84B2-ABA0F79CCC0E}" presName="text" presStyleLbl="node1" presStyleIdx="0" presStyleCnt="4" custScaleX="600067" custLinFactNeighborX="-66556" custLinFactNeighborY="-40607">
        <dgm:presLayoutVars>
          <dgm:bulletEnabled val="1"/>
        </dgm:presLayoutVars>
      </dgm:prSet>
      <dgm:spPr/>
      <dgm:t>
        <a:bodyPr/>
        <a:lstStyle/>
        <a:p>
          <a:endParaRPr lang="en-GB"/>
        </a:p>
      </dgm:t>
    </dgm:pt>
    <dgm:pt modelId="{0525566D-E9C9-4F61-B145-EE286BD5EDB6}" type="pres">
      <dgm:prSet presAssocID="{78BCF732-4321-405E-80E6-BF7B9C7C19F8}" presName="space" presStyleCnt="0"/>
      <dgm:spPr/>
    </dgm:pt>
    <dgm:pt modelId="{187F7920-7C9B-45C2-8C27-2894184BC627}" type="pres">
      <dgm:prSet presAssocID="{F846ED31-4CB3-47BA-A333-F8C048E9754C}" presName="text" presStyleLbl="node1" presStyleIdx="1" presStyleCnt="4" custScaleX="840093">
        <dgm:presLayoutVars>
          <dgm:bulletEnabled val="1"/>
        </dgm:presLayoutVars>
      </dgm:prSet>
      <dgm:spPr/>
      <dgm:t>
        <a:bodyPr/>
        <a:lstStyle/>
        <a:p>
          <a:endParaRPr lang="en-GB"/>
        </a:p>
      </dgm:t>
    </dgm:pt>
    <dgm:pt modelId="{D4D9B5F5-AD87-4869-850C-B2F62360CF7D}" type="pres">
      <dgm:prSet presAssocID="{D220568A-DBB1-47AC-B07C-2B6DDD7F91B7}" presName="space" presStyleCnt="0"/>
      <dgm:spPr/>
    </dgm:pt>
    <dgm:pt modelId="{E7DABB0E-0D5D-4CB1-B17B-88D625E59DC7}" type="pres">
      <dgm:prSet presAssocID="{838E255F-3058-41BD-8EB0-6BE3D0AB67BC}" presName="text" presStyleLbl="node1" presStyleIdx="2" presStyleCnt="4" custScaleX="600067">
        <dgm:presLayoutVars>
          <dgm:bulletEnabled val="1"/>
        </dgm:presLayoutVars>
      </dgm:prSet>
      <dgm:spPr/>
      <dgm:t>
        <a:bodyPr/>
        <a:lstStyle/>
        <a:p>
          <a:endParaRPr lang="en-GB"/>
        </a:p>
      </dgm:t>
    </dgm:pt>
    <dgm:pt modelId="{08C72FF9-6020-4E23-9256-5CC43FA565E1}" type="pres">
      <dgm:prSet presAssocID="{E814E9BA-4C88-4568-B1EA-9439D14FD5DA}" presName="space" presStyleCnt="0"/>
      <dgm:spPr/>
    </dgm:pt>
    <dgm:pt modelId="{7C683A95-ED32-4751-B1EA-216496E3691A}" type="pres">
      <dgm:prSet presAssocID="{9D1906C4-4D07-47FD-84A2-0D5532A52FBF}" presName="text" presStyleLbl="node1" presStyleIdx="3" presStyleCnt="4" custScaleX="600067">
        <dgm:presLayoutVars>
          <dgm:bulletEnabled val="1"/>
        </dgm:presLayoutVars>
      </dgm:prSet>
      <dgm:spPr/>
      <dgm:t>
        <a:bodyPr/>
        <a:lstStyle/>
        <a:p>
          <a:endParaRPr lang="en-GB"/>
        </a:p>
      </dgm:t>
    </dgm:pt>
  </dgm:ptLst>
  <dgm:cxnLst>
    <dgm:cxn modelId="{5FE8F75C-6BE7-441E-8087-7CA503C1402F}" srcId="{412270CF-2D8F-4A17-88D4-63E93012A0B8}" destId="{9D1906C4-4D07-47FD-84A2-0D5532A52FBF}" srcOrd="3" destOrd="0" parTransId="{0ED0AD97-1D9E-4BF4-824E-E8D233E339B0}" sibTransId="{50CC033B-E3A4-45D4-9583-EAE6C1C14AE6}"/>
    <dgm:cxn modelId="{5FF2422C-06BD-42E3-9277-F516C59BEDC3}" type="presOf" srcId="{838E255F-3058-41BD-8EB0-6BE3D0AB67BC}" destId="{E7DABB0E-0D5D-4CB1-B17B-88D625E59DC7}" srcOrd="0" destOrd="0" presId="urn:diagrams.loki3.com/VaryingWidthList"/>
    <dgm:cxn modelId="{3E8D0D82-F111-4C36-970A-B37860939BED}" type="presOf" srcId="{65CC8306-8D63-410C-84B2-ABA0F79CCC0E}" destId="{4618F6F2-1F2A-4F10-9206-37F029F88223}" srcOrd="0" destOrd="0" presId="urn:diagrams.loki3.com/VaryingWidthList"/>
    <dgm:cxn modelId="{6BBB2742-9F7F-4A5B-BAA1-1FDD05D7EE2A}" srcId="{412270CF-2D8F-4A17-88D4-63E93012A0B8}" destId="{F846ED31-4CB3-47BA-A333-F8C048E9754C}" srcOrd="1" destOrd="0" parTransId="{7DA8E624-2559-4AA7-98D0-76F216F5A2A1}" sibTransId="{D220568A-DBB1-47AC-B07C-2B6DDD7F91B7}"/>
    <dgm:cxn modelId="{F82BDBD2-471F-45FB-8399-520B5B7069CC}" type="presOf" srcId="{412270CF-2D8F-4A17-88D4-63E93012A0B8}" destId="{E3002475-58A2-4297-9D3F-8C2B6E8E96B3}" srcOrd="0" destOrd="0" presId="urn:diagrams.loki3.com/VaryingWidthList"/>
    <dgm:cxn modelId="{40CDF65C-DB11-45A2-BC78-3D1B3CF84BB7}" type="presOf" srcId="{9D1906C4-4D07-47FD-84A2-0D5532A52FBF}" destId="{7C683A95-ED32-4751-B1EA-216496E3691A}" srcOrd="0" destOrd="0" presId="urn:diagrams.loki3.com/VaryingWidthList"/>
    <dgm:cxn modelId="{4024C2CA-1BCA-48D3-AE4B-9590298C55CF}" type="presOf" srcId="{F846ED31-4CB3-47BA-A333-F8C048E9754C}" destId="{187F7920-7C9B-45C2-8C27-2894184BC627}" srcOrd="0" destOrd="0" presId="urn:diagrams.loki3.com/VaryingWidthList"/>
    <dgm:cxn modelId="{4BB1C59C-C416-428C-A876-9F66050DFE71}" srcId="{412270CF-2D8F-4A17-88D4-63E93012A0B8}" destId="{65CC8306-8D63-410C-84B2-ABA0F79CCC0E}" srcOrd="0" destOrd="0" parTransId="{24C5B5D4-06DB-4F27-B20A-481B24812E81}" sibTransId="{78BCF732-4321-405E-80E6-BF7B9C7C19F8}"/>
    <dgm:cxn modelId="{BC122FE5-9EF7-40D1-8826-FFB8E3175540}" srcId="{412270CF-2D8F-4A17-88D4-63E93012A0B8}" destId="{838E255F-3058-41BD-8EB0-6BE3D0AB67BC}" srcOrd="2" destOrd="0" parTransId="{64618A92-388F-4C81-A7AE-9824DEA8746D}" sibTransId="{E814E9BA-4C88-4568-B1EA-9439D14FD5DA}"/>
    <dgm:cxn modelId="{9E4E008F-184B-40EF-964A-1E571DD96B73}" type="presParOf" srcId="{E3002475-58A2-4297-9D3F-8C2B6E8E96B3}" destId="{4618F6F2-1F2A-4F10-9206-37F029F88223}" srcOrd="0" destOrd="0" presId="urn:diagrams.loki3.com/VaryingWidthList"/>
    <dgm:cxn modelId="{2469DEE6-6680-483A-8A33-274B2CE2D8F2}" type="presParOf" srcId="{E3002475-58A2-4297-9D3F-8C2B6E8E96B3}" destId="{0525566D-E9C9-4F61-B145-EE286BD5EDB6}" srcOrd="1" destOrd="0" presId="urn:diagrams.loki3.com/VaryingWidthList"/>
    <dgm:cxn modelId="{F719BF2B-0BF7-4F80-A00E-D7C22367E750}" type="presParOf" srcId="{E3002475-58A2-4297-9D3F-8C2B6E8E96B3}" destId="{187F7920-7C9B-45C2-8C27-2894184BC627}" srcOrd="2" destOrd="0" presId="urn:diagrams.loki3.com/VaryingWidthList"/>
    <dgm:cxn modelId="{E9C7EB26-DDF2-43F3-849B-B534B29B554E}" type="presParOf" srcId="{E3002475-58A2-4297-9D3F-8C2B6E8E96B3}" destId="{D4D9B5F5-AD87-4869-850C-B2F62360CF7D}" srcOrd="3" destOrd="0" presId="urn:diagrams.loki3.com/VaryingWidthList"/>
    <dgm:cxn modelId="{7D6D421B-0C99-46FD-BA03-776C04A1D961}" type="presParOf" srcId="{E3002475-58A2-4297-9D3F-8C2B6E8E96B3}" destId="{E7DABB0E-0D5D-4CB1-B17B-88D625E59DC7}" srcOrd="4" destOrd="0" presId="urn:diagrams.loki3.com/VaryingWidthList"/>
    <dgm:cxn modelId="{58E49716-FC34-4CEC-83FF-C8923875F8E3}" type="presParOf" srcId="{E3002475-58A2-4297-9D3F-8C2B6E8E96B3}" destId="{08C72FF9-6020-4E23-9256-5CC43FA565E1}" srcOrd="5" destOrd="0" presId="urn:diagrams.loki3.com/VaryingWidthList"/>
    <dgm:cxn modelId="{92969060-BE04-4567-9097-FFEE49235562}" type="presParOf" srcId="{E3002475-58A2-4297-9D3F-8C2B6E8E96B3}" destId="{7C683A95-ED32-4751-B1EA-216496E3691A}"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270CF-2D8F-4A17-88D4-63E93012A0B8}"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65CC8306-8D63-410C-84B2-ABA0F79CCC0E}">
      <dgm:prSet phldrT="[Text]" custT="1"/>
      <dgm:spPr/>
      <dgm:t>
        <a:bodyPr/>
        <a:lstStyle/>
        <a:p>
          <a:r>
            <a:rPr lang="en-US" sz="1600" dirty="0" smtClean="0"/>
            <a:t>Financial Pressures </a:t>
          </a:r>
        </a:p>
        <a:p>
          <a:r>
            <a:rPr lang="en-US" sz="1600" dirty="0" smtClean="0"/>
            <a:t>Skills development </a:t>
          </a:r>
        </a:p>
        <a:p>
          <a:r>
            <a:rPr lang="en-GB" sz="1600" dirty="0" smtClean="0"/>
            <a:t>Job search </a:t>
          </a:r>
          <a:endParaRPr lang="en-GB" sz="1600" dirty="0" smtClean="0"/>
        </a:p>
      </dgm:t>
    </dgm:pt>
    <dgm:pt modelId="{24C5B5D4-06DB-4F27-B20A-481B24812E81}" type="parTrans" cxnId="{4BB1C59C-C416-428C-A876-9F66050DFE71}">
      <dgm:prSet/>
      <dgm:spPr/>
      <dgm:t>
        <a:bodyPr/>
        <a:lstStyle/>
        <a:p>
          <a:endParaRPr lang="en-GB"/>
        </a:p>
      </dgm:t>
    </dgm:pt>
    <dgm:pt modelId="{78BCF732-4321-405E-80E6-BF7B9C7C19F8}" type="sibTrans" cxnId="{4BB1C59C-C416-428C-A876-9F66050DFE71}">
      <dgm:prSet/>
      <dgm:spPr/>
      <dgm:t>
        <a:bodyPr/>
        <a:lstStyle/>
        <a:p>
          <a:endParaRPr lang="en-GB"/>
        </a:p>
      </dgm:t>
    </dgm:pt>
    <dgm:pt modelId="{F846ED31-4CB3-47BA-A333-F8C048E9754C}">
      <dgm:prSet phldrT="[Text]" custT="1"/>
      <dgm:spPr/>
      <dgm:t>
        <a:bodyPr/>
        <a:lstStyle/>
        <a:p>
          <a:r>
            <a:rPr lang="en-GB" sz="1600" dirty="0" smtClean="0"/>
            <a:t>Increased flexibility </a:t>
          </a:r>
        </a:p>
        <a:p>
          <a:r>
            <a:rPr lang="en-GB" sz="1600" dirty="0" smtClean="0"/>
            <a:t>Developments in technology </a:t>
          </a:r>
        </a:p>
        <a:p>
          <a:r>
            <a:rPr lang="en-GB" sz="1600" dirty="0" smtClean="0"/>
            <a:t>Costs and control </a:t>
          </a:r>
        </a:p>
        <a:p>
          <a:r>
            <a:rPr lang="en-GB" sz="1600" dirty="0" smtClean="0"/>
            <a:t>Characteristics</a:t>
          </a:r>
        </a:p>
        <a:p>
          <a:endParaRPr lang="en-GB" sz="1200" dirty="0"/>
        </a:p>
      </dgm:t>
    </dgm:pt>
    <dgm:pt modelId="{7DA8E624-2559-4AA7-98D0-76F216F5A2A1}" type="parTrans" cxnId="{6BBB2742-9F7F-4A5B-BAA1-1FDD05D7EE2A}">
      <dgm:prSet/>
      <dgm:spPr/>
      <dgm:t>
        <a:bodyPr/>
        <a:lstStyle/>
        <a:p>
          <a:endParaRPr lang="en-GB"/>
        </a:p>
      </dgm:t>
    </dgm:pt>
    <dgm:pt modelId="{D220568A-DBB1-47AC-B07C-2B6DDD7F91B7}" type="sibTrans" cxnId="{6BBB2742-9F7F-4A5B-BAA1-1FDD05D7EE2A}">
      <dgm:prSet/>
      <dgm:spPr/>
      <dgm:t>
        <a:bodyPr/>
        <a:lstStyle/>
        <a:p>
          <a:endParaRPr lang="en-GB"/>
        </a:p>
      </dgm:t>
    </dgm:pt>
    <dgm:pt modelId="{838E255F-3058-41BD-8EB0-6BE3D0AB67BC}">
      <dgm:prSet phldrT="[Text]" custT="1"/>
      <dgm:spPr/>
      <dgm:t>
        <a:bodyPr/>
        <a:lstStyle/>
        <a:p>
          <a:r>
            <a:rPr lang="en-GB" sz="1600" dirty="0" smtClean="0"/>
            <a:t>Academic progression </a:t>
          </a:r>
        </a:p>
        <a:p>
          <a:r>
            <a:rPr lang="en-US" sz="1600" dirty="0" smtClean="0"/>
            <a:t>Treatment (wages/benefits)</a:t>
          </a:r>
        </a:p>
        <a:p>
          <a:r>
            <a:rPr lang="en-GB" sz="1600" dirty="0" smtClean="0"/>
            <a:t>Over-education </a:t>
          </a:r>
        </a:p>
        <a:p>
          <a:r>
            <a:rPr lang="en-GB" sz="1600" dirty="0" smtClean="0"/>
            <a:t>Labour market progression </a:t>
          </a:r>
        </a:p>
        <a:p>
          <a:r>
            <a:rPr lang="en-GB" sz="1600" dirty="0" smtClean="0"/>
            <a:t>Spatial impacts </a:t>
          </a:r>
        </a:p>
        <a:p>
          <a:r>
            <a:rPr lang="en-GB" sz="1600" dirty="0" smtClean="0"/>
            <a:t>Competition - displacement</a:t>
          </a:r>
          <a:endParaRPr lang="en-GB" sz="1600" dirty="0"/>
        </a:p>
      </dgm:t>
    </dgm:pt>
    <dgm:pt modelId="{64618A92-388F-4C81-A7AE-9824DEA8746D}" type="parTrans" cxnId="{BC122FE5-9EF7-40D1-8826-FFB8E3175540}">
      <dgm:prSet/>
      <dgm:spPr/>
      <dgm:t>
        <a:bodyPr/>
        <a:lstStyle/>
        <a:p>
          <a:endParaRPr lang="en-GB"/>
        </a:p>
      </dgm:t>
    </dgm:pt>
    <dgm:pt modelId="{E814E9BA-4C88-4568-B1EA-9439D14FD5DA}" type="sibTrans" cxnId="{BC122FE5-9EF7-40D1-8826-FFB8E3175540}">
      <dgm:prSet/>
      <dgm:spPr/>
      <dgm:t>
        <a:bodyPr/>
        <a:lstStyle/>
        <a:p>
          <a:endParaRPr lang="en-GB"/>
        </a:p>
      </dgm:t>
    </dgm:pt>
    <dgm:pt modelId="{E3002475-58A2-4297-9D3F-8C2B6E8E96B3}" type="pres">
      <dgm:prSet presAssocID="{412270CF-2D8F-4A17-88D4-63E93012A0B8}" presName="Name0" presStyleCnt="0">
        <dgm:presLayoutVars>
          <dgm:resizeHandles/>
        </dgm:presLayoutVars>
      </dgm:prSet>
      <dgm:spPr/>
    </dgm:pt>
    <dgm:pt modelId="{4618F6F2-1F2A-4F10-9206-37F029F88223}" type="pres">
      <dgm:prSet presAssocID="{65CC8306-8D63-410C-84B2-ABA0F79CCC0E}" presName="text" presStyleLbl="node1" presStyleIdx="0" presStyleCnt="3" custScaleX="600067" custScaleY="53800" custLinFactNeighborX="73695" custLinFactNeighborY="24197">
        <dgm:presLayoutVars>
          <dgm:bulletEnabled val="1"/>
        </dgm:presLayoutVars>
      </dgm:prSet>
      <dgm:spPr/>
      <dgm:t>
        <a:bodyPr/>
        <a:lstStyle/>
        <a:p>
          <a:endParaRPr lang="en-GB"/>
        </a:p>
      </dgm:t>
    </dgm:pt>
    <dgm:pt modelId="{0525566D-E9C9-4F61-B145-EE286BD5EDB6}" type="pres">
      <dgm:prSet presAssocID="{78BCF732-4321-405E-80E6-BF7B9C7C19F8}" presName="space" presStyleCnt="0"/>
      <dgm:spPr/>
    </dgm:pt>
    <dgm:pt modelId="{187F7920-7C9B-45C2-8C27-2894184BC627}" type="pres">
      <dgm:prSet presAssocID="{F846ED31-4CB3-47BA-A333-F8C048E9754C}" presName="text" presStyleLbl="node1" presStyleIdx="1" presStyleCnt="3" custScaleX="840093" custScaleY="83911">
        <dgm:presLayoutVars>
          <dgm:bulletEnabled val="1"/>
        </dgm:presLayoutVars>
      </dgm:prSet>
      <dgm:spPr/>
      <dgm:t>
        <a:bodyPr/>
        <a:lstStyle/>
        <a:p>
          <a:endParaRPr lang="en-GB"/>
        </a:p>
      </dgm:t>
    </dgm:pt>
    <dgm:pt modelId="{D4D9B5F5-AD87-4869-850C-B2F62360CF7D}" type="pres">
      <dgm:prSet presAssocID="{D220568A-DBB1-47AC-B07C-2B6DDD7F91B7}" presName="space" presStyleCnt="0"/>
      <dgm:spPr/>
    </dgm:pt>
    <dgm:pt modelId="{E7DABB0E-0D5D-4CB1-B17B-88D625E59DC7}" type="pres">
      <dgm:prSet presAssocID="{838E255F-3058-41BD-8EB0-6BE3D0AB67BC}" presName="text" presStyleLbl="node1" presStyleIdx="2" presStyleCnt="3" custScaleX="600067" custScaleY="110170">
        <dgm:presLayoutVars>
          <dgm:bulletEnabled val="1"/>
        </dgm:presLayoutVars>
      </dgm:prSet>
      <dgm:spPr/>
      <dgm:t>
        <a:bodyPr/>
        <a:lstStyle/>
        <a:p>
          <a:endParaRPr lang="en-GB"/>
        </a:p>
      </dgm:t>
    </dgm:pt>
  </dgm:ptLst>
  <dgm:cxnLst>
    <dgm:cxn modelId="{5D46B9D8-A9E6-4062-A575-9D806186A4AC}" type="presOf" srcId="{F846ED31-4CB3-47BA-A333-F8C048E9754C}" destId="{187F7920-7C9B-45C2-8C27-2894184BC627}" srcOrd="0" destOrd="0" presId="urn:diagrams.loki3.com/VaryingWidthList"/>
    <dgm:cxn modelId="{4ABA888A-70E3-42AA-B28C-51087EEAECEA}" type="presOf" srcId="{65CC8306-8D63-410C-84B2-ABA0F79CCC0E}" destId="{4618F6F2-1F2A-4F10-9206-37F029F88223}" srcOrd="0" destOrd="0" presId="urn:diagrams.loki3.com/VaryingWidthList"/>
    <dgm:cxn modelId="{979EBAE9-D764-4934-8E14-64234C821F87}" type="presOf" srcId="{838E255F-3058-41BD-8EB0-6BE3D0AB67BC}" destId="{E7DABB0E-0D5D-4CB1-B17B-88D625E59DC7}" srcOrd="0" destOrd="0" presId="urn:diagrams.loki3.com/VaryingWidthList"/>
    <dgm:cxn modelId="{6BBB2742-9F7F-4A5B-BAA1-1FDD05D7EE2A}" srcId="{412270CF-2D8F-4A17-88D4-63E93012A0B8}" destId="{F846ED31-4CB3-47BA-A333-F8C048E9754C}" srcOrd="1" destOrd="0" parTransId="{7DA8E624-2559-4AA7-98D0-76F216F5A2A1}" sibTransId="{D220568A-DBB1-47AC-B07C-2B6DDD7F91B7}"/>
    <dgm:cxn modelId="{4BB1C59C-C416-428C-A876-9F66050DFE71}" srcId="{412270CF-2D8F-4A17-88D4-63E93012A0B8}" destId="{65CC8306-8D63-410C-84B2-ABA0F79CCC0E}" srcOrd="0" destOrd="0" parTransId="{24C5B5D4-06DB-4F27-B20A-481B24812E81}" sibTransId="{78BCF732-4321-405E-80E6-BF7B9C7C19F8}"/>
    <dgm:cxn modelId="{BC122FE5-9EF7-40D1-8826-FFB8E3175540}" srcId="{412270CF-2D8F-4A17-88D4-63E93012A0B8}" destId="{838E255F-3058-41BD-8EB0-6BE3D0AB67BC}" srcOrd="2" destOrd="0" parTransId="{64618A92-388F-4C81-A7AE-9824DEA8746D}" sibTransId="{E814E9BA-4C88-4568-B1EA-9439D14FD5DA}"/>
    <dgm:cxn modelId="{108C5014-63AA-47E9-86A5-E382146533E5}" type="presOf" srcId="{412270CF-2D8F-4A17-88D4-63E93012A0B8}" destId="{E3002475-58A2-4297-9D3F-8C2B6E8E96B3}" srcOrd="0" destOrd="0" presId="urn:diagrams.loki3.com/VaryingWidthList"/>
    <dgm:cxn modelId="{EC04B726-0490-47AE-BE06-82EE004E4BF5}" type="presParOf" srcId="{E3002475-58A2-4297-9D3F-8C2B6E8E96B3}" destId="{4618F6F2-1F2A-4F10-9206-37F029F88223}" srcOrd="0" destOrd="0" presId="urn:diagrams.loki3.com/VaryingWidthList"/>
    <dgm:cxn modelId="{A40D8EBB-485F-4755-AC05-8ED2EE32444E}" type="presParOf" srcId="{E3002475-58A2-4297-9D3F-8C2B6E8E96B3}" destId="{0525566D-E9C9-4F61-B145-EE286BD5EDB6}" srcOrd="1" destOrd="0" presId="urn:diagrams.loki3.com/VaryingWidthList"/>
    <dgm:cxn modelId="{8198BE77-FE51-4C7E-9216-B14EC0314E83}" type="presParOf" srcId="{E3002475-58A2-4297-9D3F-8C2B6E8E96B3}" destId="{187F7920-7C9B-45C2-8C27-2894184BC627}" srcOrd="2" destOrd="0" presId="urn:diagrams.loki3.com/VaryingWidthList"/>
    <dgm:cxn modelId="{3425CD13-31E8-440B-99C4-310A9540C887}" type="presParOf" srcId="{E3002475-58A2-4297-9D3F-8C2B6E8E96B3}" destId="{D4D9B5F5-AD87-4869-850C-B2F62360CF7D}" srcOrd="3" destOrd="0" presId="urn:diagrams.loki3.com/VaryingWidthList"/>
    <dgm:cxn modelId="{2482783C-D955-414E-8111-6F87FE9DF4E3}" type="presParOf" srcId="{E3002475-58A2-4297-9D3F-8C2B6E8E96B3}" destId="{E7DABB0E-0D5D-4CB1-B17B-88D625E59DC7}"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270CF-2D8F-4A17-88D4-63E93012A0B8}"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65CC8306-8D63-410C-84B2-ABA0F79CCC0E}">
      <dgm:prSet phldrT="[Text]"/>
      <dgm:spPr/>
      <dgm:t>
        <a:bodyPr/>
        <a:lstStyle/>
        <a:p>
          <a:r>
            <a:rPr lang="en-GB" dirty="0" smtClean="0"/>
            <a:t>Prior to 2000</a:t>
          </a:r>
        </a:p>
      </dgm:t>
    </dgm:pt>
    <dgm:pt modelId="{24C5B5D4-06DB-4F27-B20A-481B24812E81}" type="parTrans" cxnId="{4BB1C59C-C416-428C-A876-9F66050DFE71}">
      <dgm:prSet/>
      <dgm:spPr/>
      <dgm:t>
        <a:bodyPr/>
        <a:lstStyle/>
        <a:p>
          <a:endParaRPr lang="en-GB"/>
        </a:p>
      </dgm:t>
    </dgm:pt>
    <dgm:pt modelId="{78BCF732-4321-405E-80E6-BF7B9C7C19F8}" type="sibTrans" cxnId="{4BB1C59C-C416-428C-A876-9F66050DFE71}">
      <dgm:prSet/>
      <dgm:spPr/>
      <dgm:t>
        <a:bodyPr/>
        <a:lstStyle/>
        <a:p>
          <a:endParaRPr lang="en-GB"/>
        </a:p>
      </dgm:t>
    </dgm:pt>
    <dgm:pt modelId="{F846ED31-4CB3-47BA-A333-F8C048E9754C}">
      <dgm:prSet phldrT="[Text]"/>
      <dgm:spPr/>
      <dgm:t>
        <a:bodyPr/>
        <a:lstStyle/>
        <a:p>
          <a:r>
            <a:rPr lang="en-GB" dirty="0" smtClean="0"/>
            <a:t>2000-2006</a:t>
          </a:r>
        </a:p>
      </dgm:t>
    </dgm:pt>
    <dgm:pt modelId="{7DA8E624-2559-4AA7-98D0-76F216F5A2A1}" type="parTrans" cxnId="{6BBB2742-9F7F-4A5B-BAA1-1FDD05D7EE2A}">
      <dgm:prSet/>
      <dgm:spPr/>
      <dgm:t>
        <a:bodyPr/>
        <a:lstStyle/>
        <a:p>
          <a:endParaRPr lang="en-GB"/>
        </a:p>
      </dgm:t>
    </dgm:pt>
    <dgm:pt modelId="{D220568A-DBB1-47AC-B07C-2B6DDD7F91B7}" type="sibTrans" cxnId="{6BBB2742-9F7F-4A5B-BAA1-1FDD05D7EE2A}">
      <dgm:prSet/>
      <dgm:spPr/>
      <dgm:t>
        <a:bodyPr/>
        <a:lstStyle/>
        <a:p>
          <a:endParaRPr lang="en-GB"/>
        </a:p>
      </dgm:t>
    </dgm:pt>
    <dgm:pt modelId="{838E255F-3058-41BD-8EB0-6BE3D0AB67BC}">
      <dgm:prSet phldrT="[Text]"/>
      <dgm:spPr/>
      <dgm:t>
        <a:bodyPr/>
        <a:lstStyle/>
        <a:p>
          <a:r>
            <a:rPr lang="en-GB" dirty="0" smtClean="0"/>
            <a:t>2007-2013</a:t>
          </a:r>
        </a:p>
      </dgm:t>
    </dgm:pt>
    <dgm:pt modelId="{64618A92-388F-4C81-A7AE-9824DEA8746D}" type="parTrans" cxnId="{BC122FE5-9EF7-40D1-8826-FFB8E3175540}">
      <dgm:prSet/>
      <dgm:spPr/>
      <dgm:t>
        <a:bodyPr/>
        <a:lstStyle/>
        <a:p>
          <a:endParaRPr lang="en-GB"/>
        </a:p>
      </dgm:t>
    </dgm:pt>
    <dgm:pt modelId="{E814E9BA-4C88-4568-B1EA-9439D14FD5DA}" type="sibTrans" cxnId="{BC122FE5-9EF7-40D1-8826-FFB8E3175540}">
      <dgm:prSet/>
      <dgm:spPr/>
      <dgm:t>
        <a:bodyPr/>
        <a:lstStyle/>
        <a:p>
          <a:endParaRPr lang="en-GB"/>
        </a:p>
      </dgm:t>
    </dgm:pt>
    <dgm:pt modelId="{9D1906C4-4D07-47FD-84A2-0D5532A52FBF}">
      <dgm:prSet phldrT="[Text]"/>
      <dgm:spPr/>
      <dgm:t>
        <a:bodyPr/>
        <a:lstStyle/>
        <a:p>
          <a:r>
            <a:rPr lang="en-GB" dirty="0" smtClean="0"/>
            <a:t>2014 to present day</a:t>
          </a:r>
        </a:p>
      </dgm:t>
    </dgm:pt>
    <dgm:pt modelId="{0ED0AD97-1D9E-4BF4-824E-E8D233E339B0}" type="parTrans" cxnId="{5FE8F75C-6BE7-441E-8087-7CA503C1402F}">
      <dgm:prSet/>
      <dgm:spPr/>
      <dgm:t>
        <a:bodyPr/>
        <a:lstStyle/>
        <a:p>
          <a:endParaRPr lang="en-GB"/>
        </a:p>
      </dgm:t>
    </dgm:pt>
    <dgm:pt modelId="{50CC033B-E3A4-45D4-9583-EAE6C1C14AE6}" type="sibTrans" cxnId="{5FE8F75C-6BE7-441E-8087-7CA503C1402F}">
      <dgm:prSet/>
      <dgm:spPr/>
      <dgm:t>
        <a:bodyPr/>
        <a:lstStyle/>
        <a:p>
          <a:endParaRPr lang="en-GB"/>
        </a:p>
      </dgm:t>
    </dgm:pt>
    <dgm:pt modelId="{E3002475-58A2-4297-9D3F-8C2B6E8E96B3}" type="pres">
      <dgm:prSet presAssocID="{412270CF-2D8F-4A17-88D4-63E93012A0B8}" presName="Name0" presStyleCnt="0">
        <dgm:presLayoutVars>
          <dgm:resizeHandles/>
        </dgm:presLayoutVars>
      </dgm:prSet>
      <dgm:spPr/>
    </dgm:pt>
    <dgm:pt modelId="{4618F6F2-1F2A-4F10-9206-37F029F88223}" type="pres">
      <dgm:prSet presAssocID="{65CC8306-8D63-410C-84B2-ABA0F79CCC0E}" presName="text" presStyleLbl="node1" presStyleIdx="0" presStyleCnt="4" custScaleX="600067" custLinFactX="-100000" custLinFactNeighborX="-130125" custLinFactNeighborY="-4157">
        <dgm:presLayoutVars>
          <dgm:bulletEnabled val="1"/>
        </dgm:presLayoutVars>
      </dgm:prSet>
      <dgm:spPr/>
      <dgm:t>
        <a:bodyPr/>
        <a:lstStyle/>
        <a:p>
          <a:endParaRPr lang="en-GB"/>
        </a:p>
      </dgm:t>
    </dgm:pt>
    <dgm:pt modelId="{0525566D-E9C9-4F61-B145-EE286BD5EDB6}" type="pres">
      <dgm:prSet presAssocID="{78BCF732-4321-405E-80E6-BF7B9C7C19F8}" presName="space" presStyleCnt="0"/>
      <dgm:spPr/>
    </dgm:pt>
    <dgm:pt modelId="{187F7920-7C9B-45C2-8C27-2894184BC627}" type="pres">
      <dgm:prSet presAssocID="{F846ED31-4CB3-47BA-A333-F8C048E9754C}" presName="text" presStyleLbl="node1" presStyleIdx="1" presStyleCnt="4" custScaleX="840093">
        <dgm:presLayoutVars>
          <dgm:bulletEnabled val="1"/>
        </dgm:presLayoutVars>
      </dgm:prSet>
      <dgm:spPr/>
      <dgm:t>
        <a:bodyPr/>
        <a:lstStyle/>
        <a:p>
          <a:endParaRPr lang="en-GB"/>
        </a:p>
      </dgm:t>
    </dgm:pt>
    <dgm:pt modelId="{D4D9B5F5-AD87-4869-850C-B2F62360CF7D}" type="pres">
      <dgm:prSet presAssocID="{D220568A-DBB1-47AC-B07C-2B6DDD7F91B7}" presName="space" presStyleCnt="0"/>
      <dgm:spPr/>
    </dgm:pt>
    <dgm:pt modelId="{E7DABB0E-0D5D-4CB1-B17B-88D625E59DC7}" type="pres">
      <dgm:prSet presAssocID="{838E255F-3058-41BD-8EB0-6BE3D0AB67BC}" presName="text" presStyleLbl="node1" presStyleIdx="2" presStyleCnt="4" custScaleX="600067">
        <dgm:presLayoutVars>
          <dgm:bulletEnabled val="1"/>
        </dgm:presLayoutVars>
      </dgm:prSet>
      <dgm:spPr/>
      <dgm:t>
        <a:bodyPr/>
        <a:lstStyle/>
        <a:p>
          <a:endParaRPr lang="en-GB"/>
        </a:p>
      </dgm:t>
    </dgm:pt>
    <dgm:pt modelId="{08C72FF9-6020-4E23-9256-5CC43FA565E1}" type="pres">
      <dgm:prSet presAssocID="{E814E9BA-4C88-4568-B1EA-9439D14FD5DA}" presName="space" presStyleCnt="0"/>
      <dgm:spPr/>
    </dgm:pt>
    <dgm:pt modelId="{7C683A95-ED32-4751-B1EA-216496E3691A}" type="pres">
      <dgm:prSet presAssocID="{9D1906C4-4D07-47FD-84A2-0D5532A52FBF}" presName="text" presStyleLbl="node1" presStyleIdx="3" presStyleCnt="4" custScaleX="600067">
        <dgm:presLayoutVars>
          <dgm:bulletEnabled val="1"/>
        </dgm:presLayoutVars>
      </dgm:prSet>
      <dgm:spPr/>
      <dgm:t>
        <a:bodyPr/>
        <a:lstStyle/>
        <a:p>
          <a:endParaRPr lang="en-GB"/>
        </a:p>
      </dgm:t>
    </dgm:pt>
  </dgm:ptLst>
  <dgm:cxnLst>
    <dgm:cxn modelId="{5FE8F75C-6BE7-441E-8087-7CA503C1402F}" srcId="{412270CF-2D8F-4A17-88D4-63E93012A0B8}" destId="{9D1906C4-4D07-47FD-84A2-0D5532A52FBF}" srcOrd="3" destOrd="0" parTransId="{0ED0AD97-1D9E-4BF4-824E-E8D233E339B0}" sibTransId="{50CC033B-E3A4-45D4-9583-EAE6C1C14AE6}"/>
    <dgm:cxn modelId="{6BBB2742-9F7F-4A5B-BAA1-1FDD05D7EE2A}" srcId="{412270CF-2D8F-4A17-88D4-63E93012A0B8}" destId="{F846ED31-4CB3-47BA-A333-F8C048E9754C}" srcOrd="1" destOrd="0" parTransId="{7DA8E624-2559-4AA7-98D0-76F216F5A2A1}" sibTransId="{D220568A-DBB1-47AC-B07C-2B6DDD7F91B7}"/>
    <dgm:cxn modelId="{D76B3540-B73B-43A9-9C9D-10EC3752AC81}" type="presOf" srcId="{F846ED31-4CB3-47BA-A333-F8C048E9754C}" destId="{187F7920-7C9B-45C2-8C27-2894184BC627}" srcOrd="0" destOrd="0" presId="urn:diagrams.loki3.com/VaryingWidthList"/>
    <dgm:cxn modelId="{0C81EAD9-EA90-4ADC-8A3E-A380C04F18D6}" type="presOf" srcId="{9D1906C4-4D07-47FD-84A2-0D5532A52FBF}" destId="{7C683A95-ED32-4751-B1EA-216496E3691A}" srcOrd="0" destOrd="0" presId="urn:diagrams.loki3.com/VaryingWidthList"/>
    <dgm:cxn modelId="{0DF1CDB5-07F5-407C-9C2B-72087994AD81}" type="presOf" srcId="{412270CF-2D8F-4A17-88D4-63E93012A0B8}" destId="{E3002475-58A2-4297-9D3F-8C2B6E8E96B3}" srcOrd="0" destOrd="0" presId="urn:diagrams.loki3.com/VaryingWidthList"/>
    <dgm:cxn modelId="{C351893A-E92D-4136-9727-6E84DE036690}" type="presOf" srcId="{65CC8306-8D63-410C-84B2-ABA0F79CCC0E}" destId="{4618F6F2-1F2A-4F10-9206-37F029F88223}" srcOrd="0" destOrd="0" presId="urn:diagrams.loki3.com/VaryingWidthList"/>
    <dgm:cxn modelId="{4BB1C59C-C416-428C-A876-9F66050DFE71}" srcId="{412270CF-2D8F-4A17-88D4-63E93012A0B8}" destId="{65CC8306-8D63-410C-84B2-ABA0F79CCC0E}" srcOrd="0" destOrd="0" parTransId="{24C5B5D4-06DB-4F27-B20A-481B24812E81}" sibTransId="{78BCF732-4321-405E-80E6-BF7B9C7C19F8}"/>
    <dgm:cxn modelId="{00B33139-7189-480F-881D-D4CFA05FA99F}" type="presOf" srcId="{838E255F-3058-41BD-8EB0-6BE3D0AB67BC}" destId="{E7DABB0E-0D5D-4CB1-B17B-88D625E59DC7}" srcOrd="0" destOrd="0" presId="urn:diagrams.loki3.com/VaryingWidthList"/>
    <dgm:cxn modelId="{BC122FE5-9EF7-40D1-8826-FFB8E3175540}" srcId="{412270CF-2D8F-4A17-88D4-63E93012A0B8}" destId="{838E255F-3058-41BD-8EB0-6BE3D0AB67BC}" srcOrd="2" destOrd="0" parTransId="{64618A92-388F-4C81-A7AE-9824DEA8746D}" sibTransId="{E814E9BA-4C88-4568-B1EA-9439D14FD5DA}"/>
    <dgm:cxn modelId="{3AE9E427-FFAB-4A0D-BA0D-D12A0F27D871}" type="presParOf" srcId="{E3002475-58A2-4297-9D3F-8C2B6E8E96B3}" destId="{4618F6F2-1F2A-4F10-9206-37F029F88223}" srcOrd="0" destOrd="0" presId="urn:diagrams.loki3.com/VaryingWidthList"/>
    <dgm:cxn modelId="{898E18CA-6C24-4FC9-8C9F-9178E9787331}" type="presParOf" srcId="{E3002475-58A2-4297-9D3F-8C2B6E8E96B3}" destId="{0525566D-E9C9-4F61-B145-EE286BD5EDB6}" srcOrd="1" destOrd="0" presId="urn:diagrams.loki3.com/VaryingWidthList"/>
    <dgm:cxn modelId="{558408C8-3AD5-4FFB-918F-D0639207D8C9}" type="presParOf" srcId="{E3002475-58A2-4297-9D3F-8C2B6E8E96B3}" destId="{187F7920-7C9B-45C2-8C27-2894184BC627}" srcOrd="2" destOrd="0" presId="urn:diagrams.loki3.com/VaryingWidthList"/>
    <dgm:cxn modelId="{310A41C6-0F2B-4CDA-BB9F-C1ECC19DB2D2}" type="presParOf" srcId="{E3002475-58A2-4297-9D3F-8C2B6E8E96B3}" destId="{D4D9B5F5-AD87-4869-850C-B2F62360CF7D}" srcOrd="3" destOrd="0" presId="urn:diagrams.loki3.com/VaryingWidthList"/>
    <dgm:cxn modelId="{93CB9AF7-42CE-4173-B6CB-83D4E12D0644}" type="presParOf" srcId="{E3002475-58A2-4297-9D3F-8C2B6E8E96B3}" destId="{E7DABB0E-0D5D-4CB1-B17B-88D625E59DC7}" srcOrd="4" destOrd="0" presId="urn:diagrams.loki3.com/VaryingWidthList"/>
    <dgm:cxn modelId="{5B253882-1501-4E67-A77C-392E624D5C74}" type="presParOf" srcId="{E3002475-58A2-4297-9D3F-8C2B6E8E96B3}" destId="{08C72FF9-6020-4E23-9256-5CC43FA565E1}" srcOrd="5" destOrd="0" presId="urn:diagrams.loki3.com/VaryingWidthList"/>
    <dgm:cxn modelId="{19BB0C5F-33B1-4CCA-9555-DE31AA00450A}" type="presParOf" srcId="{E3002475-58A2-4297-9D3F-8C2B6E8E96B3}" destId="{7C683A95-ED32-4751-B1EA-216496E3691A}" srcOrd="6"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2270CF-2D8F-4A17-88D4-63E93012A0B8}"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65CC8306-8D63-410C-84B2-ABA0F79CCC0E}">
      <dgm:prSet phldrT="[Text]"/>
      <dgm:spPr/>
      <dgm:t>
        <a:bodyPr/>
        <a:lstStyle/>
        <a:p>
          <a:r>
            <a:rPr lang="en-US" b="0" dirty="0" smtClean="0"/>
            <a:t>Drivers: students</a:t>
          </a:r>
        </a:p>
      </dgm:t>
    </dgm:pt>
    <dgm:pt modelId="{24C5B5D4-06DB-4F27-B20A-481B24812E81}" type="parTrans" cxnId="{4BB1C59C-C416-428C-A876-9F66050DFE71}">
      <dgm:prSet/>
      <dgm:spPr/>
      <dgm:t>
        <a:bodyPr/>
        <a:lstStyle/>
        <a:p>
          <a:endParaRPr lang="en-GB"/>
        </a:p>
      </dgm:t>
    </dgm:pt>
    <dgm:pt modelId="{78BCF732-4321-405E-80E6-BF7B9C7C19F8}" type="sibTrans" cxnId="{4BB1C59C-C416-428C-A876-9F66050DFE71}">
      <dgm:prSet/>
      <dgm:spPr/>
      <dgm:t>
        <a:bodyPr/>
        <a:lstStyle/>
        <a:p>
          <a:endParaRPr lang="en-GB"/>
        </a:p>
      </dgm:t>
    </dgm:pt>
    <dgm:pt modelId="{F846ED31-4CB3-47BA-A333-F8C048E9754C}">
      <dgm:prSet phldrT="[Text]"/>
      <dgm:spPr/>
      <dgm:t>
        <a:bodyPr/>
        <a:lstStyle/>
        <a:p>
          <a:r>
            <a:rPr lang="en-GB" dirty="0" smtClean="0"/>
            <a:t>Drivers: employer</a:t>
          </a:r>
        </a:p>
        <a:p>
          <a:endParaRPr lang="en-GB" dirty="0"/>
        </a:p>
      </dgm:t>
    </dgm:pt>
    <dgm:pt modelId="{7DA8E624-2559-4AA7-98D0-76F216F5A2A1}" type="parTrans" cxnId="{6BBB2742-9F7F-4A5B-BAA1-1FDD05D7EE2A}">
      <dgm:prSet/>
      <dgm:spPr/>
      <dgm:t>
        <a:bodyPr/>
        <a:lstStyle/>
        <a:p>
          <a:endParaRPr lang="en-GB"/>
        </a:p>
      </dgm:t>
    </dgm:pt>
    <dgm:pt modelId="{D220568A-DBB1-47AC-B07C-2B6DDD7F91B7}" type="sibTrans" cxnId="{6BBB2742-9F7F-4A5B-BAA1-1FDD05D7EE2A}">
      <dgm:prSet/>
      <dgm:spPr/>
      <dgm:t>
        <a:bodyPr/>
        <a:lstStyle/>
        <a:p>
          <a:endParaRPr lang="en-GB"/>
        </a:p>
      </dgm:t>
    </dgm:pt>
    <dgm:pt modelId="{838E255F-3058-41BD-8EB0-6BE3D0AB67BC}">
      <dgm:prSet phldrT="[Text]"/>
      <dgm:spPr/>
      <dgm:t>
        <a:bodyPr/>
        <a:lstStyle/>
        <a:p>
          <a:r>
            <a:rPr lang="en-GB" dirty="0" smtClean="0"/>
            <a:t>Effects</a:t>
          </a:r>
          <a:endParaRPr lang="en-GB" dirty="0"/>
        </a:p>
      </dgm:t>
    </dgm:pt>
    <dgm:pt modelId="{64618A92-388F-4C81-A7AE-9824DEA8746D}" type="parTrans" cxnId="{BC122FE5-9EF7-40D1-8826-FFB8E3175540}">
      <dgm:prSet/>
      <dgm:spPr/>
      <dgm:t>
        <a:bodyPr/>
        <a:lstStyle/>
        <a:p>
          <a:endParaRPr lang="en-GB"/>
        </a:p>
      </dgm:t>
    </dgm:pt>
    <dgm:pt modelId="{E814E9BA-4C88-4568-B1EA-9439D14FD5DA}" type="sibTrans" cxnId="{BC122FE5-9EF7-40D1-8826-FFB8E3175540}">
      <dgm:prSet/>
      <dgm:spPr/>
      <dgm:t>
        <a:bodyPr/>
        <a:lstStyle/>
        <a:p>
          <a:endParaRPr lang="en-GB"/>
        </a:p>
      </dgm:t>
    </dgm:pt>
    <dgm:pt modelId="{E3002475-58A2-4297-9D3F-8C2B6E8E96B3}" type="pres">
      <dgm:prSet presAssocID="{412270CF-2D8F-4A17-88D4-63E93012A0B8}" presName="Name0" presStyleCnt="0">
        <dgm:presLayoutVars>
          <dgm:resizeHandles/>
        </dgm:presLayoutVars>
      </dgm:prSet>
      <dgm:spPr/>
    </dgm:pt>
    <dgm:pt modelId="{4618F6F2-1F2A-4F10-9206-37F029F88223}" type="pres">
      <dgm:prSet presAssocID="{65CC8306-8D63-410C-84B2-ABA0F79CCC0E}" presName="text" presStyleLbl="node1" presStyleIdx="0" presStyleCnt="3" custScaleX="600067" custScaleY="42185" custLinFactX="-100000" custLinFactNeighborX="-110955" custLinFactNeighborY="24197">
        <dgm:presLayoutVars>
          <dgm:bulletEnabled val="1"/>
        </dgm:presLayoutVars>
      </dgm:prSet>
      <dgm:spPr/>
      <dgm:t>
        <a:bodyPr/>
        <a:lstStyle/>
        <a:p>
          <a:endParaRPr lang="en-GB"/>
        </a:p>
      </dgm:t>
    </dgm:pt>
    <dgm:pt modelId="{0525566D-E9C9-4F61-B145-EE286BD5EDB6}" type="pres">
      <dgm:prSet presAssocID="{78BCF732-4321-405E-80E6-BF7B9C7C19F8}" presName="space" presStyleCnt="0"/>
      <dgm:spPr/>
    </dgm:pt>
    <dgm:pt modelId="{187F7920-7C9B-45C2-8C27-2894184BC627}" type="pres">
      <dgm:prSet presAssocID="{F846ED31-4CB3-47BA-A333-F8C048E9754C}" presName="text" presStyleLbl="node1" presStyleIdx="1" presStyleCnt="3" custScaleX="840093" custScaleY="66446">
        <dgm:presLayoutVars>
          <dgm:bulletEnabled val="1"/>
        </dgm:presLayoutVars>
      </dgm:prSet>
      <dgm:spPr/>
      <dgm:t>
        <a:bodyPr/>
        <a:lstStyle/>
        <a:p>
          <a:endParaRPr lang="en-GB"/>
        </a:p>
      </dgm:t>
    </dgm:pt>
    <dgm:pt modelId="{D4D9B5F5-AD87-4869-850C-B2F62360CF7D}" type="pres">
      <dgm:prSet presAssocID="{D220568A-DBB1-47AC-B07C-2B6DDD7F91B7}" presName="space" presStyleCnt="0"/>
      <dgm:spPr/>
    </dgm:pt>
    <dgm:pt modelId="{E7DABB0E-0D5D-4CB1-B17B-88D625E59DC7}" type="pres">
      <dgm:prSet presAssocID="{838E255F-3058-41BD-8EB0-6BE3D0AB67BC}" presName="text" presStyleLbl="node1" presStyleIdx="2" presStyleCnt="3" custScaleX="600067" custScaleY="90339" custLinFactX="-100000" custLinFactNeighborX="-168776" custLinFactNeighborY="3032">
        <dgm:presLayoutVars>
          <dgm:bulletEnabled val="1"/>
        </dgm:presLayoutVars>
      </dgm:prSet>
      <dgm:spPr/>
      <dgm:t>
        <a:bodyPr/>
        <a:lstStyle/>
        <a:p>
          <a:endParaRPr lang="en-GB"/>
        </a:p>
      </dgm:t>
    </dgm:pt>
  </dgm:ptLst>
  <dgm:cxnLst>
    <dgm:cxn modelId="{E30E74BD-2A08-4CB0-BD5E-28ACD92A775E}" type="presOf" srcId="{65CC8306-8D63-410C-84B2-ABA0F79CCC0E}" destId="{4618F6F2-1F2A-4F10-9206-37F029F88223}" srcOrd="0" destOrd="0" presId="urn:diagrams.loki3.com/VaryingWidthList"/>
    <dgm:cxn modelId="{7C1D33E2-B3BA-421A-90F1-CB8E6AD38511}" type="presOf" srcId="{412270CF-2D8F-4A17-88D4-63E93012A0B8}" destId="{E3002475-58A2-4297-9D3F-8C2B6E8E96B3}" srcOrd="0" destOrd="0" presId="urn:diagrams.loki3.com/VaryingWidthList"/>
    <dgm:cxn modelId="{6BBB2742-9F7F-4A5B-BAA1-1FDD05D7EE2A}" srcId="{412270CF-2D8F-4A17-88D4-63E93012A0B8}" destId="{F846ED31-4CB3-47BA-A333-F8C048E9754C}" srcOrd="1" destOrd="0" parTransId="{7DA8E624-2559-4AA7-98D0-76F216F5A2A1}" sibTransId="{D220568A-DBB1-47AC-B07C-2B6DDD7F91B7}"/>
    <dgm:cxn modelId="{4BB1C59C-C416-428C-A876-9F66050DFE71}" srcId="{412270CF-2D8F-4A17-88D4-63E93012A0B8}" destId="{65CC8306-8D63-410C-84B2-ABA0F79CCC0E}" srcOrd="0" destOrd="0" parTransId="{24C5B5D4-06DB-4F27-B20A-481B24812E81}" sibTransId="{78BCF732-4321-405E-80E6-BF7B9C7C19F8}"/>
    <dgm:cxn modelId="{7BB7BBA1-616F-432C-910D-260DACCA1F2D}" type="presOf" srcId="{838E255F-3058-41BD-8EB0-6BE3D0AB67BC}" destId="{E7DABB0E-0D5D-4CB1-B17B-88D625E59DC7}" srcOrd="0" destOrd="0" presId="urn:diagrams.loki3.com/VaryingWidthList"/>
    <dgm:cxn modelId="{BC122FE5-9EF7-40D1-8826-FFB8E3175540}" srcId="{412270CF-2D8F-4A17-88D4-63E93012A0B8}" destId="{838E255F-3058-41BD-8EB0-6BE3D0AB67BC}" srcOrd="2" destOrd="0" parTransId="{64618A92-388F-4C81-A7AE-9824DEA8746D}" sibTransId="{E814E9BA-4C88-4568-B1EA-9439D14FD5DA}"/>
    <dgm:cxn modelId="{8135A1B0-A044-491F-B728-EF75BEEC1BFA}" type="presOf" srcId="{F846ED31-4CB3-47BA-A333-F8C048E9754C}" destId="{187F7920-7C9B-45C2-8C27-2894184BC627}" srcOrd="0" destOrd="0" presId="urn:diagrams.loki3.com/VaryingWidthList"/>
    <dgm:cxn modelId="{03478AF8-35B9-4504-B684-6C422A2133F8}" type="presParOf" srcId="{E3002475-58A2-4297-9D3F-8C2B6E8E96B3}" destId="{4618F6F2-1F2A-4F10-9206-37F029F88223}" srcOrd="0" destOrd="0" presId="urn:diagrams.loki3.com/VaryingWidthList"/>
    <dgm:cxn modelId="{ED8FEE41-1F1D-4622-AA38-20E193219263}" type="presParOf" srcId="{E3002475-58A2-4297-9D3F-8C2B6E8E96B3}" destId="{0525566D-E9C9-4F61-B145-EE286BD5EDB6}" srcOrd="1" destOrd="0" presId="urn:diagrams.loki3.com/VaryingWidthList"/>
    <dgm:cxn modelId="{0EED6DF5-B98D-489E-B8B8-1E97BD572E26}" type="presParOf" srcId="{E3002475-58A2-4297-9D3F-8C2B6E8E96B3}" destId="{187F7920-7C9B-45C2-8C27-2894184BC627}" srcOrd="2" destOrd="0" presId="urn:diagrams.loki3.com/VaryingWidthList"/>
    <dgm:cxn modelId="{5F550E75-3CD7-450D-A1FB-239FB01D0802}" type="presParOf" srcId="{E3002475-58A2-4297-9D3F-8C2B6E8E96B3}" destId="{D4D9B5F5-AD87-4869-850C-B2F62360CF7D}" srcOrd="3" destOrd="0" presId="urn:diagrams.loki3.com/VaryingWidthList"/>
    <dgm:cxn modelId="{22C429AF-3466-41A6-9C98-EB0D8CB63513}" type="presParOf" srcId="{E3002475-58A2-4297-9D3F-8C2B6E8E96B3}" destId="{E7DABB0E-0D5D-4CB1-B17B-88D625E59DC7}" srcOrd="4" destOrd="0" presId="urn:diagrams.loki3.com/VaryingWidth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F6F2-1F2A-4F10-9206-37F029F88223}">
      <dsp:nvSpPr>
        <dsp:cNvPr id="0" name=""/>
        <dsp:cNvSpPr/>
      </dsp:nvSpPr>
      <dsp:spPr>
        <a:xfrm>
          <a:off x="0" y="0"/>
          <a:ext cx="31920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err="1" smtClean="0"/>
            <a:t>Hesketh</a:t>
          </a:r>
          <a:r>
            <a:rPr lang="en-GB" sz="1500" kern="1200" dirty="0" smtClean="0"/>
            <a:t> 1999;  Lucas , 1997; Lucas and </a:t>
          </a:r>
          <a:r>
            <a:rPr lang="en-GB" sz="1500" kern="1200" dirty="0" err="1" smtClean="0"/>
            <a:t>Lammont</a:t>
          </a:r>
          <a:r>
            <a:rPr lang="en-GB" sz="1500" kern="1200" dirty="0" smtClean="0"/>
            <a:t>, 1998; Lucas and Ralston, 1997; </a:t>
          </a:r>
          <a:r>
            <a:rPr lang="en-US" sz="1500" kern="1200" dirty="0" smtClean="0"/>
            <a:t>McMullen, 1995; </a:t>
          </a:r>
          <a:r>
            <a:rPr lang="en-GB" sz="1500" kern="1200" dirty="0" smtClean="0"/>
            <a:t>Sorensen and Winn, 1993; </a:t>
          </a:r>
          <a:r>
            <a:rPr lang="en-US" sz="1500" kern="1200" dirty="0" smtClean="0"/>
            <a:t>Walsh, 1990</a:t>
          </a:r>
          <a:endParaRPr lang="en-GB" sz="1500" kern="1200" dirty="0"/>
        </a:p>
      </dsp:txBody>
      <dsp:txXfrm>
        <a:off x="0" y="0"/>
        <a:ext cx="3192016" cy="1161375"/>
      </dsp:txXfrm>
    </dsp:sp>
    <dsp:sp modelId="{187F7920-7C9B-45C2-8C27-2894184BC627}">
      <dsp:nvSpPr>
        <dsp:cNvPr id="0" name=""/>
        <dsp:cNvSpPr/>
      </dsp:nvSpPr>
      <dsp:spPr>
        <a:xfrm>
          <a:off x="0" y="1221858"/>
          <a:ext cx="31920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err="1" smtClean="0"/>
            <a:t>Canney</a:t>
          </a:r>
          <a:r>
            <a:rPr lang="en-US" sz="1500" kern="1200" dirty="0" smtClean="0"/>
            <a:t>, 2002; </a:t>
          </a:r>
          <a:r>
            <a:rPr lang="en-GB" sz="1500" kern="1200" dirty="0" smtClean="0"/>
            <a:t>Curtis and Lucas, 2001; Curtis and Williams, 2002; </a:t>
          </a:r>
          <a:r>
            <a:rPr lang="en-GB" sz="1500" kern="1200" dirty="0" err="1" smtClean="0"/>
            <a:t>Manthei</a:t>
          </a:r>
          <a:r>
            <a:rPr lang="en-GB" sz="1500" kern="1200" dirty="0" smtClean="0"/>
            <a:t> and Gilmore; 2005; Watts and Pickering, 2000; Macintyre, 2003; Smith, 2005</a:t>
          </a:r>
          <a:endParaRPr lang="en-GB" sz="1500" kern="1200" dirty="0"/>
        </a:p>
      </dsp:txBody>
      <dsp:txXfrm>
        <a:off x="0" y="1221858"/>
        <a:ext cx="3192016" cy="1161375"/>
      </dsp:txXfrm>
    </dsp:sp>
    <dsp:sp modelId="{E7DABB0E-0D5D-4CB1-B17B-88D625E59DC7}">
      <dsp:nvSpPr>
        <dsp:cNvPr id="0" name=""/>
        <dsp:cNvSpPr/>
      </dsp:nvSpPr>
      <dsp:spPr>
        <a:xfrm>
          <a:off x="0" y="2441302"/>
          <a:ext cx="31920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smtClean="0"/>
            <a:t>Barron and </a:t>
          </a:r>
          <a:r>
            <a:rPr lang="en-GB" sz="1500" kern="1200" dirty="0" err="1" smtClean="0"/>
            <a:t>Anastasiadou</a:t>
          </a:r>
          <a:r>
            <a:rPr lang="en-GB" sz="1500" kern="1200" dirty="0" smtClean="0"/>
            <a:t>, 2009; Munro et al., 2009; </a:t>
          </a:r>
          <a:r>
            <a:rPr lang="en-GB" sz="1500" kern="1200" dirty="0" smtClean="0"/>
            <a:t>Van </a:t>
          </a:r>
          <a:r>
            <a:rPr lang="en-GB" sz="1500" kern="1200" dirty="0" err="1" smtClean="0"/>
            <a:t>Klaveren</a:t>
          </a:r>
          <a:r>
            <a:rPr lang="en-GB" sz="1500" kern="1200" dirty="0" smtClean="0"/>
            <a:t>, et al., 2009; </a:t>
          </a:r>
          <a:r>
            <a:rPr lang="en-US" sz="1500" kern="1200" dirty="0" err="1" smtClean="0"/>
            <a:t>Baert</a:t>
          </a:r>
          <a:r>
            <a:rPr lang="en-US" sz="1500" kern="1200" dirty="0" smtClean="0"/>
            <a:t>, </a:t>
          </a:r>
          <a:r>
            <a:rPr lang="en-US" sz="1500" kern="1200" dirty="0" err="1" smtClean="0"/>
            <a:t>Cockx</a:t>
          </a:r>
          <a:r>
            <a:rPr lang="en-US" sz="1500" kern="1200" dirty="0" smtClean="0"/>
            <a:t>, and </a:t>
          </a:r>
          <a:r>
            <a:rPr lang="en-US" sz="1500" kern="1200" dirty="0" err="1" smtClean="0"/>
            <a:t>Verhaest</a:t>
          </a:r>
          <a:r>
            <a:rPr lang="en-US" sz="1500" kern="1200" dirty="0" smtClean="0"/>
            <a:t>, 2013 </a:t>
          </a:r>
          <a:endParaRPr lang="en-GB" sz="1500" kern="1200" dirty="0"/>
        </a:p>
      </dsp:txBody>
      <dsp:txXfrm>
        <a:off x="0" y="2441302"/>
        <a:ext cx="3192016" cy="1161375"/>
      </dsp:txXfrm>
    </dsp:sp>
    <dsp:sp modelId="{7C683A95-ED32-4751-B1EA-216496E3691A}">
      <dsp:nvSpPr>
        <dsp:cNvPr id="0" name=""/>
        <dsp:cNvSpPr/>
      </dsp:nvSpPr>
      <dsp:spPr>
        <a:xfrm>
          <a:off x="0" y="3660746"/>
          <a:ext cx="31920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err="1" smtClean="0"/>
            <a:t>Norlund</a:t>
          </a:r>
          <a:r>
            <a:rPr lang="en-GB" sz="1500" kern="1200" dirty="0" smtClean="0"/>
            <a:t>, 2018; Green, </a:t>
          </a:r>
          <a:r>
            <a:rPr lang="en-GB" sz="1500" kern="1200" dirty="0" err="1" smtClean="0"/>
            <a:t>Atfield</a:t>
          </a:r>
          <a:r>
            <a:rPr lang="en-GB" sz="1500" kern="1200" dirty="0" smtClean="0"/>
            <a:t> and Purcell, 2016</a:t>
          </a:r>
          <a:endParaRPr lang="en-GB" sz="1500" kern="1200" dirty="0"/>
        </a:p>
      </dsp:txBody>
      <dsp:txXfrm>
        <a:off x="0" y="3660746"/>
        <a:ext cx="3192016" cy="116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F6F2-1F2A-4F10-9206-37F029F88223}">
      <dsp:nvSpPr>
        <dsp:cNvPr id="0" name=""/>
        <dsp:cNvSpPr/>
      </dsp:nvSpPr>
      <dsp:spPr>
        <a:xfrm>
          <a:off x="0" y="23130"/>
          <a:ext cx="3506451" cy="10063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Financial Pressures </a:t>
          </a:r>
        </a:p>
        <a:p>
          <a:pPr lvl="0" algn="ctr" defTabSz="711200">
            <a:lnSpc>
              <a:spcPct val="90000"/>
            </a:lnSpc>
            <a:spcBef>
              <a:spcPct val="0"/>
            </a:spcBef>
            <a:spcAft>
              <a:spcPct val="35000"/>
            </a:spcAft>
          </a:pPr>
          <a:r>
            <a:rPr lang="en-US" sz="1600" kern="1200" dirty="0" smtClean="0"/>
            <a:t>Skills development </a:t>
          </a:r>
        </a:p>
        <a:p>
          <a:pPr lvl="0" algn="ctr" defTabSz="711200">
            <a:lnSpc>
              <a:spcPct val="90000"/>
            </a:lnSpc>
            <a:spcBef>
              <a:spcPct val="0"/>
            </a:spcBef>
            <a:spcAft>
              <a:spcPct val="35000"/>
            </a:spcAft>
          </a:pPr>
          <a:r>
            <a:rPr lang="en-GB" sz="1600" kern="1200" dirty="0" smtClean="0"/>
            <a:t>Job search </a:t>
          </a:r>
          <a:endParaRPr lang="en-GB" sz="1600" kern="1200" dirty="0" smtClean="0"/>
        </a:p>
      </dsp:txBody>
      <dsp:txXfrm>
        <a:off x="0" y="23130"/>
        <a:ext cx="3506451" cy="1006302"/>
      </dsp:txXfrm>
    </dsp:sp>
    <dsp:sp modelId="{187F7920-7C9B-45C2-8C27-2894184BC627}">
      <dsp:nvSpPr>
        <dsp:cNvPr id="0" name=""/>
        <dsp:cNvSpPr/>
      </dsp:nvSpPr>
      <dsp:spPr>
        <a:xfrm>
          <a:off x="0" y="1100325"/>
          <a:ext cx="3506451" cy="1569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Increased flexibility </a:t>
          </a:r>
        </a:p>
        <a:p>
          <a:pPr lvl="0" algn="ctr" defTabSz="711200">
            <a:lnSpc>
              <a:spcPct val="90000"/>
            </a:lnSpc>
            <a:spcBef>
              <a:spcPct val="0"/>
            </a:spcBef>
            <a:spcAft>
              <a:spcPct val="35000"/>
            </a:spcAft>
          </a:pPr>
          <a:r>
            <a:rPr lang="en-GB" sz="1600" kern="1200" dirty="0" smtClean="0"/>
            <a:t>Developments in technology </a:t>
          </a:r>
        </a:p>
        <a:p>
          <a:pPr lvl="0" algn="ctr" defTabSz="711200">
            <a:lnSpc>
              <a:spcPct val="90000"/>
            </a:lnSpc>
            <a:spcBef>
              <a:spcPct val="0"/>
            </a:spcBef>
            <a:spcAft>
              <a:spcPct val="35000"/>
            </a:spcAft>
          </a:pPr>
          <a:r>
            <a:rPr lang="en-GB" sz="1600" kern="1200" dirty="0" smtClean="0"/>
            <a:t>Costs and control </a:t>
          </a:r>
        </a:p>
        <a:p>
          <a:pPr lvl="0" algn="ctr" defTabSz="711200">
            <a:lnSpc>
              <a:spcPct val="90000"/>
            </a:lnSpc>
            <a:spcBef>
              <a:spcPct val="0"/>
            </a:spcBef>
            <a:spcAft>
              <a:spcPct val="35000"/>
            </a:spcAft>
          </a:pPr>
          <a:r>
            <a:rPr lang="en-GB" sz="1600" kern="1200" dirty="0" smtClean="0"/>
            <a:t>Characteristics</a:t>
          </a:r>
        </a:p>
        <a:p>
          <a:pPr lvl="0" algn="ctr" defTabSz="711200">
            <a:lnSpc>
              <a:spcPct val="90000"/>
            </a:lnSpc>
            <a:spcBef>
              <a:spcPct val="0"/>
            </a:spcBef>
            <a:spcAft>
              <a:spcPct val="35000"/>
            </a:spcAft>
          </a:pPr>
          <a:endParaRPr lang="en-GB" sz="1200" kern="1200" dirty="0"/>
        </a:p>
      </dsp:txBody>
      <dsp:txXfrm>
        <a:off x="0" y="1100325"/>
        <a:ext cx="3506451" cy="1569513"/>
      </dsp:txXfrm>
    </dsp:sp>
    <dsp:sp modelId="{E7DABB0E-0D5D-4CB1-B17B-88D625E59DC7}">
      <dsp:nvSpPr>
        <dsp:cNvPr id="0" name=""/>
        <dsp:cNvSpPr/>
      </dsp:nvSpPr>
      <dsp:spPr>
        <a:xfrm>
          <a:off x="0" y="2763360"/>
          <a:ext cx="3506451" cy="20606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Academic progression </a:t>
          </a:r>
        </a:p>
        <a:p>
          <a:pPr lvl="0" algn="ctr" defTabSz="711200">
            <a:lnSpc>
              <a:spcPct val="90000"/>
            </a:lnSpc>
            <a:spcBef>
              <a:spcPct val="0"/>
            </a:spcBef>
            <a:spcAft>
              <a:spcPct val="35000"/>
            </a:spcAft>
          </a:pPr>
          <a:r>
            <a:rPr lang="en-US" sz="1600" kern="1200" dirty="0" smtClean="0"/>
            <a:t>Treatment (wages/benefits)</a:t>
          </a:r>
        </a:p>
        <a:p>
          <a:pPr lvl="0" algn="ctr" defTabSz="711200">
            <a:lnSpc>
              <a:spcPct val="90000"/>
            </a:lnSpc>
            <a:spcBef>
              <a:spcPct val="0"/>
            </a:spcBef>
            <a:spcAft>
              <a:spcPct val="35000"/>
            </a:spcAft>
          </a:pPr>
          <a:r>
            <a:rPr lang="en-GB" sz="1600" kern="1200" dirty="0" smtClean="0"/>
            <a:t>Over-education </a:t>
          </a:r>
        </a:p>
        <a:p>
          <a:pPr lvl="0" algn="ctr" defTabSz="711200">
            <a:lnSpc>
              <a:spcPct val="90000"/>
            </a:lnSpc>
            <a:spcBef>
              <a:spcPct val="0"/>
            </a:spcBef>
            <a:spcAft>
              <a:spcPct val="35000"/>
            </a:spcAft>
          </a:pPr>
          <a:r>
            <a:rPr lang="en-GB" sz="1600" kern="1200" dirty="0" smtClean="0"/>
            <a:t>Labour market progression </a:t>
          </a:r>
        </a:p>
        <a:p>
          <a:pPr lvl="0" algn="ctr" defTabSz="711200">
            <a:lnSpc>
              <a:spcPct val="90000"/>
            </a:lnSpc>
            <a:spcBef>
              <a:spcPct val="0"/>
            </a:spcBef>
            <a:spcAft>
              <a:spcPct val="35000"/>
            </a:spcAft>
          </a:pPr>
          <a:r>
            <a:rPr lang="en-GB" sz="1600" kern="1200" dirty="0" smtClean="0"/>
            <a:t>Spatial impacts </a:t>
          </a:r>
        </a:p>
        <a:p>
          <a:pPr lvl="0" algn="ctr" defTabSz="711200">
            <a:lnSpc>
              <a:spcPct val="90000"/>
            </a:lnSpc>
            <a:spcBef>
              <a:spcPct val="0"/>
            </a:spcBef>
            <a:spcAft>
              <a:spcPct val="35000"/>
            </a:spcAft>
          </a:pPr>
          <a:r>
            <a:rPr lang="en-GB" sz="1600" kern="1200" dirty="0" smtClean="0"/>
            <a:t>Competition - displacement</a:t>
          </a:r>
          <a:endParaRPr lang="en-GB" sz="1600" kern="1200" dirty="0"/>
        </a:p>
      </dsp:txBody>
      <dsp:txXfrm>
        <a:off x="0" y="2763360"/>
        <a:ext cx="3506451" cy="2060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F6F2-1F2A-4F10-9206-37F029F88223}">
      <dsp:nvSpPr>
        <dsp:cNvPr id="0" name=""/>
        <dsp:cNvSpPr/>
      </dsp:nvSpPr>
      <dsp:spPr>
        <a:xfrm>
          <a:off x="0" y="0"/>
          <a:ext cx="7973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kern="1200" dirty="0" smtClean="0"/>
            <a:t>Prior to 2000</a:t>
          </a:r>
        </a:p>
      </dsp:txBody>
      <dsp:txXfrm>
        <a:off x="0" y="0"/>
        <a:ext cx="797316" cy="1161375"/>
      </dsp:txXfrm>
    </dsp:sp>
    <dsp:sp modelId="{187F7920-7C9B-45C2-8C27-2894184BC627}">
      <dsp:nvSpPr>
        <dsp:cNvPr id="0" name=""/>
        <dsp:cNvSpPr/>
      </dsp:nvSpPr>
      <dsp:spPr>
        <a:xfrm>
          <a:off x="0" y="1221858"/>
          <a:ext cx="7973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kern="1200" dirty="0" smtClean="0"/>
            <a:t>2000-2006</a:t>
          </a:r>
        </a:p>
      </dsp:txBody>
      <dsp:txXfrm>
        <a:off x="0" y="1221858"/>
        <a:ext cx="797316" cy="1161375"/>
      </dsp:txXfrm>
    </dsp:sp>
    <dsp:sp modelId="{E7DABB0E-0D5D-4CB1-B17B-88D625E59DC7}">
      <dsp:nvSpPr>
        <dsp:cNvPr id="0" name=""/>
        <dsp:cNvSpPr/>
      </dsp:nvSpPr>
      <dsp:spPr>
        <a:xfrm>
          <a:off x="0" y="2441302"/>
          <a:ext cx="7973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kern="1200" dirty="0" smtClean="0"/>
            <a:t>2007-2013</a:t>
          </a:r>
        </a:p>
      </dsp:txBody>
      <dsp:txXfrm>
        <a:off x="0" y="2441302"/>
        <a:ext cx="797316" cy="1161375"/>
      </dsp:txXfrm>
    </dsp:sp>
    <dsp:sp modelId="{7C683A95-ED32-4751-B1EA-216496E3691A}">
      <dsp:nvSpPr>
        <dsp:cNvPr id="0" name=""/>
        <dsp:cNvSpPr/>
      </dsp:nvSpPr>
      <dsp:spPr>
        <a:xfrm>
          <a:off x="0" y="3660746"/>
          <a:ext cx="797316" cy="116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kern="1200" dirty="0" smtClean="0"/>
            <a:t>2014 to present day</a:t>
          </a:r>
        </a:p>
      </dsp:txBody>
      <dsp:txXfrm>
        <a:off x="0" y="3660746"/>
        <a:ext cx="797316" cy="1161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F6F2-1F2A-4F10-9206-37F029F88223}">
      <dsp:nvSpPr>
        <dsp:cNvPr id="0" name=""/>
        <dsp:cNvSpPr/>
      </dsp:nvSpPr>
      <dsp:spPr>
        <a:xfrm>
          <a:off x="0" y="28041"/>
          <a:ext cx="1062449" cy="9738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0" kern="1200" dirty="0" smtClean="0"/>
            <a:t>Drivers: students</a:t>
          </a:r>
        </a:p>
      </dsp:txBody>
      <dsp:txXfrm>
        <a:off x="0" y="28041"/>
        <a:ext cx="1062449" cy="973889"/>
      </dsp:txXfrm>
    </dsp:sp>
    <dsp:sp modelId="{187F7920-7C9B-45C2-8C27-2894184BC627}">
      <dsp:nvSpPr>
        <dsp:cNvPr id="0" name=""/>
        <dsp:cNvSpPr/>
      </dsp:nvSpPr>
      <dsp:spPr>
        <a:xfrm>
          <a:off x="0" y="1089431"/>
          <a:ext cx="1062449" cy="15339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smtClean="0"/>
            <a:t>Drivers: employer</a:t>
          </a:r>
        </a:p>
        <a:p>
          <a:pPr lvl="0" algn="ctr" defTabSz="844550">
            <a:lnSpc>
              <a:spcPct val="90000"/>
            </a:lnSpc>
            <a:spcBef>
              <a:spcPct val="0"/>
            </a:spcBef>
            <a:spcAft>
              <a:spcPct val="35000"/>
            </a:spcAft>
          </a:pPr>
          <a:endParaRPr lang="en-GB" sz="1900" kern="1200" dirty="0"/>
        </a:p>
      </dsp:txBody>
      <dsp:txXfrm>
        <a:off x="0" y="1089431"/>
        <a:ext cx="1062449" cy="1533982"/>
      </dsp:txXfrm>
    </dsp:sp>
    <dsp:sp modelId="{E7DABB0E-0D5D-4CB1-B17B-88D625E59DC7}">
      <dsp:nvSpPr>
        <dsp:cNvPr id="0" name=""/>
        <dsp:cNvSpPr/>
      </dsp:nvSpPr>
      <dsp:spPr>
        <a:xfrm>
          <a:off x="0" y="2738955"/>
          <a:ext cx="1062449" cy="2085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smtClean="0"/>
            <a:t>Effects</a:t>
          </a:r>
          <a:endParaRPr lang="en-GB" sz="1900" kern="1200" dirty="0"/>
        </a:p>
      </dsp:txBody>
      <dsp:txXfrm>
        <a:off x="0" y="2738955"/>
        <a:ext cx="1062449" cy="2085580"/>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763" y="0"/>
            <a:ext cx="4278312" cy="341313"/>
          </a:xfrm>
          <a:prstGeom prst="rect">
            <a:avLst/>
          </a:prstGeom>
        </p:spPr>
        <p:txBody>
          <a:bodyPr vert="horz" lIns="91440" tIns="45720" rIns="91440" bIns="45720" rtlCol="0"/>
          <a:lstStyle>
            <a:lvl1pPr algn="r">
              <a:defRPr sz="1200"/>
            </a:lvl1pPr>
          </a:lstStyle>
          <a:p>
            <a:fld id="{4B21355B-0077-41DF-B524-FDF5906E40DD}" type="datetimeFigureOut">
              <a:rPr lang="en-GB" smtClean="0"/>
              <a:t>05/04/2019</a:t>
            </a:fld>
            <a:endParaRPr lang="en-GB"/>
          </a:p>
        </p:txBody>
      </p:sp>
      <p:sp>
        <p:nvSpPr>
          <p:cNvPr id="4" name="Footer Placeholder 3"/>
          <p:cNvSpPr>
            <a:spLocks noGrp="1"/>
          </p:cNvSpPr>
          <p:nvPr>
            <p:ph type="ftr" sz="quarter" idx="2"/>
          </p:nvPr>
        </p:nvSpPr>
        <p:spPr>
          <a:xfrm>
            <a:off x="0" y="6456363"/>
            <a:ext cx="4278313" cy="3413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763" y="6456363"/>
            <a:ext cx="4278312" cy="341312"/>
          </a:xfrm>
          <a:prstGeom prst="rect">
            <a:avLst/>
          </a:prstGeom>
        </p:spPr>
        <p:txBody>
          <a:bodyPr vert="horz" lIns="91440" tIns="45720" rIns="91440" bIns="45720" rtlCol="0" anchor="b"/>
          <a:lstStyle>
            <a:lvl1pPr algn="r">
              <a:defRPr sz="1200"/>
            </a:lvl1pPr>
          </a:lstStyle>
          <a:p>
            <a:fld id="{20821B68-5B44-4BDD-8928-3898222DB3C6}" type="slidenum">
              <a:rPr lang="en-GB" smtClean="0"/>
              <a:t>‹#›</a:t>
            </a:fld>
            <a:endParaRPr lang="en-GB"/>
          </a:p>
        </p:txBody>
      </p:sp>
    </p:spTree>
    <p:extLst>
      <p:ext uri="{BB962C8B-B14F-4D97-AF65-F5344CB8AC3E}">
        <p14:creationId xmlns:p14="http://schemas.microsoft.com/office/powerpoint/2010/main" val="1429795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5592796"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3236913" y="509588"/>
            <a:ext cx="3398837"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87267" y="3228896"/>
            <a:ext cx="789813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456218"/>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5592796" y="6456218"/>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dirty="0"/>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a:t>
            </a:fld>
            <a:endParaRPr lang="en-US" altLang="en-US" dirty="0"/>
          </a:p>
        </p:txBody>
      </p:sp>
    </p:spTree>
    <p:extLst>
      <p:ext uri="{BB962C8B-B14F-4D97-AF65-F5344CB8AC3E}">
        <p14:creationId xmlns:p14="http://schemas.microsoft.com/office/powerpoint/2010/main" val="368690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Neutral		There is challenges with recruiting students. But in regards to their actual ability and skill, I don’t see a difference</a:t>
            </a:r>
          </a:p>
          <a:p>
            <a:r>
              <a:rPr lang="en-US" dirty="0" smtClean="0"/>
              <a:t>		(BCC1)</a:t>
            </a:r>
          </a:p>
          <a:p>
            <a:r>
              <a:rPr lang="en-US" dirty="0" smtClean="0"/>
              <a:t>		If you have got an element of customer service skills that does help but there is no difference whether it is a student or non-student</a:t>
            </a:r>
          </a:p>
          <a:p>
            <a:r>
              <a:rPr lang="en-US" dirty="0" smtClean="0"/>
              <a:t>		(BH1)</a:t>
            </a:r>
          </a:p>
          <a:p>
            <a:r>
              <a:rPr lang="en-US" dirty="0" smtClean="0"/>
              <a:t>		 I don’t just employ anybody with two arms and two legs. They have to show me some sort of common sense and sort of positive attitude</a:t>
            </a:r>
          </a:p>
          <a:p>
            <a:r>
              <a:rPr lang="en-US" dirty="0" smtClean="0"/>
              <a:t>		BH2</a:t>
            </a:r>
          </a:p>
          <a:p>
            <a:r>
              <a:rPr lang="en-US" dirty="0" smtClean="0"/>
              <a:t>		</a:t>
            </a:r>
          </a:p>
          <a:p>
            <a:r>
              <a:rPr lang="en-US" dirty="0" smtClean="0"/>
              <a:t>Longevity		But ultimately we want people who are going to offer us longevity, that’s our key really. So we don’t say students, no.</a:t>
            </a:r>
          </a:p>
          <a:p>
            <a:r>
              <a:rPr lang="en-US" dirty="0" smtClean="0"/>
              <a:t>		(CA1)</a:t>
            </a:r>
          </a:p>
          <a:p>
            <a:r>
              <a:rPr lang="en-US" dirty="0" smtClean="0"/>
              <a:t>		Generally, if we catch those right, within the first or second years of their study then we catch them all the way through… </a:t>
            </a:r>
          </a:p>
          <a:p>
            <a:r>
              <a:rPr lang="en-US" dirty="0" smtClean="0"/>
              <a:t>		CH1</a:t>
            </a:r>
          </a:p>
          <a:p>
            <a:r>
              <a:rPr lang="en-US" dirty="0" smtClean="0"/>
              <a:t>		[Prefer non-students] to ensure the retention of staff. There is the point with students that you know you are probably only going to have them for a finite amount of time.</a:t>
            </a:r>
          </a:p>
          <a:p>
            <a:r>
              <a:rPr lang="en-US" dirty="0" smtClean="0"/>
              <a:t>		(CH1)</a:t>
            </a:r>
          </a:p>
          <a:p>
            <a:r>
              <a:rPr lang="en-US" dirty="0" smtClean="0"/>
              <a:t>		[Negative] , I think it’s just the length of service from them. And obviously we do have that flexible approach around exam periods that sometimes can be challenging</a:t>
            </a:r>
          </a:p>
          <a:p>
            <a:r>
              <a:rPr lang="en-US" dirty="0" smtClean="0"/>
              <a:t>		(BCA1)</a:t>
            </a:r>
          </a:p>
          <a:p>
            <a:r>
              <a:rPr lang="en-US" dirty="0" smtClean="0"/>
              <a:t>		</a:t>
            </a:r>
          </a:p>
          <a:p>
            <a:r>
              <a:rPr lang="en-US" dirty="0" smtClean="0"/>
              <a:t>Flexibility		The students work evenings and weekends.</a:t>
            </a:r>
          </a:p>
          <a:p>
            <a:r>
              <a:rPr lang="en-US" dirty="0" smtClean="0"/>
              <a:t>		CR1</a:t>
            </a:r>
          </a:p>
          <a:p>
            <a:r>
              <a:rPr lang="en-US" dirty="0" smtClean="0"/>
              <a:t>		[flexibility] that’s the good and bad thing about students.</a:t>
            </a:r>
          </a:p>
          <a:p>
            <a:r>
              <a:rPr lang="en-US" dirty="0" smtClean="0"/>
              <a:t>		(CH2)</a:t>
            </a:r>
          </a:p>
          <a:p>
            <a:r>
              <a:rPr lang="en-US" dirty="0" smtClean="0"/>
              <a:t>		Generally that is where all our students are falling into, is the evening and weekend category. </a:t>
            </a:r>
          </a:p>
          <a:p>
            <a:r>
              <a:rPr lang="en-US" dirty="0" smtClean="0"/>
              <a:t>		BCC1</a:t>
            </a:r>
          </a:p>
          <a:p>
            <a:r>
              <a:rPr lang="en-US" dirty="0" smtClean="0"/>
              <a:t>		the benefits are that they are looking for the out of hours side of working, the unsociable hours so they help us to try and make sure we have got the heads in for the whole other opening times</a:t>
            </a:r>
          </a:p>
          <a:p>
            <a:r>
              <a:rPr lang="en-US" dirty="0" smtClean="0"/>
              <a:t>		(BCA1)</a:t>
            </a:r>
          </a:p>
          <a:p>
            <a:r>
              <a:rPr lang="en-US" dirty="0" smtClean="0"/>
              <a:t>		</a:t>
            </a:r>
          </a:p>
          <a:p>
            <a:r>
              <a:rPr lang="en-US" dirty="0" smtClean="0"/>
              <a:t>Good characteristics		[students] have a good work ethics and interpersonal skills.</a:t>
            </a:r>
          </a:p>
          <a:p>
            <a:r>
              <a:rPr lang="en-US" dirty="0" smtClean="0"/>
              <a:t>		(CH1)</a:t>
            </a:r>
          </a:p>
          <a:p>
            <a:r>
              <a:rPr lang="en-US" dirty="0" smtClean="0"/>
              <a:t>		the main benefits is because the priority that students need to work financially that makes them generally a bit more reliable I think on the whole and a bit more dedicated.</a:t>
            </a:r>
          </a:p>
          <a:p>
            <a:r>
              <a:rPr lang="en-US" dirty="0" smtClean="0"/>
              <a:t>		(CH1)</a:t>
            </a:r>
          </a:p>
          <a:p>
            <a:r>
              <a:rPr lang="en-US" dirty="0" smtClean="0"/>
              <a:t>		those who are at university seem to have more self-confidence, better social skills and cost less.</a:t>
            </a:r>
          </a:p>
          <a:p>
            <a:r>
              <a:rPr lang="en-US" dirty="0" smtClean="0"/>
              <a:t>		(CH1)</a:t>
            </a:r>
          </a:p>
          <a:p>
            <a:r>
              <a:rPr lang="en-US" dirty="0" smtClean="0"/>
              <a:t>		So I think because they are in that mind-set of learning already, they can take on more things. So there is that bonus as well</a:t>
            </a:r>
          </a:p>
          <a:p>
            <a:r>
              <a:rPr lang="en-US" dirty="0" smtClean="0"/>
              <a:t>		(BCA1)</a:t>
            </a:r>
          </a:p>
          <a:p>
            <a:r>
              <a:rPr lang="en-US" dirty="0" smtClean="0"/>
              <a:t>		A lot of them are more switched on, they will take to learning new skills… Straight away into it and they can, you can put them into different departments, train them up and they just get it straight away</a:t>
            </a:r>
          </a:p>
          <a:p>
            <a:r>
              <a:rPr lang="en-US" dirty="0" smtClean="0"/>
              <a:t>		BR1</a:t>
            </a:r>
          </a:p>
          <a:p>
            <a:r>
              <a:rPr lang="en-US" dirty="0" smtClean="0"/>
              <a:t>		</a:t>
            </a:r>
          </a:p>
          <a:p>
            <a:r>
              <a:rPr lang="en-US" dirty="0" smtClean="0"/>
              <a:t>Bad characteristics		students or people who are studying full time is that they don’t commit to the role and then the standards become a little bit less than what we are expecting.</a:t>
            </a:r>
          </a:p>
          <a:p>
            <a:r>
              <a:rPr lang="en-US" dirty="0" smtClean="0"/>
              <a:t>		(CH3)</a:t>
            </a:r>
          </a:p>
          <a:p>
            <a:r>
              <a:rPr lang="en-US" dirty="0" smtClean="0"/>
              <a:t>		[students] have a higher level of study but how much actual practical experience there is specific to the job role</a:t>
            </a:r>
          </a:p>
          <a:p>
            <a:r>
              <a:rPr lang="en-US" dirty="0" smtClean="0"/>
              <a:t>		(CH1)</a:t>
            </a:r>
          </a:p>
          <a:p>
            <a:r>
              <a:rPr lang="en-US" dirty="0" smtClean="0"/>
              <a:t>		So 6am… a lot of students are saying it’s too early for them so we can’t supply you the number you want.</a:t>
            </a:r>
          </a:p>
          <a:p>
            <a:r>
              <a:rPr lang="en-US" dirty="0" smtClean="0"/>
              <a:t>		(CH3)</a:t>
            </a:r>
          </a:p>
          <a:p>
            <a:r>
              <a:rPr lang="en-US" dirty="0" smtClean="0"/>
              <a:t>		[naïve] sometimes you feel like, because sometimes this is their first job and they are still just got out of education</a:t>
            </a:r>
          </a:p>
          <a:p>
            <a:r>
              <a:rPr lang="en-US" dirty="0" smtClean="0"/>
              <a:t>		(BCC1)</a:t>
            </a:r>
          </a:p>
          <a:p>
            <a:r>
              <a:rPr lang="en-US" dirty="0" smtClean="0"/>
              <a:t>		Sometimes the students, not that they need reigning in but it is teaching them the way of working</a:t>
            </a:r>
          </a:p>
          <a:p>
            <a:r>
              <a:rPr lang="en-US" dirty="0" smtClean="0"/>
              <a:t>		(BCA1)</a:t>
            </a:r>
          </a:p>
          <a:p>
            <a:r>
              <a:rPr lang="en-US" dirty="0" smtClean="0"/>
              <a:t>		Some like to go out and party too much. But some go out and party and they still get up in the morning and still come in</a:t>
            </a:r>
          </a:p>
          <a:p>
            <a:r>
              <a:rPr lang="en-US" dirty="0" smtClean="0"/>
              <a:t>		(BH1)</a:t>
            </a:r>
          </a:p>
          <a:p>
            <a:r>
              <a:rPr lang="en-US" dirty="0" smtClean="0"/>
              <a:t>		I would say local people would be more prone to have interpersonal skills than students… But there is a small majority that don’t have any interpersonal skills at all.</a:t>
            </a:r>
          </a:p>
          <a:p>
            <a:r>
              <a:rPr lang="en-US" dirty="0" smtClean="0"/>
              <a:t>		(CH3)</a:t>
            </a:r>
          </a:p>
          <a:p>
            <a:r>
              <a:rPr lang="en-US" dirty="0" smtClean="0"/>
              <a:t>		</a:t>
            </a:r>
          </a:p>
          <a:p>
            <a:r>
              <a:rPr lang="en-US" dirty="0" smtClean="0"/>
              <a:t>Computer skills		I would say in terms of their computer skills or if you give them a bit of work to do, paperwork or something like that, they [students] will be significantly faster</a:t>
            </a:r>
          </a:p>
          <a:p>
            <a:r>
              <a:rPr lang="en-US" dirty="0" smtClean="0"/>
              <a:t>		(CH2)</a:t>
            </a:r>
          </a:p>
          <a:p>
            <a:r>
              <a:rPr lang="en-US" dirty="0" smtClean="0"/>
              <a:t>		younger generation would actually bring to us some of the new channels to contact centres such as social media, web chat and all the other non-telephone work that now comes into a contact centre or are heading towards. It’s not necessarily students but people of that age would be a lot more familiar with that sort of technology dare I say than some of our older serving members of staff</a:t>
            </a:r>
          </a:p>
          <a:p>
            <a:r>
              <a:rPr lang="en-US" dirty="0" smtClean="0"/>
              <a:t>		CCC1</a:t>
            </a:r>
          </a:p>
          <a:p>
            <a:r>
              <a:rPr lang="en-US" dirty="0" smtClean="0"/>
              <a:t>		we will find the older generation that are coming in will take the longer time because they are not so technology savvy whereas the student population, they will get the technology side just like that.</a:t>
            </a:r>
          </a:p>
          <a:p>
            <a:r>
              <a:rPr lang="en-US" dirty="0" smtClean="0"/>
              <a:t>		(BCA1)</a:t>
            </a:r>
          </a:p>
          <a:p>
            <a:r>
              <a:rPr lang="en-US" dirty="0" smtClean="0"/>
              <a:t>		university things a lot of it is based on doing computers, laptops, things like that, so having that basic skill set before even coming into the role massively helps.</a:t>
            </a:r>
          </a:p>
          <a:p>
            <a:r>
              <a:rPr lang="en-US" dirty="0" smtClean="0"/>
              <a:t>		(BCA1)</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10</a:t>
            </a:fld>
            <a:endParaRPr lang="en-US" altLang="en-US" dirty="0"/>
          </a:p>
        </p:txBody>
      </p:sp>
    </p:spTree>
    <p:extLst>
      <p:ext uri="{BB962C8B-B14F-4D97-AF65-F5344CB8AC3E}">
        <p14:creationId xmlns:p14="http://schemas.microsoft.com/office/powerpoint/2010/main" val="333256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need	the main benefits is because the priority that students need to work financially that makes them generally a bit more reliable I think on the whole and a bit more dedicated.</a:t>
            </a:r>
          </a:p>
          <a:p>
            <a:r>
              <a:rPr lang="en-US" dirty="0" smtClean="0"/>
              <a:t>	(CH1)</a:t>
            </a:r>
          </a:p>
          <a:p>
            <a:r>
              <a:rPr lang="en-US" dirty="0" smtClean="0"/>
              <a:t>	</a:t>
            </a:r>
          </a:p>
          <a:p>
            <a:r>
              <a:rPr lang="en-US" dirty="0" smtClean="0"/>
              <a:t>Control/exploitation	This also has financial benefit since as casual workers there is no pension, holiday pay etc.</a:t>
            </a:r>
          </a:p>
          <a:p>
            <a:r>
              <a:rPr lang="en-US" dirty="0" smtClean="0"/>
              <a:t>	(CH1)</a:t>
            </a:r>
          </a:p>
          <a:p>
            <a:r>
              <a:rPr lang="en-US" dirty="0" smtClean="0"/>
              <a:t>	I personally think it’s easier with a student [to offer zero hours] than someone who needs to pay bills. </a:t>
            </a:r>
          </a:p>
          <a:p>
            <a:r>
              <a:rPr lang="en-US" dirty="0" smtClean="0"/>
              <a:t>	(CH2)</a:t>
            </a:r>
          </a:p>
          <a:p>
            <a:r>
              <a:rPr lang="en-US" dirty="0" smtClean="0"/>
              <a:t>	I don’t think students expect to be paid as much an hour… if I was a student and I am 18 and you are 25, well I know I am not going to earn as much money as you. Legally I don’t have to earn as much money as you.</a:t>
            </a:r>
          </a:p>
          <a:p>
            <a:r>
              <a:rPr lang="en-US" dirty="0" smtClean="0"/>
              <a:t>	(CH2)</a:t>
            </a:r>
          </a:p>
          <a:p>
            <a:r>
              <a:rPr lang="en-US" dirty="0" smtClean="0"/>
              <a:t>	This also has financial benefit since as casual workers there is no pension, holiday pay etc.</a:t>
            </a:r>
          </a:p>
          <a:p>
            <a:r>
              <a:rPr lang="en-US" dirty="0" smtClean="0"/>
              <a:t>	(CH1)</a:t>
            </a:r>
          </a:p>
          <a:p>
            <a:r>
              <a:rPr lang="en-US" dirty="0" smtClean="0"/>
              <a:t>	</a:t>
            </a:r>
          </a:p>
          <a:p>
            <a:r>
              <a:rPr lang="en-US" dirty="0" smtClean="0"/>
              <a:t>Different working practices	We don’t really go for students in the 16 hour or full time remit</a:t>
            </a:r>
          </a:p>
          <a:p>
            <a:r>
              <a:rPr lang="en-US" dirty="0" smtClean="0"/>
              <a:t>	(CH3)</a:t>
            </a:r>
          </a:p>
          <a:p>
            <a:r>
              <a:rPr lang="en-US" dirty="0" smtClean="0"/>
              <a:t>	we are very much office hours… So I would always assume that we would be non-students first just basically because of that clash with teaching and lecturing hours</a:t>
            </a:r>
          </a:p>
          <a:p>
            <a:r>
              <a:rPr lang="en-US" dirty="0" smtClean="0"/>
              <a:t>	CCC1</a:t>
            </a:r>
          </a:p>
          <a:p>
            <a:r>
              <a:rPr lang="en-US" dirty="0" smtClean="0"/>
              <a:t>	they [locals] are on zero hour contracts and when we explain to them a lot might drop out from the interview process because they feel it’s not for them because they want 16+.</a:t>
            </a:r>
          </a:p>
          <a:p>
            <a:r>
              <a:rPr lang="en-US" dirty="0" smtClean="0"/>
              <a:t>	(CH3)</a:t>
            </a:r>
          </a:p>
          <a:p>
            <a:r>
              <a:rPr lang="en-US" dirty="0" smtClean="0"/>
              <a:t>	we have never declined it if they need to reduce it for exams and we will especially as we know we might get another year out of them afterwards</a:t>
            </a:r>
          </a:p>
          <a:p>
            <a:r>
              <a:rPr lang="en-US" dirty="0" smtClean="0"/>
              <a:t>	(BCC1)</a:t>
            </a:r>
          </a:p>
          <a:p>
            <a:r>
              <a:rPr lang="en-US" dirty="0" smtClean="0"/>
              <a:t>	I think there has to be a balance, there has to be a certain percentage of permanent contracted full time people and then the students who aren’t particularly bothered if they do 5 hours, 10 hours, 20 hours</a:t>
            </a:r>
          </a:p>
          <a:p>
            <a:r>
              <a:rPr lang="en-US" dirty="0" smtClean="0"/>
              <a:t>	BH2</a:t>
            </a:r>
          </a:p>
          <a:p>
            <a:r>
              <a:rPr lang="en-US" dirty="0" smtClean="0"/>
              <a:t>	</a:t>
            </a:r>
          </a:p>
          <a:p>
            <a:r>
              <a:rPr lang="en-US" dirty="0" smtClean="0"/>
              <a:t>Equal	… I would ensure that they were looked after in the same way. Same pay.</a:t>
            </a:r>
          </a:p>
          <a:p>
            <a:r>
              <a:rPr lang="en-US" dirty="0" smtClean="0"/>
              <a:t>	(CH1)</a:t>
            </a:r>
          </a:p>
          <a:p>
            <a:r>
              <a:rPr lang="en-US" dirty="0" smtClean="0"/>
              <a:t>	Its skill set and the person and its not to do with the profile of whether they are a student or not</a:t>
            </a:r>
          </a:p>
          <a:p>
            <a:r>
              <a:rPr lang="en-US" dirty="0" smtClean="0"/>
              <a:t>	CH4</a:t>
            </a:r>
          </a:p>
          <a:p>
            <a:r>
              <a:rPr lang="en-US" dirty="0" smtClean="0"/>
              <a:t>	We actually don’t differentiate. So everyone gets paid the above 25 rate…we want you to work really well therefore regardless of how old you are, I would kind of think you should be paid the same</a:t>
            </a:r>
          </a:p>
          <a:p>
            <a:r>
              <a:rPr lang="en-US" dirty="0" smtClean="0"/>
              <a:t>	CH4</a:t>
            </a:r>
          </a:p>
          <a:p>
            <a:r>
              <a:rPr lang="en-US" dirty="0" smtClean="0"/>
              <a:t>	Because we have quite a diverse group of people, backgrounds, ages, length of service and that sort of thing. They are not seen or treated any different, everybody kind of gets on quite well. So no. They do mingle and socialise quite well together</a:t>
            </a:r>
          </a:p>
          <a:p>
            <a:r>
              <a:rPr lang="en-US" dirty="0" smtClean="0"/>
              <a:t>	(BH1)</a:t>
            </a:r>
          </a:p>
          <a:p>
            <a:r>
              <a:rPr lang="en-US" dirty="0" smtClean="0"/>
              <a:t>	XXXX reward quite well their colleagues, everyone gets the same</a:t>
            </a:r>
          </a:p>
          <a:p>
            <a:r>
              <a:rPr lang="en-US" dirty="0" smtClean="0"/>
              <a:t>	BR1</a:t>
            </a:r>
          </a:p>
          <a:p>
            <a:r>
              <a:rPr lang="en-US" dirty="0" smtClean="0"/>
              <a:t>	</a:t>
            </a:r>
          </a:p>
          <a:p>
            <a:r>
              <a:rPr lang="en-US" dirty="0" smtClean="0"/>
              <a:t>Training	It is clear when people are focused on their degrees, that’s their priority, they are not really interested in being promoted, going on training courses necessarily unless there is an opportunity to earn a bit more.</a:t>
            </a:r>
          </a:p>
          <a:p>
            <a:r>
              <a:rPr lang="en-US" dirty="0" smtClean="0"/>
              <a:t>	(CH1)</a:t>
            </a:r>
          </a:p>
          <a:p>
            <a:r>
              <a:rPr lang="en-US" dirty="0" smtClean="0"/>
              <a:t>	They do see it as their education and then they come in to do their job and then go home and have a social life. A lot of them don’t look to progress.</a:t>
            </a:r>
          </a:p>
          <a:p>
            <a:r>
              <a:rPr lang="en-US" dirty="0" smtClean="0"/>
              <a:t>	(BCC1)</a:t>
            </a:r>
          </a:p>
          <a:p>
            <a:r>
              <a:rPr lang="en-US" dirty="0" smtClean="0"/>
              <a:t>	the training that they get, they get no different training and the level of expectation is exactly the same</a:t>
            </a:r>
          </a:p>
          <a:p>
            <a:r>
              <a:rPr lang="en-US" dirty="0" smtClean="0"/>
              <a:t>	(BH1)</a:t>
            </a:r>
          </a:p>
          <a:p>
            <a:r>
              <a:rPr lang="en-US" dirty="0" smtClean="0"/>
              <a:t>	The training process can take up to 2 to 4 weeks and if they are only here for a short amount of time then go to uni its not a good investment for us because of how long it takes. </a:t>
            </a:r>
          </a:p>
          <a:p>
            <a:r>
              <a:rPr lang="en-US" dirty="0" smtClean="0"/>
              <a:t>	BCC1</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11</a:t>
            </a:fld>
            <a:endParaRPr lang="en-US" altLang="en-US" dirty="0"/>
          </a:p>
        </p:txBody>
      </p:sp>
    </p:spTree>
    <p:extLst>
      <p:ext uri="{BB962C8B-B14F-4D97-AF65-F5344CB8AC3E}">
        <p14:creationId xmlns:p14="http://schemas.microsoft.com/office/powerpoint/2010/main" val="710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Complimentary work force	</a:t>
            </a:r>
          </a:p>
          <a:p>
            <a:r>
              <a:rPr lang="en-US" dirty="0" smtClean="0"/>
              <a:t>	it does help us have that balance, having a mixed age group</a:t>
            </a:r>
          </a:p>
          <a:p>
            <a:r>
              <a:rPr lang="en-US" dirty="0" smtClean="0"/>
              <a:t>	(CH3)</a:t>
            </a:r>
          </a:p>
          <a:p>
            <a:r>
              <a:rPr lang="en-US" dirty="0" smtClean="0"/>
              <a:t>	zero hour contracts definitely attract students perhaps a little bit more than others</a:t>
            </a:r>
          </a:p>
          <a:p>
            <a:r>
              <a:rPr lang="en-US" dirty="0" smtClean="0"/>
              <a:t>	CH4</a:t>
            </a:r>
          </a:p>
          <a:p>
            <a:r>
              <a:rPr lang="en-US" dirty="0" smtClean="0"/>
              <a:t>	They [students] fill those little gaps. Those little chinks in the armour, those little pieces of the jigsaw that need filling in</a:t>
            </a:r>
          </a:p>
          <a:p>
            <a:r>
              <a:rPr lang="en-US" dirty="0" smtClean="0"/>
              <a:t>	BH2</a:t>
            </a:r>
          </a:p>
          <a:p>
            <a:r>
              <a:rPr lang="en-US" dirty="0" smtClean="0"/>
              <a:t>	</a:t>
            </a:r>
          </a:p>
          <a:p>
            <a:r>
              <a:rPr lang="en-US" dirty="0" smtClean="0"/>
              <a:t>Hard to fill jobs	</a:t>
            </a:r>
          </a:p>
          <a:p>
            <a:r>
              <a:rPr lang="en-US" dirty="0" smtClean="0"/>
              <a:t>	I think for us in terms of why we want to recruit students, we basically struggle to recruit and speaking with other contact centres in the area, it’s an issue they also have as well</a:t>
            </a:r>
          </a:p>
          <a:p>
            <a:r>
              <a:rPr lang="en-US" dirty="0" smtClean="0"/>
              <a:t>	CCC1</a:t>
            </a:r>
          </a:p>
          <a:p>
            <a:r>
              <a:rPr lang="en-US" dirty="0" smtClean="0"/>
              <a:t>	through the local job centre, people were clearly not interested in working. They come to this because they were being forced. They had got absolutely no interest in working so it was a complete waste of time</a:t>
            </a:r>
          </a:p>
          <a:p>
            <a:r>
              <a:rPr lang="en-US" dirty="0" smtClean="0"/>
              <a:t>	BR1</a:t>
            </a:r>
          </a:p>
          <a:p>
            <a:r>
              <a:rPr lang="en-US" dirty="0" smtClean="0"/>
              <a:t>	</a:t>
            </a:r>
          </a:p>
          <a:p>
            <a:r>
              <a:rPr lang="en-US" dirty="0" smtClean="0"/>
              <a:t>Competitive	</a:t>
            </a:r>
          </a:p>
          <a:p>
            <a:r>
              <a:rPr lang="en-US" dirty="0" smtClean="0"/>
              <a:t>	</a:t>
            </a:r>
          </a:p>
          <a:p>
            <a:r>
              <a:rPr lang="en-US" dirty="0" smtClean="0"/>
              <a:t>De-skilling/automation	</a:t>
            </a:r>
          </a:p>
          <a:p>
            <a:r>
              <a:rPr lang="en-US" dirty="0" smtClean="0"/>
              <a:t>	event caterings, totally deskilled completely to a point where a lot of the stadiums we supply to you push a button </a:t>
            </a:r>
          </a:p>
          <a:p>
            <a:r>
              <a:rPr lang="en-US" dirty="0" smtClean="0"/>
              <a:t>	CA1</a:t>
            </a:r>
          </a:p>
          <a:p>
            <a:r>
              <a:rPr lang="en-US" dirty="0" smtClean="0"/>
              <a:t>	There is one person on the till and a lot of people pushing buttons and they are deliberately deskilled so they can have that sort of nonskilled labour come in and do it with what we would term, as arms and legs really.</a:t>
            </a:r>
          </a:p>
          <a:p>
            <a:r>
              <a:rPr lang="en-US" dirty="0" smtClean="0"/>
              <a:t>	(CA1)</a:t>
            </a:r>
          </a:p>
          <a:p>
            <a:r>
              <a:rPr lang="en-US" dirty="0" smtClean="0"/>
              <a:t>	</a:t>
            </a:r>
          </a:p>
          <a:p>
            <a:r>
              <a:rPr lang="en-US" dirty="0" smtClean="0"/>
              <a:t>Frames of reference	</a:t>
            </a:r>
          </a:p>
          <a:p>
            <a:r>
              <a:rPr lang="en-US" dirty="0" smtClean="0"/>
              <a:t>	We are very flexible, if it’s the right person then we will bend over backwards to accommodate and try and look after them. Work around people’s schedules and specific requirements</a:t>
            </a:r>
          </a:p>
          <a:p>
            <a:r>
              <a:rPr lang="en-US" dirty="0" smtClean="0"/>
              <a:t>	(CH1)</a:t>
            </a:r>
          </a:p>
          <a:p>
            <a:r>
              <a:rPr lang="en-US" dirty="0" smtClean="0"/>
              <a:t>	When their timetables change for the second year we will look at what their availability is and change that for them. So I think that’s what puts us ahead of other competitors</a:t>
            </a:r>
          </a:p>
          <a:p>
            <a:r>
              <a:rPr lang="en-US" dirty="0" smtClean="0"/>
              <a:t>	(BCA1)</a:t>
            </a:r>
          </a:p>
          <a:p>
            <a:r>
              <a:rPr lang="en-US" dirty="0" smtClean="0"/>
              <a:t>	definite drawback is we always know that we are going to get a problem through the summer months but if we flip that into a positive and if we treat people right, they come back in September/October… And we do get people [returning students] come back actually. So we have got, I think for this hotel, about 6 people who we know come back for the summer</a:t>
            </a:r>
          </a:p>
          <a:p>
            <a:r>
              <a:rPr lang="en-US" dirty="0" smtClean="0"/>
              <a:t>	CH4</a:t>
            </a:r>
          </a:p>
          <a:p>
            <a:r>
              <a:rPr lang="en-US" dirty="0" smtClean="0"/>
              <a:t>	make sure that we entice the student population that’s why we brought in the combi shift pattern where they do evenings and weekends. …So yeah, because we were having a big challenge trying to recruit for just weekends so we have actually had to target our own shift pattern so that we do bring these people in</a:t>
            </a:r>
          </a:p>
          <a:p>
            <a:r>
              <a:rPr lang="en-US" dirty="0" smtClean="0"/>
              <a:t>	(BCA1)</a:t>
            </a:r>
          </a:p>
          <a:p>
            <a:r>
              <a:rPr lang="en-US" dirty="0" smtClean="0"/>
              <a:t>	With students more than anything we have to engage them all when their timetable is changing because their shifts may change possibly. Because obviously they are going to have commitments</a:t>
            </a:r>
          </a:p>
          <a:p>
            <a:r>
              <a:rPr lang="en-US" dirty="0" smtClean="0"/>
              <a:t>	BR1</a:t>
            </a:r>
          </a:p>
          <a:p>
            <a:r>
              <a:rPr lang="en-US" dirty="0" smtClean="0"/>
              <a:t>	</a:t>
            </a:r>
          </a:p>
          <a:p>
            <a:r>
              <a:rPr lang="en-US" dirty="0" smtClean="0"/>
              <a:t>Recruitment practices	</a:t>
            </a:r>
          </a:p>
          <a:p>
            <a:r>
              <a:rPr lang="en-US" dirty="0" smtClean="0"/>
              <a:t>	 problem solving…perhaps students are more open to those types of [interview] questions where there will be certain local people where that isn’t something they have encountered… I can’t really say I notice the gap when people are working with us but perhaps actually there is a gap at interview stage</a:t>
            </a:r>
          </a:p>
          <a:p>
            <a:r>
              <a:rPr lang="en-US" dirty="0" smtClean="0"/>
              <a:t>	CH4</a:t>
            </a:r>
          </a:p>
          <a:p>
            <a:r>
              <a:rPr lang="en-US" dirty="0" smtClean="0"/>
              <a:t>	We use a lot of technology in our recruitment where we will send out… So basically I will go on a website, post one advert and it will go to up to 14 different job boards like facebook, Indeed,</a:t>
            </a:r>
          </a:p>
          <a:p>
            <a:r>
              <a:rPr lang="en-US" dirty="0" smtClean="0"/>
              <a:t>	(CA1)</a:t>
            </a:r>
          </a:p>
          <a:p>
            <a:r>
              <a:rPr lang="en-US" dirty="0" smtClean="0"/>
              <a:t>	Most of its word of mouth, go and see [N]. I get that, my mate Dave sent me, he worked for you 4 or 5 years ago. I get so much of that. Most of it comes through word of mouth because we are up front and honest and fair and you can come and go as you please.</a:t>
            </a:r>
          </a:p>
          <a:p>
            <a:r>
              <a:rPr lang="en-US" dirty="0" smtClean="0"/>
              <a:t>	(CA1)</a:t>
            </a:r>
          </a:p>
          <a:p>
            <a:r>
              <a:rPr lang="en-US" dirty="0" smtClean="0"/>
              <a:t>	We look at going to the Fresher’s Fayres and job recruitment fayres as well because a lot of our second years sometimes start dropping out or can’t do as many hours because they are going into their 3rd year and obviously dissertations become important so they drop down their hours.</a:t>
            </a:r>
          </a:p>
          <a:p>
            <a:r>
              <a:rPr lang="en-US" dirty="0" smtClean="0"/>
              <a:t>	(CH3)</a:t>
            </a:r>
          </a:p>
          <a:p>
            <a:r>
              <a:rPr lang="en-US" dirty="0" smtClean="0"/>
              <a:t>	it’s always been mainly students and we don’t know if it’s the way that we are now advertising the positions… We used to only do it through Facebook and social media and now we have got our own website, people are engaging with that as well.</a:t>
            </a:r>
          </a:p>
          <a:p>
            <a:r>
              <a:rPr lang="en-US" dirty="0" smtClean="0"/>
              <a:t>	(CH3)</a:t>
            </a:r>
          </a:p>
          <a:p>
            <a:r>
              <a:rPr lang="en-US" dirty="0" smtClean="0"/>
              <a:t>	works about 12 hours a week for me, she is a student. She knows that when the time comes for her to leave her sister wants a job</a:t>
            </a:r>
          </a:p>
          <a:p>
            <a:r>
              <a:rPr lang="en-US" dirty="0" smtClean="0"/>
              <a:t>	BH2</a:t>
            </a:r>
          </a:p>
          <a:p>
            <a:r>
              <a:rPr lang="en-US" dirty="0" smtClean="0"/>
              <a:t>	We do dedicated advertising. So we will go in to the college and because we know, we rely on that population to work here for those hours. They make up around 50% of our out of hours. So we do dedicated things with the [N] college and we have done open days in there and things.</a:t>
            </a:r>
          </a:p>
          <a:p>
            <a:r>
              <a:rPr lang="en-US" dirty="0" smtClean="0"/>
              <a:t>	(BCC1)</a:t>
            </a:r>
          </a:p>
          <a:p>
            <a:r>
              <a:rPr lang="en-US" dirty="0" smtClean="0"/>
              <a:t>	We rely on the student’s word of mouth for recruitment. So we make it a good place for them to work and they spread the word. We do recommend a friend and you get a £50 voucher and stuff like that</a:t>
            </a:r>
          </a:p>
          <a:p>
            <a:r>
              <a:rPr lang="en-US" dirty="0" smtClean="0"/>
              <a:t>	(BCA1)</a:t>
            </a:r>
          </a:p>
          <a:p>
            <a:r>
              <a:rPr lang="en-US" dirty="0" smtClean="0"/>
              <a:t>	We advertise online. We advertise online and all young people with any IT skills</a:t>
            </a:r>
          </a:p>
          <a:p>
            <a:r>
              <a:rPr lang="en-US" dirty="0" smtClean="0"/>
              <a:t>	BR1</a:t>
            </a:r>
          </a:p>
          <a:p>
            <a:r>
              <a:rPr lang="en-US" dirty="0" smtClean="0"/>
              <a:t>	</a:t>
            </a:r>
          </a:p>
          <a:p>
            <a:r>
              <a:rPr lang="en-US" dirty="0" smtClean="0"/>
              <a:t>Drivers of change	</a:t>
            </a:r>
          </a:p>
          <a:p>
            <a:r>
              <a:rPr lang="en-US" dirty="0" smtClean="0"/>
              <a:t>	Students are a good pool of people particularly in hospitality, it’s good that you have a changing workforce… bringing in new people every year and at different parts of the year only really helps the business. You get fresh ideas, different ways of working, it forces us to look at things, to train again. If we had a very static workforce that didn’t change I think we would actually lose out.</a:t>
            </a:r>
          </a:p>
          <a:p>
            <a:r>
              <a:rPr lang="en-US" dirty="0" smtClean="0"/>
              <a:t>	(CH1)</a:t>
            </a:r>
          </a:p>
          <a:p>
            <a:r>
              <a:rPr lang="en-US" dirty="0" smtClean="0"/>
              <a:t>	So I think they educate us because we have got different students doing different courses… We have got one student down there who is fluent welsh so he will speak to our customers in welsh. So the language. They bring so much</a:t>
            </a:r>
          </a:p>
          <a:p>
            <a:r>
              <a:rPr lang="en-US" dirty="0" smtClean="0"/>
              <a:t>	CR1</a:t>
            </a:r>
          </a:p>
          <a:p>
            <a:r>
              <a:rPr lang="en-US" dirty="0" smtClean="0"/>
              <a:t>	I think being of a generation who didn’t grow up with social media and things like that, I tend to ask the students if I have got a query about social media, they help me… Yeah the social media skills. I need to do this guys on Facebook. Well you need to do this. Which is great</a:t>
            </a:r>
          </a:p>
          <a:p>
            <a:r>
              <a:rPr lang="en-US" dirty="0" smtClean="0"/>
              <a:t>	BH2</a:t>
            </a:r>
          </a:p>
          <a:p>
            <a:r>
              <a:rPr lang="en-US" dirty="0" smtClean="0"/>
              <a:t>	</a:t>
            </a:r>
          </a:p>
          <a:p>
            <a:r>
              <a:rPr lang="en-US" dirty="0" smtClean="0"/>
              <a:t>Managers as second generation students	</a:t>
            </a:r>
          </a:p>
          <a:p>
            <a:r>
              <a:rPr lang="en-US" dirty="0" smtClean="0"/>
              <a:t>	 my dissertation is due in. it’s understandable because I was a student once, I know how much pressure there is for all that so I don’t get grumpy</a:t>
            </a:r>
          </a:p>
          <a:p>
            <a:r>
              <a:rPr lang="en-US" dirty="0" smtClean="0"/>
              <a:t>	(CH3)</a:t>
            </a:r>
          </a:p>
          <a:p>
            <a:r>
              <a:rPr lang="en-US" dirty="0" smtClean="0"/>
              <a:t>	[Students] say I am going home at this time of the year, I can’t do this because of exams, I can’t do this because I have got to get papers in. I get it. I was part of it, I understand completely.</a:t>
            </a:r>
          </a:p>
          <a:p>
            <a:r>
              <a:rPr lang="en-US" dirty="0" smtClean="0"/>
              <a:t>	(CH2)</a:t>
            </a:r>
          </a:p>
          <a:p>
            <a:r>
              <a:rPr lang="en-US" dirty="0" smtClean="0"/>
              <a:t>	The difficulty with students is I understand that the priority for them is university, I get that completely... So I think because I have done it, I have a better understanding. </a:t>
            </a:r>
          </a:p>
          <a:p>
            <a:r>
              <a:rPr lang="en-US" dirty="0" smtClean="0"/>
              <a:t>	CH2</a:t>
            </a:r>
          </a:p>
          <a:p>
            <a:r>
              <a:rPr lang="en-US" dirty="0" smtClean="0"/>
              <a:t>	we have a responsibility as an employer to ensure our students don’t neglect their studies and they do, although we sometimes want to retain people we have to watch for that.</a:t>
            </a:r>
          </a:p>
          <a:p>
            <a:r>
              <a:rPr lang="en-US" dirty="0" smtClean="0"/>
              <a:t>	(CH1)</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12</a:t>
            </a:fld>
            <a:endParaRPr lang="en-US" altLang="en-US" dirty="0"/>
          </a:p>
        </p:txBody>
      </p:sp>
    </p:spTree>
    <p:extLst>
      <p:ext uri="{BB962C8B-B14F-4D97-AF65-F5344CB8AC3E}">
        <p14:creationId xmlns:p14="http://schemas.microsoft.com/office/powerpoint/2010/main" val="83601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difference management track	</a:t>
            </a:r>
          </a:p>
          <a:p>
            <a:r>
              <a:rPr lang="en-US" dirty="0" smtClean="0"/>
              <a:t>	So everybody when they start is given the same information in regards to if they wanted to progress. Some people start as students and might then stay on full time afterwards</a:t>
            </a:r>
          </a:p>
          <a:p>
            <a:r>
              <a:rPr lang="en-US" dirty="0" smtClean="0"/>
              <a:t>	(BCA1)</a:t>
            </a:r>
          </a:p>
          <a:p>
            <a:r>
              <a:rPr lang="en-US" dirty="0" smtClean="0"/>
              <a:t>	</a:t>
            </a:r>
          </a:p>
          <a:p>
            <a:r>
              <a:rPr lang="en-US" dirty="0" smtClean="0"/>
              <a:t>Local management track	</a:t>
            </a:r>
          </a:p>
          <a:p>
            <a:r>
              <a:rPr lang="en-US" dirty="0" smtClean="0"/>
              <a:t>	[Prefer to employ] Non students…Just because I think their commitment is slightly different. A non-student is more about a career and progression… if I can get good retention it’s better for me from a money point of view, for training and time</a:t>
            </a:r>
          </a:p>
          <a:p>
            <a:r>
              <a:rPr lang="en-US" dirty="0" smtClean="0"/>
              <a:t>	(BH1)</a:t>
            </a:r>
          </a:p>
          <a:p>
            <a:r>
              <a:rPr lang="en-US" dirty="0" smtClean="0"/>
              <a:t>	I don't need to worry about my part time students in the same way I may be need to worry about my full time, long term staff who I want to train and develop to a high level…I won't be looking to bring them on to maybe a management track. So I would look at them slightly differently in that one</a:t>
            </a:r>
          </a:p>
          <a:p>
            <a:r>
              <a:rPr lang="en-US" dirty="0" smtClean="0"/>
              <a:t>	(CH1)</a:t>
            </a:r>
          </a:p>
          <a:p>
            <a:endParaRPr lang="en-US" dirty="0" smtClean="0"/>
          </a:p>
          <a:p>
            <a:r>
              <a:rPr lang="en-US" dirty="0" smtClean="0"/>
              <a:t>Student management track	</a:t>
            </a:r>
          </a:p>
          <a:p>
            <a:r>
              <a:rPr lang="en-US" dirty="0" smtClean="0"/>
              <a:t>	I mean, if we took any students on then if their performance was good and assuming they would do because actually the majority of the staff performance is good, then we wouldn’t have any problems taking them on in a full time basis at the end of their studies and even trying putting them through to management positions just on a case by case, as and when the vacancy arises.</a:t>
            </a:r>
          </a:p>
          <a:p>
            <a:r>
              <a:rPr lang="en-US" dirty="0" smtClean="0"/>
              <a:t>	CCC1</a:t>
            </a:r>
          </a:p>
          <a:p>
            <a:r>
              <a:rPr lang="en-US" dirty="0" smtClean="0"/>
              <a:t>	We have offered more [students] over in our head office, they have offered graduate schemes</a:t>
            </a:r>
          </a:p>
          <a:p>
            <a:r>
              <a:rPr lang="en-US" dirty="0" smtClean="0"/>
              <a:t>	(BCA1)</a:t>
            </a:r>
          </a:p>
          <a:p>
            <a:r>
              <a:rPr lang="en-US" dirty="0" smtClean="0"/>
              <a:t>	[N] who is the general manager in Newport, he actually started as a student, was graduating in hospitality and then progressed within his hotels and now he has progressed way up. So it does happen in places</a:t>
            </a:r>
          </a:p>
          <a:p>
            <a:r>
              <a:rPr lang="en-US" dirty="0" smtClean="0"/>
              <a:t>	(BH1)</a:t>
            </a:r>
          </a:p>
          <a:p>
            <a:r>
              <a:rPr lang="en-US" dirty="0" smtClean="0"/>
              <a:t>	</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13</a:t>
            </a:fld>
            <a:endParaRPr lang="en-US" altLang="en-US" dirty="0"/>
          </a:p>
        </p:txBody>
      </p:sp>
    </p:spTree>
    <p:extLst>
      <p:ext uri="{BB962C8B-B14F-4D97-AF65-F5344CB8AC3E}">
        <p14:creationId xmlns:p14="http://schemas.microsoft.com/office/powerpoint/2010/main" val="324478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profile	</a:t>
            </a:r>
          </a:p>
          <a:p>
            <a:r>
              <a:rPr lang="en-US" dirty="0" smtClean="0"/>
              <a:t>	but that Bristol university students tend to look for work experience related to the course they are doing versus paid employment. So I would suggest in Bristol we certainly don’t rely on students to fill our vacancies. In Cardiff, perhaps a little more</a:t>
            </a:r>
          </a:p>
          <a:p>
            <a:r>
              <a:rPr lang="en-US" dirty="0" smtClean="0"/>
              <a:t>	(CH4)</a:t>
            </a:r>
          </a:p>
          <a:p>
            <a:r>
              <a:rPr lang="en-US" dirty="0" smtClean="0"/>
              <a:t>	the last figure I looked up was 46% of students entering Bristol university come from private schools versus Cardiff which was under 15%. I would guess there is a difference in funding from parents and therefore the need for money.</a:t>
            </a:r>
          </a:p>
          <a:p>
            <a:r>
              <a:rPr lang="en-US" dirty="0" smtClean="0"/>
              <a:t>	CH4</a:t>
            </a:r>
          </a:p>
          <a:p>
            <a:r>
              <a:rPr lang="en-US" dirty="0" smtClean="0"/>
              <a:t>	</a:t>
            </a:r>
          </a:p>
          <a:p>
            <a:r>
              <a:rPr lang="en-US" dirty="0" smtClean="0"/>
              <a:t>Difficulty in recruitment	</a:t>
            </a:r>
          </a:p>
          <a:p>
            <a:r>
              <a:rPr lang="en-US" dirty="0" smtClean="0"/>
              <a:t>	[Difficulty recruiting] So yeah, if we didn’t have the student population then yeah</a:t>
            </a:r>
          </a:p>
          <a:p>
            <a:r>
              <a:rPr lang="en-US" dirty="0" smtClean="0"/>
              <a:t>	CR1</a:t>
            </a:r>
          </a:p>
          <a:p>
            <a:r>
              <a:rPr lang="en-US" dirty="0" smtClean="0"/>
              <a:t>	[Difficulty recruiting] I believe so. Purely because of Bristol. If we were over the bridge we wouldn’t. It’s just employment</a:t>
            </a:r>
          </a:p>
          <a:p>
            <a:r>
              <a:rPr lang="en-US" dirty="0" smtClean="0"/>
              <a:t>	BR1</a:t>
            </a:r>
          </a:p>
          <a:p>
            <a:r>
              <a:rPr lang="en-US" dirty="0" smtClean="0"/>
              <a:t>	And all Bristol stores are the same, they all have retention problems because there is so much work opportunity</a:t>
            </a:r>
          </a:p>
          <a:p>
            <a:r>
              <a:rPr lang="en-US" dirty="0" smtClean="0"/>
              <a:t>	BR1</a:t>
            </a:r>
          </a:p>
          <a:p>
            <a:r>
              <a:rPr lang="en-US" dirty="0" smtClean="0"/>
              <a:t>	I think it’s, if it wasn’t for students I think there would be a lot of job vacancies because obviously we employ a lot of students and I know a lot of other shops do as well. It’s good for the economy</a:t>
            </a:r>
          </a:p>
          <a:p>
            <a:r>
              <a:rPr lang="en-US" dirty="0" smtClean="0"/>
              <a:t>	BR1</a:t>
            </a:r>
          </a:p>
          <a:p>
            <a:r>
              <a:rPr lang="en-US" dirty="0" smtClean="0"/>
              <a:t>	</a:t>
            </a:r>
          </a:p>
          <a:p>
            <a:r>
              <a:rPr lang="en-US" dirty="0" smtClean="0"/>
              <a:t>Cost of accommodation	</a:t>
            </a:r>
          </a:p>
          <a:p>
            <a:r>
              <a:rPr lang="en-US" dirty="0" smtClean="0"/>
              <a:t>	[Some go home] around Christmas time maybe for a few days. Part of it comes down to the accommodation and paying for the accommodation.</a:t>
            </a:r>
          </a:p>
          <a:p>
            <a:r>
              <a:rPr lang="en-US" dirty="0" smtClean="0"/>
              <a:t>	(CH1)</a:t>
            </a:r>
          </a:p>
          <a:p>
            <a:r>
              <a:rPr lang="en-US" dirty="0" smtClean="0"/>
              <a:t>	</a:t>
            </a:r>
          </a:p>
          <a:p>
            <a:r>
              <a:rPr lang="en-US" dirty="0" smtClean="0"/>
              <a:t>Local transport infrastructure	</a:t>
            </a:r>
          </a:p>
          <a:p>
            <a:r>
              <a:rPr lang="en-US" dirty="0" smtClean="0"/>
              <a:t>	I find a lot of the students don’t have a problem getting home and they don’t need support getting in either. Sometimes, we have a taxi firm we use on account and if it’s really needed we will get people home if we have to so long it’s not too far out of the local area</a:t>
            </a:r>
          </a:p>
          <a:p>
            <a:r>
              <a:rPr lang="en-US" dirty="0" smtClean="0"/>
              <a:t>	(CH3)</a:t>
            </a:r>
          </a:p>
          <a:p>
            <a:r>
              <a:rPr lang="en-US" dirty="0" smtClean="0"/>
              <a:t>	It can be especially with the trains and the buses, the end times around Cardiff, it’s not like in London where its 24/7, it can impact on who can work</a:t>
            </a:r>
          </a:p>
          <a:p>
            <a:r>
              <a:rPr lang="en-US" dirty="0" smtClean="0"/>
              <a:t>	(CH3)</a:t>
            </a:r>
          </a:p>
          <a:p>
            <a:r>
              <a:rPr lang="en-US" dirty="0" smtClean="0"/>
              <a:t>	</a:t>
            </a:r>
          </a:p>
          <a:p>
            <a:r>
              <a:rPr lang="en-US" dirty="0" smtClean="0"/>
              <a:t>Location of employment	</a:t>
            </a:r>
          </a:p>
          <a:p>
            <a:r>
              <a:rPr lang="en-US" dirty="0" smtClean="0"/>
              <a:t>	it’s on the outskirts of Cardiff therefore the people living in the local area tend to want to work in that hotel because other people will find it difficult to get there, the transport links are not so good</a:t>
            </a:r>
          </a:p>
          <a:p>
            <a:r>
              <a:rPr lang="en-US" dirty="0" smtClean="0"/>
              <a:t>	(CH4)</a:t>
            </a:r>
          </a:p>
          <a:p>
            <a:r>
              <a:rPr lang="en-US" dirty="0" smtClean="0"/>
              <a:t>	we have got more students in this shop purely because of where we our, our position, our location, by the MOD, by the college, by the uni. We don’t find recruitment a problem because of the catchment area. What we find a problem with is retention. Students want term time only, they want to go home</a:t>
            </a:r>
          </a:p>
          <a:p>
            <a:r>
              <a:rPr lang="en-US" dirty="0" smtClean="0"/>
              <a:t>	BR1</a:t>
            </a:r>
          </a:p>
          <a:p>
            <a:r>
              <a:rPr lang="en-US" dirty="0" smtClean="0"/>
              <a:t>	Purely it’s down to catchment area. I know some stores have struggled recruiting. We struggle, if anything, with too many students applying and not enough people in the community applying… Yes. I think that’s because Bristol, there are so many jobs available… It can be to our advantage and disadvantage. We want people to build careers, we are not going to get that with students.</a:t>
            </a:r>
          </a:p>
          <a:p>
            <a:r>
              <a:rPr lang="en-US" dirty="0" smtClean="0"/>
              <a:t>	BR1</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14</a:t>
            </a:fld>
            <a:endParaRPr lang="en-US" altLang="en-US" dirty="0"/>
          </a:p>
        </p:txBody>
      </p:sp>
    </p:spTree>
    <p:extLst>
      <p:ext uri="{BB962C8B-B14F-4D97-AF65-F5344CB8AC3E}">
        <p14:creationId xmlns:p14="http://schemas.microsoft.com/office/powerpoint/2010/main" val="1036426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15</a:t>
            </a:fld>
            <a:endParaRPr lang="en-US" altLang="en-US" dirty="0"/>
          </a:p>
        </p:txBody>
      </p:sp>
    </p:spTree>
    <p:extLst>
      <p:ext uri="{BB962C8B-B14F-4D97-AF65-F5344CB8AC3E}">
        <p14:creationId xmlns:p14="http://schemas.microsoft.com/office/powerpoint/2010/main" val="370291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term </a:t>
            </a:r>
          </a:p>
          <a:p>
            <a:pPr lvl="1"/>
            <a:r>
              <a:rPr lang="en-US" dirty="0" smtClean="0"/>
              <a:t>Competition on arms and legs </a:t>
            </a:r>
          </a:p>
          <a:p>
            <a:pPr lvl="1"/>
            <a:r>
              <a:rPr lang="en-US" dirty="0" smtClean="0"/>
              <a:t>Limited evidence of direct displacement – some indirect</a:t>
            </a:r>
          </a:p>
          <a:p>
            <a:pPr lvl="1"/>
            <a:r>
              <a:rPr lang="en-US" dirty="0" smtClean="0"/>
              <a:t>Lot of evidence of complementarity/flexibility in operation</a:t>
            </a:r>
          </a:p>
          <a:p>
            <a:pPr lvl="2"/>
            <a:r>
              <a:rPr lang="en-US" dirty="0" smtClean="0"/>
              <a:t>Hard to fill jobs</a:t>
            </a:r>
          </a:p>
          <a:p>
            <a:pPr lvl="1"/>
            <a:endParaRPr lang="en-US" dirty="0" smtClean="0"/>
          </a:p>
          <a:p>
            <a:pPr lvl="1"/>
            <a:r>
              <a:rPr lang="en-US" dirty="0" smtClean="0"/>
              <a:t>What happens as we get used to ‘flexible working’? =&gt;</a:t>
            </a:r>
          </a:p>
          <a:p>
            <a:pPr lvl="1"/>
            <a:endParaRPr lang="en-US" dirty="0" smtClean="0"/>
          </a:p>
          <a:p>
            <a:r>
              <a:rPr lang="en-US" dirty="0" smtClean="0"/>
              <a:t>Longer term</a:t>
            </a:r>
          </a:p>
          <a:p>
            <a:pPr lvl="1"/>
            <a:r>
              <a:rPr lang="en-US" dirty="0" smtClean="0"/>
              <a:t>Further de-skilling/automation - Ingrained displacement</a:t>
            </a:r>
          </a:p>
          <a:p>
            <a:pPr lvl="1"/>
            <a:r>
              <a:rPr lang="en-US" dirty="0" smtClean="0"/>
              <a:t>Career displacement</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16</a:t>
            </a:fld>
            <a:endParaRPr lang="en-US" altLang="en-US" dirty="0"/>
          </a:p>
        </p:txBody>
      </p:sp>
    </p:spTree>
    <p:extLst>
      <p:ext uri="{BB962C8B-B14F-4D97-AF65-F5344CB8AC3E}">
        <p14:creationId xmlns:p14="http://schemas.microsoft.com/office/powerpoint/2010/main" val="61226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17</a:t>
            </a:fld>
            <a:endParaRPr lang="en-US" altLang="en-US" dirty="0"/>
          </a:p>
        </p:txBody>
      </p:sp>
    </p:spTree>
    <p:extLst>
      <p:ext uri="{BB962C8B-B14F-4D97-AF65-F5344CB8AC3E}">
        <p14:creationId xmlns:p14="http://schemas.microsoft.com/office/powerpoint/2010/main" val="217095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a:t>
            </a:fld>
            <a:endParaRPr lang="en-US" altLang="en-US" dirty="0"/>
          </a:p>
        </p:txBody>
      </p:sp>
    </p:spTree>
    <p:extLst>
      <p:ext uri="{BB962C8B-B14F-4D97-AF65-F5344CB8AC3E}">
        <p14:creationId xmlns:p14="http://schemas.microsoft.com/office/powerpoint/2010/main" val="113286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Push	Changing HE landscape</a:t>
            </a:r>
          </a:p>
          <a:p>
            <a:r>
              <a:rPr lang="en-GB" dirty="0" smtClean="0"/>
              <a:t>		Post 1992 – mass education (working class and BAME students)</a:t>
            </a:r>
          </a:p>
          <a:p>
            <a:r>
              <a:rPr lang="en-GB" dirty="0" smtClean="0"/>
              <a:t>	Growth in students</a:t>
            </a:r>
          </a:p>
          <a:p>
            <a:r>
              <a:rPr lang="en-GB" dirty="0" smtClean="0"/>
              <a:t>	More</a:t>
            </a:r>
            <a:r>
              <a:rPr lang="en-GB" baseline="0" dirty="0" smtClean="0"/>
              <a:t> diverse students</a:t>
            </a:r>
            <a:endParaRPr lang="en-GB" dirty="0" smtClean="0"/>
          </a:p>
          <a:p>
            <a:r>
              <a:rPr lang="en-GB" dirty="0" smtClean="0"/>
              <a:t>	Growth in financial</a:t>
            </a:r>
            <a:r>
              <a:rPr lang="en-GB" baseline="0" dirty="0" smtClean="0"/>
              <a:t> pressures</a:t>
            </a:r>
          </a:p>
          <a:p>
            <a:r>
              <a:rPr lang="en-GB" baseline="0" dirty="0" smtClean="0"/>
              <a:t>	HE employability agenda</a:t>
            </a:r>
          </a:p>
          <a:p>
            <a:r>
              <a:rPr lang="en-GB" baseline="0" dirty="0" smtClean="0"/>
              <a:t>	More savvy students – building CVs</a:t>
            </a:r>
          </a:p>
          <a:p>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Pull	Jobs led growth - point in time - tightening of the labour market-Brexit potentially compound this problem 	Growth in service sector – particularly consumer services</a:t>
            </a:r>
          </a:p>
          <a:p>
            <a:r>
              <a:rPr lang="en-GB" baseline="0" dirty="0" smtClean="0"/>
              <a:t>		Polarisation of growth in high and low skill services (Goos and Manning, 2007)</a:t>
            </a:r>
          </a:p>
          <a:p>
            <a:r>
              <a:rPr lang="en-GB" baseline="0" dirty="0" smtClean="0"/>
              <a:t>	Changing Labour market</a:t>
            </a:r>
          </a:p>
          <a:p>
            <a:r>
              <a:rPr lang="en-GB" baseline="0" dirty="0" smtClean="0"/>
              <a:t>		De-regulation of the labour market (e.g. shop opening times, zero hours contracts)</a:t>
            </a:r>
          </a:p>
          <a:p>
            <a:r>
              <a:rPr lang="en-GB" baseline="0" dirty="0" smtClean="0"/>
              <a:t>		Fulltime-to part-time and self-employed employment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		Flexibility (numerically, functionally and financially</a:t>
            </a:r>
          </a:p>
          <a:p>
            <a:r>
              <a:rPr lang="en-GB" baseline="0" dirty="0" smtClean="0"/>
              <a:t>			Deskilling</a:t>
            </a:r>
          </a:p>
          <a:p>
            <a:r>
              <a:rPr lang="en-GB" baseline="0" dirty="0" smtClean="0"/>
              <a:t>		Potentially employers perceptions of advantages over students workers</a:t>
            </a:r>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a:t>
            </a:fld>
            <a:endParaRPr lang="en-US" altLang="en-US" dirty="0"/>
          </a:p>
        </p:txBody>
      </p:sp>
    </p:spTree>
    <p:extLst>
      <p:ext uri="{BB962C8B-B14F-4D97-AF65-F5344CB8AC3E}">
        <p14:creationId xmlns:p14="http://schemas.microsoft.com/office/powerpoint/2010/main" val="155763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Drivers – employer</a:t>
            </a:r>
          </a:p>
          <a:p>
            <a:r>
              <a:rPr lang="en-US" dirty="0" smtClean="0"/>
              <a:t>Increased flexibility (</a:t>
            </a:r>
            <a:r>
              <a:rPr lang="en-US" b="1" dirty="0" err="1" smtClean="0"/>
              <a:t>Canney</a:t>
            </a:r>
            <a:r>
              <a:rPr lang="en-US" b="1" dirty="0" smtClean="0"/>
              <a:t>, 2002; </a:t>
            </a:r>
          </a:p>
          <a:p>
            <a:r>
              <a:rPr lang="en-US" dirty="0" smtClean="0">
                <a:effectLst/>
              </a:rPr>
              <a:t>the growth in the demand for flexible </a:t>
            </a:r>
            <a:r>
              <a:rPr lang="en-US" dirty="0" err="1" smtClean="0">
                <a:effectLst/>
              </a:rPr>
              <a:t>labour</a:t>
            </a:r>
            <a:r>
              <a:rPr lang="en-US" dirty="0" smtClean="0">
                <a:effectLst/>
              </a:rPr>
              <a:t> has benefited young people engaged in full-time education who have over the 1990s increasingly combined study and work. Interviews with senior management in the retail grocery sector suggest that the availability of student </a:t>
            </a:r>
            <a:r>
              <a:rPr lang="en-US" dirty="0" err="1" smtClean="0">
                <a:effectLst/>
              </a:rPr>
              <a:t>labour</a:t>
            </a:r>
            <a:r>
              <a:rPr lang="en-US" dirty="0" smtClean="0">
                <a:effectLst/>
              </a:rPr>
              <a:t> has enabled them to maintain a high-quality </a:t>
            </a:r>
            <a:r>
              <a:rPr lang="en-US" dirty="0" err="1" smtClean="0">
                <a:effectLst/>
              </a:rPr>
              <a:t>labour</a:t>
            </a:r>
            <a:r>
              <a:rPr lang="en-US" dirty="0" smtClean="0">
                <a:effectLst/>
              </a:rPr>
              <a:t> force while pursuing flexible work practices. Importantly, the growth in student employment </a:t>
            </a:r>
            <a:r>
              <a:rPr lang="en-US" dirty="0" err="1" smtClean="0">
                <a:effectLst/>
              </a:rPr>
              <a:t>emphasises</a:t>
            </a:r>
            <a:r>
              <a:rPr lang="en-US" dirty="0" smtClean="0">
                <a:effectLst/>
              </a:rPr>
              <a:t> the need to consider students as a significant segment of both the youth and general </a:t>
            </a:r>
            <a:r>
              <a:rPr lang="en-US" dirty="0" err="1" smtClean="0">
                <a:effectLst/>
              </a:rPr>
              <a:t>labour</a:t>
            </a:r>
            <a:r>
              <a:rPr lang="en-US" dirty="0" smtClean="0">
                <a:effectLst/>
              </a:rPr>
              <a:t> market.</a:t>
            </a:r>
            <a:endParaRPr lang="en-US" b="1" dirty="0" smtClean="0"/>
          </a:p>
          <a:p>
            <a:r>
              <a:rPr lang="en-GB" b="1" dirty="0" smtClean="0"/>
              <a:t>Lucas,</a:t>
            </a:r>
            <a:r>
              <a:rPr lang="en-GB" b="1" baseline="0" dirty="0" smtClean="0"/>
              <a:t> and Ralston 1997</a:t>
            </a:r>
            <a:r>
              <a:rPr lang="en-GB" b="1" dirty="0" smtClean="0"/>
              <a:t>; </a:t>
            </a:r>
          </a:p>
          <a:p>
            <a:r>
              <a:rPr lang="en-US" sz="1200" b="0" i="0" u="none" strike="noStrike" kern="1200" baseline="0" dirty="0" smtClean="0">
                <a:solidFill>
                  <a:schemeClr val="tx1"/>
                </a:solidFill>
                <a:latin typeface="Arial" charset="0"/>
                <a:ea typeface="ＭＳ Ｐゴシック" charset="0"/>
                <a:cs typeface="ＭＳ Ｐゴシック" charset="0"/>
              </a:rPr>
              <a:t>This article presents a synthesis of the critical findings of an initial study[2,3]</a:t>
            </a:r>
          </a:p>
          <a:p>
            <a:r>
              <a:rPr lang="en-US" sz="1200" b="0" i="0" u="none" strike="noStrike" kern="1200" baseline="0" dirty="0" smtClean="0">
                <a:solidFill>
                  <a:schemeClr val="tx1"/>
                </a:solidFill>
                <a:latin typeface="Arial" charset="0"/>
                <a:ea typeface="ＭＳ Ｐゴシック" charset="0"/>
                <a:cs typeface="ＭＳ Ｐゴシック" charset="0"/>
              </a:rPr>
              <a:t>designed to accumulate knowledge that will lead to a more informed</a:t>
            </a:r>
          </a:p>
          <a:p>
            <a:r>
              <a:rPr lang="en-US" sz="1200" b="0" i="0" u="none" strike="noStrike" kern="1200" baseline="0" dirty="0" smtClean="0">
                <a:solidFill>
                  <a:schemeClr val="tx1"/>
                </a:solidFill>
                <a:latin typeface="Arial" charset="0"/>
                <a:ea typeface="ＭＳ Ｐゴシック" charset="0"/>
                <a:cs typeface="ＭＳ Ｐゴシック" charset="0"/>
              </a:rPr>
              <a:t>understanding of the supply and demand conditions governing student </a:t>
            </a:r>
            <a:r>
              <a:rPr lang="en-US" sz="1200" b="0" i="0" u="none" strike="noStrike" kern="1200" baseline="0" dirty="0" err="1" smtClean="0">
                <a:solidFill>
                  <a:schemeClr val="tx1"/>
                </a:solidFill>
                <a:latin typeface="Arial" charset="0"/>
                <a:ea typeface="ＭＳ Ｐゴシック" charset="0"/>
                <a:cs typeface="ＭＳ Ｐゴシック" charset="0"/>
              </a:rPr>
              <a:t>labour</a:t>
            </a:r>
            <a:endParaRPr lang="en-US" sz="1200" b="0" i="0" u="none" strike="noStrike" kern="1200" baseline="0" dirty="0" smtClean="0">
              <a:solidFill>
                <a:schemeClr val="tx1"/>
              </a:solidFill>
              <a:latin typeface="Arial" charset="0"/>
              <a:ea typeface="ＭＳ Ｐゴシック" charset="0"/>
              <a:cs typeface="ＭＳ Ｐゴシック" charset="0"/>
            </a:endParaRPr>
          </a:p>
          <a:p>
            <a:r>
              <a:rPr lang="en-US" sz="1200" b="0" i="0" u="none" strike="noStrike" kern="1200" baseline="0" dirty="0" smtClean="0">
                <a:solidFill>
                  <a:schemeClr val="tx1"/>
                </a:solidFill>
                <a:latin typeface="Arial" charset="0"/>
                <a:ea typeface="ＭＳ Ｐゴシック" charset="0"/>
                <a:cs typeface="ＭＳ Ｐゴシック" charset="0"/>
              </a:rPr>
              <a:t>and the nature and form of student employment, making possible an</a:t>
            </a:r>
          </a:p>
          <a:p>
            <a:r>
              <a:rPr lang="en-US" sz="1200" b="0" i="0" u="none" strike="noStrike" kern="1200" baseline="0" dirty="0" smtClean="0">
                <a:solidFill>
                  <a:schemeClr val="tx1"/>
                </a:solidFill>
                <a:latin typeface="Arial" charset="0"/>
                <a:ea typeface="ＭＳ Ｐゴシック" charset="0"/>
                <a:cs typeface="ＭＳ Ｐゴシック" charset="0"/>
              </a:rPr>
              <a:t>assessment of the implications of this phenomenon in </a:t>
            </a:r>
            <a:r>
              <a:rPr lang="en-US" sz="1200" b="0" i="0" u="none" strike="noStrike" kern="1200" baseline="0" dirty="0" err="1" smtClean="0">
                <a:solidFill>
                  <a:schemeClr val="tx1"/>
                </a:solidFill>
                <a:latin typeface="Arial" charset="0"/>
                <a:ea typeface="ＭＳ Ｐゴシック" charset="0"/>
                <a:cs typeface="ＭＳ Ｐゴシック" charset="0"/>
              </a:rPr>
              <a:t>labour</a:t>
            </a:r>
            <a:r>
              <a:rPr lang="en-US" sz="1200" b="0" i="0" u="none" strike="noStrike" kern="1200" baseline="0" dirty="0" smtClean="0">
                <a:solidFill>
                  <a:schemeClr val="tx1"/>
                </a:solidFill>
                <a:latin typeface="Arial" charset="0"/>
                <a:ea typeface="ＭＳ Ｐゴシック" charset="0"/>
                <a:cs typeface="ＭＳ Ｐゴシック" charset="0"/>
              </a:rPr>
              <a:t> market, public</a:t>
            </a:r>
          </a:p>
          <a:p>
            <a:r>
              <a:rPr lang="en-US" sz="1200" b="0" i="0" u="none" strike="noStrike" kern="1200" baseline="0" dirty="0" smtClean="0">
                <a:solidFill>
                  <a:schemeClr val="tx1"/>
                </a:solidFill>
                <a:latin typeface="Arial" charset="0"/>
                <a:ea typeface="ＭＳ Ｐゴシック" charset="0"/>
                <a:cs typeface="ＭＳ Ｐゴシック" charset="0"/>
              </a:rPr>
              <a:t>policy and employee relations terms.</a:t>
            </a:r>
          </a:p>
          <a:p>
            <a:r>
              <a:rPr lang="en-US" sz="1200" b="0" i="0" u="none" strike="noStrike" kern="1200" baseline="0" dirty="0" smtClean="0">
                <a:solidFill>
                  <a:schemeClr val="tx1"/>
                </a:solidFill>
                <a:latin typeface="Arial" charset="0"/>
                <a:ea typeface="ＭＳ Ｐゴシック" charset="0"/>
                <a:cs typeface="ＭＳ Ｐゴシック" charset="0"/>
              </a:rPr>
              <a:t>The study examines the part-time employment of school and university</a:t>
            </a:r>
          </a:p>
          <a:p>
            <a:r>
              <a:rPr lang="en-US" sz="1200" b="0" i="0" u="none" strike="noStrike" kern="1200" baseline="0" dirty="0" smtClean="0">
                <a:solidFill>
                  <a:schemeClr val="tx1"/>
                </a:solidFill>
                <a:latin typeface="Arial" charset="0"/>
                <a:ea typeface="ＭＳ Ｐゴシック" charset="0"/>
                <a:cs typeface="ＭＳ Ｐゴシック" charset="0"/>
              </a:rPr>
              <a:t>students during term-time within a thematic approach by </a:t>
            </a:r>
            <a:r>
              <a:rPr lang="en-US" sz="1200" b="0" i="0" u="none" strike="noStrike" kern="1200" baseline="0" dirty="0" err="1" smtClean="0">
                <a:solidFill>
                  <a:schemeClr val="tx1"/>
                </a:solidFill>
                <a:latin typeface="Arial" charset="0"/>
                <a:ea typeface="ＭＳ Ｐゴシック" charset="0"/>
                <a:cs typeface="ＭＳ Ｐゴシック" charset="0"/>
              </a:rPr>
              <a:t>analysing</a:t>
            </a:r>
            <a:r>
              <a:rPr lang="en-US" sz="1200" b="0" i="0" u="none" strike="noStrike" kern="1200" baseline="0" dirty="0" smtClean="0">
                <a:solidFill>
                  <a:schemeClr val="tx1"/>
                </a:solidFill>
                <a:latin typeface="Arial" charset="0"/>
                <a:ea typeface="ＭＳ Ｐゴシック" charset="0"/>
                <a:cs typeface="ＭＳ Ｐゴシック" charset="0"/>
              </a:rPr>
              <a:t> data in</a:t>
            </a:r>
          </a:p>
          <a:p>
            <a:r>
              <a:rPr lang="en-US" sz="1200" b="0" i="0" u="none" strike="noStrike" kern="1200" baseline="0" dirty="0" smtClean="0">
                <a:solidFill>
                  <a:schemeClr val="tx1"/>
                </a:solidFill>
                <a:latin typeface="Arial" charset="0"/>
                <a:ea typeface="ＭＳ Ｐゴシック" charset="0"/>
                <a:cs typeface="ＭＳ Ｐゴシック" charset="0"/>
              </a:rPr>
              <a:t>terms of employment sector (hotel and catering (H&amp;C), retail and other); age (16-</a:t>
            </a:r>
          </a:p>
          <a:p>
            <a:r>
              <a:rPr lang="en-US" sz="1200" b="0" i="0" u="none" strike="noStrike" kern="1200" baseline="0" dirty="0" smtClean="0">
                <a:solidFill>
                  <a:schemeClr val="tx1"/>
                </a:solidFill>
                <a:latin typeface="Arial" charset="0"/>
                <a:ea typeface="ＭＳ Ｐゴシック" charset="0"/>
                <a:cs typeface="ＭＳ Ｐゴシック" charset="0"/>
              </a:rPr>
              <a:t>19 years old, 20-24 years old and 25+ years old) and gender. The findings are</a:t>
            </a:r>
          </a:p>
          <a:p>
            <a:r>
              <a:rPr lang="en-US" sz="1200" b="0" i="0" u="none" strike="noStrike" kern="1200" baseline="0" dirty="0" smtClean="0">
                <a:solidFill>
                  <a:schemeClr val="tx1"/>
                </a:solidFill>
                <a:latin typeface="Arial" charset="0"/>
                <a:ea typeface="ＭＳ Ｐゴシック" charset="0"/>
                <a:cs typeface="ＭＳ Ｐゴシック" charset="0"/>
              </a:rPr>
              <a:t>also compared and contrasted with those established from the macro-data</a:t>
            </a:r>
          </a:p>
          <a:p>
            <a:r>
              <a:rPr lang="en-US" sz="1200" b="0" i="0" u="none" strike="noStrike" kern="1200" baseline="0" dirty="0" smtClean="0">
                <a:solidFill>
                  <a:schemeClr val="tx1"/>
                </a:solidFill>
                <a:latin typeface="Arial" charset="0"/>
                <a:ea typeface="ＭＳ Ｐゴシック" charset="0"/>
                <a:cs typeface="ＭＳ Ｐゴシック" charset="0"/>
              </a:rPr>
              <a:t>analyses and other relevant literature. From this, we can posit a number of</a:t>
            </a:r>
          </a:p>
          <a:p>
            <a:r>
              <a:rPr lang="en-US" sz="1200" b="0" i="0" u="none" strike="noStrike" kern="1200" baseline="0" dirty="0" smtClean="0">
                <a:solidFill>
                  <a:schemeClr val="tx1"/>
                </a:solidFill>
                <a:latin typeface="Arial" charset="0"/>
                <a:ea typeface="ＭＳ Ｐゴシック" charset="0"/>
                <a:cs typeface="ＭＳ Ｐゴシック" charset="0"/>
              </a:rPr>
              <a:t>issues to be addressed in a larger and more comprehensive research project.</a:t>
            </a:r>
            <a:endParaRPr lang="en-GB" dirty="0" smtClean="0"/>
          </a:p>
          <a:p>
            <a:r>
              <a:rPr lang="en-GB" dirty="0" smtClean="0"/>
              <a:t>Developments in technology (</a:t>
            </a:r>
            <a:r>
              <a:rPr lang="en-GB" b="1" dirty="0" smtClean="0"/>
              <a:t>Van </a:t>
            </a:r>
            <a:r>
              <a:rPr lang="en-GB" b="1" dirty="0" err="1" smtClean="0"/>
              <a:t>Klaveren</a:t>
            </a:r>
            <a:r>
              <a:rPr lang="en-GB" b="1" dirty="0" smtClean="0"/>
              <a:t>, et al., 2009) </a:t>
            </a:r>
          </a:p>
          <a:p>
            <a:r>
              <a:rPr lang="en-US" b="0" dirty="0" smtClean="0"/>
              <a:t>Wage moderation has been at the heart of the Netherlands' model of socio‐economic governance since the 1980s. Low‐paid employment has grown significantly, lower wages being constrained by declining minimum wages. Lagging incomes and consumption have depressed demand in retail, whose workforce – especially young people – accepted low‐paid, part‐time jobs. Low pay tends to reduce job quality – a phenomenon which has been heightened by the exceptionally long tail of youth minimum wages and the education grant system allowing students to work and skewing the </a:t>
            </a:r>
            <a:r>
              <a:rPr lang="en-US" b="0" dirty="0" err="1" smtClean="0"/>
              <a:t>labour</a:t>
            </a:r>
            <a:r>
              <a:rPr lang="en-US" b="0" dirty="0" smtClean="0"/>
              <a:t> market against young full‐time jobseekers. The current crisis may thwart retail's budding re‐professionalization.</a:t>
            </a:r>
          </a:p>
          <a:p>
            <a:r>
              <a:rPr lang="en-GB" dirty="0" smtClean="0"/>
              <a:t>Control (</a:t>
            </a:r>
            <a:r>
              <a:rPr lang="en-GB" b="1" dirty="0" smtClean="0"/>
              <a:t>Curtis and Lucas, 2001</a:t>
            </a:r>
            <a:r>
              <a:rPr lang="en-GB" dirty="0" smtClean="0"/>
              <a:t>; Lucas , 1997; Van </a:t>
            </a:r>
            <a:r>
              <a:rPr lang="en-GB" dirty="0" err="1" smtClean="0"/>
              <a:t>Klaveren</a:t>
            </a:r>
            <a:r>
              <a:rPr lang="en-GB" dirty="0" smtClean="0"/>
              <a:t> et al. 2009;)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Employers’ demands for cheap and flexible </a:t>
            </a:r>
            <a:r>
              <a:rPr lang="en-US" dirty="0" err="1" smtClean="0">
                <a:effectLst/>
              </a:rPr>
              <a:t>labour</a:t>
            </a:r>
            <a:r>
              <a:rPr lang="en-US" dirty="0" smtClean="0">
                <a:effectLst/>
              </a:rPr>
              <a:t> which can multi‐task, make decisions and act responsibly are being met by an increasing supply of students to the part‐time </a:t>
            </a:r>
            <a:r>
              <a:rPr lang="en-US" dirty="0" err="1" smtClean="0">
                <a:effectLst/>
              </a:rPr>
              <a:t>labour</a:t>
            </a:r>
            <a:r>
              <a:rPr lang="en-US" dirty="0" smtClean="0">
                <a:effectLst/>
              </a:rPr>
              <a:t> market who are having to work due to financial necessity during term‐time. This article details the results of a survey and focus group study conducted at Manchester Metropolitan University in February 1999 addressing the nature of this employment relationship. Students’ employment provides them with advantages other than money – valuable work experience, the opportunity to meet people and to take on responsibility. Employers benefit from an easily recruited workforce of intelligent, articulate young people who are numerically and functionally flexible, conscientious, accepting relatively low pay, and who are easy to control. Potential conflict is indicated as students do articulate dislikes about their work and employment conditions, yet they feel unable to challenge their employers about them.</a:t>
            </a:r>
          </a:p>
          <a:p>
            <a:endParaRPr lang="en-GB" dirty="0" smtClean="0"/>
          </a:p>
          <a:p>
            <a:r>
              <a:rPr lang="en-GB" dirty="0" smtClean="0"/>
              <a:t>Age conscious industries (Curtis and Lucas, 2001)</a:t>
            </a:r>
          </a:p>
          <a:p>
            <a:r>
              <a:rPr lang="en-GB" dirty="0" smtClean="0"/>
              <a:t>Characteristics (</a:t>
            </a:r>
            <a:r>
              <a:rPr lang="en-GB" b="1" dirty="0" smtClean="0"/>
              <a:t>Barron and </a:t>
            </a:r>
            <a:r>
              <a:rPr lang="en-GB" b="1" dirty="0" err="1" smtClean="0"/>
              <a:t>Anastasiadou</a:t>
            </a:r>
            <a:r>
              <a:rPr lang="en-GB" b="1" dirty="0" smtClean="0"/>
              <a:t>, 2009</a:t>
            </a:r>
            <a:r>
              <a:rPr lang="en-GB" dirty="0" smtClean="0"/>
              <a:t>; Munro et al., 2009) </a:t>
            </a:r>
          </a:p>
          <a:p>
            <a:r>
              <a:rPr lang="en-US" b="1" dirty="0" smtClean="0">
                <a:effectLst/>
              </a:rPr>
              <a:t>Purpose</a:t>
            </a:r>
          </a:p>
          <a:p>
            <a:r>
              <a:rPr lang="en-US" dirty="0" smtClean="0">
                <a:effectLst/>
              </a:rPr>
              <a:t>– The purpose of this paper is to examine the pattern of part‐time working amongst a cohort of full time hospitality and tourism students studying at a university in Scotland.</a:t>
            </a:r>
          </a:p>
          <a:p>
            <a:r>
              <a:rPr lang="en-US" dirty="0" smtClean="0">
                <a:effectLst/>
              </a:rPr>
              <a:t/>
            </a:r>
            <a:br>
              <a:rPr lang="en-US" dirty="0" smtClean="0">
                <a:effectLst/>
              </a:rPr>
            </a:br>
            <a:r>
              <a:rPr lang="en-US" b="1" dirty="0" smtClean="0">
                <a:effectLst/>
              </a:rPr>
              <a:t>Design/methodology/approach</a:t>
            </a:r>
          </a:p>
          <a:p>
            <a:r>
              <a:rPr lang="en-US" dirty="0" smtClean="0">
                <a:effectLst/>
              </a:rPr>
              <a:t>– Students studying hospitality and tourism management were chosen due to the vocational nature of their program and the part‐time opportunities available in the hospitality industry. A questionnaire was developed to investigate the extent of part‐time employment amongst hospitality and tourism students. The questionnaire solicited demographic information, level, type and extent of part‐time employment. The questionnaire also explored students' impressions of the benefits of part‐time working, their likes and dislikes in their part‐time employment and what they felt might be done to develop the relationship between the parties involved in part‐time work.</a:t>
            </a:r>
          </a:p>
          <a:p>
            <a:r>
              <a:rPr lang="en-US" dirty="0" smtClean="0">
                <a:effectLst/>
              </a:rPr>
              <a:t/>
            </a:r>
            <a:br>
              <a:rPr lang="en-US" dirty="0" smtClean="0">
                <a:effectLst/>
              </a:rPr>
            </a:br>
            <a:r>
              <a:rPr lang="en-US" b="1" dirty="0" smtClean="0">
                <a:effectLst/>
              </a:rPr>
              <a:t>Findings</a:t>
            </a:r>
          </a:p>
          <a:p>
            <a:r>
              <a:rPr lang="en-US" dirty="0" smtClean="0">
                <a:effectLst/>
              </a:rPr>
              <a:t>– Evaluating responses from 150 students, the study found that almost two thirds of this cohort were engaged in part‐time employment and had been with their current employer for an average of 14 months. Focusing on aspects of gender and nationality the study identified that females were more likely to have a part‐time job and students from Eastern European countries worked significantly longer hours than their peers.</a:t>
            </a:r>
          </a:p>
          <a:p>
            <a:r>
              <a:rPr lang="en-US" dirty="0" smtClean="0">
                <a:effectLst/>
              </a:rPr>
              <a:t/>
            </a:r>
            <a:br>
              <a:rPr lang="en-US" dirty="0" smtClean="0">
                <a:effectLst/>
              </a:rPr>
            </a:br>
            <a:r>
              <a:rPr lang="en-US" b="1" dirty="0" smtClean="0">
                <a:effectLst/>
              </a:rPr>
              <a:t>Practical implications</a:t>
            </a:r>
          </a:p>
          <a:p>
            <a:r>
              <a:rPr lang="en-US" dirty="0" smtClean="0">
                <a:effectLst/>
              </a:rPr>
              <a:t>– It is suggested that educators more fully </a:t>
            </a:r>
            <a:r>
              <a:rPr lang="en-US" dirty="0" err="1" smtClean="0">
                <a:effectLst/>
              </a:rPr>
              <a:t>recognise</a:t>
            </a:r>
            <a:r>
              <a:rPr lang="en-US" dirty="0" smtClean="0">
                <a:effectLst/>
              </a:rPr>
              <a:t> the constraints of contemporary student life and consider the provision of flexible teaching methods, part‐time contacts and formal credit for students' part‐time work.</a:t>
            </a:r>
          </a:p>
          <a:p>
            <a:r>
              <a:rPr lang="en-US" dirty="0" smtClean="0">
                <a:effectLst/>
              </a:rPr>
              <a:t/>
            </a:r>
            <a:br>
              <a:rPr lang="en-US" dirty="0" smtClean="0">
                <a:effectLst/>
              </a:rPr>
            </a:br>
            <a:r>
              <a:rPr lang="en-US" b="1" dirty="0" smtClean="0">
                <a:effectLst/>
              </a:rPr>
              <a:t>Originality/value</a:t>
            </a:r>
          </a:p>
          <a:p>
            <a:r>
              <a:rPr lang="en-US" dirty="0" smtClean="0">
                <a:effectLst/>
              </a:rPr>
              <a:t>– The paper concurs with previous research into the extent of part‐time working amongst students and it found that students from Eastern Europe were more likely to work part‐time and that all students would like more recognition of their employment commitments.</a:t>
            </a:r>
          </a:p>
          <a:p>
            <a:endParaRPr lang="en-GB" dirty="0" smtClean="0"/>
          </a:p>
          <a:p>
            <a:pPr marL="0" indent="0">
              <a:buNone/>
            </a:pPr>
            <a:r>
              <a:rPr lang="en-US" b="1" dirty="0" smtClean="0"/>
              <a:t>Drivers - students</a:t>
            </a:r>
          </a:p>
          <a:p>
            <a:r>
              <a:rPr lang="en-US" dirty="0" smtClean="0"/>
              <a:t>Financial Pressures </a:t>
            </a:r>
            <a:r>
              <a:rPr lang="en-GB" dirty="0" smtClean="0"/>
              <a:t>(Curtis and Lucas, 2001; </a:t>
            </a:r>
            <a:r>
              <a:rPr lang="en-GB" b="1" dirty="0" smtClean="0"/>
              <a:t>Curtis and Williams, 2002</a:t>
            </a:r>
            <a:r>
              <a:rPr lang="en-GB"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Increasing numbers of full‐time undergraduates are supplementing their income by seeking paid employment during term‐time. This article details the results of a survey of 368 students at Crewe + </a:t>
            </a:r>
            <a:r>
              <a:rPr lang="en-US" dirty="0" err="1" smtClean="0">
                <a:effectLst/>
              </a:rPr>
              <a:t>Alsager</a:t>
            </a:r>
            <a:r>
              <a:rPr lang="en-US" dirty="0" smtClean="0">
                <a:effectLst/>
              </a:rPr>
              <a:t> Faculty of Manchester Metropolitan University carried out in March 2000. The survey found that 59 per cent of students were working on a part‐time basis during term‐time, with a significant majority working for financial reasons. Although many students found working to be beneficial to their studies, the students are generally reluctant to work, with many stating that they would leave their paid employment if they could afford to do so. The majority of the employed students perceived that working had a detrimental effect on their academic studies and a quarter of them considered that they could not remain at university without their term‐time jobs.</a:t>
            </a:r>
          </a:p>
          <a:p>
            <a:endParaRPr lang="en-GB" b="1" dirty="0" smtClean="0"/>
          </a:p>
          <a:p>
            <a:r>
              <a:rPr lang="en-GB" b="1" dirty="0" smtClean="0"/>
              <a:t>Lucas and </a:t>
            </a:r>
            <a:r>
              <a:rPr lang="en-GB" b="1" dirty="0" err="1" smtClean="0"/>
              <a:t>Lammont</a:t>
            </a:r>
            <a:r>
              <a:rPr lang="en-GB" b="1" dirty="0" smtClean="0"/>
              <a:t>, 1998</a:t>
            </a:r>
          </a:p>
          <a:p>
            <a:r>
              <a:rPr lang="en-US" dirty="0" smtClean="0">
                <a:effectLst/>
              </a:rPr>
              <a:t>Increasing proportions of students in full‐time education are routinely combining work with study which muddies the waters of the school‐to‐work transition. It is no longer appropriate to divide education and work and it is more useful to </a:t>
            </a:r>
            <a:r>
              <a:rPr lang="en-US" dirty="0" err="1" smtClean="0">
                <a:effectLst/>
              </a:rPr>
              <a:t>conceptualise</a:t>
            </a:r>
            <a:r>
              <a:rPr lang="en-US" dirty="0" smtClean="0">
                <a:effectLst/>
              </a:rPr>
              <a:t> the school‐to‐work transition as part of a life‐time learning process of transferable skills accrual. In a work experience undertaken for economic and social reasons students learn to reconcile the conflicting demands of work and study. Given the funding crisis in higher education and the likely exemption of young people from the National Minimum Wage, students can be expected to become even more entrenched as cheap and flexible </a:t>
            </a:r>
            <a:r>
              <a:rPr lang="en-US" dirty="0" err="1" smtClean="0">
                <a:effectLst/>
              </a:rPr>
              <a:t>labour</a:t>
            </a:r>
            <a:r>
              <a:rPr lang="en-US" dirty="0" smtClean="0">
                <a:effectLst/>
              </a:rPr>
              <a:t>.</a:t>
            </a:r>
            <a:r>
              <a:rPr lang="en-GB" dirty="0" smtClean="0"/>
              <a:t>; </a:t>
            </a:r>
          </a:p>
          <a:p>
            <a:r>
              <a:rPr lang="en-GB" b="1" dirty="0" err="1" smtClean="0"/>
              <a:t>Manthei</a:t>
            </a:r>
            <a:r>
              <a:rPr lang="en-GB" b="1" dirty="0" smtClean="0"/>
              <a:t> and Gilmore; 2005; </a:t>
            </a:r>
          </a:p>
          <a:p>
            <a:r>
              <a:rPr lang="en-US" b="1" dirty="0" smtClean="0">
                <a:effectLst/>
              </a:rPr>
              <a:t>Purpose</a:t>
            </a:r>
          </a:p>
          <a:p>
            <a:r>
              <a:rPr lang="en-US" dirty="0" smtClean="0">
                <a:effectLst/>
              </a:rPr>
              <a:t>– Owing to the increasing debt students are accumulating to finance their tertiary study, many are having to work during term time. The aim of this study is to explore the impact of this paid employment on their study time and other aspects of their lives.</a:t>
            </a:r>
          </a:p>
          <a:p>
            <a:r>
              <a:rPr lang="en-US" dirty="0" smtClean="0">
                <a:effectLst/>
              </a:rPr>
              <a:t/>
            </a:r>
            <a:br>
              <a:rPr lang="en-US" dirty="0" smtClean="0">
                <a:effectLst/>
              </a:rPr>
            </a:br>
            <a:r>
              <a:rPr lang="en-US" b="1" dirty="0" smtClean="0">
                <a:effectLst/>
              </a:rPr>
              <a:t>Design/methodology approach</a:t>
            </a:r>
          </a:p>
          <a:p>
            <a:r>
              <a:rPr lang="en-US" dirty="0" smtClean="0">
                <a:effectLst/>
              </a:rPr>
              <a:t>– Eighty three undergraduates completed a questionnaire about their academic workload, their paid employment commitments during term time, their earnings and expenditure, and their recreational and cultural activities.</a:t>
            </a:r>
          </a:p>
          <a:p>
            <a:r>
              <a:rPr lang="en-US" dirty="0" smtClean="0">
                <a:effectLst/>
              </a:rPr>
              <a:t/>
            </a:r>
            <a:br>
              <a:rPr lang="en-US" dirty="0" smtClean="0">
                <a:effectLst/>
              </a:rPr>
            </a:br>
            <a:r>
              <a:rPr lang="en-US" b="1" dirty="0" smtClean="0">
                <a:effectLst/>
              </a:rPr>
              <a:t>Findings</a:t>
            </a:r>
          </a:p>
          <a:p>
            <a:r>
              <a:rPr lang="en-US" dirty="0" smtClean="0">
                <a:effectLst/>
              </a:rPr>
              <a:t>– Results indicated that 81 per cent of the students held at least one job during term time for an average of 14 hours per week. The money earned was typically spent on essential living expenses. Working left less time than desired for social activities, study and recreation.</a:t>
            </a:r>
          </a:p>
          <a:p>
            <a:r>
              <a:rPr lang="en-US" dirty="0" smtClean="0">
                <a:effectLst/>
              </a:rPr>
              <a:t/>
            </a:r>
            <a:br>
              <a:rPr lang="en-US" dirty="0" smtClean="0">
                <a:effectLst/>
              </a:rPr>
            </a:br>
            <a:r>
              <a:rPr lang="en-US" b="1" dirty="0" smtClean="0">
                <a:effectLst/>
              </a:rPr>
              <a:t>Research limitations/implications</a:t>
            </a:r>
          </a:p>
          <a:p>
            <a:r>
              <a:rPr lang="en-US" dirty="0" smtClean="0">
                <a:effectLst/>
              </a:rPr>
              <a:t>– The findings are limited by the relatively small sample size of self‐selected students: mainly young, female and enrolled in Arts courses.</a:t>
            </a:r>
          </a:p>
          <a:p>
            <a:r>
              <a:rPr lang="en-US" dirty="0" smtClean="0">
                <a:effectLst/>
              </a:rPr>
              <a:t/>
            </a:r>
            <a:br>
              <a:rPr lang="en-US" dirty="0" smtClean="0">
                <a:effectLst/>
              </a:rPr>
            </a:br>
            <a:r>
              <a:rPr lang="en-US" b="1" dirty="0" smtClean="0">
                <a:effectLst/>
              </a:rPr>
              <a:t>Practical implications</a:t>
            </a:r>
          </a:p>
          <a:p>
            <a:r>
              <a:rPr lang="en-US" dirty="0" smtClean="0">
                <a:effectLst/>
              </a:rPr>
              <a:t>– The results suggest that working is not always detrimental to students' academic efforts, particularly if the hours worked are manageable given their course load. Lecturers should be more aware of the busy lives students lead and try to structure assignments and course requirements to </a:t>
            </a:r>
            <a:r>
              <a:rPr lang="en-US" dirty="0" err="1" smtClean="0">
                <a:effectLst/>
              </a:rPr>
              <a:t>recognise</a:t>
            </a:r>
            <a:r>
              <a:rPr lang="en-US" dirty="0" smtClean="0">
                <a:effectLst/>
              </a:rPr>
              <a:t> this, including the scheduling of class times and the offering of study support services.</a:t>
            </a:r>
          </a:p>
          <a:p>
            <a:r>
              <a:rPr lang="en-US" dirty="0" smtClean="0">
                <a:effectLst/>
              </a:rPr>
              <a:t/>
            </a:r>
            <a:br>
              <a:rPr lang="en-US" dirty="0" smtClean="0">
                <a:effectLst/>
              </a:rPr>
            </a:br>
            <a:r>
              <a:rPr lang="en-US" b="1" dirty="0" smtClean="0">
                <a:effectLst/>
              </a:rPr>
              <a:t>Originality/value</a:t>
            </a:r>
          </a:p>
          <a:p>
            <a:r>
              <a:rPr lang="en-US" dirty="0" smtClean="0">
                <a:effectLst/>
              </a:rPr>
              <a:t>– The study adds to the growing body of international data that reports on the effects of a user‐pays approach in tertiary education. There is no similar data in New Zealand.</a:t>
            </a:r>
          </a:p>
          <a:p>
            <a:endParaRPr lang="en-GB" dirty="0" smtClean="0"/>
          </a:p>
          <a:p>
            <a:r>
              <a:rPr lang="en-GB" b="1" dirty="0" smtClean="0"/>
              <a:t>Sorensen and Winn, 1993</a:t>
            </a:r>
            <a:r>
              <a:rPr lang="en-GB" dirty="0" smtClean="0"/>
              <a:t>)</a:t>
            </a:r>
          </a:p>
          <a:p>
            <a:r>
              <a:rPr lang="en-US" dirty="0" smtClean="0"/>
              <a:t>Detailed picture of the financial position of full time second year undergraduate students at the university of Brighton – structured </a:t>
            </a:r>
            <a:r>
              <a:rPr lang="en-US" dirty="0" err="1" smtClean="0"/>
              <a:t>questionairee</a:t>
            </a:r>
            <a:r>
              <a:rPr lang="en-US" dirty="0" smtClean="0"/>
              <a:t> to 625 students on 11 courses</a:t>
            </a:r>
          </a:p>
          <a:p>
            <a:r>
              <a:rPr lang="en-US" dirty="0" smtClean="0"/>
              <a:t>Increasing skills (</a:t>
            </a:r>
            <a:r>
              <a:rPr lang="en-GB" dirty="0" smtClean="0"/>
              <a:t>Lucas and </a:t>
            </a:r>
            <a:r>
              <a:rPr lang="en-GB" dirty="0" err="1" smtClean="0"/>
              <a:t>Lammont</a:t>
            </a:r>
            <a:r>
              <a:rPr lang="en-GB" dirty="0" smtClean="0"/>
              <a:t>, 1998; Watts and Pickering, 2000) </a:t>
            </a:r>
          </a:p>
          <a:p>
            <a:r>
              <a:rPr lang="en-GB" dirty="0" smtClean="0"/>
              <a:t>Job search (Curtis and Lucas, 2001; Green et al., 2016)</a:t>
            </a:r>
          </a:p>
          <a:p>
            <a:endParaRPr lang="en-GB" dirty="0" smtClean="0"/>
          </a:p>
          <a:p>
            <a:pPr marL="171450" indent="-171450">
              <a:buFont typeface="Arial" panose="020B0604020202020204" pitchFamily="34" charset="0"/>
              <a:buChar char="•"/>
            </a:pPr>
            <a:r>
              <a:rPr lang="en-GB" dirty="0" smtClean="0"/>
              <a:t>Academic progression:</a:t>
            </a:r>
          </a:p>
          <a:p>
            <a:pPr marL="0" indent="0">
              <a:buFont typeface="Arial" panose="020B0604020202020204" pitchFamily="34" charset="0"/>
              <a:buNone/>
            </a:pPr>
            <a:r>
              <a:rPr lang="en-GB" b="1" dirty="0" err="1" smtClean="0"/>
              <a:t>Hesketh</a:t>
            </a:r>
            <a:r>
              <a:rPr lang="en-GB" b="1" dirty="0" smtClean="0"/>
              <a:t> 1999; </a:t>
            </a:r>
            <a:r>
              <a:rPr lang="en-US" sz="1200" b="0" i="0" u="none" strike="noStrike" kern="1200" baseline="0" dirty="0" smtClean="0">
                <a:solidFill>
                  <a:schemeClr val="tx1"/>
                </a:solidFill>
                <a:latin typeface="Arial" charset="0"/>
                <a:ea typeface="ＭＳ Ｐゴシック" charset="0"/>
                <a:cs typeface="ＭＳ Ｐゴシック" charset="0"/>
              </a:rPr>
              <a:t>This paper reports on an ongoing research project exploring the perceptions of finance held by undergraduate students and how these perceptions modify over time.. The final section then examines some of the implications of the research findings for the new and arguably still evolving government </a:t>
            </a:r>
            <a:r>
              <a:rPr lang="en-GB" sz="1200" b="0" i="0" u="none" strike="noStrike" kern="1200" baseline="0" dirty="0" smtClean="0">
                <a:solidFill>
                  <a:schemeClr val="tx1"/>
                </a:solidFill>
                <a:latin typeface="Arial" charset="0"/>
                <a:ea typeface="ＭＳ Ｐゴシック" charset="0"/>
                <a:cs typeface="ＭＳ Ｐゴシック" charset="0"/>
              </a:rPr>
              <a:t>policy on student finance. </a:t>
            </a:r>
          </a:p>
          <a:p>
            <a:pPr marL="0" indent="0">
              <a:buFont typeface="Arial" panose="020B0604020202020204" pitchFamily="34" charset="0"/>
              <a:buNone/>
            </a:pPr>
            <a:r>
              <a:rPr lang="en-GB" b="1" dirty="0" smtClean="0"/>
              <a:t>Watts and Pickering, 2000</a:t>
            </a:r>
            <a:r>
              <a:rPr lang="en-GB" dirty="0" smtClean="0"/>
              <a:t>) </a:t>
            </a:r>
            <a:r>
              <a:rPr lang="en-US" dirty="0" smtClean="0"/>
              <a:t>research project which explores to what extent academic progress is affected by the part‐time, term‐time paid employment of full‐time undergraduates. It begins by considering changes made to the student funding mechanism over the past few decades and briefly </a:t>
            </a:r>
            <a:r>
              <a:rPr lang="en-US" dirty="0" err="1" smtClean="0"/>
              <a:t>contextualises</a:t>
            </a:r>
            <a:r>
              <a:rPr lang="en-US" dirty="0" smtClean="0"/>
              <a:t> the study in relation to other relevant studies. It then presents the initial findings of the study and discusses these in the light of the implications raised for: students; the institution; academic staff; employers.</a:t>
            </a:r>
            <a:r>
              <a:rPr lang="en-GB" dirty="0" smtClean="0"/>
              <a:t>. </a:t>
            </a:r>
          </a:p>
          <a:p>
            <a:pPr marL="171450" indent="-171450">
              <a:buFont typeface="Arial" panose="020B0604020202020204" pitchFamily="34" charset="0"/>
              <a:buChar char="•"/>
            </a:pPr>
            <a:r>
              <a:rPr lang="en-GB" dirty="0" smtClean="0"/>
              <a:t>Difference in wages/employee benefits </a:t>
            </a:r>
            <a:r>
              <a:rPr lang="en-US" dirty="0" smtClean="0"/>
              <a:t>(</a:t>
            </a:r>
            <a:r>
              <a:rPr lang="en-US" b="1" dirty="0" smtClean="0"/>
              <a:t>McMullen, 1995; Walsh, 1990)</a:t>
            </a:r>
          </a:p>
          <a:p>
            <a:pPr marL="171450" indent="-171450">
              <a:buFont typeface="Arial" panose="020B0604020202020204" pitchFamily="34" charset="0"/>
              <a:buChar char="•"/>
            </a:pPr>
            <a:r>
              <a:rPr lang="en-GB" dirty="0" smtClean="0"/>
              <a:t>Over-education (</a:t>
            </a:r>
            <a:r>
              <a:rPr lang="en-GB" b="1" dirty="0" err="1" smtClean="0"/>
              <a:t>Norlund</a:t>
            </a:r>
            <a:r>
              <a:rPr lang="en-GB" b="1" dirty="0" smtClean="0"/>
              <a:t>, 2018)</a:t>
            </a:r>
          </a:p>
          <a:p>
            <a:pPr marL="0" indent="0">
              <a:buFont typeface="Arial" panose="020B0604020202020204" pitchFamily="34" charset="0"/>
              <a:buNone/>
            </a:pPr>
            <a:r>
              <a:rPr lang="en-US" dirty="0" smtClean="0">
                <a:effectLst/>
              </a:rPr>
              <a:t>Swedish register data from 2003 to 2012, explain over-education and upward mobility among tertiary graduates. The results of this work suggest that the general increase in graduates correlates well with the increase in over-educated graduates. The increasing occurrence of over-education among graduates may not only result in a substandard </a:t>
            </a:r>
            <a:r>
              <a:rPr lang="en-US" dirty="0" err="1" smtClean="0">
                <a:effectLst/>
              </a:rPr>
              <a:t>utilisation</a:t>
            </a:r>
            <a:r>
              <a:rPr lang="en-US" dirty="0" smtClean="0">
                <a:effectLst/>
              </a:rPr>
              <a:t> of human capital (and absence of social mobility), it also seems that the presence of large numbers of over-educated graduates in low-paid work may have implications for unskilled workers, through displacement effects.</a:t>
            </a:r>
            <a:endParaRPr lang="en-GB" dirty="0" smtClean="0"/>
          </a:p>
          <a:p>
            <a:pPr marL="171450" indent="-171450">
              <a:buFont typeface="Arial" panose="020B0604020202020204" pitchFamily="34" charset="0"/>
              <a:buChar char="•"/>
            </a:pPr>
            <a:r>
              <a:rPr lang="en-GB" dirty="0" smtClean="0"/>
              <a:t>Progression (</a:t>
            </a:r>
            <a:r>
              <a:rPr lang="en-US" b="1" dirty="0" err="1" smtClean="0"/>
              <a:t>Baert</a:t>
            </a:r>
            <a:r>
              <a:rPr lang="en-US" b="1" dirty="0" smtClean="0"/>
              <a:t>, </a:t>
            </a:r>
            <a:r>
              <a:rPr lang="en-US" b="1" dirty="0" err="1" smtClean="0"/>
              <a:t>Cockx</a:t>
            </a:r>
            <a:r>
              <a:rPr lang="en-US" b="1" dirty="0" smtClean="0"/>
              <a:t>, and </a:t>
            </a:r>
            <a:r>
              <a:rPr lang="en-US" b="1" dirty="0" err="1" smtClean="0"/>
              <a:t>Verhaest</a:t>
            </a:r>
            <a:r>
              <a:rPr lang="en-US" b="1" dirty="0" smtClean="0"/>
              <a:t>, 2013) </a:t>
            </a:r>
          </a:p>
          <a:p>
            <a:pPr marL="0" indent="0">
              <a:buFont typeface="Arial" panose="020B0604020202020204" pitchFamily="34" charset="0"/>
              <a:buNone/>
            </a:pPr>
            <a:r>
              <a:rPr lang="en-US" dirty="0" smtClean="0"/>
              <a:t>We study whether </a:t>
            </a:r>
            <a:r>
              <a:rPr lang="en-US" dirty="0" err="1" smtClean="0"/>
              <a:t>overeducation</a:t>
            </a:r>
            <a:r>
              <a:rPr lang="en-US" dirty="0" smtClean="0"/>
              <a:t> speeds up or delays transition to an adequate job. The Timing of Events approach is adopted to account for selectivity. We find that </a:t>
            </a:r>
            <a:r>
              <a:rPr lang="en-US" dirty="0" err="1" smtClean="0"/>
              <a:t>overeducation</a:t>
            </a:r>
            <a:r>
              <a:rPr lang="en-US" dirty="0" smtClean="0"/>
              <a:t> at the start of the career is a trap.</a:t>
            </a:r>
            <a:r>
              <a:rPr lang="en-US" baseline="0" dirty="0" smtClean="0"/>
              <a:t> </a:t>
            </a:r>
            <a:r>
              <a:rPr lang="en-US" dirty="0" smtClean="0"/>
              <a:t>The entrapment effect is especially important early in the unemployment spell</a:t>
            </a:r>
          </a:p>
          <a:p>
            <a:pPr marL="171450" indent="-171450">
              <a:buFont typeface="Arial" panose="020B0604020202020204" pitchFamily="34" charset="0"/>
              <a:buChar char="•"/>
            </a:pPr>
            <a:r>
              <a:rPr lang="en-GB" dirty="0" smtClean="0"/>
              <a:t>Spatial impacts (</a:t>
            </a:r>
            <a:r>
              <a:rPr lang="en-GB" b="1" dirty="0" smtClean="0"/>
              <a:t>Macintyre, 2003;</a:t>
            </a:r>
          </a:p>
          <a:p>
            <a:pPr marL="0" indent="0">
              <a:buFont typeface="Arial" panose="020B0604020202020204" pitchFamily="34" charset="0"/>
              <a:buNone/>
            </a:pPr>
            <a:r>
              <a:rPr lang="en-US" b="0" dirty="0" smtClean="0"/>
              <a:t>provision of student housing and considers their impact on local communities and patterns of urban regeneration. shows how and why universities are increasingly turning to collaborative arrangements with private developers. The consequences of this change for universities, students and local communities are considered. It is argued that the new student housing developments must conform to certain specific criteria if they are to assist in the processes of urban regeneration as well as serve the interest of the universities. </a:t>
            </a:r>
            <a:r>
              <a:rPr lang="en-GB" b="1" dirty="0" smtClean="0"/>
              <a:t> Smith, 2005) </a:t>
            </a:r>
            <a:endParaRPr lang="en-US" b="1" dirty="0" smtClean="0"/>
          </a:p>
          <a:p>
            <a:pPr marL="171450" indent="-171450">
              <a:buFont typeface="Arial" panose="020B0604020202020204" pitchFamily="34" charset="0"/>
              <a:buChar char="•"/>
            </a:pPr>
            <a:r>
              <a:rPr lang="en-GB" dirty="0" smtClean="0"/>
              <a:t>Competition - direct/indirect displacement (</a:t>
            </a:r>
            <a:r>
              <a:rPr lang="en-GB" b="1" dirty="0" smtClean="0"/>
              <a:t>Green et al., 2016; </a:t>
            </a:r>
          </a:p>
          <a:p>
            <a:pPr marL="0" indent="0">
              <a:buFont typeface="Arial" panose="020B0604020202020204" pitchFamily="34" charset="0"/>
              <a:buNone/>
            </a:pPr>
            <a:r>
              <a:rPr lang="en-US" b="0" dirty="0" smtClean="0"/>
              <a:t>Drawing on a local study of migrant and student employment on opportunities for people with no/low formal qualifications in the UK city of Coventry, this paper shows how </a:t>
            </a:r>
            <a:r>
              <a:rPr lang="en-US" b="0" dirty="0" err="1" smtClean="0"/>
              <a:t>labour</a:t>
            </a:r>
            <a:r>
              <a:rPr lang="en-US" b="0" dirty="0" smtClean="0"/>
              <a:t> market restructuring in the context of neoliberalism has resulted in an increasingly </a:t>
            </a:r>
            <a:r>
              <a:rPr lang="en-US" b="0" dirty="0" err="1" smtClean="0"/>
              <a:t>compartmentalised</a:t>
            </a:r>
            <a:r>
              <a:rPr lang="en-US" b="0" dirty="0" smtClean="0"/>
              <a:t> </a:t>
            </a:r>
            <a:r>
              <a:rPr lang="en-US" b="0" dirty="0" err="1" smtClean="0"/>
              <a:t>labour</a:t>
            </a:r>
            <a:r>
              <a:rPr lang="en-US" b="0" dirty="0" smtClean="0"/>
              <a:t> market, in which some types of employment have become undesirable and often not feasible for some local workers, but attractive (or at least acceptable) for other groups, including migrant workers and students. The outcome is reduced </a:t>
            </a:r>
            <a:r>
              <a:rPr lang="en-US" b="0" dirty="0" err="1" smtClean="0"/>
              <a:t>labour</a:t>
            </a:r>
            <a:r>
              <a:rPr lang="en-US" b="0" dirty="0" smtClean="0"/>
              <a:t> market opportunities for local people with no/low qualifications, because the more flexible migrant workers and students allow employers to restructure their workforces and develop jobs that fit with the ‘frames of reference’ of these groups but match the requirements of some established local people less well.</a:t>
            </a:r>
            <a:endParaRPr lang="en-GB" b="0" dirty="0" smtClean="0"/>
          </a:p>
          <a:p>
            <a:pPr marL="0" indent="0">
              <a:buFont typeface="Arial" panose="020B0604020202020204" pitchFamily="34" charset="0"/>
              <a:buNone/>
            </a:pPr>
            <a:r>
              <a:rPr lang="en-GB" b="1" dirty="0" smtClean="0"/>
              <a:t>Munro, et al. 2009)</a:t>
            </a:r>
          </a:p>
          <a:p>
            <a:pPr marL="0" indent="0">
              <a:buFont typeface="Arial" panose="020B0604020202020204" pitchFamily="34" charset="0"/>
              <a:buNone/>
            </a:pPr>
            <a:r>
              <a:rPr lang="en-US" b="0" dirty="0" smtClean="0"/>
              <a:t>focusing explicitly on their spatial residential patterns and impacts on </a:t>
            </a:r>
            <a:r>
              <a:rPr lang="en-US" b="0" dirty="0" err="1" smtClean="0"/>
              <a:t>labour</a:t>
            </a:r>
            <a:r>
              <a:rPr lang="en-US" b="0" dirty="0" smtClean="0"/>
              <a:t> markets in cities. It shows that students are typically highly residentially concentrated and statistically the population of students shows a high degree of segregation from nonstudents. Turnover within student </a:t>
            </a:r>
            <a:r>
              <a:rPr lang="en-US" b="0" dirty="0" err="1" smtClean="0"/>
              <a:t>neighbourhoods</a:t>
            </a:r>
            <a:r>
              <a:rPr lang="en-US" b="0" dirty="0" smtClean="0"/>
              <a:t> is argued to be sufficiently high to cause significant </a:t>
            </a:r>
            <a:r>
              <a:rPr lang="en-US" b="0" dirty="0" err="1" smtClean="0"/>
              <a:t>neighbourhood</a:t>
            </a:r>
            <a:r>
              <a:rPr lang="en-US" b="0" dirty="0" smtClean="0"/>
              <a:t> and community disruption in many cities. Students are also shown to have very distinct </a:t>
            </a:r>
            <a:r>
              <a:rPr lang="en-US" b="0" dirty="0" err="1" smtClean="0"/>
              <a:t>labour</a:t>
            </a:r>
            <a:r>
              <a:rPr lang="en-US" b="0" dirty="0" smtClean="0"/>
              <a:t>-market characteristics, being highly concentrated within particular sectors and types of occupation. Here too they have the potential for wider impacts, including displacement effects in relation to other local young people from entry-level jobs and increasing the </a:t>
            </a:r>
            <a:r>
              <a:rPr lang="en-US" b="0" dirty="0" err="1" smtClean="0"/>
              <a:t>flexibilisation</a:t>
            </a:r>
            <a:r>
              <a:rPr lang="en-US" b="0" dirty="0" smtClean="0"/>
              <a:t> of working practices. Students are also distinctive in apparently being able to find work if they wish to, although the evidence suggests that this is probably marginally easier in more buoyant </a:t>
            </a:r>
            <a:r>
              <a:rPr lang="en-US" b="0" dirty="0" err="1" smtClean="0"/>
              <a:t>labour</a:t>
            </a:r>
            <a:r>
              <a:rPr lang="en-US" b="0" dirty="0" smtClean="0"/>
              <a:t> markets. There is much unexplained variation between cities, though, which suggests the need for more detailed local work.</a:t>
            </a:r>
            <a:endParaRPr lang="en-GB" b="0" dirty="0" smtClean="0"/>
          </a:p>
          <a:p>
            <a:endParaRPr lang="en-GB" dirty="0" smtClean="0"/>
          </a:p>
          <a:p>
            <a:endParaRPr lang="en-GB"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4</a:t>
            </a:fld>
            <a:endParaRPr lang="en-US" altLang="en-US" dirty="0"/>
          </a:p>
        </p:txBody>
      </p:sp>
    </p:spTree>
    <p:extLst>
      <p:ext uri="{BB962C8B-B14F-4D97-AF65-F5344CB8AC3E}">
        <p14:creationId xmlns:p14="http://schemas.microsoft.com/office/powerpoint/2010/main" val="240913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Human Capital Theory</a:t>
            </a:r>
          </a:p>
          <a:p>
            <a:r>
              <a:rPr lang="en-GB" dirty="0" smtClean="0"/>
              <a:t>	Starting point – extension of neo classical economics</a:t>
            </a:r>
          </a:p>
          <a:p>
            <a:r>
              <a:rPr lang="en-GB" dirty="0" smtClean="0"/>
              <a:t>	S</a:t>
            </a:r>
            <a:r>
              <a:rPr lang="en-GB" sz="1200" kern="1200" dirty="0" smtClean="0">
                <a:solidFill>
                  <a:schemeClr val="tx1"/>
                </a:solidFill>
                <a:effectLst/>
                <a:latin typeface="Arial" charset="0"/>
                <a:ea typeface="ＭＳ Ｐゴシック" charset="0"/>
                <a:cs typeface="ＭＳ Ｐゴシック" charset="0"/>
              </a:rPr>
              <a:t>tock of knowledge and characteristics of the employee that relates to their level of 	productivity</a:t>
            </a:r>
          </a:p>
          <a:p>
            <a:r>
              <a:rPr lang="en-GB" sz="1200" kern="1200" dirty="0" smtClean="0">
                <a:solidFill>
                  <a:schemeClr val="tx1"/>
                </a:solidFill>
                <a:effectLst/>
                <a:latin typeface="Arial" charset="0"/>
                <a:ea typeface="ＭＳ Ｐゴシック" charset="0"/>
                <a:cs typeface="ＭＳ Ｐゴシック" charset="0"/>
              </a:rPr>
              <a:t>	Capital theory focuses on the skills of the workers and views these as a form of marketable 	capital, rather than the attributes of the jobs. </a:t>
            </a:r>
            <a:endParaRPr lang="en-GB" dirty="0" smtClean="0"/>
          </a:p>
          <a:p>
            <a:r>
              <a:rPr lang="en-GB" dirty="0" smtClean="0"/>
              <a:t>	Most productive worker gets the job</a:t>
            </a:r>
          </a:p>
          <a:p>
            <a:r>
              <a:rPr lang="en-GB" dirty="0" smtClean="0"/>
              <a:t>	</a:t>
            </a:r>
          </a:p>
          <a:p>
            <a:r>
              <a:rPr lang="en-GB" baseline="0" dirty="0" smtClean="0"/>
              <a:t>Job Competition Model </a:t>
            </a:r>
          </a:p>
          <a:p>
            <a:r>
              <a:rPr lang="en-GB" baseline="0" dirty="0" smtClean="0"/>
              <a:t>	Mismatch model – explains over education – better bet.</a:t>
            </a:r>
          </a:p>
          <a:p>
            <a:r>
              <a:rPr lang="en-GB" baseline="0" dirty="0" smtClean="0"/>
              <a:t>	More uncertain world – not exact match – heterogeneous labour market</a:t>
            </a:r>
          </a:p>
          <a:p>
            <a:endParaRPr lang="en-GB" dirty="0" smtClean="0"/>
          </a:p>
          <a:p>
            <a:r>
              <a:rPr lang="en-GB" dirty="0" smtClean="0"/>
              <a:t>Dual/segmented</a:t>
            </a:r>
            <a:r>
              <a:rPr lang="en-GB" baseline="0" dirty="0" smtClean="0"/>
              <a:t> labour market</a:t>
            </a:r>
          </a:p>
          <a:p>
            <a:r>
              <a:rPr lang="en-GB" baseline="0" dirty="0" smtClean="0"/>
              <a:t>	Defined into market by characteristics rather than skills</a:t>
            </a:r>
          </a:p>
          <a:p>
            <a:endParaRPr lang="en-GB" baseline="0" dirty="0" smtClean="0"/>
          </a:p>
          <a:p>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5</a:t>
            </a:fld>
            <a:endParaRPr lang="en-US" altLang="en-US" dirty="0"/>
          </a:p>
        </p:txBody>
      </p:sp>
    </p:spTree>
    <p:extLst>
      <p:ext uri="{BB962C8B-B14F-4D97-AF65-F5344CB8AC3E}">
        <p14:creationId xmlns:p14="http://schemas.microsoft.com/office/powerpoint/2010/main" val="427575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6</a:t>
            </a:fld>
            <a:endParaRPr lang="en-US" altLang="en-US" dirty="0"/>
          </a:p>
        </p:txBody>
      </p:sp>
    </p:spTree>
    <p:extLst>
      <p:ext uri="{BB962C8B-B14F-4D97-AF65-F5344CB8AC3E}">
        <p14:creationId xmlns:p14="http://schemas.microsoft.com/office/powerpoint/2010/main" val="357282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7</a:t>
            </a:fld>
            <a:endParaRPr lang="en-US" altLang="en-US" dirty="0"/>
          </a:p>
        </p:txBody>
      </p:sp>
    </p:spTree>
    <p:extLst>
      <p:ext uri="{BB962C8B-B14F-4D97-AF65-F5344CB8AC3E}">
        <p14:creationId xmlns:p14="http://schemas.microsoft.com/office/powerpoint/2010/main" val="6145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8</a:t>
            </a:fld>
            <a:endParaRPr lang="en-US" altLang="en-US" dirty="0"/>
          </a:p>
        </p:txBody>
      </p:sp>
    </p:spTree>
    <p:extLst>
      <p:ext uri="{BB962C8B-B14F-4D97-AF65-F5344CB8AC3E}">
        <p14:creationId xmlns:p14="http://schemas.microsoft.com/office/powerpoint/2010/main" val="2049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9</a:t>
            </a:fld>
            <a:endParaRPr lang="en-US" altLang="en-US" dirty="0"/>
          </a:p>
        </p:txBody>
      </p:sp>
    </p:spTree>
    <p:extLst>
      <p:ext uri="{BB962C8B-B14F-4D97-AF65-F5344CB8AC3E}">
        <p14:creationId xmlns:p14="http://schemas.microsoft.com/office/powerpoint/2010/main" val="2529836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958CB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7A739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155836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7A739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1400" b="0" i="0" baseline="0">
                <a:solidFill>
                  <a:schemeClr val="tx1"/>
                </a:solidFill>
                <a:latin typeface="Tahoma"/>
                <a:ea typeface="Tahoma"/>
                <a:cs typeface="Tahoma"/>
              </a:defRPr>
            </a:lvl1pPr>
            <a:lvl2pPr marL="541338" indent="-274638">
              <a:buClr>
                <a:srgbClr val="7A739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1400" b="0" i="0" baseline="0">
                <a:solidFill>
                  <a:schemeClr val="tx1"/>
                </a:solidFill>
                <a:latin typeface="Tahoma"/>
                <a:ea typeface="Tahoma"/>
                <a:cs typeface="Tahoma"/>
              </a:defRPr>
            </a:lvl1pPr>
            <a:lvl2pPr marL="541338" indent="-274638">
              <a:buClr>
                <a:srgbClr val="7A739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dirty="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dirty="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tmp"/><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tmp"/><Relationship Id="rId5" Type="http://schemas.openxmlformats.org/officeDocument/2006/relationships/image" Target="../media/image5.tmp"/><Relationship Id="rId10" Type="http://schemas.openxmlformats.org/officeDocument/2006/relationships/image" Target="../media/image10.tmp"/><Relationship Id="rId4" Type="http://schemas.openxmlformats.org/officeDocument/2006/relationships/image" Target="../media/image4.tmp"/><Relationship Id="rId9" Type="http://schemas.openxmlformats.org/officeDocument/2006/relationships/image" Target="../media/image9.tmp"/></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tmp"/><Relationship Id="rId9" Type="http://schemas.openxmlformats.org/officeDocument/2006/relationships/image" Target="../media/image17.tmp"/></Relationships>
</file>

<file path=ppt/slides/_rels/slide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ea typeface="ＭＳ Ｐゴシック" charset="-128"/>
              </a:rPr>
              <a:t>Not just arms and legs: Student working and the local labour market</a:t>
            </a:r>
          </a:p>
          <a:p>
            <a:pPr eaLnBrk="1" hangingPunct="1">
              <a:spcBef>
                <a:spcPct val="0"/>
              </a:spcBef>
            </a:pPr>
            <a:r>
              <a:rPr lang="en-GB" altLang="en-US" sz="2000" dirty="0" smtClean="0">
                <a:ea typeface="ＭＳ Ｐゴシック" charset="-128"/>
              </a:rPr>
              <a:t>By Whittard, D. Ritchie, F. and Drew, </a:t>
            </a:r>
            <a:r>
              <a:rPr lang="en-GB" altLang="en-US" sz="2000" dirty="0">
                <a:ea typeface="ＭＳ Ｐゴシック" charset="-128"/>
              </a:rPr>
              <a:t>H</a:t>
            </a:r>
            <a:endParaRPr lang="en-GB" altLang="en-US" sz="2000"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Damian</a:t>
            </a:r>
            <a:endParaRPr lang="en-US" altLang="en-US" dirty="0">
              <a:ea typeface="ＭＳ Ｐゴシック" charset="-128"/>
            </a:endParaRPr>
          </a:p>
          <a:p>
            <a:pPr>
              <a:spcBef>
                <a:spcPct val="0"/>
              </a:spcBef>
            </a:pPr>
            <a:r>
              <a:rPr lang="en-US" altLang="en-US" dirty="0" smtClean="0">
                <a:ea typeface="ＭＳ Ｐゴシック" charset="-128"/>
              </a:rPr>
              <a:t>Whittard</a:t>
            </a: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dirty="0" smtClean="0"/>
              <a:t>April 8</a:t>
            </a:r>
            <a:r>
              <a:rPr lang="en-US" baseline="30000" dirty="0" smtClean="0"/>
              <a:t>th</a:t>
            </a:r>
            <a:r>
              <a:rPr lang="en-US" dirty="0" smtClean="0"/>
              <a:t> 2019</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99591" y="188640"/>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ea typeface="ＭＳ Ｐゴシック" charset="-128"/>
              </a:rPr>
              <a:t>Results – the same</a:t>
            </a:r>
            <a:endParaRPr lang="en-US" altLang="en-US" sz="3600" dirty="0">
              <a:ea typeface="ＭＳ Ｐゴシック" charset="-128"/>
            </a:endParaRPr>
          </a:p>
        </p:txBody>
      </p:sp>
      <p:sp>
        <p:nvSpPr>
          <p:cNvPr id="2" name="Text Placeholder 1"/>
          <p:cNvSpPr>
            <a:spLocks noGrp="1"/>
          </p:cNvSpPr>
          <p:nvPr>
            <p:ph type="body" sz="quarter" idx="11"/>
          </p:nvPr>
        </p:nvSpPr>
        <p:spPr>
          <a:xfrm>
            <a:off x="827584" y="980728"/>
            <a:ext cx="6587628" cy="4464074"/>
          </a:xfrm>
        </p:spPr>
        <p:txBody>
          <a:bodyPr/>
          <a:lstStyle/>
          <a:p>
            <a:r>
              <a:rPr lang="en-US" dirty="0"/>
              <a:t>At times </a:t>
            </a:r>
            <a:endParaRPr lang="en-US" dirty="0" smtClean="0"/>
          </a:p>
          <a:p>
            <a:pPr lvl="1"/>
            <a:r>
              <a:rPr lang="en-US" dirty="0" smtClean="0">
                <a:solidFill>
                  <a:srgbClr val="00B0F0"/>
                </a:solidFill>
              </a:rPr>
              <a:t>“</a:t>
            </a:r>
            <a:r>
              <a:rPr lang="en-US" b="1" dirty="0" smtClean="0">
                <a:solidFill>
                  <a:srgbClr val="00B0F0"/>
                </a:solidFill>
              </a:rPr>
              <a:t>I </a:t>
            </a:r>
            <a:r>
              <a:rPr lang="en-US" b="1" dirty="0">
                <a:solidFill>
                  <a:srgbClr val="00B0F0"/>
                </a:solidFill>
              </a:rPr>
              <a:t>don’t just employ anybody with two arms and two legs</a:t>
            </a:r>
            <a:r>
              <a:rPr lang="en-US" dirty="0">
                <a:solidFill>
                  <a:srgbClr val="00B0F0"/>
                </a:solidFill>
              </a:rPr>
              <a:t>. They have to show me some sort of common </a:t>
            </a:r>
            <a:r>
              <a:rPr lang="en-US" dirty="0" smtClean="0">
                <a:solidFill>
                  <a:srgbClr val="00B0F0"/>
                </a:solidFill>
              </a:rPr>
              <a:t>sense” (BH2)</a:t>
            </a:r>
            <a:endParaRPr lang="en-US" dirty="0">
              <a:solidFill>
                <a:srgbClr val="00B0F0"/>
              </a:solidFill>
            </a:endParaRPr>
          </a:p>
          <a:p>
            <a:pPr marL="0" indent="0">
              <a:buNone/>
            </a:pPr>
            <a:r>
              <a:rPr lang="en-US" dirty="0" smtClean="0"/>
              <a:t>But differ due to:</a:t>
            </a:r>
          </a:p>
          <a:p>
            <a:r>
              <a:rPr lang="en-US" dirty="0" smtClean="0"/>
              <a:t>Flexibility</a:t>
            </a:r>
          </a:p>
          <a:p>
            <a:pPr lvl="1"/>
            <a:r>
              <a:rPr lang="en-US" dirty="0" smtClean="0">
                <a:solidFill>
                  <a:srgbClr val="00B0F0"/>
                </a:solidFill>
              </a:rPr>
              <a:t>“the </a:t>
            </a:r>
            <a:r>
              <a:rPr lang="en-US" dirty="0">
                <a:solidFill>
                  <a:srgbClr val="00B0F0"/>
                </a:solidFill>
              </a:rPr>
              <a:t>benefits are that they are looking for the </a:t>
            </a:r>
            <a:r>
              <a:rPr lang="en-US" b="1" dirty="0">
                <a:solidFill>
                  <a:srgbClr val="00B0F0"/>
                </a:solidFill>
              </a:rPr>
              <a:t>out of hours </a:t>
            </a:r>
            <a:r>
              <a:rPr lang="en-US" dirty="0">
                <a:solidFill>
                  <a:srgbClr val="00B0F0"/>
                </a:solidFill>
              </a:rPr>
              <a:t>side of </a:t>
            </a:r>
            <a:r>
              <a:rPr lang="en-US" dirty="0" smtClean="0">
                <a:solidFill>
                  <a:srgbClr val="00B0F0"/>
                </a:solidFill>
              </a:rPr>
              <a:t>working” (BCA1)</a:t>
            </a:r>
          </a:p>
          <a:p>
            <a:r>
              <a:rPr lang="en-US" dirty="0" smtClean="0"/>
              <a:t>Longevity</a:t>
            </a:r>
          </a:p>
          <a:p>
            <a:pPr lvl="1"/>
            <a:r>
              <a:rPr lang="en-US" dirty="0" smtClean="0">
                <a:solidFill>
                  <a:srgbClr val="A65C45"/>
                </a:solidFill>
              </a:rPr>
              <a:t>“[</a:t>
            </a:r>
            <a:r>
              <a:rPr lang="en-US" dirty="0">
                <a:solidFill>
                  <a:srgbClr val="A65C45"/>
                </a:solidFill>
              </a:rPr>
              <a:t>Prefer non-students] to ensure the retention of staff</a:t>
            </a:r>
            <a:r>
              <a:rPr lang="en-US" dirty="0" smtClean="0">
                <a:solidFill>
                  <a:srgbClr val="A65C45"/>
                </a:solidFill>
              </a:rPr>
              <a:t>.…only </a:t>
            </a:r>
            <a:r>
              <a:rPr lang="en-US" dirty="0">
                <a:solidFill>
                  <a:srgbClr val="A65C45"/>
                </a:solidFill>
              </a:rPr>
              <a:t>going to have </a:t>
            </a:r>
            <a:r>
              <a:rPr lang="en-US" dirty="0" smtClean="0">
                <a:solidFill>
                  <a:srgbClr val="A65C45"/>
                </a:solidFill>
              </a:rPr>
              <a:t>[students] </a:t>
            </a:r>
            <a:r>
              <a:rPr lang="en-US" dirty="0">
                <a:solidFill>
                  <a:srgbClr val="A65C45"/>
                </a:solidFill>
              </a:rPr>
              <a:t>for a </a:t>
            </a:r>
            <a:r>
              <a:rPr lang="en-US" b="1" dirty="0">
                <a:solidFill>
                  <a:srgbClr val="A65C45"/>
                </a:solidFill>
              </a:rPr>
              <a:t>finite amount of </a:t>
            </a:r>
            <a:r>
              <a:rPr lang="en-US" b="1" dirty="0" smtClean="0">
                <a:solidFill>
                  <a:srgbClr val="A65C45"/>
                </a:solidFill>
              </a:rPr>
              <a:t>time</a:t>
            </a:r>
            <a:r>
              <a:rPr lang="en-US" dirty="0" smtClean="0">
                <a:solidFill>
                  <a:srgbClr val="A65C45"/>
                </a:solidFill>
              </a:rPr>
              <a:t>.” (CH1)</a:t>
            </a:r>
          </a:p>
          <a:p>
            <a:r>
              <a:rPr lang="en-US" dirty="0" smtClean="0"/>
              <a:t>Positive characteristics</a:t>
            </a:r>
          </a:p>
          <a:p>
            <a:pPr lvl="1"/>
            <a:r>
              <a:rPr lang="en-US" dirty="0" smtClean="0">
                <a:solidFill>
                  <a:srgbClr val="A65C45"/>
                </a:solidFill>
              </a:rPr>
              <a:t>“those </a:t>
            </a:r>
            <a:r>
              <a:rPr lang="en-US" dirty="0">
                <a:solidFill>
                  <a:srgbClr val="A65C45"/>
                </a:solidFill>
              </a:rPr>
              <a:t>who are at university seem to have more </a:t>
            </a:r>
            <a:r>
              <a:rPr lang="en-US" b="1" dirty="0">
                <a:solidFill>
                  <a:srgbClr val="A65C45"/>
                </a:solidFill>
              </a:rPr>
              <a:t>self-confidence, better social skills and cost less</a:t>
            </a:r>
            <a:r>
              <a:rPr lang="en-US" dirty="0" smtClean="0">
                <a:solidFill>
                  <a:srgbClr val="A65C45"/>
                </a:solidFill>
              </a:rPr>
              <a:t>.” (</a:t>
            </a:r>
            <a:r>
              <a:rPr lang="en-US" dirty="0">
                <a:solidFill>
                  <a:srgbClr val="A65C45"/>
                </a:solidFill>
              </a:rPr>
              <a:t>CH1)</a:t>
            </a:r>
          </a:p>
          <a:p>
            <a:r>
              <a:rPr lang="en-US" dirty="0" smtClean="0"/>
              <a:t>Negative characteristics</a:t>
            </a:r>
          </a:p>
          <a:p>
            <a:pPr lvl="1"/>
            <a:r>
              <a:rPr lang="en-US" dirty="0" smtClean="0">
                <a:solidFill>
                  <a:srgbClr val="A65C45"/>
                </a:solidFill>
              </a:rPr>
              <a:t>“they </a:t>
            </a:r>
            <a:r>
              <a:rPr lang="en-US" b="1" dirty="0">
                <a:solidFill>
                  <a:srgbClr val="A65C45"/>
                </a:solidFill>
              </a:rPr>
              <a:t>don’t commit </a:t>
            </a:r>
            <a:r>
              <a:rPr lang="en-US" dirty="0">
                <a:solidFill>
                  <a:srgbClr val="A65C45"/>
                </a:solidFill>
              </a:rPr>
              <a:t>to the role and then the standards become a little bit less than what we are expecting</a:t>
            </a:r>
            <a:r>
              <a:rPr lang="en-US" dirty="0" smtClean="0">
                <a:solidFill>
                  <a:srgbClr val="A65C45"/>
                </a:solidFill>
              </a:rPr>
              <a:t>.”(</a:t>
            </a:r>
            <a:r>
              <a:rPr lang="en-US" dirty="0">
                <a:solidFill>
                  <a:srgbClr val="A65C45"/>
                </a:solidFill>
              </a:rPr>
              <a:t>CH3)</a:t>
            </a:r>
          </a:p>
          <a:p>
            <a:r>
              <a:rPr lang="en-US" dirty="0" smtClean="0"/>
              <a:t>IT skills</a:t>
            </a:r>
          </a:p>
          <a:p>
            <a:pPr lvl="1"/>
            <a:r>
              <a:rPr lang="en-US" dirty="0" smtClean="0">
                <a:solidFill>
                  <a:srgbClr val="A65C45"/>
                </a:solidFill>
              </a:rPr>
              <a:t>“new </a:t>
            </a:r>
            <a:r>
              <a:rPr lang="en-US" dirty="0">
                <a:solidFill>
                  <a:srgbClr val="A65C45"/>
                </a:solidFill>
              </a:rPr>
              <a:t>channels to contact centres such as </a:t>
            </a:r>
            <a:r>
              <a:rPr lang="en-US" b="1" dirty="0">
                <a:solidFill>
                  <a:srgbClr val="A65C45"/>
                </a:solidFill>
              </a:rPr>
              <a:t>social media, web chat </a:t>
            </a:r>
            <a:r>
              <a:rPr lang="en-US" dirty="0">
                <a:solidFill>
                  <a:srgbClr val="A65C45"/>
                </a:solidFill>
              </a:rPr>
              <a:t>and all the other </a:t>
            </a:r>
            <a:r>
              <a:rPr lang="en-US" dirty="0" smtClean="0">
                <a:solidFill>
                  <a:srgbClr val="A65C45"/>
                </a:solidFill>
              </a:rPr>
              <a:t>non-telephone” (CCC1)</a:t>
            </a:r>
            <a:endParaRPr lang="en-US" dirty="0">
              <a:solidFill>
                <a:srgbClr val="A65C45"/>
              </a:solidFill>
            </a:endParaRPr>
          </a:p>
          <a:p>
            <a:pPr marL="0" indent="0">
              <a:buNone/>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051948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99591" y="260648"/>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Results – treated equally</a:t>
            </a:r>
            <a:endParaRPr lang="en-US" altLang="en-US" dirty="0">
              <a:ea typeface="ＭＳ Ｐゴシック" charset="-128"/>
            </a:endParaRPr>
          </a:p>
        </p:txBody>
      </p:sp>
      <p:sp>
        <p:nvSpPr>
          <p:cNvPr id="2" name="Text Placeholder 1"/>
          <p:cNvSpPr>
            <a:spLocks noGrp="1"/>
          </p:cNvSpPr>
          <p:nvPr>
            <p:ph type="body" sz="quarter" idx="11"/>
          </p:nvPr>
        </p:nvSpPr>
        <p:spPr>
          <a:xfrm>
            <a:off x="863587" y="1052736"/>
            <a:ext cx="6587628" cy="4464074"/>
          </a:xfrm>
        </p:spPr>
        <p:txBody>
          <a:bodyPr/>
          <a:lstStyle/>
          <a:p>
            <a:r>
              <a:rPr lang="en-US" dirty="0" smtClean="0"/>
              <a:t>At times</a:t>
            </a:r>
          </a:p>
          <a:p>
            <a:pPr lvl="1"/>
            <a:r>
              <a:rPr lang="en-US" dirty="0" smtClean="0">
                <a:solidFill>
                  <a:srgbClr val="00B0F0"/>
                </a:solidFill>
              </a:rPr>
              <a:t>“reward </a:t>
            </a:r>
            <a:r>
              <a:rPr lang="en-US" dirty="0">
                <a:solidFill>
                  <a:srgbClr val="00B0F0"/>
                </a:solidFill>
              </a:rPr>
              <a:t>quite well their colleagues, </a:t>
            </a:r>
            <a:r>
              <a:rPr lang="en-US" b="1" dirty="0">
                <a:solidFill>
                  <a:srgbClr val="00B0F0"/>
                </a:solidFill>
              </a:rPr>
              <a:t>everyone gets the </a:t>
            </a:r>
            <a:r>
              <a:rPr lang="en-US" b="1" dirty="0" smtClean="0">
                <a:solidFill>
                  <a:srgbClr val="00B0F0"/>
                </a:solidFill>
              </a:rPr>
              <a:t>same</a:t>
            </a:r>
            <a:r>
              <a:rPr lang="en-US" dirty="0" smtClean="0">
                <a:solidFill>
                  <a:srgbClr val="00B0F0"/>
                </a:solidFill>
              </a:rPr>
              <a:t>.”(BR1)</a:t>
            </a:r>
            <a:endParaRPr lang="en-US" dirty="0">
              <a:solidFill>
                <a:srgbClr val="00B0F0"/>
              </a:solidFill>
            </a:endParaRPr>
          </a:p>
          <a:p>
            <a:pPr lvl="1"/>
            <a:r>
              <a:rPr lang="en-US" dirty="0" smtClean="0">
                <a:solidFill>
                  <a:srgbClr val="00B0F0"/>
                </a:solidFill>
              </a:rPr>
              <a:t>“the </a:t>
            </a:r>
            <a:r>
              <a:rPr lang="en-US" dirty="0">
                <a:solidFill>
                  <a:srgbClr val="00B0F0"/>
                </a:solidFill>
              </a:rPr>
              <a:t>training that they get, they get </a:t>
            </a:r>
            <a:r>
              <a:rPr lang="en-US" b="1" dirty="0">
                <a:solidFill>
                  <a:srgbClr val="00B0F0"/>
                </a:solidFill>
              </a:rPr>
              <a:t>no different training </a:t>
            </a:r>
            <a:r>
              <a:rPr lang="en-US" dirty="0">
                <a:solidFill>
                  <a:srgbClr val="00B0F0"/>
                </a:solidFill>
              </a:rPr>
              <a:t>and the level of </a:t>
            </a:r>
            <a:r>
              <a:rPr lang="en-US" b="1" dirty="0">
                <a:solidFill>
                  <a:srgbClr val="00B0F0"/>
                </a:solidFill>
              </a:rPr>
              <a:t>expectation is exactly the </a:t>
            </a:r>
            <a:r>
              <a:rPr lang="en-US" b="1" dirty="0" smtClean="0">
                <a:solidFill>
                  <a:srgbClr val="00B0F0"/>
                </a:solidFill>
              </a:rPr>
              <a:t>same</a:t>
            </a:r>
            <a:r>
              <a:rPr lang="en-US" dirty="0" smtClean="0">
                <a:solidFill>
                  <a:srgbClr val="00B0F0"/>
                </a:solidFill>
              </a:rPr>
              <a:t>” (BH1</a:t>
            </a:r>
            <a:r>
              <a:rPr lang="en-US" dirty="0">
                <a:solidFill>
                  <a:srgbClr val="00B0F0"/>
                </a:solidFill>
              </a:rPr>
              <a:t>)</a:t>
            </a:r>
          </a:p>
          <a:p>
            <a:pPr marL="0" indent="0">
              <a:buNone/>
            </a:pPr>
            <a:r>
              <a:rPr lang="en-US" dirty="0" smtClean="0"/>
              <a:t>But different due to:</a:t>
            </a:r>
          </a:p>
          <a:p>
            <a:r>
              <a:rPr lang="en-US" dirty="0" smtClean="0"/>
              <a:t>Control</a:t>
            </a:r>
          </a:p>
          <a:p>
            <a:pPr lvl="1"/>
            <a:r>
              <a:rPr lang="en-US" dirty="0" smtClean="0">
                <a:solidFill>
                  <a:srgbClr val="CC7054"/>
                </a:solidFill>
              </a:rPr>
              <a:t>“students </a:t>
            </a:r>
            <a:r>
              <a:rPr lang="en-US" b="1" dirty="0">
                <a:solidFill>
                  <a:srgbClr val="CC7054"/>
                </a:solidFill>
              </a:rPr>
              <a:t>need to work financially </a:t>
            </a:r>
            <a:r>
              <a:rPr lang="en-US" dirty="0">
                <a:solidFill>
                  <a:srgbClr val="CC7054"/>
                </a:solidFill>
              </a:rPr>
              <a:t>that makes them generally a bit more </a:t>
            </a:r>
            <a:r>
              <a:rPr lang="en-US" dirty="0" smtClean="0">
                <a:solidFill>
                  <a:srgbClr val="CC7054"/>
                </a:solidFill>
              </a:rPr>
              <a:t>reliable… and </a:t>
            </a:r>
            <a:r>
              <a:rPr lang="en-US" dirty="0">
                <a:solidFill>
                  <a:srgbClr val="CC7054"/>
                </a:solidFill>
              </a:rPr>
              <a:t>a bit more dedicated</a:t>
            </a:r>
            <a:r>
              <a:rPr lang="en-US" dirty="0" smtClean="0">
                <a:solidFill>
                  <a:srgbClr val="CC7054"/>
                </a:solidFill>
              </a:rPr>
              <a:t>.” (CH1)</a:t>
            </a:r>
          </a:p>
          <a:p>
            <a:r>
              <a:rPr lang="en-US" dirty="0" smtClean="0"/>
              <a:t>Exploitation</a:t>
            </a:r>
          </a:p>
          <a:p>
            <a:pPr lvl="1"/>
            <a:r>
              <a:rPr lang="en-US" dirty="0" smtClean="0">
                <a:solidFill>
                  <a:srgbClr val="CC7054"/>
                </a:solidFill>
              </a:rPr>
              <a:t>“I </a:t>
            </a:r>
            <a:r>
              <a:rPr lang="en-US" dirty="0">
                <a:solidFill>
                  <a:srgbClr val="CC7054"/>
                </a:solidFill>
              </a:rPr>
              <a:t>don’t think students expect to be </a:t>
            </a:r>
            <a:r>
              <a:rPr lang="en-US" b="1" dirty="0">
                <a:solidFill>
                  <a:srgbClr val="CC7054"/>
                </a:solidFill>
              </a:rPr>
              <a:t>paid as much </a:t>
            </a:r>
            <a:r>
              <a:rPr lang="en-US" dirty="0">
                <a:solidFill>
                  <a:srgbClr val="CC7054"/>
                </a:solidFill>
              </a:rPr>
              <a:t>an </a:t>
            </a:r>
            <a:r>
              <a:rPr lang="en-US" dirty="0" smtClean="0">
                <a:solidFill>
                  <a:srgbClr val="CC7054"/>
                </a:solidFill>
              </a:rPr>
              <a:t>hour” (CH2)</a:t>
            </a:r>
          </a:p>
          <a:p>
            <a:r>
              <a:rPr lang="en-US" dirty="0"/>
              <a:t>Promotion and investment in training</a:t>
            </a:r>
          </a:p>
          <a:p>
            <a:pPr lvl="1"/>
            <a:r>
              <a:rPr lang="en-US" dirty="0">
                <a:solidFill>
                  <a:srgbClr val="CC7054"/>
                </a:solidFill>
              </a:rPr>
              <a:t>“[students] are </a:t>
            </a:r>
            <a:r>
              <a:rPr lang="en-US" b="1" dirty="0">
                <a:solidFill>
                  <a:srgbClr val="CC7054"/>
                </a:solidFill>
              </a:rPr>
              <a:t>not really interested </a:t>
            </a:r>
            <a:r>
              <a:rPr lang="en-US" dirty="0">
                <a:solidFill>
                  <a:srgbClr val="CC7054"/>
                </a:solidFill>
              </a:rPr>
              <a:t>in being promoted, going on training courses necessarily.” (CH1)</a:t>
            </a:r>
          </a:p>
          <a:p>
            <a:r>
              <a:rPr lang="en-US" dirty="0" smtClean="0"/>
              <a:t>Different working practices</a:t>
            </a:r>
          </a:p>
          <a:p>
            <a:pPr lvl="1"/>
            <a:r>
              <a:rPr lang="en-US" dirty="0" smtClean="0">
                <a:solidFill>
                  <a:srgbClr val="00B0F0"/>
                </a:solidFill>
              </a:rPr>
              <a:t>“if </a:t>
            </a:r>
            <a:r>
              <a:rPr lang="en-US" dirty="0">
                <a:solidFill>
                  <a:srgbClr val="00B0F0"/>
                </a:solidFill>
              </a:rPr>
              <a:t>they need to </a:t>
            </a:r>
            <a:r>
              <a:rPr lang="en-US" b="1" dirty="0">
                <a:solidFill>
                  <a:srgbClr val="00B0F0"/>
                </a:solidFill>
              </a:rPr>
              <a:t>reduce it for exams </a:t>
            </a:r>
            <a:r>
              <a:rPr lang="en-US" dirty="0">
                <a:solidFill>
                  <a:srgbClr val="00B0F0"/>
                </a:solidFill>
              </a:rPr>
              <a:t>and we will especially as we know we might get another year out of them </a:t>
            </a:r>
            <a:r>
              <a:rPr lang="en-US" dirty="0" smtClean="0">
                <a:solidFill>
                  <a:srgbClr val="00B0F0"/>
                </a:solidFill>
              </a:rPr>
              <a:t>afterwards” (BCC1</a:t>
            </a:r>
            <a:r>
              <a:rPr lang="en-US" dirty="0">
                <a:solidFill>
                  <a:srgbClr val="00B0F0"/>
                </a:solidFill>
              </a:rPr>
              <a:t>)</a:t>
            </a:r>
          </a:p>
          <a:p>
            <a:pPr lvl="1"/>
            <a:endParaRPr lang="en-US" dirty="0" smtClean="0"/>
          </a:p>
          <a:p>
            <a:pPr marL="0" indent="0">
              <a:buNone/>
            </a:pP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636665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88110" y="41628"/>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ea typeface="ＭＳ Ｐゴシック" charset="-128"/>
              </a:rPr>
              <a:t>Results – job market design</a:t>
            </a:r>
            <a:endParaRPr lang="en-US" altLang="en-US" sz="3600" dirty="0">
              <a:ea typeface="ＭＳ Ｐゴシック" charset="-128"/>
            </a:endParaRPr>
          </a:p>
        </p:txBody>
      </p:sp>
      <p:sp>
        <p:nvSpPr>
          <p:cNvPr id="2" name="Text Placeholder 1"/>
          <p:cNvSpPr>
            <a:spLocks noGrp="1"/>
          </p:cNvSpPr>
          <p:nvPr>
            <p:ph type="body" sz="quarter" idx="11"/>
          </p:nvPr>
        </p:nvSpPr>
        <p:spPr>
          <a:xfrm>
            <a:off x="852107" y="692696"/>
            <a:ext cx="6587628" cy="4464074"/>
          </a:xfrm>
        </p:spPr>
        <p:txBody>
          <a:bodyPr/>
          <a:lstStyle/>
          <a:p>
            <a:pPr marL="0" indent="0">
              <a:buNone/>
            </a:pPr>
            <a:r>
              <a:rPr lang="en-US" dirty="0" smtClean="0"/>
              <a:t>Complimentary Workforce</a:t>
            </a:r>
          </a:p>
          <a:p>
            <a:pPr lvl="1"/>
            <a:r>
              <a:rPr lang="en-US" dirty="0" smtClean="0">
                <a:solidFill>
                  <a:srgbClr val="00B0F0"/>
                </a:solidFill>
              </a:rPr>
              <a:t>“[students] </a:t>
            </a:r>
            <a:r>
              <a:rPr lang="en-US" b="1" dirty="0" smtClean="0">
                <a:solidFill>
                  <a:srgbClr val="00B0F0"/>
                </a:solidFill>
              </a:rPr>
              <a:t>fill those little gaps</a:t>
            </a:r>
            <a:r>
              <a:rPr lang="en-US" dirty="0" smtClean="0">
                <a:solidFill>
                  <a:srgbClr val="00B0F0"/>
                </a:solidFill>
              </a:rPr>
              <a:t>. Those little chinks in the armour, those little pieces of the jigsaw that need filling in” (BH2)</a:t>
            </a:r>
          </a:p>
          <a:p>
            <a:pPr lvl="1"/>
            <a:r>
              <a:rPr lang="en-US" dirty="0" smtClean="0">
                <a:solidFill>
                  <a:srgbClr val="00B0F0"/>
                </a:solidFill>
              </a:rPr>
              <a:t>“the </a:t>
            </a:r>
            <a:r>
              <a:rPr lang="en-US" dirty="0">
                <a:solidFill>
                  <a:srgbClr val="00B0F0"/>
                </a:solidFill>
              </a:rPr>
              <a:t>local job </a:t>
            </a:r>
            <a:r>
              <a:rPr lang="en-US" dirty="0" smtClean="0">
                <a:solidFill>
                  <a:srgbClr val="00B0F0"/>
                </a:solidFill>
              </a:rPr>
              <a:t>centre…they </a:t>
            </a:r>
            <a:r>
              <a:rPr lang="en-US" dirty="0">
                <a:solidFill>
                  <a:srgbClr val="00B0F0"/>
                </a:solidFill>
              </a:rPr>
              <a:t>were being </a:t>
            </a:r>
            <a:r>
              <a:rPr lang="en-US" dirty="0" smtClean="0">
                <a:solidFill>
                  <a:srgbClr val="00B0F0"/>
                </a:solidFill>
              </a:rPr>
              <a:t>forced… </a:t>
            </a:r>
            <a:r>
              <a:rPr lang="en-US" b="1" dirty="0">
                <a:solidFill>
                  <a:srgbClr val="00B0F0"/>
                </a:solidFill>
              </a:rPr>
              <a:t>absolutely no interest in </a:t>
            </a:r>
            <a:r>
              <a:rPr lang="en-US" b="1" dirty="0" smtClean="0">
                <a:solidFill>
                  <a:srgbClr val="00B0F0"/>
                </a:solidFill>
              </a:rPr>
              <a:t>working</a:t>
            </a:r>
            <a:r>
              <a:rPr lang="en-US" dirty="0" smtClean="0">
                <a:solidFill>
                  <a:srgbClr val="00B0F0"/>
                </a:solidFill>
              </a:rPr>
              <a:t>… complete </a:t>
            </a:r>
            <a:r>
              <a:rPr lang="en-US" dirty="0">
                <a:solidFill>
                  <a:srgbClr val="00B0F0"/>
                </a:solidFill>
              </a:rPr>
              <a:t>waste of </a:t>
            </a:r>
            <a:r>
              <a:rPr lang="en-US" dirty="0" smtClean="0">
                <a:solidFill>
                  <a:srgbClr val="00B0F0"/>
                </a:solidFill>
              </a:rPr>
              <a:t>time”(BR1)</a:t>
            </a:r>
            <a:endParaRPr lang="en-US" dirty="0">
              <a:solidFill>
                <a:srgbClr val="00B0F0"/>
              </a:solidFill>
            </a:endParaRPr>
          </a:p>
          <a:p>
            <a:pPr marL="0" indent="0">
              <a:buNone/>
            </a:pPr>
            <a:r>
              <a:rPr lang="en-US" dirty="0" smtClean="0"/>
              <a:t>Competitive: </a:t>
            </a:r>
          </a:p>
          <a:p>
            <a:pPr lvl="1"/>
            <a:r>
              <a:rPr lang="en-US" dirty="0" smtClean="0"/>
              <a:t>Direct displacement</a:t>
            </a:r>
          </a:p>
          <a:p>
            <a:pPr lvl="2"/>
            <a:r>
              <a:rPr lang="en-US" dirty="0" smtClean="0">
                <a:solidFill>
                  <a:srgbClr val="CC7054"/>
                </a:solidFill>
              </a:rPr>
              <a:t>“</a:t>
            </a:r>
            <a:r>
              <a:rPr lang="en-US" b="1" dirty="0" smtClean="0">
                <a:solidFill>
                  <a:srgbClr val="CC7054"/>
                </a:solidFill>
              </a:rPr>
              <a:t>deliberately deskilled</a:t>
            </a:r>
            <a:r>
              <a:rPr lang="en-US" dirty="0" smtClean="0">
                <a:solidFill>
                  <a:srgbClr val="CC7054"/>
                </a:solidFill>
              </a:rPr>
              <a:t>… nonskilled </a:t>
            </a:r>
            <a:r>
              <a:rPr lang="en-US" dirty="0">
                <a:solidFill>
                  <a:srgbClr val="CC7054"/>
                </a:solidFill>
              </a:rPr>
              <a:t>labour come in and do it with what we would term, as </a:t>
            </a:r>
            <a:r>
              <a:rPr lang="en-US" b="1" dirty="0">
                <a:solidFill>
                  <a:srgbClr val="CC7054"/>
                </a:solidFill>
              </a:rPr>
              <a:t>arms and legs </a:t>
            </a:r>
            <a:r>
              <a:rPr lang="en-US" dirty="0" smtClean="0">
                <a:solidFill>
                  <a:srgbClr val="CC7054"/>
                </a:solidFill>
              </a:rPr>
              <a:t>really” (CA1)</a:t>
            </a:r>
            <a:endParaRPr lang="en-US" dirty="0">
              <a:solidFill>
                <a:srgbClr val="CC7054"/>
              </a:solidFill>
            </a:endParaRPr>
          </a:p>
          <a:p>
            <a:pPr lvl="1"/>
            <a:r>
              <a:rPr lang="en-US" dirty="0">
                <a:solidFill>
                  <a:srgbClr val="CC7054"/>
                </a:solidFill>
              </a:rPr>
              <a:t>I</a:t>
            </a:r>
            <a:r>
              <a:rPr lang="en-US" dirty="0" smtClean="0">
                <a:solidFill>
                  <a:srgbClr val="CC7054"/>
                </a:solidFill>
              </a:rPr>
              <a:t>ndirect displacement (frames of reference)</a:t>
            </a:r>
          </a:p>
          <a:p>
            <a:pPr lvl="2"/>
            <a:r>
              <a:rPr lang="en-US" dirty="0" smtClean="0">
                <a:solidFill>
                  <a:srgbClr val="00B0F0"/>
                </a:solidFill>
              </a:rPr>
              <a:t>“</a:t>
            </a:r>
            <a:r>
              <a:rPr lang="en-US" b="1" dirty="0" smtClean="0">
                <a:solidFill>
                  <a:srgbClr val="00B0F0"/>
                </a:solidFill>
              </a:rPr>
              <a:t>we </a:t>
            </a:r>
            <a:r>
              <a:rPr lang="en-US" b="1" dirty="0">
                <a:solidFill>
                  <a:srgbClr val="00B0F0"/>
                </a:solidFill>
              </a:rPr>
              <a:t>entice the </a:t>
            </a:r>
            <a:r>
              <a:rPr lang="en-US" b="1" dirty="0" smtClean="0">
                <a:solidFill>
                  <a:srgbClr val="00B0F0"/>
                </a:solidFill>
              </a:rPr>
              <a:t>student[s</a:t>
            </a:r>
            <a:r>
              <a:rPr lang="en-US" dirty="0" smtClean="0">
                <a:solidFill>
                  <a:srgbClr val="00B0F0"/>
                </a:solidFill>
              </a:rPr>
              <a:t>]… </a:t>
            </a:r>
            <a:r>
              <a:rPr lang="en-US" dirty="0">
                <a:solidFill>
                  <a:srgbClr val="00B0F0"/>
                </a:solidFill>
              </a:rPr>
              <a:t>that’s why we brought in the combi shift </a:t>
            </a:r>
            <a:r>
              <a:rPr lang="en-US" dirty="0" smtClean="0">
                <a:solidFill>
                  <a:srgbClr val="00B0F0"/>
                </a:solidFill>
              </a:rPr>
              <a:t>pattern… evenings </a:t>
            </a:r>
            <a:r>
              <a:rPr lang="en-US" dirty="0">
                <a:solidFill>
                  <a:srgbClr val="00B0F0"/>
                </a:solidFill>
              </a:rPr>
              <a:t>and </a:t>
            </a:r>
            <a:r>
              <a:rPr lang="en-US" dirty="0" smtClean="0">
                <a:solidFill>
                  <a:srgbClr val="00B0F0"/>
                </a:solidFill>
              </a:rPr>
              <a:t>weekends” (BCA1)</a:t>
            </a:r>
          </a:p>
          <a:p>
            <a:pPr lvl="1"/>
            <a:r>
              <a:rPr lang="en-US" dirty="0" smtClean="0"/>
              <a:t>Recruitment (fresher's fair, IT, word of mouth &amp; interviewing)</a:t>
            </a:r>
          </a:p>
          <a:p>
            <a:pPr lvl="2"/>
            <a:r>
              <a:rPr lang="en-US" dirty="0" smtClean="0">
                <a:solidFill>
                  <a:srgbClr val="CC7054"/>
                </a:solidFill>
              </a:rPr>
              <a:t>“</a:t>
            </a:r>
            <a:r>
              <a:rPr lang="en-US" b="1" dirty="0" smtClean="0">
                <a:solidFill>
                  <a:srgbClr val="CC7054"/>
                </a:solidFill>
              </a:rPr>
              <a:t>problem solving</a:t>
            </a:r>
            <a:r>
              <a:rPr lang="en-US" dirty="0" smtClean="0">
                <a:solidFill>
                  <a:srgbClr val="CC7054"/>
                </a:solidFill>
              </a:rPr>
              <a:t>… certain </a:t>
            </a:r>
            <a:r>
              <a:rPr lang="en-US" dirty="0">
                <a:solidFill>
                  <a:srgbClr val="CC7054"/>
                </a:solidFill>
              </a:rPr>
              <a:t>local people where that isn’t something they have </a:t>
            </a:r>
            <a:r>
              <a:rPr lang="en-US" dirty="0" smtClean="0">
                <a:solidFill>
                  <a:srgbClr val="CC7054"/>
                </a:solidFill>
              </a:rPr>
              <a:t>encountered” (CH4)</a:t>
            </a:r>
            <a:endParaRPr lang="en-US" dirty="0">
              <a:solidFill>
                <a:srgbClr val="CC7054"/>
              </a:solidFill>
            </a:endParaRPr>
          </a:p>
          <a:p>
            <a:r>
              <a:rPr lang="en-US" dirty="0" smtClean="0"/>
              <a:t>Drivers of change (knowledge &amp; second generation)</a:t>
            </a:r>
          </a:p>
          <a:p>
            <a:pPr lvl="1"/>
            <a:r>
              <a:rPr lang="en-US" dirty="0" smtClean="0">
                <a:solidFill>
                  <a:srgbClr val="CC7054"/>
                </a:solidFill>
              </a:rPr>
              <a:t>“</a:t>
            </a:r>
            <a:r>
              <a:rPr lang="en-US" b="1" dirty="0" smtClean="0">
                <a:solidFill>
                  <a:srgbClr val="CC7054"/>
                </a:solidFill>
              </a:rPr>
              <a:t>they </a:t>
            </a:r>
            <a:r>
              <a:rPr lang="en-US" b="1" dirty="0">
                <a:solidFill>
                  <a:srgbClr val="CC7054"/>
                </a:solidFill>
              </a:rPr>
              <a:t>educate </a:t>
            </a:r>
            <a:r>
              <a:rPr lang="en-US" b="1" dirty="0" smtClean="0">
                <a:solidFill>
                  <a:srgbClr val="CC7054"/>
                </a:solidFill>
              </a:rPr>
              <a:t>us</a:t>
            </a:r>
            <a:r>
              <a:rPr lang="en-US" dirty="0" smtClean="0">
                <a:solidFill>
                  <a:srgbClr val="CC7054"/>
                </a:solidFill>
              </a:rPr>
              <a:t>…</a:t>
            </a:r>
            <a:r>
              <a:rPr lang="en-US" dirty="0">
                <a:solidFill>
                  <a:srgbClr val="CC7054"/>
                </a:solidFill>
              </a:rPr>
              <a:t> </a:t>
            </a:r>
            <a:r>
              <a:rPr lang="en-US" dirty="0" smtClean="0">
                <a:solidFill>
                  <a:srgbClr val="CC7054"/>
                </a:solidFill>
              </a:rPr>
              <a:t>students </a:t>
            </a:r>
            <a:r>
              <a:rPr lang="en-US" dirty="0">
                <a:solidFill>
                  <a:srgbClr val="CC7054"/>
                </a:solidFill>
              </a:rPr>
              <a:t>doing different </a:t>
            </a:r>
            <a:r>
              <a:rPr lang="en-US" dirty="0" smtClean="0">
                <a:solidFill>
                  <a:srgbClr val="CC7054"/>
                </a:solidFill>
              </a:rPr>
              <a:t>courses” (CR1)</a:t>
            </a:r>
          </a:p>
          <a:p>
            <a:pPr lvl="1"/>
            <a:r>
              <a:rPr lang="en-US" dirty="0" smtClean="0">
                <a:solidFill>
                  <a:srgbClr val="CC7054"/>
                </a:solidFill>
              </a:rPr>
              <a:t>“because </a:t>
            </a:r>
            <a:r>
              <a:rPr lang="en-US" b="1" dirty="0">
                <a:solidFill>
                  <a:srgbClr val="CC7054"/>
                </a:solidFill>
              </a:rPr>
              <a:t>I have done </a:t>
            </a:r>
            <a:r>
              <a:rPr lang="en-US" b="1" dirty="0" smtClean="0">
                <a:solidFill>
                  <a:srgbClr val="CC7054"/>
                </a:solidFill>
              </a:rPr>
              <a:t>it </a:t>
            </a:r>
            <a:r>
              <a:rPr lang="en-US" dirty="0" smtClean="0">
                <a:solidFill>
                  <a:srgbClr val="CC7054"/>
                </a:solidFill>
              </a:rPr>
              <a:t>[been a fulltime student and worked part time], </a:t>
            </a:r>
            <a:r>
              <a:rPr lang="en-US" dirty="0">
                <a:solidFill>
                  <a:srgbClr val="CC7054"/>
                </a:solidFill>
              </a:rPr>
              <a:t>I have a better </a:t>
            </a:r>
            <a:r>
              <a:rPr lang="en-US" dirty="0" smtClean="0">
                <a:solidFill>
                  <a:srgbClr val="CC7054"/>
                </a:solidFill>
              </a:rPr>
              <a:t>understanding”  (CH2)</a:t>
            </a:r>
          </a:p>
          <a:p>
            <a:pPr lvl="1"/>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815812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ea typeface="ＭＳ Ｐゴシック" charset="-128"/>
              </a:rPr>
              <a:t>Results – career path</a:t>
            </a:r>
            <a:endParaRPr lang="en-US" altLang="en-US" sz="3600" dirty="0">
              <a:ea typeface="ＭＳ Ｐゴシック" charset="-128"/>
            </a:endParaRPr>
          </a:p>
        </p:txBody>
      </p:sp>
      <p:sp>
        <p:nvSpPr>
          <p:cNvPr id="2" name="Text Placeholder 1"/>
          <p:cNvSpPr>
            <a:spLocks noGrp="1"/>
          </p:cNvSpPr>
          <p:nvPr>
            <p:ph type="body" sz="quarter" idx="11"/>
          </p:nvPr>
        </p:nvSpPr>
        <p:spPr>
          <a:xfrm>
            <a:off x="827584" y="1484784"/>
            <a:ext cx="6587628" cy="4464074"/>
          </a:xfrm>
        </p:spPr>
        <p:txBody>
          <a:bodyPr/>
          <a:lstStyle/>
          <a:p>
            <a:r>
              <a:rPr lang="en-US" dirty="0" smtClean="0"/>
              <a:t>Equal opportunity for some?</a:t>
            </a:r>
          </a:p>
          <a:p>
            <a:pPr lvl="1"/>
            <a:r>
              <a:rPr lang="en-US" dirty="0" smtClean="0">
                <a:solidFill>
                  <a:srgbClr val="00B0F0"/>
                </a:solidFill>
              </a:rPr>
              <a:t>“everybody </a:t>
            </a:r>
            <a:r>
              <a:rPr lang="en-US" dirty="0">
                <a:solidFill>
                  <a:srgbClr val="00B0F0"/>
                </a:solidFill>
              </a:rPr>
              <a:t>when they start is given the </a:t>
            </a:r>
            <a:r>
              <a:rPr lang="en-US" b="1" dirty="0">
                <a:solidFill>
                  <a:srgbClr val="00B0F0"/>
                </a:solidFill>
              </a:rPr>
              <a:t>same information </a:t>
            </a:r>
            <a:r>
              <a:rPr lang="en-US" dirty="0">
                <a:solidFill>
                  <a:srgbClr val="00B0F0"/>
                </a:solidFill>
              </a:rPr>
              <a:t>in regards to if they wanted to </a:t>
            </a:r>
            <a:r>
              <a:rPr lang="en-US" dirty="0" smtClean="0">
                <a:solidFill>
                  <a:srgbClr val="00B0F0"/>
                </a:solidFill>
              </a:rPr>
              <a:t>progress” (BCA1)</a:t>
            </a:r>
          </a:p>
          <a:p>
            <a:pPr lvl="1"/>
            <a:endParaRPr lang="en-US" dirty="0" smtClean="0"/>
          </a:p>
          <a:p>
            <a:r>
              <a:rPr lang="en-US" dirty="0"/>
              <a:t>Locals Preferred</a:t>
            </a:r>
          </a:p>
          <a:p>
            <a:pPr lvl="1"/>
            <a:r>
              <a:rPr lang="en-US" dirty="0">
                <a:solidFill>
                  <a:srgbClr val="CC7054"/>
                </a:solidFill>
              </a:rPr>
              <a:t>“worry about my full time, long term staff who I want to train and </a:t>
            </a:r>
            <a:r>
              <a:rPr lang="en-US" b="1" dirty="0">
                <a:solidFill>
                  <a:srgbClr val="CC7054"/>
                </a:solidFill>
              </a:rPr>
              <a:t>develop to a high level</a:t>
            </a:r>
            <a:r>
              <a:rPr lang="en-US" dirty="0">
                <a:solidFill>
                  <a:srgbClr val="CC7054"/>
                </a:solidFill>
              </a:rPr>
              <a:t>” (CH1)</a:t>
            </a:r>
          </a:p>
          <a:p>
            <a:endParaRPr lang="en-US" dirty="0" smtClean="0"/>
          </a:p>
          <a:p>
            <a:r>
              <a:rPr lang="en-US" dirty="0" smtClean="0"/>
              <a:t>Student </a:t>
            </a:r>
            <a:r>
              <a:rPr lang="en-US" dirty="0"/>
              <a:t>management track</a:t>
            </a:r>
          </a:p>
          <a:p>
            <a:pPr lvl="1"/>
            <a:r>
              <a:rPr lang="en-US" dirty="0">
                <a:solidFill>
                  <a:srgbClr val="00B0F0"/>
                </a:solidFill>
              </a:rPr>
              <a:t>“We have offered more [students] over in our head office, they have offered </a:t>
            </a:r>
            <a:r>
              <a:rPr lang="en-US" b="1" dirty="0">
                <a:solidFill>
                  <a:srgbClr val="00B0F0"/>
                </a:solidFill>
              </a:rPr>
              <a:t>graduate schemes</a:t>
            </a:r>
            <a:r>
              <a:rPr lang="en-US" dirty="0">
                <a:solidFill>
                  <a:srgbClr val="00B0F0"/>
                </a:solidFill>
              </a:rPr>
              <a:t>” (BCA1</a:t>
            </a:r>
            <a:r>
              <a:rPr lang="en-US" dirty="0" smtClean="0">
                <a:solidFill>
                  <a:srgbClr val="00B0F0"/>
                </a:solidFill>
              </a:rPr>
              <a:t>)</a:t>
            </a:r>
          </a:p>
          <a:p>
            <a:pPr lvl="1"/>
            <a:r>
              <a:rPr lang="en-US" dirty="0" smtClean="0">
                <a:solidFill>
                  <a:srgbClr val="CC7054"/>
                </a:solidFill>
              </a:rPr>
              <a:t>“putting </a:t>
            </a:r>
            <a:r>
              <a:rPr lang="en-US" dirty="0">
                <a:solidFill>
                  <a:srgbClr val="CC7054"/>
                </a:solidFill>
              </a:rPr>
              <a:t>them through to </a:t>
            </a:r>
            <a:r>
              <a:rPr lang="en-US" b="1" dirty="0">
                <a:solidFill>
                  <a:srgbClr val="CC7054"/>
                </a:solidFill>
              </a:rPr>
              <a:t>management positions </a:t>
            </a:r>
            <a:r>
              <a:rPr lang="en-US" dirty="0">
                <a:solidFill>
                  <a:srgbClr val="CC7054"/>
                </a:solidFill>
              </a:rPr>
              <a:t>just on a case by case, as and when the vacancy arises</a:t>
            </a:r>
            <a:r>
              <a:rPr lang="en-US" dirty="0" smtClean="0">
                <a:solidFill>
                  <a:srgbClr val="CC7054"/>
                </a:solidFill>
              </a:rPr>
              <a:t>.” (CCC1)</a:t>
            </a:r>
            <a:endParaRPr lang="en-US" dirty="0">
              <a:solidFill>
                <a:srgbClr val="CC7054"/>
              </a:solidFill>
            </a:endParaRPr>
          </a:p>
          <a:p>
            <a:pPr lvl="1"/>
            <a:endParaRPr lang="en-US" dirty="0" smtClean="0"/>
          </a:p>
          <a:p>
            <a:endParaRPr lang="en-US" dirty="0" smtClean="0"/>
          </a:p>
          <a:p>
            <a:pPr lvl="1"/>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23878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63587" y="404664"/>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Results – spatial effects</a:t>
            </a:r>
            <a:endParaRPr lang="en-US" altLang="en-US" dirty="0">
              <a:ea typeface="ＭＳ Ｐゴシック" charset="-128"/>
            </a:endParaRPr>
          </a:p>
        </p:txBody>
      </p:sp>
      <p:sp>
        <p:nvSpPr>
          <p:cNvPr id="2" name="Text Placeholder 1"/>
          <p:cNvSpPr>
            <a:spLocks noGrp="1"/>
          </p:cNvSpPr>
          <p:nvPr>
            <p:ph type="body" sz="quarter" idx="11"/>
          </p:nvPr>
        </p:nvSpPr>
        <p:spPr>
          <a:xfrm>
            <a:off x="827583" y="1070062"/>
            <a:ext cx="6587628" cy="4464074"/>
          </a:xfrm>
        </p:spPr>
        <p:txBody>
          <a:bodyPr/>
          <a:lstStyle/>
          <a:p>
            <a:r>
              <a:rPr lang="en-US" dirty="0" smtClean="0"/>
              <a:t>Student Profile (Bristol)</a:t>
            </a:r>
          </a:p>
          <a:p>
            <a:pPr lvl="1"/>
            <a:r>
              <a:rPr lang="en-US" dirty="0" smtClean="0">
                <a:solidFill>
                  <a:srgbClr val="CC7054"/>
                </a:solidFill>
              </a:rPr>
              <a:t>“Bristol…don’t </a:t>
            </a:r>
            <a:r>
              <a:rPr lang="en-US" dirty="0">
                <a:solidFill>
                  <a:srgbClr val="CC7054"/>
                </a:solidFill>
              </a:rPr>
              <a:t>rely on students to fill our </a:t>
            </a:r>
            <a:r>
              <a:rPr lang="en-US" dirty="0" smtClean="0">
                <a:solidFill>
                  <a:srgbClr val="CC7054"/>
                </a:solidFill>
              </a:rPr>
              <a:t>vacancies…46%...Bristol University…from </a:t>
            </a:r>
            <a:r>
              <a:rPr lang="en-US" dirty="0">
                <a:solidFill>
                  <a:srgbClr val="CC7054"/>
                </a:solidFill>
              </a:rPr>
              <a:t>private </a:t>
            </a:r>
            <a:r>
              <a:rPr lang="en-US" dirty="0" smtClean="0">
                <a:solidFill>
                  <a:srgbClr val="CC7054"/>
                </a:solidFill>
              </a:rPr>
              <a:t>schools…Cardiff…under </a:t>
            </a:r>
            <a:r>
              <a:rPr lang="en-US" dirty="0">
                <a:solidFill>
                  <a:srgbClr val="CC7054"/>
                </a:solidFill>
              </a:rPr>
              <a:t>15</a:t>
            </a:r>
            <a:r>
              <a:rPr lang="en-US" dirty="0" smtClean="0">
                <a:solidFill>
                  <a:srgbClr val="CC7054"/>
                </a:solidFill>
              </a:rPr>
              <a:t>%...</a:t>
            </a:r>
            <a:r>
              <a:rPr lang="en-US" b="1" dirty="0" smtClean="0">
                <a:solidFill>
                  <a:srgbClr val="CC7054"/>
                </a:solidFill>
              </a:rPr>
              <a:t>difference </a:t>
            </a:r>
            <a:r>
              <a:rPr lang="en-US" b="1" dirty="0">
                <a:solidFill>
                  <a:srgbClr val="CC7054"/>
                </a:solidFill>
              </a:rPr>
              <a:t>in funding from parents </a:t>
            </a:r>
            <a:r>
              <a:rPr lang="en-US" dirty="0" smtClean="0">
                <a:solidFill>
                  <a:srgbClr val="CC7054"/>
                </a:solidFill>
              </a:rPr>
              <a:t>and…the </a:t>
            </a:r>
            <a:r>
              <a:rPr lang="en-US" dirty="0">
                <a:solidFill>
                  <a:srgbClr val="CC7054"/>
                </a:solidFill>
              </a:rPr>
              <a:t>need for </a:t>
            </a:r>
            <a:r>
              <a:rPr lang="en-US" dirty="0" smtClean="0">
                <a:solidFill>
                  <a:srgbClr val="CC7054"/>
                </a:solidFill>
              </a:rPr>
              <a:t>money” (CH4)</a:t>
            </a:r>
          </a:p>
          <a:p>
            <a:r>
              <a:rPr lang="en-US" dirty="0"/>
              <a:t>Difficulty in recruitment (Mainly Bristol)</a:t>
            </a:r>
          </a:p>
          <a:p>
            <a:pPr lvl="1"/>
            <a:r>
              <a:rPr lang="en-US" dirty="0">
                <a:solidFill>
                  <a:srgbClr val="00B0F0"/>
                </a:solidFill>
              </a:rPr>
              <a:t>“all Bristol stores are the same, they all have retention problems because there is </a:t>
            </a:r>
            <a:r>
              <a:rPr lang="en-US" b="1" dirty="0">
                <a:solidFill>
                  <a:srgbClr val="00B0F0"/>
                </a:solidFill>
              </a:rPr>
              <a:t>so much work opportunity</a:t>
            </a:r>
            <a:r>
              <a:rPr lang="en-US" dirty="0">
                <a:solidFill>
                  <a:srgbClr val="00B0F0"/>
                </a:solidFill>
              </a:rPr>
              <a:t>” (BR1)</a:t>
            </a:r>
          </a:p>
          <a:p>
            <a:r>
              <a:rPr lang="en-US" dirty="0" smtClean="0"/>
              <a:t>Local infrastructure (Cardiff)</a:t>
            </a:r>
          </a:p>
          <a:p>
            <a:pPr lvl="1"/>
            <a:r>
              <a:rPr lang="en-US" dirty="0" smtClean="0">
                <a:solidFill>
                  <a:srgbClr val="CC7054"/>
                </a:solidFill>
              </a:rPr>
              <a:t>“[Some students </a:t>
            </a:r>
            <a:r>
              <a:rPr lang="en-US" dirty="0">
                <a:solidFill>
                  <a:srgbClr val="CC7054"/>
                </a:solidFill>
              </a:rPr>
              <a:t>go home] around Christmas </a:t>
            </a:r>
            <a:r>
              <a:rPr lang="en-US" dirty="0" smtClean="0">
                <a:solidFill>
                  <a:srgbClr val="CC7054"/>
                </a:solidFill>
              </a:rPr>
              <a:t>time…part </a:t>
            </a:r>
            <a:r>
              <a:rPr lang="en-US" dirty="0">
                <a:solidFill>
                  <a:srgbClr val="CC7054"/>
                </a:solidFill>
              </a:rPr>
              <a:t>of it comes down </a:t>
            </a:r>
            <a:r>
              <a:rPr lang="en-US" dirty="0" smtClean="0">
                <a:solidFill>
                  <a:srgbClr val="CC7054"/>
                </a:solidFill>
              </a:rPr>
              <a:t>to… </a:t>
            </a:r>
            <a:r>
              <a:rPr lang="en-US" b="1" dirty="0" smtClean="0">
                <a:solidFill>
                  <a:srgbClr val="CC7054"/>
                </a:solidFill>
              </a:rPr>
              <a:t>paying </a:t>
            </a:r>
            <a:r>
              <a:rPr lang="en-US" b="1" dirty="0">
                <a:solidFill>
                  <a:srgbClr val="CC7054"/>
                </a:solidFill>
              </a:rPr>
              <a:t>for the accommodation</a:t>
            </a:r>
            <a:r>
              <a:rPr lang="en-US" dirty="0" smtClean="0">
                <a:solidFill>
                  <a:srgbClr val="CC7054"/>
                </a:solidFill>
              </a:rPr>
              <a:t>.” (CH1)</a:t>
            </a:r>
            <a:endParaRPr lang="en-US" dirty="0">
              <a:solidFill>
                <a:srgbClr val="CC7054"/>
              </a:solidFill>
            </a:endParaRPr>
          </a:p>
          <a:p>
            <a:pPr lvl="1"/>
            <a:r>
              <a:rPr lang="en-US" dirty="0" smtClean="0">
                <a:solidFill>
                  <a:srgbClr val="CC7054"/>
                </a:solidFill>
              </a:rPr>
              <a:t>“[late working] it </a:t>
            </a:r>
            <a:r>
              <a:rPr lang="en-US" dirty="0">
                <a:solidFill>
                  <a:srgbClr val="CC7054"/>
                </a:solidFill>
              </a:rPr>
              <a:t>can be especially </a:t>
            </a:r>
            <a:r>
              <a:rPr lang="en-US" dirty="0" smtClean="0">
                <a:solidFill>
                  <a:srgbClr val="CC7054"/>
                </a:solidFill>
              </a:rPr>
              <a:t>[difficult] with </a:t>
            </a:r>
            <a:r>
              <a:rPr lang="en-US" dirty="0">
                <a:solidFill>
                  <a:srgbClr val="CC7054"/>
                </a:solidFill>
              </a:rPr>
              <a:t>the </a:t>
            </a:r>
            <a:r>
              <a:rPr lang="en-US" b="1" dirty="0">
                <a:solidFill>
                  <a:srgbClr val="CC7054"/>
                </a:solidFill>
              </a:rPr>
              <a:t>trains and the </a:t>
            </a:r>
            <a:r>
              <a:rPr lang="en-US" b="1" dirty="0" smtClean="0">
                <a:solidFill>
                  <a:srgbClr val="CC7054"/>
                </a:solidFill>
              </a:rPr>
              <a:t>buses</a:t>
            </a:r>
            <a:r>
              <a:rPr lang="en-US" dirty="0" smtClean="0">
                <a:solidFill>
                  <a:srgbClr val="CC7054"/>
                </a:solidFill>
              </a:rPr>
              <a:t>… it’s </a:t>
            </a:r>
            <a:r>
              <a:rPr lang="en-US" dirty="0">
                <a:solidFill>
                  <a:srgbClr val="CC7054"/>
                </a:solidFill>
              </a:rPr>
              <a:t>not like </a:t>
            </a:r>
            <a:r>
              <a:rPr lang="en-US" dirty="0" smtClean="0">
                <a:solidFill>
                  <a:srgbClr val="CC7054"/>
                </a:solidFill>
              </a:rPr>
              <a:t>London </a:t>
            </a:r>
            <a:r>
              <a:rPr lang="en-US" dirty="0">
                <a:solidFill>
                  <a:srgbClr val="CC7054"/>
                </a:solidFill>
              </a:rPr>
              <a:t>where its 24/7, </a:t>
            </a:r>
            <a:r>
              <a:rPr lang="en-US" dirty="0" smtClean="0">
                <a:solidFill>
                  <a:srgbClr val="CC7054"/>
                </a:solidFill>
              </a:rPr>
              <a:t>it can impact on who can work.” (CH3)</a:t>
            </a:r>
          </a:p>
          <a:p>
            <a:r>
              <a:rPr lang="en-US" dirty="0" err="1" smtClean="0"/>
              <a:t>Localised</a:t>
            </a:r>
            <a:r>
              <a:rPr lang="en-US" dirty="0" smtClean="0"/>
              <a:t> employment (Bristol and Cardiff)</a:t>
            </a:r>
          </a:p>
          <a:p>
            <a:pPr lvl="1"/>
            <a:r>
              <a:rPr lang="en-US" dirty="0">
                <a:solidFill>
                  <a:srgbClr val="00B0F0"/>
                </a:solidFill>
              </a:rPr>
              <a:t>Purely it’s down to </a:t>
            </a:r>
            <a:r>
              <a:rPr lang="en-US" b="1" dirty="0">
                <a:solidFill>
                  <a:srgbClr val="00B0F0"/>
                </a:solidFill>
              </a:rPr>
              <a:t>catchment </a:t>
            </a:r>
            <a:r>
              <a:rPr lang="en-US" b="1" dirty="0" smtClean="0">
                <a:solidFill>
                  <a:srgbClr val="00B0F0"/>
                </a:solidFill>
              </a:rPr>
              <a:t>area</a:t>
            </a:r>
            <a:r>
              <a:rPr lang="en-US" dirty="0" smtClean="0">
                <a:solidFill>
                  <a:srgbClr val="00B0F0"/>
                </a:solidFill>
              </a:rPr>
              <a:t>… We </a:t>
            </a:r>
            <a:r>
              <a:rPr lang="en-US" dirty="0">
                <a:solidFill>
                  <a:srgbClr val="00B0F0"/>
                </a:solidFill>
              </a:rPr>
              <a:t>struggle, if anything, with too many students </a:t>
            </a:r>
            <a:r>
              <a:rPr lang="en-US" dirty="0" smtClean="0">
                <a:solidFill>
                  <a:srgbClr val="00B0F0"/>
                </a:solidFill>
              </a:rPr>
              <a:t>applying (BR1)</a:t>
            </a:r>
          </a:p>
          <a:p>
            <a:endParaRPr lang="en-US" dirty="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233254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Conclusion</a:t>
            </a:r>
            <a:endParaRPr lang="en-GB" dirty="0"/>
          </a:p>
        </p:txBody>
      </p:sp>
      <p:sp>
        <p:nvSpPr>
          <p:cNvPr id="3" name="Text Placeholder 2"/>
          <p:cNvSpPr>
            <a:spLocks noGrp="1"/>
          </p:cNvSpPr>
          <p:nvPr>
            <p:ph type="body" sz="quarter" idx="11"/>
          </p:nvPr>
        </p:nvSpPr>
        <p:spPr>
          <a:xfrm>
            <a:off x="827584" y="1557214"/>
            <a:ext cx="6587628" cy="4680098"/>
          </a:xfrm>
        </p:spPr>
        <p:txBody>
          <a:bodyPr/>
          <a:lstStyle/>
          <a:p>
            <a:r>
              <a:rPr lang="en-GB" dirty="0" smtClean="0"/>
              <a:t>Limited evidence that students are </a:t>
            </a:r>
            <a:r>
              <a:rPr lang="en-GB" dirty="0" smtClean="0"/>
              <a:t>directly displacing local low wage labour force – </a:t>
            </a:r>
            <a:r>
              <a:rPr lang="en-GB" b="1" dirty="0" smtClean="0"/>
              <a:t>not just </a:t>
            </a:r>
            <a:r>
              <a:rPr lang="en-GB" b="1" dirty="0" smtClean="0"/>
              <a:t>arms and </a:t>
            </a:r>
            <a:r>
              <a:rPr lang="en-GB" b="1" dirty="0" smtClean="0"/>
              <a:t>legs</a:t>
            </a:r>
            <a:endParaRPr lang="en-GB" b="1" dirty="0" smtClean="0"/>
          </a:p>
          <a:p>
            <a:r>
              <a:rPr lang="en-GB" dirty="0" smtClean="0"/>
              <a:t>Greater evidence of indirect displacement through compartmentalisation of the labour market, increased flexibility and </a:t>
            </a:r>
            <a:r>
              <a:rPr lang="en-GB" b="1" dirty="0" smtClean="0"/>
              <a:t>bias recruitment practices</a:t>
            </a:r>
          </a:p>
          <a:p>
            <a:r>
              <a:rPr lang="en-GB" dirty="0" smtClean="0"/>
              <a:t>All displacement effects are partially offset by the current </a:t>
            </a:r>
            <a:r>
              <a:rPr lang="en-GB" b="1" dirty="0"/>
              <a:t>buoyant labour </a:t>
            </a:r>
            <a:r>
              <a:rPr lang="en-GB" b="1" dirty="0" smtClean="0"/>
              <a:t>market conditions</a:t>
            </a:r>
          </a:p>
          <a:p>
            <a:r>
              <a:rPr lang="en-GB" dirty="0" smtClean="0"/>
              <a:t>Recurring evidence that student labour is </a:t>
            </a:r>
            <a:r>
              <a:rPr lang="en-GB" b="1" dirty="0" smtClean="0"/>
              <a:t>complimentary</a:t>
            </a:r>
            <a:r>
              <a:rPr lang="en-GB" dirty="0" smtClean="0"/>
              <a:t>, undertaking hard to fill roles and ‘filling the gaps’</a:t>
            </a:r>
          </a:p>
          <a:p>
            <a:r>
              <a:rPr lang="en-GB" dirty="0" smtClean="0"/>
              <a:t>Some evidence of </a:t>
            </a:r>
            <a:r>
              <a:rPr lang="en-GB" b="1" dirty="0" smtClean="0"/>
              <a:t>dynamic relationship between students and managers (second generation students) </a:t>
            </a:r>
            <a:r>
              <a:rPr lang="en-GB" dirty="0" smtClean="0"/>
              <a:t>driving innovation in both working structures and practices</a:t>
            </a:r>
          </a:p>
          <a:p>
            <a:r>
              <a:rPr lang="en-GB" dirty="0" smtClean="0"/>
              <a:t>Some evidence that students are impacting on future career prospects </a:t>
            </a:r>
            <a:r>
              <a:rPr lang="en-GB" b="1" dirty="0" smtClean="0"/>
              <a:t>(career displacement)</a:t>
            </a:r>
          </a:p>
          <a:p>
            <a:r>
              <a:rPr lang="en-GB" dirty="0" smtClean="0"/>
              <a:t>Evidence of </a:t>
            </a:r>
            <a:r>
              <a:rPr lang="en-GB" b="1" dirty="0" smtClean="0"/>
              <a:t>localised spatial effects </a:t>
            </a:r>
            <a:r>
              <a:rPr lang="en-GB" dirty="0" smtClean="0"/>
              <a:t>including:</a:t>
            </a:r>
          </a:p>
          <a:p>
            <a:pPr lvl="1"/>
            <a:r>
              <a:rPr lang="en-GB" dirty="0" smtClean="0"/>
              <a:t>University specific student profiles/economic and labour market conditions/infrastructure/location of employment</a:t>
            </a:r>
          </a:p>
          <a:p>
            <a:endParaRPr lang="en-GB" dirty="0" smtClean="0"/>
          </a:p>
          <a:p>
            <a:endParaRPr lang="en-GB" dirty="0" smtClean="0"/>
          </a:p>
          <a:p>
            <a:endParaRPr lang="en-GB" dirty="0"/>
          </a:p>
        </p:txBody>
      </p:sp>
    </p:spTree>
    <p:extLst>
      <p:ext uri="{BB962C8B-B14F-4D97-AF65-F5344CB8AC3E}">
        <p14:creationId xmlns:p14="http://schemas.microsoft.com/office/powerpoint/2010/main" val="1559302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208277" y="485480"/>
            <a:ext cx="8756212"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dirty="0" smtClean="0">
                <a:ea typeface="ＭＳ Ｐゴシック" charset="-128"/>
              </a:rPr>
              <a:t>Discussion: </a:t>
            </a:r>
            <a:r>
              <a:rPr lang="en-US" altLang="en-US" sz="2000" dirty="0" smtClean="0">
                <a:ea typeface="ＭＳ Ｐゴシック" charset="-128"/>
              </a:rPr>
              <a:t>New Model of Student Working and the Local </a:t>
            </a:r>
            <a:r>
              <a:rPr lang="en-US" altLang="en-US" sz="2000" dirty="0" err="1" smtClean="0">
                <a:ea typeface="ＭＳ Ｐゴシック" charset="-128"/>
              </a:rPr>
              <a:t>Labour</a:t>
            </a:r>
            <a:r>
              <a:rPr lang="en-US" altLang="en-US" sz="2000" dirty="0" smtClean="0">
                <a:ea typeface="ＭＳ Ｐゴシック" charset="-128"/>
              </a:rPr>
              <a:t> Market </a:t>
            </a:r>
            <a:endParaRPr lang="en-US" altLang="en-US" sz="2000" dirty="0">
              <a:ea typeface="ＭＳ Ｐゴシック" charset="-128"/>
            </a:endParaRPr>
          </a:p>
        </p:txBody>
      </p:sp>
      <p:sp>
        <p:nvSpPr>
          <p:cNvPr id="2" name="Text Placeholder 1"/>
          <p:cNvSpPr>
            <a:spLocks noGrp="1"/>
          </p:cNvSpPr>
          <p:nvPr>
            <p:ph type="body" sz="quarter" idx="11"/>
          </p:nvPr>
        </p:nvSpPr>
        <p:spPr/>
        <p:txBody>
          <a:bodyPr/>
          <a:lstStyle/>
          <a:p>
            <a:pPr lvl="1"/>
            <a:endParaRPr lang="en-US" dirty="0" smtClean="0"/>
          </a:p>
          <a:p>
            <a:pPr marL="266700" lvl="1" indent="0">
              <a:buNone/>
            </a:pPr>
            <a:endParaRPr lang="en-US" dirty="0"/>
          </a:p>
          <a:p>
            <a:pPr marL="266700" lvl="1" indent="0">
              <a:buNone/>
            </a:pPr>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7" y="1484784"/>
            <a:ext cx="7898248" cy="4466936"/>
          </a:xfrm>
          <a:prstGeom prst="rect">
            <a:avLst/>
          </a:prstGeom>
        </p:spPr>
      </p:pic>
      <p:cxnSp>
        <p:nvCxnSpPr>
          <p:cNvPr id="8" name="Straight Arrow Connector 7"/>
          <p:cNvCxnSpPr/>
          <p:nvPr/>
        </p:nvCxnSpPr>
        <p:spPr>
          <a:xfrm>
            <a:off x="5148064" y="3140968"/>
            <a:ext cx="432048" cy="9361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004048" y="3140968"/>
            <a:ext cx="432048" cy="576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182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Thank You!</a:t>
            </a:r>
          </a:p>
          <a:p>
            <a:endParaRPr lang="en-GB" dirty="0" smtClean="0"/>
          </a:p>
          <a:p>
            <a:r>
              <a:rPr lang="en-GB" dirty="0" smtClean="0"/>
              <a:t>Any Questions?</a:t>
            </a:r>
            <a:endParaRPr lang="en-GB" dirty="0"/>
          </a:p>
        </p:txBody>
      </p:sp>
      <p:sp>
        <p:nvSpPr>
          <p:cNvPr id="5" name="Text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26222723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Structure</a:t>
            </a:r>
            <a:endParaRPr lang="en-US" altLang="en-US" dirty="0">
              <a:ea typeface="ＭＳ Ｐゴシック" charset="-128"/>
            </a:endParaRPr>
          </a:p>
        </p:txBody>
      </p:sp>
      <p:sp>
        <p:nvSpPr>
          <p:cNvPr id="2" name="Text Placeholder 1"/>
          <p:cNvSpPr>
            <a:spLocks noGrp="1"/>
          </p:cNvSpPr>
          <p:nvPr>
            <p:ph type="body" sz="quarter" idx="11"/>
          </p:nvPr>
        </p:nvSpPr>
        <p:spPr/>
        <p:txBody>
          <a:bodyPr/>
          <a:lstStyle/>
          <a:p>
            <a:r>
              <a:rPr lang="en-US" altLang="en-US" dirty="0" smtClean="0"/>
              <a:t>Importance</a:t>
            </a:r>
          </a:p>
          <a:p>
            <a:endParaRPr lang="en-US" altLang="en-US" dirty="0" smtClean="0"/>
          </a:p>
          <a:p>
            <a:r>
              <a:rPr lang="en-US" altLang="en-US" dirty="0" smtClean="0"/>
              <a:t>Literature</a:t>
            </a:r>
          </a:p>
          <a:p>
            <a:endParaRPr lang="en-US" altLang="en-US" dirty="0" smtClean="0"/>
          </a:p>
          <a:p>
            <a:r>
              <a:rPr lang="en-US" altLang="en-US" dirty="0" smtClean="0"/>
              <a:t>Methodology</a:t>
            </a:r>
          </a:p>
          <a:p>
            <a:endParaRPr lang="en-US" altLang="en-US" dirty="0" smtClean="0"/>
          </a:p>
          <a:p>
            <a:r>
              <a:rPr lang="en-US" altLang="en-US" dirty="0"/>
              <a:t>Results </a:t>
            </a:r>
            <a:r>
              <a:rPr lang="en-US" altLang="en-US" dirty="0" smtClean="0"/>
              <a:t>(preliminary</a:t>
            </a:r>
            <a:r>
              <a:rPr lang="en-US" altLang="en-US" dirty="0"/>
              <a:t>) </a:t>
            </a:r>
            <a:endParaRPr lang="en-US" altLang="en-US" dirty="0" smtClean="0"/>
          </a:p>
          <a:p>
            <a:endParaRPr lang="en-US" altLang="en-US" dirty="0"/>
          </a:p>
          <a:p>
            <a:r>
              <a:rPr lang="en-US" altLang="en-US" dirty="0" smtClean="0"/>
              <a:t>Conclusion</a:t>
            </a:r>
          </a:p>
          <a:p>
            <a:endParaRPr lang="en-US" altLang="en-US" dirty="0" smtClean="0"/>
          </a:p>
          <a:p>
            <a:r>
              <a:rPr lang="en-US" altLang="en-US" dirty="0" smtClean="0"/>
              <a:t>Discussion</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Importance</a:t>
            </a:r>
            <a:endParaRPr lang="en-US" altLang="en-US" dirty="0">
              <a:ea typeface="ＭＳ Ｐゴシック" charset="-128"/>
            </a:endParaRPr>
          </a:p>
        </p:txBody>
      </p:sp>
      <p:sp>
        <p:nvSpPr>
          <p:cNvPr id="2" name="Text Placeholder 1"/>
          <p:cNvSpPr>
            <a:spLocks noGrp="1"/>
          </p:cNvSpPr>
          <p:nvPr>
            <p:ph type="body" sz="quarter" idx="11"/>
          </p:nvPr>
        </p:nvSpPr>
        <p:spPr/>
        <p:txBody>
          <a:bodyPr/>
          <a:lstStyle/>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338344"/>
            <a:ext cx="3707922" cy="2891782"/>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120742"/>
            <a:ext cx="3865696" cy="3083352"/>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108" y="4062222"/>
            <a:ext cx="3820058" cy="2534004"/>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 y="47987"/>
            <a:ext cx="3958656" cy="2884395"/>
          </a:xfrm>
          <a:prstGeom prst="rect">
            <a:avLst/>
          </a:prstGeom>
        </p:spPr>
      </p:pic>
      <p:pic>
        <p:nvPicPr>
          <p:cNvPr id="8" name="Picture 7"/>
          <p:cNvPicPr>
            <a:picLocks noChangeAspect="1"/>
          </p:cNvPicPr>
          <p:nvPr/>
        </p:nvPicPr>
        <p:blipFill>
          <a:blip r:embed="rId7"/>
          <a:stretch>
            <a:fillRect/>
          </a:stretch>
        </p:blipFill>
        <p:spPr>
          <a:xfrm>
            <a:off x="3973199" y="47986"/>
            <a:ext cx="5056561" cy="3214173"/>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27" y="2857433"/>
            <a:ext cx="4717085" cy="4000567"/>
          </a:xfrm>
          <a:prstGeom prst="rect">
            <a:avLst/>
          </a:prstGeom>
        </p:spPr>
      </p:pic>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9958" y="3269595"/>
            <a:ext cx="4593954" cy="3488383"/>
          </a:xfrm>
          <a:prstGeom prst="rect">
            <a:avLst/>
          </a:prstGeom>
        </p:spPr>
      </p:pic>
      <p:pic>
        <p:nvPicPr>
          <p:cNvPr id="10" name="Picture 9"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53" y="40549"/>
            <a:ext cx="8989608" cy="6780801"/>
          </a:xfrm>
          <a:prstGeom prst="rect">
            <a:avLst/>
          </a:prstGeom>
        </p:spPr>
      </p:pic>
    </p:spTree>
    <p:extLst>
      <p:ext uri="{BB962C8B-B14F-4D97-AF65-F5344CB8AC3E}">
        <p14:creationId xmlns:p14="http://schemas.microsoft.com/office/powerpoint/2010/main" val="929433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smtClean="0">
                <a:ea typeface="ＭＳ Ｐゴシック" charset="-128"/>
              </a:rPr>
              <a:t>Empirical studies</a:t>
            </a:r>
          </a:p>
          <a:p>
            <a:endParaRPr lang="en-GB" dirty="0"/>
          </a:p>
        </p:txBody>
      </p:sp>
      <p:graphicFrame>
        <p:nvGraphicFramePr>
          <p:cNvPr id="10" name="Diagram 9"/>
          <p:cNvGraphicFramePr/>
          <p:nvPr>
            <p:extLst>
              <p:ext uri="{D42A27DB-BD31-4B8C-83A1-F6EECF244321}">
                <p14:modId xmlns:p14="http://schemas.microsoft.com/office/powerpoint/2010/main" val="2296139187"/>
              </p:ext>
            </p:extLst>
          </p:nvPr>
        </p:nvGraphicFramePr>
        <p:xfrm>
          <a:off x="1026549" y="1484784"/>
          <a:ext cx="319201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284868962"/>
              </p:ext>
            </p:extLst>
          </p:nvPr>
        </p:nvGraphicFramePr>
        <p:xfrm>
          <a:off x="5530045" y="1463618"/>
          <a:ext cx="3506451"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323930703"/>
              </p:ext>
            </p:extLst>
          </p:nvPr>
        </p:nvGraphicFramePr>
        <p:xfrm>
          <a:off x="246293" y="1484784"/>
          <a:ext cx="797316" cy="48245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ext uri="{D42A27DB-BD31-4B8C-83A1-F6EECF244321}">
                <p14:modId xmlns:p14="http://schemas.microsoft.com/office/powerpoint/2010/main" val="1113329317"/>
              </p:ext>
            </p:extLst>
          </p:nvPr>
        </p:nvGraphicFramePr>
        <p:xfrm>
          <a:off x="4467596" y="1463619"/>
          <a:ext cx="1062449" cy="48245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874127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87234" y="135730"/>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800" dirty="0" smtClean="0">
                <a:ea typeface="ＭＳ Ｐゴシック" charset="-128"/>
              </a:rPr>
              <a:t>Theoretical </a:t>
            </a:r>
            <a:r>
              <a:rPr lang="en-US" altLang="en-US" sz="2800" dirty="0" smtClean="0">
                <a:ea typeface="ＭＳ Ｐゴシック" charset="-128"/>
              </a:rPr>
              <a:t>Framework: Competition</a:t>
            </a:r>
            <a:endParaRPr lang="en-US" altLang="en-US" sz="2800" dirty="0">
              <a:ea typeface="ＭＳ Ｐゴシック" charset="-128"/>
            </a:endParaRPr>
          </a:p>
        </p:txBody>
      </p:sp>
      <p:sp>
        <p:nvSpPr>
          <p:cNvPr id="2" name="Text Placeholder 1"/>
          <p:cNvSpPr>
            <a:spLocks noGrp="1"/>
          </p:cNvSpPr>
          <p:nvPr>
            <p:ph type="body" sz="quarter" idx="11"/>
          </p:nvPr>
        </p:nvSpPr>
        <p:spPr>
          <a:xfrm>
            <a:off x="107505" y="817454"/>
            <a:ext cx="8928992" cy="5203834"/>
          </a:xfrm>
        </p:spPr>
        <p:txBody>
          <a:bodyPr/>
          <a:lstStyle/>
          <a:p>
            <a:r>
              <a:rPr lang="en-US" dirty="0" smtClean="0"/>
              <a:t>Human Capital Theory (Becker, 1960s</a:t>
            </a:r>
            <a:r>
              <a:rPr lang="en-US" dirty="0" smtClean="0"/>
              <a:t>)</a:t>
            </a:r>
          </a:p>
          <a:p>
            <a:pPr marL="1828800" lvl="3" indent="0">
              <a:buNone/>
            </a:pPr>
            <a:endParaRPr lang="en-US" dirty="0" smtClean="0"/>
          </a:p>
          <a:p>
            <a:pPr marL="1828800" lvl="3" indent="0">
              <a:buNone/>
            </a:pPr>
            <a:r>
              <a:rPr lang="en-US" dirty="0" smtClean="0"/>
              <a:t>V’s</a:t>
            </a:r>
            <a:endParaRPr lang="en-US" dirty="0" smtClean="0"/>
          </a:p>
          <a:p>
            <a:endParaRPr lang="en-US" dirty="0"/>
          </a:p>
          <a:p>
            <a:endParaRPr lang="en-US" dirty="0" smtClean="0"/>
          </a:p>
          <a:p>
            <a:endParaRPr lang="en-US" dirty="0" smtClean="0"/>
          </a:p>
          <a:p>
            <a:endParaRPr lang="en-US" dirty="0" smtClean="0"/>
          </a:p>
          <a:p>
            <a:r>
              <a:rPr lang="en-US" dirty="0" smtClean="0"/>
              <a:t>Job </a:t>
            </a:r>
            <a:r>
              <a:rPr lang="en-US" dirty="0"/>
              <a:t>Competition Model (</a:t>
            </a:r>
            <a:r>
              <a:rPr lang="en-US" dirty="0" smtClean="0"/>
              <a:t>Thurow, 1975)</a:t>
            </a:r>
            <a:endParaRPr lang="en-US" dirty="0"/>
          </a:p>
          <a:p>
            <a:endParaRPr lang="en-US" dirty="0"/>
          </a:p>
          <a:p>
            <a:endParaRPr lang="en-US" dirty="0" smtClean="0"/>
          </a:p>
          <a:p>
            <a:endParaRPr lang="en-US" dirty="0"/>
          </a:p>
          <a:p>
            <a:endParaRPr lang="en-US" dirty="0" smtClean="0"/>
          </a:p>
          <a:p>
            <a:endParaRPr lang="en-US" dirty="0"/>
          </a:p>
          <a:p>
            <a:r>
              <a:rPr lang="en-US" dirty="0" smtClean="0"/>
              <a:t>Dual/segmented </a:t>
            </a:r>
            <a:r>
              <a:rPr lang="en-US" dirty="0" err="1" smtClean="0"/>
              <a:t>labour</a:t>
            </a:r>
            <a:r>
              <a:rPr lang="en-US" dirty="0" smtClean="0"/>
              <a:t> </a:t>
            </a:r>
            <a:r>
              <a:rPr lang="en-US" dirty="0" smtClean="0"/>
              <a:t>markets (Piore 1979)</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pPr marL="0" indent="0">
              <a:buNone/>
            </a:pPr>
            <a:endParaRPr lang="en-US" dirty="0" smtClean="0"/>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29" y="1223379"/>
            <a:ext cx="1374421" cy="1019317"/>
          </a:xfrm>
          <a:prstGeom prst="rect">
            <a:avLst/>
          </a:prstGeom>
          <a:ln>
            <a:solidFill>
              <a:schemeClr val="tx1"/>
            </a:solidFill>
          </a:ln>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902" y="1205967"/>
            <a:ext cx="1533740" cy="1019318"/>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865" y="1816966"/>
            <a:ext cx="646218" cy="462600"/>
          </a:xfrm>
          <a:prstGeom prst="rect">
            <a:avLst/>
          </a:prstGeom>
          <a:ln>
            <a:solidFill>
              <a:schemeClr val="tx1"/>
            </a:solidFill>
          </a:ln>
        </p:spPr>
      </p:pic>
      <p:pic>
        <p:nvPicPr>
          <p:cNvPr id="7" name="Picture 6"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731" y="2272827"/>
            <a:ext cx="646218" cy="479257"/>
          </a:xfrm>
          <a:prstGeom prst="rect">
            <a:avLst/>
          </a:prstGeom>
          <a:ln>
            <a:solidFill>
              <a:schemeClr val="tx1"/>
            </a:solidFill>
          </a:ln>
        </p:spPr>
      </p:pic>
      <p:pic>
        <p:nvPicPr>
          <p:cNvPr id="10" name="Picture 9"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000" y="2736655"/>
            <a:ext cx="675949" cy="449233"/>
          </a:xfrm>
          <a:prstGeom prst="rect">
            <a:avLst/>
          </a:prstGeom>
        </p:spPr>
      </p:pic>
      <p:pic>
        <p:nvPicPr>
          <p:cNvPr id="11" name="Picture 10"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000" y="3159145"/>
            <a:ext cx="675949" cy="449233"/>
          </a:xfrm>
          <a:prstGeom prst="rect">
            <a:avLst/>
          </a:prstGeom>
        </p:spPr>
      </p:pic>
      <p:sp>
        <p:nvSpPr>
          <p:cNvPr id="5" name="TextBox 4"/>
          <p:cNvSpPr txBox="1"/>
          <p:nvPr/>
        </p:nvSpPr>
        <p:spPr>
          <a:xfrm>
            <a:off x="6065693" y="1840313"/>
            <a:ext cx="1726233" cy="1815882"/>
          </a:xfrm>
          <a:prstGeom prst="rect">
            <a:avLst/>
          </a:prstGeom>
          <a:noFill/>
          <a:ln>
            <a:solidFill>
              <a:schemeClr val="tx1"/>
            </a:solidFill>
          </a:ln>
        </p:spPr>
        <p:txBody>
          <a:bodyPr wrap="square" rtlCol="0">
            <a:spAutoFit/>
          </a:bodyPr>
          <a:lstStyle/>
          <a:p>
            <a:r>
              <a:rPr lang="en-GB" sz="1600" dirty="0" smtClean="0"/>
              <a:t>High Skilled</a:t>
            </a:r>
          </a:p>
          <a:p>
            <a:endParaRPr lang="en-GB" sz="1600" dirty="0" smtClean="0"/>
          </a:p>
          <a:p>
            <a:endParaRPr lang="en-GB" sz="1600" dirty="0" smtClean="0"/>
          </a:p>
          <a:p>
            <a:r>
              <a:rPr lang="en-GB" sz="1600" dirty="0" smtClean="0"/>
              <a:t>Medium Skilled</a:t>
            </a:r>
          </a:p>
          <a:p>
            <a:endParaRPr lang="en-GB" sz="1600" dirty="0" smtClean="0"/>
          </a:p>
          <a:p>
            <a:endParaRPr lang="en-GB" sz="1600" dirty="0"/>
          </a:p>
          <a:p>
            <a:r>
              <a:rPr lang="en-GB" sz="1600" dirty="0" smtClean="0"/>
              <a:t>Low skilled</a:t>
            </a:r>
          </a:p>
        </p:txBody>
      </p:sp>
      <p:pic>
        <p:nvPicPr>
          <p:cNvPr id="13" name="Picture 1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000" y="3590727"/>
            <a:ext cx="675949" cy="449233"/>
          </a:xfrm>
          <a:prstGeom prst="rect">
            <a:avLst/>
          </a:prstGeom>
        </p:spPr>
      </p:pic>
      <p:pic>
        <p:nvPicPr>
          <p:cNvPr id="14" name="Picture 13"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000" y="4013217"/>
            <a:ext cx="675949" cy="449233"/>
          </a:xfrm>
          <a:prstGeom prst="rect">
            <a:avLst/>
          </a:prstGeom>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5007" y="4991175"/>
            <a:ext cx="958362" cy="972894"/>
          </a:xfrm>
          <a:prstGeom prst="rect">
            <a:avLst/>
          </a:prstGeom>
        </p:spPr>
      </p:pic>
      <p:pic>
        <p:nvPicPr>
          <p:cNvPr id="15" name="Picture 14"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9569" y="4990728"/>
            <a:ext cx="1386380" cy="984951"/>
          </a:xfrm>
          <a:prstGeom prst="rect">
            <a:avLst/>
          </a:prstGeom>
        </p:spPr>
      </p:pic>
      <p:pic>
        <p:nvPicPr>
          <p:cNvPr id="17" name="Picture 16"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5224" y="6236811"/>
            <a:ext cx="675949" cy="449233"/>
          </a:xfrm>
          <a:prstGeom prst="rect">
            <a:avLst/>
          </a:prstGeom>
        </p:spPr>
      </p:pic>
      <p:pic>
        <p:nvPicPr>
          <p:cNvPr id="18" name="Picture 1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7007" y="6249317"/>
            <a:ext cx="675949" cy="449233"/>
          </a:xfrm>
          <a:prstGeom prst="rect">
            <a:avLst/>
          </a:prstGeom>
        </p:spPr>
      </p:pic>
      <p:pic>
        <p:nvPicPr>
          <p:cNvPr id="19" name="Picture 18"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6934" y="6249317"/>
            <a:ext cx="675949" cy="449233"/>
          </a:xfrm>
          <a:prstGeom prst="rect">
            <a:avLst/>
          </a:prstGeom>
        </p:spPr>
      </p:pic>
      <p:pic>
        <p:nvPicPr>
          <p:cNvPr id="20" name="Picture 19"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6637" y="6236812"/>
            <a:ext cx="675949" cy="449233"/>
          </a:xfrm>
          <a:prstGeom prst="rect">
            <a:avLst/>
          </a:prstGeom>
        </p:spPr>
      </p:pic>
      <p:sp>
        <p:nvSpPr>
          <p:cNvPr id="22" name="TextBox 21"/>
          <p:cNvSpPr txBox="1"/>
          <p:nvPr/>
        </p:nvSpPr>
        <p:spPr>
          <a:xfrm>
            <a:off x="6075977" y="5094477"/>
            <a:ext cx="1326878" cy="1569660"/>
          </a:xfrm>
          <a:prstGeom prst="rect">
            <a:avLst/>
          </a:prstGeom>
          <a:noFill/>
          <a:ln>
            <a:solidFill>
              <a:schemeClr val="tx1"/>
            </a:solidFill>
          </a:ln>
        </p:spPr>
        <p:txBody>
          <a:bodyPr wrap="square" rtlCol="0">
            <a:spAutoFit/>
          </a:bodyPr>
          <a:lstStyle/>
          <a:p>
            <a:endParaRPr lang="en-GB" sz="1600" dirty="0" smtClean="0"/>
          </a:p>
          <a:p>
            <a:r>
              <a:rPr lang="en-GB" sz="1600" dirty="0" smtClean="0"/>
              <a:t>Core</a:t>
            </a:r>
          </a:p>
          <a:p>
            <a:endParaRPr lang="en-GB" sz="1600" dirty="0"/>
          </a:p>
          <a:p>
            <a:endParaRPr lang="en-GB" sz="1600" dirty="0" smtClean="0"/>
          </a:p>
          <a:p>
            <a:endParaRPr lang="en-GB" sz="1600" dirty="0" smtClean="0"/>
          </a:p>
          <a:p>
            <a:r>
              <a:rPr lang="en-GB" sz="1600" dirty="0" smtClean="0"/>
              <a:t>Periphery</a:t>
            </a:r>
            <a:endParaRPr lang="en-GB" sz="1600" dirty="0"/>
          </a:p>
        </p:txBody>
      </p:sp>
      <p:pic>
        <p:nvPicPr>
          <p:cNvPr id="23" name="Picture 22"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865" y="2726699"/>
            <a:ext cx="646218" cy="479257"/>
          </a:xfrm>
          <a:prstGeom prst="rect">
            <a:avLst/>
          </a:prstGeom>
          <a:ln>
            <a:solidFill>
              <a:schemeClr val="tx1"/>
            </a:solidFill>
          </a:ln>
        </p:spPr>
      </p:pic>
      <p:pic>
        <p:nvPicPr>
          <p:cNvPr id="24" name="Picture 2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000" y="3185888"/>
            <a:ext cx="646218" cy="479257"/>
          </a:xfrm>
          <a:prstGeom prst="rect">
            <a:avLst/>
          </a:prstGeom>
          <a:ln>
            <a:solidFill>
              <a:schemeClr val="tx1"/>
            </a:solidFill>
          </a:ln>
        </p:spPr>
      </p:pic>
      <p:pic>
        <p:nvPicPr>
          <p:cNvPr id="31" name="Picture 30"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000" y="6232580"/>
            <a:ext cx="675949" cy="449233"/>
          </a:xfrm>
          <a:prstGeom prst="rect">
            <a:avLst/>
          </a:prstGeom>
        </p:spPr>
      </p:pic>
      <p:pic>
        <p:nvPicPr>
          <p:cNvPr id="21" name="Picture 20"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0648" y="6248150"/>
            <a:ext cx="592435" cy="439370"/>
          </a:xfrm>
          <a:prstGeom prst="rect">
            <a:avLst/>
          </a:prstGeom>
          <a:ln>
            <a:solidFill>
              <a:schemeClr val="tx1"/>
            </a:solidFill>
          </a:ln>
        </p:spPr>
      </p:pic>
    </p:spTree>
    <p:extLst>
      <p:ext uri="{BB962C8B-B14F-4D97-AF65-F5344CB8AC3E}">
        <p14:creationId xmlns:p14="http://schemas.microsoft.com/office/powerpoint/2010/main" val="34542007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32655" y="188640"/>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Literature Review</a:t>
            </a:r>
            <a:endParaRPr lang="en-US" altLang="en-US" dirty="0">
              <a:ea typeface="ＭＳ Ｐゴシック" charset="-128"/>
            </a:endParaRPr>
          </a:p>
        </p:txBody>
      </p:sp>
      <p:sp>
        <p:nvSpPr>
          <p:cNvPr id="2" name="Text Placeholder 1"/>
          <p:cNvSpPr>
            <a:spLocks noGrp="1"/>
          </p:cNvSpPr>
          <p:nvPr>
            <p:ph type="body" sz="quarter" idx="11"/>
          </p:nvPr>
        </p:nvSpPr>
        <p:spPr>
          <a:xfrm>
            <a:off x="827584" y="839708"/>
            <a:ext cx="6587628" cy="5181580"/>
          </a:xfrm>
        </p:spPr>
        <p:txBody>
          <a:bodyPr/>
          <a:lstStyle/>
          <a:p>
            <a:r>
              <a:rPr lang="en-US" dirty="0" smtClean="0"/>
              <a:t>HR/management theoretical perspective</a:t>
            </a:r>
          </a:p>
          <a:p>
            <a:pPr lvl="1"/>
            <a:r>
              <a:rPr lang="en-US" dirty="0" smtClean="0"/>
              <a:t>Complement </a:t>
            </a:r>
            <a:r>
              <a:rPr lang="en-US" dirty="0" smtClean="0"/>
              <a:t>(</a:t>
            </a:r>
            <a:r>
              <a:rPr lang="en-US" dirty="0" smtClean="0"/>
              <a:t>Atkinson</a:t>
            </a:r>
            <a:r>
              <a:rPr lang="en-US" dirty="0"/>
              <a:t>, 1984)</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0" indent="0">
              <a:buNone/>
            </a:pPr>
            <a:endParaRPr lang="en-US" dirty="0"/>
          </a:p>
          <a:p>
            <a:endParaRPr lang="en-US" dirty="0" smtClean="0"/>
          </a:p>
          <a:p>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616576"/>
            <a:ext cx="5608865" cy="5055780"/>
          </a:xfrm>
          <a:prstGeom prst="rect">
            <a:avLst/>
          </a:prstGeom>
        </p:spPr>
      </p:pic>
    </p:spTree>
    <p:extLst>
      <p:ext uri="{BB962C8B-B14F-4D97-AF65-F5344CB8AC3E}">
        <p14:creationId xmlns:p14="http://schemas.microsoft.com/office/powerpoint/2010/main" val="481319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ea typeface="ＭＳ Ｐゴシック" charset="-128"/>
              </a:rPr>
              <a:t>Literature Review</a:t>
            </a:r>
          </a:p>
          <a:p>
            <a:endParaRPr lang="en-GB" dirty="0"/>
          </a:p>
        </p:txBody>
      </p:sp>
      <p:sp>
        <p:nvSpPr>
          <p:cNvPr id="3" name="Text Placeholder 2"/>
          <p:cNvSpPr>
            <a:spLocks noGrp="1"/>
          </p:cNvSpPr>
          <p:nvPr>
            <p:ph type="body" sz="quarter" idx="11"/>
          </p:nvPr>
        </p:nvSpPr>
        <p:spPr/>
        <p:txBody>
          <a:bodyPr/>
          <a:lstStyle/>
          <a:p>
            <a:r>
              <a:rPr lang="en-US" dirty="0" smtClean="0"/>
              <a:t>Gaps</a:t>
            </a:r>
          </a:p>
          <a:p>
            <a:endParaRPr lang="en-US" dirty="0"/>
          </a:p>
          <a:p>
            <a:pPr lvl="1"/>
            <a:r>
              <a:rPr lang="en-US" dirty="0" smtClean="0"/>
              <a:t>Changing times</a:t>
            </a:r>
          </a:p>
          <a:p>
            <a:pPr lvl="2"/>
            <a:r>
              <a:rPr lang="en-US" dirty="0" smtClean="0"/>
              <a:t>Limited </a:t>
            </a:r>
            <a:r>
              <a:rPr lang="en-US" dirty="0"/>
              <a:t>literature and mostly outdated</a:t>
            </a:r>
            <a:endParaRPr lang="en-US" b="1" dirty="0"/>
          </a:p>
          <a:p>
            <a:pPr lvl="3"/>
            <a:r>
              <a:rPr lang="en-US" dirty="0"/>
              <a:t>(e.g. Green et al., 2016 – 2010/11 students</a:t>
            </a:r>
            <a:r>
              <a:rPr lang="en-US" dirty="0" smtClean="0"/>
              <a:t>)</a:t>
            </a:r>
          </a:p>
          <a:p>
            <a:pPr lvl="2"/>
            <a:endParaRPr lang="en-US" dirty="0"/>
          </a:p>
          <a:p>
            <a:pPr lvl="1"/>
            <a:r>
              <a:rPr lang="en-US" dirty="0" smtClean="0"/>
              <a:t>Compliment or compete</a:t>
            </a:r>
          </a:p>
          <a:p>
            <a:pPr lvl="2"/>
            <a:r>
              <a:rPr lang="en-US" dirty="0" smtClean="0"/>
              <a:t>Evidence is unclear</a:t>
            </a:r>
          </a:p>
          <a:p>
            <a:pPr lvl="1"/>
            <a:endParaRPr lang="en-US" dirty="0"/>
          </a:p>
          <a:p>
            <a:pPr lvl="1"/>
            <a:r>
              <a:rPr lang="en-US" dirty="0" smtClean="0"/>
              <a:t>Spatial effects</a:t>
            </a:r>
          </a:p>
          <a:p>
            <a:pPr lvl="2"/>
            <a:r>
              <a:rPr lang="en-US" dirty="0" smtClean="0"/>
              <a:t>Limited </a:t>
            </a:r>
            <a:r>
              <a:rPr lang="en-US" dirty="0"/>
              <a:t>comparative spatial analysis</a:t>
            </a:r>
          </a:p>
          <a:p>
            <a:endParaRPr lang="en-GB" dirty="0"/>
          </a:p>
        </p:txBody>
      </p:sp>
    </p:spTree>
    <p:extLst>
      <p:ext uri="{BB962C8B-B14F-4D97-AF65-F5344CB8AC3E}">
        <p14:creationId xmlns:p14="http://schemas.microsoft.com/office/powerpoint/2010/main" val="83710877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Methodology</a:t>
            </a:r>
          </a:p>
        </p:txBody>
      </p:sp>
      <p:sp>
        <p:nvSpPr>
          <p:cNvPr id="2" name="Text Placeholder 1"/>
          <p:cNvSpPr>
            <a:spLocks noGrp="1"/>
          </p:cNvSpPr>
          <p:nvPr>
            <p:ph type="body" sz="quarter" idx="11"/>
          </p:nvPr>
        </p:nvSpPr>
        <p:spPr/>
        <p:txBody>
          <a:bodyPr/>
          <a:lstStyle/>
          <a:p>
            <a:r>
              <a:rPr lang="en-US" dirty="0" smtClean="0"/>
              <a:t>Interviews with 13 companies (to date)</a:t>
            </a:r>
            <a:endParaRPr lang="en-US" dirty="0"/>
          </a:p>
          <a:p>
            <a:pPr lvl="1"/>
            <a:r>
              <a:rPr lang="en-US" dirty="0" smtClean="0"/>
              <a:t>Hospitality, </a:t>
            </a:r>
            <a:r>
              <a:rPr lang="en-US" dirty="0" smtClean="0"/>
              <a:t>retail and contact </a:t>
            </a:r>
            <a:r>
              <a:rPr lang="en-US" dirty="0" smtClean="0"/>
              <a:t>centers</a:t>
            </a:r>
          </a:p>
          <a:p>
            <a:pPr lvl="1"/>
            <a:r>
              <a:rPr lang="en-US" dirty="0" smtClean="0"/>
              <a:t>Two city regions: Cardiff and Bristol</a:t>
            </a:r>
          </a:p>
          <a:p>
            <a:pPr lvl="1"/>
            <a:endParaRPr lang="en-US" dirty="0" smtClean="0"/>
          </a:p>
          <a:p>
            <a:r>
              <a:rPr lang="en-US" dirty="0" smtClean="0"/>
              <a:t>Interviewees have direct responsibility for employing and/or managing low pay workforce</a:t>
            </a:r>
          </a:p>
          <a:p>
            <a:endParaRPr lang="en-US" dirty="0" smtClean="0"/>
          </a:p>
          <a:p>
            <a:r>
              <a:rPr lang="en-US" dirty="0" smtClean="0"/>
              <a:t>Semi structured interviews</a:t>
            </a:r>
          </a:p>
          <a:p>
            <a:pPr lvl="1"/>
            <a:r>
              <a:rPr lang="en-US" dirty="0" smtClean="0"/>
              <a:t>Characteristics</a:t>
            </a:r>
          </a:p>
          <a:p>
            <a:pPr lvl="1"/>
            <a:r>
              <a:rPr lang="en-US" dirty="0" smtClean="0"/>
              <a:t>Treatment</a:t>
            </a:r>
          </a:p>
          <a:p>
            <a:pPr lvl="1"/>
            <a:r>
              <a:rPr lang="en-US" dirty="0" smtClean="0"/>
              <a:t>Recruitment practices</a:t>
            </a:r>
          </a:p>
          <a:p>
            <a:pPr lvl="1"/>
            <a:endParaRPr lang="en-US" dirty="0" smtClean="0"/>
          </a:p>
          <a:p>
            <a:r>
              <a:rPr lang="en-US" dirty="0" smtClean="0"/>
              <a:t>All interviews transcribed</a:t>
            </a:r>
          </a:p>
          <a:p>
            <a:endParaRPr lang="en-US" dirty="0" smtClean="0"/>
          </a:p>
          <a:p>
            <a:endParaRPr lang="en-US" dirty="0" smtClean="0"/>
          </a:p>
        </p:txBody>
      </p:sp>
    </p:spTree>
    <p:extLst>
      <p:ext uri="{BB962C8B-B14F-4D97-AF65-F5344CB8AC3E}">
        <p14:creationId xmlns:p14="http://schemas.microsoft.com/office/powerpoint/2010/main" val="214027256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Results</a:t>
            </a:r>
            <a:endParaRPr lang="en-US" altLang="en-US" dirty="0">
              <a:ea typeface="ＭＳ Ｐゴシック" charset="-128"/>
            </a:endParaRPr>
          </a:p>
        </p:txBody>
      </p:sp>
      <p:sp>
        <p:nvSpPr>
          <p:cNvPr id="2" name="Text Placeholder 1"/>
          <p:cNvSpPr>
            <a:spLocks noGrp="1"/>
          </p:cNvSpPr>
          <p:nvPr>
            <p:ph type="body" sz="quarter" idx="11"/>
          </p:nvPr>
        </p:nvSpPr>
        <p:spPr>
          <a:xfrm>
            <a:off x="827584" y="1484784"/>
            <a:ext cx="6587628" cy="4464074"/>
          </a:xfrm>
        </p:spPr>
        <p:txBody>
          <a:bodyPr/>
          <a:lstStyle/>
          <a:p>
            <a:r>
              <a:rPr lang="en-US" dirty="0" smtClean="0"/>
              <a:t>Are students and non-students the same?</a:t>
            </a:r>
          </a:p>
          <a:p>
            <a:endParaRPr lang="en-US" dirty="0"/>
          </a:p>
          <a:p>
            <a:r>
              <a:rPr lang="en-US" dirty="0" smtClean="0"/>
              <a:t>Do employers treat them equally?</a:t>
            </a:r>
          </a:p>
          <a:p>
            <a:pPr marL="0" indent="0">
              <a:buNone/>
            </a:pPr>
            <a:endParaRPr lang="en-US" dirty="0"/>
          </a:p>
          <a:p>
            <a:r>
              <a:rPr lang="en-US" dirty="0" smtClean="0"/>
              <a:t>How is the job market designed for the workforce?</a:t>
            </a:r>
          </a:p>
          <a:p>
            <a:endParaRPr lang="en-US" dirty="0"/>
          </a:p>
          <a:p>
            <a:r>
              <a:rPr lang="en-US" dirty="0" smtClean="0"/>
              <a:t>What effect does it have on career paths?</a:t>
            </a:r>
          </a:p>
          <a:p>
            <a:endParaRPr lang="en-US" dirty="0"/>
          </a:p>
          <a:p>
            <a:r>
              <a:rPr lang="en-US" dirty="0" smtClean="0"/>
              <a:t>Are </a:t>
            </a:r>
            <a:r>
              <a:rPr lang="en-US" dirty="0" smtClean="0"/>
              <a:t>there any discernable spatial effects?</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6391508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1063</TotalTime>
  <Words>1974</Words>
  <Application>Microsoft Office PowerPoint</Application>
  <PresentationFormat>On-screen Show (4:3)</PresentationFormat>
  <Paragraphs>587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Courier New</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Damian Whittard</cp:lastModifiedBy>
  <cp:revision>109</cp:revision>
  <cp:lastPrinted>2019-04-05T14:34:36Z</cp:lastPrinted>
  <dcterms:created xsi:type="dcterms:W3CDTF">2016-04-27T08:33:48Z</dcterms:created>
  <dcterms:modified xsi:type="dcterms:W3CDTF">2019-04-05T14:35:40Z</dcterms:modified>
</cp:coreProperties>
</file>