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4"/>
  </p:sldMasterIdLst>
  <p:notesMasterIdLst>
    <p:notesMasterId r:id="rId21"/>
  </p:notesMasterIdLst>
  <p:sldIdLst>
    <p:sldId id="275" r:id="rId5"/>
    <p:sldId id="276" r:id="rId6"/>
    <p:sldId id="379" r:id="rId7"/>
    <p:sldId id="365" r:id="rId8"/>
    <p:sldId id="366" r:id="rId9"/>
    <p:sldId id="369" r:id="rId10"/>
    <p:sldId id="380" r:id="rId11"/>
    <p:sldId id="260" r:id="rId12"/>
    <p:sldId id="319" r:id="rId13"/>
    <p:sldId id="294" r:id="rId14"/>
    <p:sldId id="368" r:id="rId15"/>
    <p:sldId id="314" r:id="rId16"/>
    <p:sldId id="352" r:id="rId17"/>
    <p:sldId id="358" r:id="rId18"/>
    <p:sldId id="381" r:id="rId19"/>
    <p:sldId id="372" r:id="rId20"/>
  </p:sldIdLst>
  <p:sldSz cx="12192000" cy="6858000"/>
  <p:notesSz cx="666908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AD072B"/>
    <a:srgbClr val="F73962"/>
    <a:srgbClr val="CC0099"/>
    <a:srgbClr val="FBE5D6"/>
    <a:srgbClr val="C00000"/>
    <a:srgbClr val="FFFFCC"/>
    <a:srgbClr val="F8CBAD"/>
    <a:srgbClr val="BF9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20" autoAdjust="0"/>
    <p:restoredTop sz="92761" autoAdjust="0"/>
  </p:normalViewPr>
  <p:slideViewPr>
    <p:cSldViewPr snapToGrid="0">
      <p:cViewPr varScale="1">
        <p:scale>
          <a:sx n="101" d="100"/>
          <a:sy n="101" d="100"/>
        </p:scale>
        <p:origin x="360" y="144"/>
      </p:cViewPr>
      <p:guideLst/>
    </p:cSldViewPr>
  </p:slideViewPr>
  <p:notesTextViewPr>
    <p:cViewPr>
      <p:scale>
        <a:sx n="66" d="100"/>
        <a:sy n="66"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ena Marco" userId="d7cdf2b3-6ab1-4095-a0df-684fcfeb66e4" providerId="ADAL" clId="{268F6F08-657A-4190-890D-092B95061D44}"/>
    <pc:docChg chg="custSel addSld delSld modSld sldOrd">
      <pc:chgData name="Elena Marco" userId="d7cdf2b3-6ab1-4095-a0df-684fcfeb66e4" providerId="ADAL" clId="{268F6F08-657A-4190-890D-092B95061D44}" dt="2021-04-12T15:14:03.924" v="716" actId="20577"/>
      <pc:docMkLst>
        <pc:docMk/>
      </pc:docMkLst>
      <pc:sldChg chg="addSp modSp">
        <pc:chgData name="Elena Marco" userId="d7cdf2b3-6ab1-4095-a0df-684fcfeb66e4" providerId="ADAL" clId="{268F6F08-657A-4190-890D-092B95061D44}" dt="2021-04-12T15:09:38.601" v="504" actId="108"/>
        <pc:sldMkLst>
          <pc:docMk/>
          <pc:sldMk cId="1223076717" sldId="260"/>
        </pc:sldMkLst>
        <pc:spChg chg="add mod">
          <ac:chgData name="Elena Marco" userId="d7cdf2b3-6ab1-4095-a0df-684fcfeb66e4" providerId="ADAL" clId="{268F6F08-657A-4190-890D-092B95061D44}" dt="2021-04-12T15:09:38.601" v="504" actId="108"/>
          <ac:spMkLst>
            <pc:docMk/>
            <pc:sldMk cId="1223076717" sldId="260"/>
            <ac:spMk id="14" creationId="{C90CC881-EAF9-4A64-A98B-132D846C674A}"/>
          </ac:spMkLst>
        </pc:spChg>
      </pc:sldChg>
      <pc:sldChg chg="modSp">
        <pc:chgData name="Elena Marco" userId="d7cdf2b3-6ab1-4095-a0df-684fcfeb66e4" providerId="ADAL" clId="{268F6F08-657A-4190-890D-092B95061D44}" dt="2021-04-12T13:44:21.265" v="80" actId="6549"/>
        <pc:sldMkLst>
          <pc:docMk/>
          <pc:sldMk cId="2683056903" sldId="275"/>
        </pc:sldMkLst>
        <pc:spChg chg="mod">
          <ac:chgData name="Elena Marco" userId="d7cdf2b3-6ab1-4095-a0df-684fcfeb66e4" providerId="ADAL" clId="{268F6F08-657A-4190-890D-092B95061D44}" dt="2021-04-12T13:43:56.346" v="72" actId="20577"/>
          <ac:spMkLst>
            <pc:docMk/>
            <pc:sldMk cId="2683056903" sldId="275"/>
            <ac:spMk id="2" creationId="{00000000-0000-0000-0000-000000000000}"/>
          </ac:spMkLst>
        </pc:spChg>
        <pc:spChg chg="mod">
          <ac:chgData name="Elena Marco" userId="d7cdf2b3-6ab1-4095-a0df-684fcfeb66e4" providerId="ADAL" clId="{268F6F08-657A-4190-890D-092B95061D44}" dt="2021-04-12T13:44:21.265" v="80" actId="6549"/>
          <ac:spMkLst>
            <pc:docMk/>
            <pc:sldMk cId="2683056903" sldId="275"/>
            <ac:spMk id="13313" creationId="{00000000-0000-0000-0000-000000000000}"/>
          </ac:spMkLst>
        </pc:spChg>
        <pc:spChg chg="mod">
          <ac:chgData name="Elena Marco" userId="d7cdf2b3-6ab1-4095-a0df-684fcfeb66e4" providerId="ADAL" clId="{268F6F08-657A-4190-890D-092B95061D44}" dt="2021-04-12T13:43:43.766" v="52" actId="20577"/>
          <ac:spMkLst>
            <pc:docMk/>
            <pc:sldMk cId="2683056903" sldId="275"/>
            <ac:spMk id="13315" creationId="{00000000-0000-0000-0000-000000000000}"/>
          </ac:spMkLst>
        </pc:spChg>
      </pc:sldChg>
      <pc:sldChg chg="modSp">
        <pc:chgData name="Elena Marco" userId="d7cdf2b3-6ab1-4095-a0df-684fcfeb66e4" providerId="ADAL" clId="{268F6F08-657A-4190-890D-092B95061D44}" dt="2021-04-12T13:49:07.444" v="172" actId="20577"/>
        <pc:sldMkLst>
          <pc:docMk/>
          <pc:sldMk cId="1148233503" sldId="276"/>
        </pc:sldMkLst>
        <pc:spChg chg="mod">
          <ac:chgData name="Elena Marco" userId="d7cdf2b3-6ab1-4095-a0df-684fcfeb66e4" providerId="ADAL" clId="{268F6F08-657A-4190-890D-092B95061D44}" dt="2021-04-12T13:49:07.444" v="172" actId="20577"/>
          <ac:spMkLst>
            <pc:docMk/>
            <pc:sldMk cId="1148233503" sldId="276"/>
            <ac:spMk id="2" creationId="{00000000-0000-0000-0000-000000000000}"/>
          </ac:spMkLst>
        </pc:spChg>
        <pc:picChg chg="mod modCrop">
          <ac:chgData name="Elena Marco" userId="d7cdf2b3-6ab1-4095-a0df-684fcfeb66e4" providerId="ADAL" clId="{268F6F08-657A-4190-890D-092B95061D44}" dt="2021-04-12T13:47:33.420" v="124" actId="1076"/>
          <ac:picMkLst>
            <pc:docMk/>
            <pc:sldMk cId="1148233503" sldId="276"/>
            <ac:picMk id="4" creationId="{00000000-0000-0000-0000-000000000000}"/>
          </ac:picMkLst>
        </pc:picChg>
      </pc:sldChg>
      <pc:sldChg chg="addSp delSp modSp">
        <pc:chgData name="Elena Marco" userId="d7cdf2b3-6ab1-4095-a0df-684fcfeb66e4" providerId="ADAL" clId="{268F6F08-657A-4190-890D-092B95061D44}" dt="2021-04-12T15:14:03.924" v="716" actId="20577"/>
        <pc:sldMkLst>
          <pc:docMk/>
          <pc:sldMk cId="1331224929" sldId="294"/>
        </pc:sldMkLst>
        <pc:spChg chg="del">
          <ac:chgData name="Elena Marco" userId="d7cdf2b3-6ab1-4095-a0df-684fcfeb66e4" providerId="ADAL" clId="{268F6F08-657A-4190-890D-092B95061D44}" dt="2021-04-12T15:08:12.490" v="495" actId="478"/>
          <ac:spMkLst>
            <pc:docMk/>
            <pc:sldMk cId="1331224929" sldId="294"/>
            <ac:spMk id="3" creationId="{00000000-0000-0000-0000-000000000000}"/>
          </ac:spMkLst>
        </pc:spChg>
        <pc:spChg chg="add mod">
          <ac:chgData name="Elena Marco" userId="d7cdf2b3-6ab1-4095-a0df-684fcfeb66e4" providerId="ADAL" clId="{268F6F08-657A-4190-890D-092B95061D44}" dt="2021-04-12T15:14:03.924" v="716" actId="20577"/>
          <ac:spMkLst>
            <pc:docMk/>
            <pc:sldMk cId="1331224929" sldId="294"/>
            <ac:spMk id="5" creationId="{637943E7-85DA-4217-932D-EE6AF8A9C756}"/>
          </ac:spMkLst>
        </pc:spChg>
        <pc:picChg chg="del">
          <ac:chgData name="Elena Marco" userId="d7cdf2b3-6ab1-4095-a0df-684fcfeb66e4" providerId="ADAL" clId="{268F6F08-657A-4190-890D-092B95061D44}" dt="2021-04-12T15:08:08.044" v="494" actId="478"/>
          <ac:picMkLst>
            <pc:docMk/>
            <pc:sldMk cId="1331224929" sldId="294"/>
            <ac:picMk id="11" creationId="{AF644F9F-1760-4EEF-BB85-31099CC42B13}"/>
          </ac:picMkLst>
        </pc:picChg>
      </pc:sldChg>
      <pc:sldChg chg="addSp delSp modSp">
        <pc:chgData name="Elena Marco" userId="d7cdf2b3-6ab1-4095-a0df-684fcfeb66e4" providerId="ADAL" clId="{268F6F08-657A-4190-890D-092B95061D44}" dt="2021-04-12T15:10:50.146" v="575"/>
        <pc:sldMkLst>
          <pc:docMk/>
          <pc:sldMk cId="3011695540" sldId="314"/>
        </pc:sldMkLst>
        <pc:spChg chg="del">
          <ac:chgData name="Elena Marco" userId="d7cdf2b3-6ab1-4095-a0df-684fcfeb66e4" providerId="ADAL" clId="{268F6F08-657A-4190-890D-092B95061D44}" dt="2021-04-12T15:03:47.938" v="405" actId="478"/>
          <ac:spMkLst>
            <pc:docMk/>
            <pc:sldMk cId="3011695540" sldId="314"/>
            <ac:spMk id="3" creationId="{00000000-0000-0000-0000-000000000000}"/>
          </ac:spMkLst>
        </pc:spChg>
        <pc:spChg chg="add">
          <ac:chgData name="Elena Marco" userId="d7cdf2b3-6ab1-4095-a0df-684fcfeb66e4" providerId="ADAL" clId="{268F6F08-657A-4190-890D-092B95061D44}" dt="2021-04-12T15:10:50.146" v="575"/>
          <ac:spMkLst>
            <pc:docMk/>
            <pc:sldMk cId="3011695540" sldId="314"/>
            <ac:spMk id="15" creationId="{0D4E326F-309E-4616-BEFB-2E17297EF4B7}"/>
          </ac:spMkLst>
        </pc:spChg>
        <pc:picChg chg="mod">
          <ac:chgData name="Elena Marco" userId="d7cdf2b3-6ab1-4095-a0df-684fcfeb66e4" providerId="ADAL" clId="{268F6F08-657A-4190-890D-092B95061D44}" dt="2021-04-12T15:03:54.811" v="406" actId="1076"/>
          <ac:picMkLst>
            <pc:docMk/>
            <pc:sldMk cId="3011695540" sldId="314"/>
            <ac:picMk id="4" creationId="{00000000-0000-0000-0000-000000000000}"/>
          </ac:picMkLst>
        </pc:picChg>
        <pc:picChg chg="mod">
          <ac:chgData name="Elena Marco" userId="d7cdf2b3-6ab1-4095-a0df-684fcfeb66e4" providerId="ADAL" clId="{268F6F08-657A-4190-890D-092B95061D44}" dt="2021-04-12T15:03:54.811" v="406" actId="1076"/>
          <ac:picMkLst>
            <pc:docMk/>
            <pc:sldMk cId="3011695540" sldId="314"/>
            <ac:picMk id="5" creationId="{00000000-0000-0000-0000-000000000000}"/>
          </ac:picMkLst>
        </pc:picChg>
        <pc:picChg chg="mod">
          <ac:chgData name="Elena Marco" userId="d7cdf2b3-6ab1-4095-a0df-684fcfeb66e4" providerId="ADAL" clId="{268F6F08-657A-4190-890D-092B95061D44}" dt="2021-04-12T15:03:54.811" v="406" actId="1076"/>
          <ac:picMkLst>
            <pc:docMk/>
            <pc:sldMk cId="3011695540" sldId="314"/>
            <ac:picMk id="6" creationId="{00000000-0000-0000-0000-000000000000}"/>
          </ac:picMkLst>
        </pc:picChg>
        <pc:picChg chg="mod">
          <ac:chgData name="Elena Marco" userId="d7cdf2b3-6ab1-4095-a0df-684fcfeb66e4" providerId="ADAL" clId="{268F6F08-657A-4190-890D-092B95061D44}" dt="2021-04-12T15:03:54.811" v="406" actId="1076"/>
          <ac:picMkLst>
            <pc:docMk/>
            <pc:sldMk cId="3011695540" sldId="314"/>
            <ac:picMk id="7" creationId="{00000000-0000-0000-0000-000000000000}"/>
          </ac:picMkLst>
        </pc:picChg>
        <pc:picChg chg="mod">
          <ac:chgData name="Elena Marco" userId="d7cdf2b3-6ab1-4095-a0df-684fcfeb66e4" providerId="ADAL" clId="{268F6F08-657A-4190-890D-092B95061D44}" dt="2021-04-12T15:03:54.811" v="406" actId="1076"/>
          <ac:picMkLst>
            <pc:docMk/>
            <pc:sldMk cId="3011695540" sldId="314"/>
            <ac:picMk id="8" creationId="{00000000-0000-0000-0000-000000000000}"/>
          </ac:picMkLst>
        </pc:picChg>
        <pc:picChg chg="mod">
          <ac:chgData name="Elena Marco" userId="d7cdf2b3-6ab1-4095-a0df-684fcfeb66e4" providerId="ADAL" clId="{268F6F08-657A-4190-890D-092B95061D44}" dt="2021-04-12T15:03:54.811" v="406" actId="1076"/>
          <ac:picMkLst>
            <pc:docMk/>
            <pc:sldMk cId="3011695540" sldId="314"/>
            <ac:picMk id="9" creationId="{00000000-0000-0000-0000-000000000000}"/>
          </ac:picMkLst>
        </pc:picChg>
        <pc:picChg chg="mod">
          <ac:chgData name="Elena Marco" userId="d7cdf2b3-6ab1-4095-a0df-684fcfeb66e4" providerId="ADAL" clId="{268F6F08-657A-4190-890D-092B95061D44}" dt="2021-04-12T15:03:54.811" v="406" actId="1076"/>
          <ac:picMkLst>
            <pc:docMk/>
            <pc:sldMk cId="3011695540" sldId="314"/>
            <ac:picMk id="10" creationId="{00000000-0000-0000-0000-000000000000}"/>
          </ac:picMkLst>
        </pc:picChg>
        <pc:picChg chg="mod">
          <ac:chgData name="Elena Marco" userId="d7cdf2b3-6ab1-4095-a0df-684fcfeb66e4" providerId="ADAL" clId="{268F6F08-657A-4190-890D-092B95061D44}" dt="2021-04-12T15:03:54.811" v="406" actId="1076"/>
          <ac:picMkLst>
            <pc:docMk/>
            <pc:sldMk cId="3011695540" sldId="314"/>
            <ac:picMk id="11" creationId="{00000000-0000-0000-0000-000000000000}"/>
          </ac:picMkLst>
        </pc:picChg>
        <pc:picChg chg="mod">
          <ac:chgData name="Elena Marco" userId="d7cdf2b3-6ab1-4095-a0df-684fcfeb66e4" providerId="ADAL" clId="{268F6F08-657A-4190-890D-092B95061D44}" dt="2021-04-12T15:03:54.811" v="406" actId="1076"/>
          <ac:picMkLst>
            <pc:docMk/>
            <pc:sldMk cId="3011695540" sldId="314"/>
            <ac:picMk id="12" creationId="{00000000-0000-0000-0000-000000000000}"/>
          </ac:picMkLst>
        </pc:picChg>
        <pc:picChg chg="mod">
          <ac:chgData name="Elena Marco" userId="d7cdf2b3-6ab1-4095-a0df-684fcfeb66e4" providerId="ADAL" clId="{268F6F08-657A-4190-890D-092B95061D44}" dt="2021-04-12T15:03:54.811" v="406" actId="1076"/>
          <ac:picMkLst>
            <pc:docMk/>
            <pc:sldMk cId="3011695540" sldId="314"/>
            <ac:picMk id="13" creationId="{00000000-0000-0000-0000-000000000000}"/>
          </ac:picMkLst>
        </pc:picChg>
        <pc:picChg chg="mod">
          <ac:chgData name="Elena Marco" userId="d7cdf2b3-6ab1-4095-a0df-684fcfeb66e4" providerId="ADAL" clId="{268F6F08-657A-4190-890D-092B95061D44}" dt="2021-04-12T15:03:54.811" v="406" actId="1076"/>
          <ac:picMkLst>
            <pc:docMk/>
            <pc:sldMk cId="3011695540" sldId="314"/>
            <ac:picMk id="14" creationId="{00000000-0000-0000-0000-000000000000}"/>
          </ac:picMkLst>
        </pc:picChg>
      </pc:sldChg>
      <pc:sldChg chg="addSp delSp modSp">
        <pc:chgData name="Elena Marco" userId="d7cdf2b3-6ab1-4095-a0df-684fcfeb66e4" providerId="ADAL" clId="{268F6F08-657A-4190-890D-092B95061D44}" dt="2021-04-12T15:10:55.476" v="577"/>
        <pc:sldMkLst>
          <pc:docMk/>
          <pc:sldMk cId="1908595668" sldId="352"/>
        </pc:sldMkLst>
        <pc:spChg chg="del">
          <ac:chgData name="Elena Marco" userId="d7cdf2b3-6ab1-4095-a0df-684fcfeb66e4" providerId="ADAL" clId="{268F6F08-657A-4190-890D-092B95061D44}" dt="2021-04-12T15:04:16.397" v="408" actId="478"/>
          <ac:spMkLst>
            <pc:docMk/>
            <pc:sldMk cId="1908595668" sldId="352"/>
            <ac:spMk id="3" creationId="{00000000-0000-0000-0000-000000000000}"/>
          </ac:spMkLst>
        </pc:spChg>
        <pc:spChg chg="add">
          <ac:chgData name="Elena Marco" userId="d7cdf2b3-6ab1-4095-a0df-684fcfeb66e4" providerId="ADAL" clId="{268F6F08-657A-4190-890D-092B95061D44}" dt="2021-04-12T15:10:55.476" v="577"/>
          <ac:spMkLst>
            <pc:docMk/>
            <pc:sldMk cId="1908595668" sldId="352"/>
            <ac:spMk id="5" creationId="{2D07474B-5C02-4E9F-B4EE-62D8279AD7CE}"/>
          </ac:spMkLst>
        </pc:spChg>
        <pc:picChg chg="mod">
          <ac:chgData name="Elena Marco" userId="d7cdf2b3-6ab1-4095-a0df-684fcfeb66e4" providerId="ADAL" clId="{268F6F08-657A-4190-890D-092B95061D44}" dt="2021-04-12T15:04:19.422" v="409" actId="1076"/>
          <ac:picMkLst>
            <pc:docMk/>
            <pc:sldMk cId="1908595668" sldId="352"/>
            <ac:picMk id="4" creationId="{9A256B6B-4EE2-44BD-B9C4-DF7DEDE70D05}"/>
          </ac:picMkLst>
        </pc:picChg>
      </pc:sldChg>
      <pc:sldChg chg="addSp delSp modSp">
        <pc:chgData name="Elena Marco" userId="d7cdf2b3-6ab1-4095-a0df-684fcfeb66e4" providerId="ADAL" clId="{268F6F08-657A-4190-890D-092B95061D44}" dt="2021-04-12T15:11:00.128" v="578"/>
        <pc:sldMkLst>
          <pc:docMk/>
          <pc:sldMk cId="2249977900" sldId="358"/>
        </pc:sldMkLst>
        <pc:spChg chg="del">
          <ac:chgData name="Elena Marco" userId="d7cdf2b3-6ab1-4095-a0df-684fcfeb66e4" providerId="ADAL" clId="{268F6F08-657A-4190-890D-092B95061D44}" dt="2021-04-12T15:04:26.195" v="410" actId="478"/>
          <ac:spMkLst>
            <pc:docMk/>
            <pc:sldMk cId="2249977900" sldId="358"/>
            <ac:spMk id="3" creationId="{00000000-0000-0000-0000-000000000000}"/>
          </ac:spMkLst>
        </pc:spChg>
        <pc:spChg chg="add">
          <ac:chgData name="Elena Marco" userId="d7cdf2b3-6ab1-4095-a0df-684fcfeb66e4" providerId="ADAL" clId="{268F6F08-657A-4190-890D-092B95061D44}" dt="2021-04-12T15:11:00.128" v="578"/>
          <ac:spMkLst>
            <pc:docMk/>
            <pc:sldMk cId="2249977900" sldId="358"/>
            <ac:spMk id="4" creationId="{BADB4A1F-09F8-42F6-A595-212D56D133DA}"/>
          </ac:spMkLst>
        </pc:spChg>
        <pc:picChg chg="mod modCrop">
          <ac:chgData name="Elena Marco" userId="d7cdf2b3-6ab1-4095-a0df-684fcfeb66e4" providerId="ADAL" clId="{268F6F08-657A-4190-890D-092B95061D44}" dt="2021-04-12T15:05:45.389" v="420" actId="1076"/>
          <ac:picMkLst>
            <pc:docMk/>
            <pc:sldMk cId="2249977900" sldId="358"/>
            <ac:picMk id="6" creationId="{FC4027C9-2F1B-4C72-9637-E7806717EC99}"/>
          </ac:picMkLst>
        </pc:picChg>
      </pc:sldChg>
      <pc:sldChg chg="add ord">
        <pc:chgData name="Elena Marco" userId="d7cdf2b3-6ab1-4095-a0df-684fcfeb66e4" providerId="ADAL" clId="{268F6F08-657A-4190-890D-092B95061D44}" dt="2021-04-12T13:58:20.965" v="354"/>
        <pc:sldMkLst>
          <pc:docMk/>
          <pc:sldMk cId="2121836383" sldId="365"/>
        </pc:sldMkLst>
      </pc:sldChg>
      <pc:sldChg chg="add ord">
        <pc:chgData name="Elena Marco" userId="d7cdf2b3-6ab1-4095-a0df-684fcfeb66e4" providerId="ADAL" clId="{268F6F08-657A-4190-890D-092B95061D44}" dt="2021-04-12T13:58:20.965" v="354"/>
        <pc:sldMkLst>
          <pc:docMk/>
          <pc:sldMk cId="3637224458" sldId="366"/>
        </pc:sldMkLst>
      </pc:sldChg>
      <pc:sldChg chg="addSp delSp modSp">
        <pc:chgData name="Elena Marco" userId="d7cdf2b3-6ab1-4095-a0df-684fcfeb66e4" providerId="ADAL" clId="{268F6F08-657A-4190-890D-092B95061D44}" dt="2021-04-12T15:10:39.999" v="574" actId="732"/>
        <pc:sldMkLst>
          <pc:docMk/>
          <pc:sldMk cId="740228726" sldId="368"/>
        </pc:sldMkLst>
        <pc:spChg chg="del">
          <ac:chgData name="Elena Marco" userId="d7cdf2b3-6ab1-4095-a0df-684fcfeb66e4" providerId="ADAL" clId="{268F6F08-657A-4190-890D-092B95061D44}" dt="2021-04-12T14:58:40.422" v="384" actId="478"/>
          <ac:spMkLst>
            <pc:docMk/>
            <pc:sldMk cId="740228726" sldId="368"/>
            <ac:spMk id="3" creationId="{00000000-0000-0000-0000-000000000000}"/>
          </ac:spMkLst>
        </pc:spChg>
        <pc:spChg chg="add mod">
          <ac:chgData name="Elena Marco" userId="d7cdf2b3-6ab1-4095-a0df-684fcfeb66e4" providerId="ADAL" clId="{268F6F08-657A-4190-890D-092B95061D44}" dt="2021-04-12T15:10:15.148" v="516" actId="20577"/>
          <ac:spMkLst>
            <pc:docMk/>
            <pc:sldMk cId="740228726" sldId="368"/>
            <ac:spMk id="12" creationId="{750DA03B-C9D1-4729-BE42-30DD5E30AD0C}"/>
          </ac:spMkLst>
        </pc:spChg>
        <pc:graphicFrameChg chg="add del mod ord">
          <ac:chgData name="Elena Marco" userId="d7cdf2b3-6ab1-4095-a0df-684fcfeb66e4" providerId="ADAL" clId="{268F6F08-657A-4190-890D-092B95061D44}" dt="2021-04-12T15:10:28.857" v="573" actId="1036"/>
          <ac:graphicFrameMkLst>
            <pc:docMk/>
            <pc:sldMk cId="740228726" sldId="368"/>
            <ac:graphicFrameMk id="9" creationId="{D4B9D281-C49E-49EF-96EB-061813D44EF1}"/>
          </ac:graphicFrameMkLst>
        </pc:graphicFrameChg>
        <pc:picChg chg="del">
          <ac:chgData name="Elena Marco" userId="d7cdf2b3-6ab1-4095-a0df-684fcfeb66e4" providerId="ADAL" clId="{268F6F08-657A-4190-890D-092B95061D44}" dt="2021-04-12T14:58:43.320" v="385" actId="478"/>
          <ac:picMkLst>
            <pc:docMk/>
            <pc:sldMk cId="740228726" sldId="368"/>
            <ac:picMk id="7" creationId="{C11F6794-862A-4128-A8D5-D320F1F010C6}"/>
          </ac:picMkLst>
        </pc:picChg>
        <pc:picChg chg="del mod ord">
          <ac:chgData name="Elena Marco" userId="d7cdf2b3-6ab1-4095-a0df-684fcfeb66e4" providerId="ADAL" clId="{268F6F08-657A-4190-890D-092B95061D44}" dt="2021-04-12T15:06:46.596" v="423" actId="478"/>
          <ac:picMkLst>
            <pc:docMk/>
            <pc:sldMk cId="740228726" sldId="368"/>
            <ac:picMk id="8" creationId="{BAC3E6B8-C411-437C-9B38-E40A2B94F1C3}"/>
          </ac:picMkLst>
        </pc:picChg>
        <pc:picChg chg="del">
          <ac:chgData name="Elena Marco" userId="d7cdf2b3-6ab1-4095-a0df-684fcfeb66e4" providerId="ADAL" clId="{268F6F08-657A-4190-890D-092B95061D44}" dt="2021-04-12T14:59:18.774" v="392" actId="478"/>
          <ac:picMkLst>
            <pc:docMk/>
            <pc:sldMk cId="740228726" sldId="368"/>
            <ac:picMk id="10" creationId="{00000000-0000-0000-0000-000000000000}"/>
          </ac:picMkLst>
        </pc:picChg>
        <pc:picChg chg="add mod modCrop">
          <ac:chgData name="Elena Marco" userId="d7cdf2b3-6ab1-4095-a0df-684fcfeb66e4" providerId="ADAL" clId="{268F6F08-657A-4190-890D-092B95061D44}" dt="2021-04-12T15:10:39.999" v="574" actId="732"/>
          <ac:picMkLst>
            <pc:docMk/>
            <pc:sldMk cId="740228726" sldId="368"/>
            <ac:picMk id="11" creationId="{79A24BB6-0389-4120-9ED5-4833FFC82640}"/>
          </ac:picMkLst>
        </pc:picChg>
      </pc:sldChg>
      <pc:sldChg chg="modSp add">
        <pc:chgData name="Elena Marco" userId="d7cdf2b3-6ab1-4095-a0df-684fcfeb66e4" providerId="ADAL" clId="{268F6F08-657A-4190-890D-092B95061D44}" dt="2021-04-12T14:00:31.500" v="382" actId="20577"/>
        <pc:sldMkLst>
          <pc:docMk/>
          <pc:sldMk cId="2888915629" sldId="369"/>
        </pc:sldMkLst>
        <pc:spChg chg="mod">
          <ac:chgData name="Elena Marco" userId="d7cdf2b3-6ab1-4095-a0df-684fcfeb66e4" providerId="ADAL" clId="{268F6F08-657A-4190-890D-092B95061D44}" dt="2021-04-12T14:00:31.500" v="382" actId="20577"/>
          <ac:spMkLst>
            <pc:docMk/>
            <pc:sldMk cId="2888915629" sldId="369"/>
            <ac:spMk id="17" creationId="{00000000-0000-0000-0000-000000000000}"/>
          </ac:spMkLst>
        </pc:spChg>
      </pc:sldChg>
      <pc:sldChg chg="modSp add modAnim">
        <pc:chgData name="Elena Marco" userId="d7cdf2b3-6ab1-4095-a0df-684fcfeb66e4" providerId="ADAL" clId="{268F6F08-657A-4190-890D-092B95061D44}" dt="2021-04-12T15:13:19.058" v="708" actId="1076"/>
        <pc:sldMkLst>
          <pc:docMk/>
          <pc:sldMk cId="2722264773" sldId="379"/>
        </pc:sldMkLst>
        <pc:spChg chg="mod">
          <ac:chgData name="Elena Marco" userId="d7cdf2b3-6ab1-4095-a0df-684fcfeb66e4" providerId="ADAL" clId="{268F6F08-657A-4190-890D-092B95061D44}" dt="2021-04-12T15:08:56.499" v="499" actId="108"/>
          <ac:spMkLst>
            <pc:docMk/>
            <pc:sldMk cId="2722264773" sldId="379"/>
            <ac:spMk id="5" creationId="{00000000-0000-0000-0000-000000000000}"/>
          </ac:spMkLst>
        </pc:spChg>
        <pc:spChg chg="mod">
          <ac:chgData name="Elena Marco" userId="d7cdf2b3-6ab1-4095-a0df-684fcfeb66e4" providerId="ADAL" clId="{268F6F08-657A-4190-890D-092B95061D44}" dt="2021-04-12T15:13:19.058" v="708" actId="1076"/>
          <ac:spMkLst>
            <pc:docMk/>
            <pc:sldMk cId="2722264773" sldId="379"/>
            <ac:spMk id="7" creationId="{00000000-0000-0000-0000-000000000000}"/>
          </ac:spMkLst>
        </pc:spChg>
        <pc:spChg chg="mod">
          <ac:chgData name="Elena Marco" userId="d7cdf2b3-6ab1-4095-a0df-684fcfeb66e4" providerId="ADAL" clId="{268F6F08-657A-4190-890D-092B95061D44}" dt="2021-04-12T13:55:54.455" v="343" actId="13926"/>
          <ac:spMkLst>
            <pc:docMk/>
            <pc:sldMk cId="2722264773" sldId="379"/>
            <ac:spMk id="8" creationId="{00000000-0000-0000-0000-000000000000}"/>
          </ac:spMkLst>
        </pc:spChg>
        <pc:spChg chg="mod">
          <ac:chgData name="Elena Marco" userId="d7cdf2b3-6ab1-4095-a0df-684fcfeb66e4" providerId="ADAL" clId="{268F6F08-657A-4190-890D-092B95061D44}" dt="2021-04-12T13:56:02.640" v="345" actId="1076"/>
          <ac:spMkLst>
            <pc:docMk/>
            <pc:sldMk cId="2722264773" sldId="379"/>
            <ac:spMk id="9" creationId="{00000000-0000-0000-0000-000000000000}"/>
          </ac:spMkLst>
        </pc:spChg>
      </pc:sldChg>
      <pc:sldChg chg="modSp add">
        <pc:chgData name="Elena Marco" userId="d7cdf2b3-6ab1-4095-a0df-684fcfeb66e4" providerId="ADAL" clId="{268F6F08-657A-4190-890D-092B95061D44}" dt="2021-04-12T15:09:31.660" v="503" actId="108"/>
        <pc:sldMkLst>
          <pc:docMk/>
          <pc:sldMk cId="753962731" sldId="380"/>
        </pc:sldMkLst>
        <pc:spChg chg="mod">
          <ac:chgData name="Elena Marco" userId="d7cdf2b3-6ab1-4095-a0df-684fcfeb66e4" providerId="ADAL" clId="{268F6F08-657A-4190-890D-092B95061D44}" dt="2021-04-12T15:09:31.660" v="503" actId="108"/>
          <ac:spMkLst>
            <pc:docMk/>
            <pc:sldMk cId="753962731" sldId="380"/>
            <ac:spMk id="4" creationId="{00000000-0000-0000-0000-000000000000}"/>
          </ac:spMkLst>
        </pc:spChg>
      </pc:sldChg>
      <pc:sldChg chg="addSp delSp modSp add">
        <pc:chgData name="Elena Marco" userId="d7cdf2b3-6ab1-4095-a0df-684fcfeb66e4" providerId="ADAL" clId="{268F6F08-657A-4190-890D-092B95061D44}" dt="2021-04-12T15:11:12.821" v="591" actId="478"/>
        <pc:sldMkLst>
          <pc:docMk/>
          <pc:sldMk cId="1370846344" sldId="381"/>
        </pc:sldMkLst>
        <pc:spChg chg="add mod">
          <ac:chgData name="Elena Marco" userId="d7cdf2b3-6ab1-4095-a0df-684fcfeb66e4" providerId="ADAL" clId="{268F6F08-657A-4190-890D-092B95061D44}" dt="2021-04-12T15:11:10.724" v="590" actId="20577"/>
          <ac:spMkLst>
            <pc:docMk/>
            <pc:sldMk cId="1370846344" sldId="381"/>
            <ac:spMk id="3" creationId="{EB6EBA07-B1CD-44E0-9A15-7B8BCCF27BEA}"/>
          </ac:spMkLst>
        </pc:spChg>
        <pc:picChg chg="del">
          <ac:chgData name="Elena Marco" userId="d7cdf2b3-6ab1-4095-a0df-684fcfeb66e4" providerId="ADAL" clId="{268F6F08-657A-4190-890D-092B95061D44}" dt="2021-04-12T15:11:12.821" v="591" actId="478"/>
          <ac:picMkLst>
            <pc:docMk/>
            <pc:sldMk cId="1370846344" sldId="381"/>
            <ac:picMk id="6" creationId="{FC4027C9-2F1B-4C72-9637-E7806717EC99}"/>
          </ac:picMkLst>
        </pc:picChg>
      </pc:sldChg>
    </pc:docChg>
  </pc:docChgLst>
  <pc:docChgLst>
    <pc:chgData name="Elena Marco" userId="d7cdf2b3-6ab1-4095-a0df-684fcfeb66e4" providerId="ADAL" clId="{5EF145D6-3720-408D-B9E8-1D2E1247310A}"/>
    <pc:docChg chg="undo custSel addSld delSld modSld modNotesMaster">
      <pc:chgData name="Elena Marco" userId="d7cdf2b3-6ab1-4095-a0df-684fcfeb66e4" providerId="ADAL" clId="{5EF145D6-3720-408D-B9E8-1D2E1247310A}" dt="2021-04-14T11:35:20.170" v="184" actId="20577"/>
      <pc:docMkLst>
        <pc:docMk/>
      </pc:docMkLst>
      <pc:sldChg chg="modAnim">
        <pc:chgData name="Elena Marco" userId="d7cdf2b3-6ab1-4095-a0df-684fcfeb66e4" providerId="ADAL" clId="{5EF145D6-3720-408D-B9E8-1D2E1247310A}" dt="2021-04-14T09:22:16.068" v="130"/>
        <pc:sldMkLst>
          <pc:docMk/>
          <pc:sldMk cId="1223076717" sldId="260"/>
        </pc:sldMkLst>
      </pc:sldChg>
      <pc:sldChg chg="addSp modSp">
        <pc:chgData name="Elena Marco" userId="d7cdf2b3-6ab1-4095-a0df-684fcfeb66e4" providerId="ADAL" clId="{5EF145D6-3720-408D-B9E8-1D2E1247310A}" dt="2021-04-14T10:20:24.362" v="181" actId="20577"/>
        <pc:sldMkLst>
          <pc:docMk/>
          <pc:sldMk cId="2683056903" sldId="275"/>
        </pc:sldMkLst>
        <pc:spChg chg="add mod">
          <ac:chgData name="Elena Marco" userId="d7cdf2b3-6ab1-4095-a0df-684fcfeb66e4" providerId="ADAL" clId="{5EF145D6-3720-408D-B9E8-1D2E1247310A}" dt="2021-04-14T10:20:24.362" v="181" actId="20577"/>
          <ac:spMkLst>
            <pc:docMk/>
            <pc:sldMk cId="2683056903" sldId="275"/>
            <ac:spMk id="6" creationId="{44D11399-ACD9-4612-BF6F-7A0B9F0B3EFD}"/>
          </ac:spMkLst>
        </pc:spChg>
      </pc:sldChg>
      <pc:sldChg chg="addSp delSp modSp modAnim">
        <pc:chgData name="Elena Marco" userId="d7cdf2b3-6ab1-4095-a0df-684fcfeb66e4" providerId="ADAL" clId="{5EF145D6-3720-408D-B9E8-1D2E1247310A}" dt="2021-04-14T09:22:27.111" v="131"/>
        <pc:sldMkLst>
          <pc:docMk/>
          <pc:sldMk cId="1331224929" sldId="294"/>
        </pc:sldMkLst>
        <pc:spChg chg="add mod topLvl">
          <ac:chgData name="Elena Marco" userId="d7cdf2b3-6ab1-4095-a0df-684fcfeb66e4" providerId="ADAL" clId="{5EF145D6-3720-408D-B9E8-1D2E1247310A}" dt="2021-04-13T08:23:27.997" v="17" actId="165"/>
          <ac:spMkLst>
            <pc:docMk/>
            <pc:sldMk cId="1331224929" sldId="294"/>
            <ac:spMk id="4" creationId="{52DF7C55-9C23-4D11-9162-B3CA2B2D9978}"/>
          </ac:spMkLst>
        </pc:spChg>
        <pc:spChg chg="add mod topLvl">
          <ac:chgData name="Elena Marco" userId="d7cdf2b3-6ab1-4095-a0df-684fcfeb66e4" providerId="ADAL" clId="{5EF145D6-3720-408D-B9E8-1D2E1247310A}" dt="2021-04-13T08:23:27.997" v="17" actId="165"/>
          <ac:spMkLst>
            <pc:docMk/>
            <pc:sldMk cId="1331224929" sldId="294"/>
            <ac:spMk id="7" creationId="{A5E23775-31F4-4D17-A31D-9B6353EDD80A}"/>
          </ac:spMkLst>
        </pc:spChg>
        <pc:spChg chg="add mod topLvl">
          <ac:chgData name="Elena Marco" userId="d7cdf2b3-6ab1-4095-a0df-684fcfeb66e4" providerId="ADAL" clId="{5EF145D6-3720-408D-B9E8-1D2E1247310A}" dt="2021-04-13T08:23:27.997" v="17" actId="165"/>
          <ac:spMkLst>
            <pc:docMk/>
            <pc:sldMk cId="1331224929" sldId="294"/>
            <ac:spMk id="8" creationId="{D9F2E9A5-CD0D-425C-B402-7DD8F137F35D}"/>
          </ac:spMkLst>
        </pc:spChg>
        <pc:spChg chg="add mod topLvl">
          <ac:chgData name="Elena Marco" userId="d7cdf2b3-6ab1-4095-a0df-684fcfeb66e4" providerId="ADAL" clId="{5EF145D6-3720-408D-B9E8-1D2E1247310A}" dt="2021-04-13T08:23:27.997" v="17" actId="165"/>
          <ac:spMkLst>
            <pc:docMk/>
            <pc:sldMk cId="1331224929" sldId="294"/>
            <ac:spMk id="9" creationId="{1DB6ECF9-19BB-4509-9552-7EC4E9E56274}"/>
          </ac:spMkLst>
        </pc:spChg>
        <pc:spChg chg="add mod topLvl">
          <ac:chgData name="Elena Marco" userId="d7cdf2b3-6ab1-4095-a0df-684fcfeb66e4" providerId="ADAL" clId="{5EF145D6-3720-408D-B9E8-1D2E1247310A}" dt="2021-04-13T08:23:27.997" v="17" actId="165"/>
          <ac:spMkLst>
            <pc:docMk/>
            <pc:sldMk cId="1331224929" sldId="294"/>
            <ac:spMk id="10" creationId="{0856FEC5-D64F-467B-A9B7-865DFE3AA513}"/>
          </ac:spMkLst>
        </pc:spChg>
        <pc:spChg chg="add mod topLvl">
          <ac:chgData name="Elena Marco" userId="d7cdf2b3-6ab1-4095-a0df-684fcfeb66e4" providerId="ADAL" clId="{5EF145D6-3720-408D-B9E8-1D2E1247310A}" dt="2021-04-13T08:23:27.997" v="17" actId="165"/>
          <ac:spMkLst>
            <pc:docMk/>
            <pc:sldMk cId="1331224929" sldId="294"/>
            <ac:spMk id="11" creationId="{F2BF9EBB-86DF-4051-B1E3-23131FEFB72A}"/>
          </ac:spMkLst>
        </pc:spChg>
        <pc:grpChg chg="add del mod">
          <ac:chgData name="Elena Marco" userId="d7cdf2b3-6ab1-4095-a0df-684fcfeb66e4" providerId="ADAL" clId="{5EF145D6-3720-408D-B9E8-1D2E1247310A}" dt="2021-04-13T08:23:27.997" v="17" actId="165"/>
          <ac:grpSpMkLst>
            <pc:docMk/>
            <pc:sldMk cId="1331224929" sldId="294"/>
            <ac:grpSpMk id="2" creationId="{3A351AF1-E5C2-4AFD-A918-679EB273DCE1}"/>
          </ac:grpSpMkLst>
        </pc:grpChg>
      </pc:sldChg>
      <pc:sldChg chg="modNotesTx">
        <pc:chgData name="Elena Marco" userId="d7cdf2b3-6ab1-4095-a0df-684fcfeb66e4" providerId="ADAL" clId="{5EF145D6-3720-408D-B9E8-1D2E1247310A}" dt="2021-04-13T08:48:07.540" v="37" actId="20577"/>
        <pc:sldMkLst>
          <pc:docMk/>
          <pc:sldMk cId="3011695540" sldId="314"/>
        </pc:sldMkLst>
      </pc:sldChg>
      <pc:sldChg chg="add">
        <pc:chgData name="Elena Marco" userId="d7cdf2b3-6ab1-4095-a0df-684fcfeb66e4" providerId="ADAL" clId="{5EF145D6-3720-408D-B9E8-1D2E1247310A}" dt="2021-04-14T09:21:31.603" v="129"/>
        <pc:sldMkLst>
          <pc:docMk/>
          <pc:sldMk cId="3738990063" sldId="319"/>
        </pc:sldMkLst>
      </pc:sldChg>
      <pc:sldChg chg="del">
        <pc:chgData name="Elena Marco" userId="d7cdf2b3-6ab1-4095-a0df-684fcfeb66e4" providerId="ADAL" clId="{5EF145D6-3720-408D-B9E8-1D2E1247310A}" dt="2021-04-14T07:16:25.467" v="127" actId="2696"/>
        <pc:sldMkLst>
          <pc:docMk/>
          <pc:sldMk cId="3624866192" sldId="332"/>
        </pc:sldMkLst>
      </pc:sldChg>
      <pc:sldChg chg="del modNotesTx">
        <pc:chgData name="Elena Marco" userId="d7cdf2b3-6ab1-4095-a0df-684fcfeb66e4" providerId="ADAL" clId="{5EF145D6-3720-408D-B9E8-1D2E1247310A}" dt="2021-04-14T09:12:16.581" v="128" actId="2696"/>
        <pc:sldMkLst>
          <pc:docMk/>
          <pc:sldMk cId="4243673027" sldId="345"/>
        </pc:sldMkLst>
      </pc:sldChg>
      <pc:sldChg chg="modNotesTx">
        <pc:chgData name="Elena Marco" userId="d7cdf2b3-6ab1-4095-a0df-684fcfeb66e4" providerId="ADAL" clId="{5EF145D6-3720-408D-B9E8-1D2E1247310A}" dt="2021-04-13T08:48:37.918" v="38" actId="20577"/>
        <pc:sldMkLst>
          <pc:docMk/>
          <pc:sldMk cId="2249977900" sldId="358"/>
        </pc:sldMkLst>
      </pc:sldChg>
      <pc:sldChg chg="modNotesTx">
        <pc:chgData name="Elena Marco" userId="d7cdf2b3-6ab1-4095-a0df-684fcfeb66e4" providerId="ADAL" clId="{5EF145D6-3720-408D-B9E8-1D2E1247310A}" dt="2021-04-13T08:47:46.989" v="36" actId="20577"/>
        <pc:sldMkLst>
          <pc:docMk/>
          <pc:sldMk cId="740228726" sldId="368"/>
        </pc:sldMkLst>
      </pc:sldChg>
      <pc:sldChg chg="delSp modSp modAnim">
        <pc:chgData name="Elena Marco" userId="d7cdf2b3-6ab1-4095-a0df-684fcfeb66e4" providerId="ADAL" clId="{5EF145D6-3720-408D-B9E8-1D2E1247310A}" dt="2021-04-14T07:16:11.648" v="126" actId="478"/>
        <pc:sldMkLst>
          <pc:docMk/>
          <pc:sldMk cId="2722264773" sldId="379"/>
        </pc:sldMkLst>
        <pc:spChg chg="del">
          <ac:chgData name="Elena Marco" userId="d7cdf2b3-6ab1-4095-a0df-684fcfeb66e4" providerId="ADAL" clId="{5EF145D6-3720-408D-B9E8-1D2E1247310A}" dt="2021-04-14T07:16:11.648" v="126" actId="478"/>
          <ac:spMkLst>
            <pc:docMk/>
            <pc:sldMk cId="2722264773" sldId="379"/>
            <ac:spMk id="8" creationId="{00000000-0000-0000-0000-000000000000}"/>
          </ac:spMkLst>
        </pc:spChg>
        <pc:spChg chg="mod">
          <ac:chgData name="Elena Marco" userId="d7cdf2b3-6ab1-4095-a0df-684fcfeb66e4" providerId="ADAL" clId="{5EF145D6-3720-408D-B9E8-1D2E1247310A}" dt="2021-04-13T08:17:37.666" v="4" actId="20577"/>
          <ac:spMkLst>
            <pc:docMk/>
            <pc:sldMk cId="2722264773" sldId="379"/>
            <ac:spMk id="9" creationId="{00000000-0000-0000-0000-000000000000}"/>
          </ac:spMkLst>
        </pc:spChg>
      </pc:sldChg>
      <pc:sldChg chg="addSp modSp">
        <pc:chgData name="Elena Marco" userId="d7cdf2b3-6ab1-4095-a0df-684fcfeb66e4" providerId="ADAL" clId="{5EF145D6-3720-408D-B9E8-1D2E1247310A}" dt="2021-04-14T11:35:20.170" v="184" actId="20577"/>
        <pc:sldMkLst>
          <pc:docMk/>
          <pc:sldMk cId="1370846344" sldId="381"/>
        </pc:sldMkLst>
        <pc:spChg chg="add mod">
          <ac:chgData name="Elena Marco" userId="d7cdf2b3-6ab1-4095-a0df-684fcfeb66e4" providerId="ADAL" clId="{5EF145D6-3720-408D-B9E8-1D2E1247310A}" dt="2021-04-14T11:35:20.170" v="184" actId="20577"/>
          <ac:spMkLst>
            <pc:docMk/>
            <pc:sldMk cId="1370846344" sldId="381"/>
            <ac:spMk id="2" creationId="{27A693B2-6F2B-496E-9F23-52232EA89135}"/>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889938" cy="497441"/>
          </a:xfrm>
          <a:prstGeom prst="rect">
            <a:avLst/>
          </a:prstGeom>
        </p:spPr>
        <p:txBody>
          <a:bodyPr vert="horz" lIns="90285" tIns="45143" rIns="90285" bIns="45143" rtlCol="0"/>
          <a:lstStyle>
            <a:lvl1pPr algn="l">
              <a:defRPr sz="1200"/>
            </a:lvl1pPr>
          </a:lstStyle>
          <a:p>
            <a:endParaRPr lang="en-GB"/>
          </a:p>
        </p:txBody>
      </p:sp>
      <p:sp>
        <p:nvSpPr>
          <p:cNvPr id="3" name="Date Placeholder 2"/>
          <p:cNvSpPr>
            <a:spLocks noGrp="1"/>
          </p:cNvSpPr>
          <p:nvPr>
            <p:ph type="dt" idx="1"/>
          </p:nvPr>
        </p:nvSpPr>
        <p:spPr>
          <a:xfrm>
            <a:off x="3777607" y="1"/>
            <a:ext cx="2889938" cy="497441"/>
          </a:xfrm>
          <a:prstGeom prst="rect">
            <a:avLst/>
          </a:prstGeom>
        </p:spPr>
        <p:txBody>
          <a:bodyPr vert="horz" lIns="90285" tIns="45143" rIns="90285" bIns="45143" rtlCol="0"/>
          <a:lstStyle>
            <a:lvl1pPr algn="r">
              <a:defRPr sz="1200"/>
            </a:lvl1pPr>
          </a:lstStyle>
          <a:p>
            <a:fld id="{8BC07969-64B1-49D9-A134-66A040C05337}" type="datetimeFigureOut">
              <a:rPr lang="en-GB" smtClean="0"/>
              <a:t>14/04/2021</a:t>
            </a:fld>
            <a:endParaRPr lang="en-GB"/>
          </a:p>
        </p:txBody>
      </p:sp>
      <p:sp>
        <p:nvSpPr>
          <p:cNvPr id="4" name="Slide Image Placeholder 3"/>
          <p:cNvSpPr>
            <a:spLocks noGrp="1" noRot="1" noChangeAspect="1"/>
          </p:cNvSpPr>
          <p:nvPr>
            <p:ph type="sldImg" idx="2"/>
          </p:nvPr>
        </p:nvSpPr>
        <p:spPr>
          <a:xfrm>
            <a:off x="357188" y="1239838"/>
            <a:ext cx="5954712" cy="3351212"/>
          </a:xfrm>
          <a:prstGeom prst="rect">
            <a:avLst/>
          </a:prstGeom>
          <a:noFill/>
          <a:ln w="12700">
            <a:solidFill>
              <a:prstClr val="black"/>
            </a:solidFill>
          </a:ln>
        </p:spPr>
        <p:txBody>
          <a:bodyPr vert="horz" lIns="90285" tIns="45143" rIns="90285" bIns="45143" rtlCol="0" anchor="ctr"/>
          <a:lstStyle/>
          <a:p>
            <a:endParaRPr lang="en-GB"/>
          </a:p>
        </p:txBody>
      </p:sp>
      <p:sp>
        <p:nvSpPr>
          <p:cNvPr id="5" name="Notes Placeholder 4"/>
          <p:cNvSpPr>
            <a:spLocks noGrp="1"/>
          </p:cNvSpPr>
          <p:nvPr>
            <p:ph type="body" sz="quarter" idx="3"/>
          </p:nvPr>
        </p:nvSpPr>
        <p:spPr>
          <a:xfrm>
            <a:off x="666909" y="4777967"/>
            <a:ext cx="5335270" cy="3908238"/>
          </a:xfrm>
          <a:prstGeom prst="rect">
            <a:avLst/>
          </a:prstGeom>
        </p:spPr>
        <p:txBody>
          <a:bodyPr vert="horz" lIns="90285" tIns="45143" rIns="90285" bIns="4514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429198"/>
            <a:ext cx="2889938" cy="497441"/>
          </a:xfrm>
          <a:prstGeom prst="rect">
            <a:avLst/>
          </a:prstGeom>
        </p:spPr>
        <p:txBody>
          <a:bodyPr vert="horz" lIns="90285" tIns="45143" rIns="90285" bIns="45143"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429198"/>
            <a:ext cx="2889938" cy="497441"/>
          </a:xfrm>
          <a:prstGeom prst="rect">
            <a:avLst/>
          </a:prstGeom>
        </p:spPr>
        <p:txBody>
          <a:bodyPr vert="horz" lIns="90285" tIns="45143" rIns="90285" bIns="45143" rtlCol="0" anchor="b"/>
          <a:lstStyle>
            <a:lvl1pPr algn="r">
              <a:defRPr sz="1200"/>
            </a:lvl1pPr>
          </a:lstStyle>
          <a:p>
            <a:fld id="{0C242BD7-A746-43C4-BDC7-0CE95B647E18}" type="slidenum">
              <a:rPr lang="en-GB" smtClean="0"/>
              <a:t>‹#›</a:t>
            </a:fld>
            <a:endParaRPr lang="en-GB"/>
          </a:p>
        </p:txBody>
      </p:sp>
    </p:spTree>
    <p:extLst>
      <p:ext uri="{BB962C8B-B14F-4D97-AF65-F5344CB8AC3E}">
        <p14:creationId xmlns:p14="http://schemas.microsoft.com/office/powerpoint/2010/main" val="3867444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242BD7-A746-43C4-BDC7-0CE95B647E18}" type="slidenum">
              <a:rPr lang="en-GB" smtClean="0"/>
              <a:t>1</a:t>
            </a:fld>
            <a:endParaRPr lang="en-GB"/>
          </a:p>
        </p:txBody>
      </p:sp>
    </p:spTree>
    <p:extLst>
      <p:ext uri="{BB962C8B-B14F-4D97-AF65-F5344CB8AC3E}">
        <p14:creationId xmlns:p14="http://schemas.microsoft.com/office/powerpoint/2010/main" val="2361923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2846">
              <a:defRPr/>
            </a:pPr>
            <a:r>
              <a:rPr lang="en-GB" dirty="0">
                <a:latin typeface="Garamond" panose="02020404030301010803" pitchFamily="18" charset="0"/>
              </a:rPr>
              <a:t>To understand how the design of today’s domestic space has changed over time, and to identify the role that material possessions have played in this change</a:t>
            </a:r>
            <a:r>
              <a:rPr lang="en-GB" sz="1000" dirty="0">
                <a:latin typeface="Garamond" panose="02020404030301010803" pitchFamily="18" charset="0"/>
              </a:rPr>
              <a:t>.</a:t>
            </a:r>
          </a:p>
          <a:p>
            <a:pPr defTabSz="902846">
              <a:defRPr/>
            </a:pPr>
            <a:r>
              <a:rPr lang="en-GB" sz="1000" dirty="0">
                <a:solidFill>
                  <a:schemeClr val="tx1">
                    <a:lumMod val="65000"/>
                    <a:lumOff val="35000"/>
                  </a:schemeClr>
                </a:solidFill>
                <a:latin typeface="Garamond" panose="02020404030301010803" pitchFamily="18" charset="0"/>
                <a:cs typeface="Courier New" pitchFamily="49" charset="0"/>
              </a:rPr>
              <a:t>Capturing the intellectual agenda of the house as a </a:t>
            </a:r>
            <a:r>
              <a:rPr lang="en-GB" sz="1000" i="1" dirty="0">
                <a:solidFill>
                  <a:schemeClr val="tx1">
                    <a:lumMod val="65000"/>
                    <a:lumOff val="35000"/>
                  </a:schemeClr>
                </a:solidFill>
                <a:latin typeface="Garamond" panose="02020404030301010803" pitchFamily="18" charset="0"/>
                <a:cs typeface="Courier New" pitchFamily="49" charset="0"/>
              </a:rPr>
              <a:t>‘container’ </a:t>
            </a:r>
            <a:r>
              <a:rPr lang="en-GB" sz="1000" dirty="0">
                <a:solidFill>
                  <a:schemeClr val="tx1">
                    <a:lumMod val="65000"/>
                    <a:lumOff val="35000"/>
                  </a:schemeClr>
                </a:solidFill>
                <a:latin typeface="Garamond" panose="02020404030301010803" pitchFamily="18" charset="0"/>
                <a:cs typeface="Courier New" pitchFamily="49" charset="0"/>
              </a:rPr>
              <a:t>and the household contents, the stuff, as the </a:t>
            </a:r>
            <a:r>
              <a:rPr lang="en-GB" sz="1000" i="1" dirty="0">
                <a:solidFill>
                  <a:schemeClr val="tx1">
                    <a:lumMod val="65000"/>
                    <a:lumOff val="35000"/>
                  </a:schemeClr>
                </a:solidFill>
                <a:latin typeface="Garamond" panose="02020404030301010803" pitchFamily="18" charset="0"/>
                <a:cs typeface="Courier New" pitchFamily="49" charset="0"/>
              </a:rPr>
              <a:t>‘contained’. </a:t>
            </a:r>
            <a:r>
              <a:rPr lang="en-GB" sz="1000" dirty="0">
                <a:solidFill>
                  <a:schemeClr val="tx1">
                    <a:lumMod val="65000"/>
                    <a:lumOff val="35000"/>
                  </a:schemeClr>
                </a:solidFill>
                <a:latin typeface="Garamond" panose="02020404030301010803" pitchFamily="18" charset="0"/>
                <a:cs typeface="Courier New" pitchFamily="49" charset="0"/>
              </a:rPr>
              <a:t>This intellectual agenda, disseminated in the form of an interactive website, advances the theoretical knowledge of the subject of housing design and its associated material possessions.</a:t>
            </a:r>
          </a:p>
          <a:p>
            <a:pPr lvl="0"/>
            <a:r>
              <a:rPr lang="en-GB" dirty="0"/>
              <a:t>Identifying six key themes that have impacted the evolution of the concept of domestic space over the last 200 years. The themes were: Economics and Industrialisation; Health; Legislation and Policy; Society; Lifestyles and Technology; and changes in the domestic space of a terraced house typology. These themes were then developed into six graphical timelines, publicly available on a website, providing a unique representation of the development of the UK’s housing stock over time.</a:t>
            </a:r>
          </a:p>
          <a:p>
            <a:pPr lvl="0"/>
            <a:r>
              <a:rPr lang="en-GB" dirty="0"/>
              <a:t>Identifying the disconnect between the available storage space in the home and the amount of material possessions that a household contains.</a:t>
            </a:r>
          </a:p>
          <a:p>
            <a:pPr lvl="0"/>
            <a:r>
              <a:rPr lang="en-GB" dirty="0"/>
              <a:t>Showing that the size of small terraced houses (two-bedroom) has not changed over time, whist medium- and large-sized terraced houses have shrunk. Georgian, Victorian and Edwardian typologies have been modified the most, via additions of kitchens and bathrooms, whilst the typologies built between 1930s and 1970s were the most spacious. The bathroom has most impacted the overall footprint of the house, especially since 1990s. Kitchens were found to have halved in size in medium- and large- houses over the last 200 years, while it has remined similar in the small typologies. This reduction in size has been linked in the literature with the </a:t>
            </a:r>
            <a:r>
              <a:rPr lang="en-GB" dirty="0" err="1"/>
              <a:t>servantless</a:t>
            </a:r>
            <a:r>
              <a:rPr lang="en-GB" dirty="0"/>
              <a:t> house and the technological advances in appliances (</a:t>
            </a:r>
            <a:r>
              <a:rPr lang="en-GB" dirty="0" err="1"/>
              <a:t>Muthesious</a:t>
            </a:r>
            <a:r>
              <a:rPr lang="en-GB" dirty="0"/>
              <a:t>, 1982; </a:t>
            </a:r>
            <a:r>
              <a:rPr lang="en-GB" dirty="0" err="1"/>
              <a:t>Ravezt</a:t>
            </a:r>
            <a:r>
              <a:rPr lang="en-GB" dirty="0"/>
              <a:t>, 199%), however this study also found significant reduction in storage and work surfaces. Furthermore, the development of ‘</a:t>
            </a:r>
            <a:r>
              <a:rPr lang="en-GB" i="1" dirty="0"/>
              <a:t>open</a:t>
            </a:r>
            <a:r>
              <a:rPr lang="en-GB" dirty="0"/>
              <a:t>’ kitchens (open-plan or kitchen-dinner) has also reduced the amount of space available to carry out the different activities associated with the kitchen, lounge or dining room.</a:t>
            </a:r>
          </a:p>
          <a:p>
            <a:pPr defTabSz="902846">
              <a:defRPr/>
            </a:pPr>
            <a:endParaRPr lang="en-GB" sz="1000" dirty="0">
              <a:solidFill>
                <a:schemeClr val="tx1">
                  <a:lumMod val="65000"/>
                  <a:lumOff val="35000"/>
                </a:schemeClr>
              </a:solidFill>
              <a:latin typeface="Garamond" panose="02020404030301010803" pitchFamily="18" charset="0"/>
              <a:cs typeface="Courier New" pitchFamily="49" charset="0"/>
            </a:endParaRPr>
          </a:p>
          <a:p>
            <a:pPr defTabSz="902846">
              <a:defRPr/>
            </a:pPr>
            <a:endParaRPr lang="en-GB" sz="1000" dirty="0">
              <a:latin typeface="Garamond" panose="02020404030301010803" pitchFamily="18" charset="0"/>
            </a:endParaRPr>
          </a:p>
          <a:p>
            <a:endParaRPr lang="en-GB" dirty="0"/>
          </a:p>
        </p:txBody>
      </p:sp>
      <p:sp>
        <p:nvSpPr>
          <p:cNvPr id="4" name="Slide Number Placeholder 3"/>
          <p:cNvSpPr>
            <a:spLocks noGrp="1"/>
          </p:cNvSpPr>
          <p:nvPr>
            <p:ph type="sldNum" sz="quarter" idx="10"/>
          </p:nvPr>
        </p:nvSpPr>
        <p:spPr/>
        <p:txBody>
          <a:bodyPr/>
          <a:lstStyle/>
          <a:p>
            <a:fld id="{0C242BD7-A746-43C4-BDC7-0CE95B647E18}" type="slidenum">
              <a:rPr lang="en-GB" smtClean="0"/>
              <a:t>11</a:t>
            </a:fld>
            <a:endParaRPr lang="en-GB"/>
          </a:p>
        </p:txBody>
      </p:sp>
    </p:spTree>
    <p:extLst>
      <p:ext uri="{BB962C8B-B14F-4D97-AF65-F5344CB8AC3E}">
        <p14:creationId xmlns:p14="http://schemas.microsoft.com/office/powerpoint/2010/main" val="2464622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72"/>
            <a:r>
              <a:rPr lang="en-GB" dirty="0"/>
              <a:t>Developing three core architectural visual probes (design research) for three different participatory events as part of the study. The first visual probe was a participatory exhibition, used as a data-gathering tool to get privileged insights into inhabitant’s personal spaces and possessions in the home (Output #2). The second was the architectural model in itself, that was used as a probe to record and store the progress of the study and to communicate the research findings in abstract form (Output #3). The model was also used as a probe to test the effectiveness of the sensory / visual ethnography methodology. The third visual probe was in the form of four diagrams that captured the conceptual framework of material possessions as a way of seeking new design insights for housing design (Output #4).</a:t>
            </a:r>
          </a:p>
          <a:p>
            <a:pPr lvl="0"/>
            <a:r>
              <a:rPr lang="en-GB" dirty="0"/>
              <a:t>Identifying from inhabitants, through a participatory exhibition, six-core categories of material possessions: those associated with specific rooms and spaces, those hidden away or displayed, those associated with cycles of use, those related to specific points in the life of inhabitants, those related to maintenance and repair, and those which are archival possessions. These categories give an insight into where inhabitants keep their </a:t>
            </a:r>
            <a:r>
              <a:rPr lang="en-GB" i="1" dirty="0"/>
              <a:t>‘stuff’</a:t>
            </a:r>
            <a:r>
              <a:rPr lang="en-GB" dirty="0"/>
              <a:t> and the extent to which material possessions impact on the physical space of the home.</a:t>
            </a:r>
          </a:p>
          <a:p>
            <a:pPr lvl="0"/>
            <a:r>
              <a:rPr lang="en-GB" dirty="0"/>
              <a:t>Revealing the material possessions that inhabitants own, and where they are located in the home. This exposed spaces in the home that are hidden, messy and never seen by invited guests. In contrast, it also showcased spaces that are displayed, carefully composed and exhibited for the household  members or invited guests to see. Unlike previous studies that have been more focused on material possessions related to specific areas of the house, such as the garage (</a:t>
            </a:r>
            <a:r>
              <a:rPr lang="en-GB" dirty="0" err="1"/>
              <a:t>Hishman</a:t>
            </a:r>
            <a:r>
              <a:rPr lang="en-GB" dirty="0"/>
              <a:t>, </a:t>
            </a:r>
            <a:r>
              <a:rPr lang="en-GB" dirty="0" err="1"/>
              <a:t>Ruvio</a:t>
            </a:r>
            <a:r>
              <a:rPr lang="en-GB" dirty="0"/>
              <a:t> and Belk, 2012), open plan areas (Dowling, 2008) or the kitchen (Shove and Southerton, 2000; Shove, 2003), this study included the totality of the home.</a:t>
            </a:r>
          </a:p>
          <a:p>
            <a:pPr defTabSz="897372"/>
            <a:endParaRPr lang="en-GB" dirty="0"/>
          </a:p>
          <a:p>
            <a:pPr defTabSz="897372"/>
            <a:endParaRPr lang="en-GB" dirty="0"/>
          </a:p>
          <a:p>
            <a:pPr defTabSz="897372"/>
            <a:r>
              <a:rPr lang="en-GB" dirty="0"/>
              <a:t>Using a participatory exhibition with auto-photographs taken by the general public to unveil the domestic reality of how material possessions impact on the physical space of the home. The event was particularly novel in that it allowed visitors to the exhibition to contribute their own photographs to the exhibition, so the sample size and range of the exhibition grew as a consequence. It showcased a domestic reality that is generally hidden away from the public and only seen by the household or invited guests. It reinforced the disconnect, already identified through the graphical timelines (Output #1), between storage space and the amount of material possessions that a household contains.</a:t>
            </a:r>
          </a:p>
          <a:p>
            <a:pPr defTabSz="897372"/>
            <a:endParaRPr lang="en-GB" dirty="0"/>
          </a:p>
          <a:p>
            <a:endParaRPr lang="en-GB" dirty="0"/>
          </a:p>
        </p:txBody>
      </p:sp>
      <p:sp>
        <p:nvSpPr>
          <p:cNvPr id="4" name="Slide Number Placeholder 3"/>
          <p:cNvSpPr>
            <a:spLocks noGrp="1"/>
          </p:cNvSpPr>
          <p:nvPr>
            <p:ph type="sldNum" sz="quarter" idx="5"/>
          </p:nvPr>
        </p:nvSpPr>
        <p:spPr/>
        <p:txBody>
          <a:bodyPr/>
          <a:lstStyle/>
          <a:p>
            <a:fld id="{0C242BD7-A746-43C4-BDC7-0CE95B647E18}" type="slidenum">
              <a:rPr lang="en-GB" smtClean="0"/>
              <a:t>12</a:t>
            </a:fld>
            <a:endParaRPr lang="en-GB"/>
          </a:p>
        </p:txBody>
      </p:sp>
    </p:spTree>
    <p:extLst>
      <p:ext uri="{BB962C8B-B14F-4D97-AF65-F5344CB8AC3E}">
        <p14:creationId xmlns:p14="http://schemas.microsoft.com/office/powerpoint/2010/main" val="2405219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a:t>Making a novel and original theoretical contribution to the field of architecture by bringing together for the first time, the sociological, anthropological and consumer research literature, to develop a conceptualisation of material possessions in the form of a new conceptual framework for housing design thinking. By using this conceptualisation, architects, policy makers and house builders can evaluate their practice and adopt a new approach that considers the implications for storage in homes, especially when space is at premium. In this study the impact of material possessions on the physical space of the home, as well as the location of storage of these possessions, is presented as a new perspective for consideration in the current housing debate. The framework identified </a:t>
            </a:r>
            <a:r>
              <a:rPr lang="en-GB" i="1" dirty="0"/>
              <a:t>value</a:t>
            </a:r>
            <a:r>
              <a:rPr lang="en-GB" dirty="0"/>
              <a:t>, </a:t>
            </a:r>
            <a:r>
              <a:rPr lang="en-GB" i="1" dirty="0"/>
              <a:t>temporality</a:t>
            </a:r>
            <a:r>
              <a:rPr lang="en-GB" dirty="0"/>
              <a:t> and </a:t>
            </a:r>
            <a:r>
              <a:rPr lang="en-GB" i="1" dirty="0"/>
              <a:t>visibility</a:t>
            </a:r>
            <a:r>
              <a:rPr lang="en-GB" dirty="0"/>
              <a:t> as the universal characteristics of material possessions. Valued possessions can be categorised as utilitarian, pleasurable, and either shape the inner and / or external self. While the utilitarian and pleasurable possessions are part of short-, medium- or long-term cycles, material possessions related to identity are more sensitive to unidirectional flows of time, be they </a:t>
            </a:r>
            <a:r>
              <a:rPr lang="en-GB" i="1" dirty="0"/>
              <a:t>‘life flows’</a:t>
            </a:r>
            <a:r>
              <a:rPr lang="en-GB" dirty="0"/>
              <a:t>, </a:t>
            </a:r>
            <a:r>
              <a:rPr lang="en-GB" i="1" dirty="0"/>
              <a:t>‘emotional flows’</a:t>
            </a:r>
            <a:r>
              <a:rPr lang="en-GB" dirty="0"/>
              <a:t> or ‘</a:t>
            </a:r>
            <a:r>
              <a:rPr lang="en-GB" i="1" dirty="0"/>
              <a:t>lifestyles flows’</a:t>
            </a:r>
            <a:r>
              <a:rPr lang="en-GB" dirty="0"/>
              <a:t> (temporal categories). Then, depending on the sentimental, financial or aspirational value placed on the material possessions by the inhabitants, some items will be visible to themselves and others, and some will be hidden away from view (visibility categories). The conceptual framework then integrates these characteristics and categories with spatial information about the home, in the form of strategies for storage at room- and house- level. Hence, this study has identified how material possessions need relevant and carefully designed spaces for storage. Currently, space for storage is not a priority addressed in the most recently published design guides (DCLG, 2015), regardless of the importance placed on such spaces in more historical guides (MHLG, 1961; BRE, 1993).</a:t>
            </a:r>
          </a:p>
          <a:p>
            <a:pPr lvl="0"/>
            <a:r>
              <a:rPr lang="en-GB" dirty="0"/>
              <a:t>Making a novel and original theoretical contribution to the research fields of sociology, anthropology and consumer research by building on the work of </a:t>
            </a:r>
            <a:r>
              <a:rPr lang="en-GB" dirty="0" err="1"/>
              <a:t>Richins</a:t>
            </a:r>
            <a:r>
              <a:rPr lang="en-GB" dirty="0"/>
              <a:t> (1994), </a:t>
            </a:r>
            <a:r>
              <a:rPr lang="en-GB" dirty="0" err="1"/>
              <a:t>Kamptner</a:t>
            </a:r>
            <a:r>
              <a:rPr lang="en-GB" dirty="0"/>
              <a:t> (1989), Dittmar (1991), Csikszentmihalyi and </a:t>
            </a:r>
            <a:r>
              <a:rPr lang="en-GB" dirty="0" err="1"/>
              <a:t>Rochberg</a:t>
            </a:r>
            <a:r>
              <a:rPr lang="en-GB" dirty="0"/>
              <a:t>-Halton (1981) and Marcoux (2001) through the identification of universal characteristics of material possessions that could be of use in housing design.</a:t>
            </a:r>
          </a:p>
          <a:p>
            <a:pPr lvl="0"/>
            <a:r>
              <a:rPr lang="en-GB" dirty="0"/>
              <a:t>Demonstrating that practising architects found the conceptual framework effective as a prompt to remind them that real people with real material possessions will be living in standardised houses. It produced new empirical knowledge of how storage can be included in housing design, avoiding cluttering spaces and therefore impacting positively on the quality of life and well-being of the inhabitants. The majority of participants who tested the effectiveness of the framework recognised that it unpicked an area of housing design that they had not considered at such a level of detail.</a:t>
            </a:r>
          </a:p>
          <a:p>
            <a:endParaRPr lang="en-GB" dirty="0"/>
          </a:p>
        </p:txBody>
      </p:sp>
      <p:sp>
        <p:nvSpPr>
          <p:cNvPr id="4" name="Slide Number Placeholder 3"/>
          <p:cNvSpPr>
            <a:spLocks noGrp="1"/>
          </p:cNvSpPr>
          <p:nvPr>
            <p:ph type="sldNum" sz="quarter" idx="5"/>
          </p:nvPr>
        </p:nvSpPr>
        <p:spPr/>
        <p:txBody>
          <a:bodyPr/>
          <a:lstStyle/>
          <a:p>
            <a:fld id="{0C242BD7-A746-43C4-BDC7-0CE95B647E18}" type="slidenum">
              <a:rPr lang="en-GB" smtClean="0"/>
              <a:t>13</a:t>
            </a:fld>
            <a:endParaRPr lang="en-GB"/>
          </a:p>
        </p:txBody>
      </p:sp>
    </p:spTree>
    <p:extLst>
      <p:ext uri="{BB962C8B-B14F-4D97-AF65-F5344CB8AC3E}">
        <p14:creationId xmlns:p14="http://schemas.microsoft.com/office/powerpoint/2010/main" val="4189381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72"/>
            <a:r>
              <a:rPr lang="en-GB" dirty="0"/>
              <a:t>Developing a visual ethnographic six-stage design-probe method with practising architects, which combined qualitative research interviews, in the form of in-depth semi-structured interviews supported by architectural visual probes, with a design event engaging the practising architects.</a:t>
            </a:r>
          </a:p>
          <a:p>
            <a:endParaRPr lang="en-GB" dirty="0"/>
          </a:p>
          <a:p>
            <a:pPr lvl="0"/>
            <a:r>
              <a:rPr lang="en-GB" dirty="0"/>
              <a:t>Stimulating new housing design approaches focused on storage for material possessions related to activities, inner- or external- self, either at room- or house- level.</a:t>
            </a:r>
          </a:p>
          <a:p>
            <a:pPr lvl="0"/>
            <a:r>
              <a:rPr lang="en-GB" dirty="0"/>
              <a:t>Demonstrating that the space for storage has been eroded to accommodate the ever-increasing number of </a:t>
            </a:r>
            <a:r>
              <a:rPr lang="en-GB" i="1" dirty="0"/>
              <a:t>‘must-have’ </a:t>
            </a:r>
            <a:r>
              <a:rPr lang="en-GB" dirty="0"/>
              <a:t>rooms that reduce the flexibility of developers’ schemes and amount of overall storage space. This study has also argued that a consideration of storage and its associated practices is vital for housing design. It proposes new storage strategies at </a:t>
            </a:r>
            <a:r>
              <a:rPr lang="en-GB" i="1" dirty="0"/>
              <a:t>house- or room- level</a:t>
            </a:r>
            <a:r>
              <a:rPr lang="en-GB" dirty="0"/>
              <a:t> as part of the new conceptual framework of material possessions for housing design. By considering the characteristics of space and possessions, the inhabitant’s lives and lifestyles can be better supported, which will have a positive impact on their health and well-being.</a:t>
            </a:r>
          </a:p>
          <a:p>
            <a:pPr lvl="0"/>
            <a:r>
              <a:rPr lang="en-GB" dirty="0"/>
              <a:t>Approaching design for storage by trying to create a valued </a:t>
            </a:r>
            <a:r>
              <a:rPr lang="en-GB" i="1" dirty="0"/>
              <a:t>‘room’</a:t>
            </a:r>
            <a:r>
              <a:rPr lang="en-GB" dirty="0"/>
              <a:t> in the form of a </a:t>
            </a:r>
            <a:r>
              <a:rPr lang="en-GB" i="1" dirty="0"/>
              <a:t>‘wall of storage’</a:t>
            </a:r>
            <a:r>
              <a:rPr lang="en-GB" dirty="0"/>
              <a:t> or a </a:t>
            </a:r>
            <a:r>
              <a:rPr lang="en-GB" i="1" dirty="0"/>
              <a:t>‘central house storage’</a:t>
            </a:r>
            <a:r>
              <a:rPr lang="en-GB" dirty="0"/>
              <a:t>. Storage became a valued dedicated space in itself, one that could be costed-in and marketed by the developers. Creating a valued </a:t>
            </a:r>
            <a:r>
              <a:rPr lang="en-GB" i="1" dirty="0"/>
              <a:t>‘must have’</a:t>
            </a:r>
            <a:r>
              <a:rPr lang="en-GB" dirty="0"/>
              <a:t> room that embeds storage is a way to challenge the static developers’ portfolios. This study proposes </a:t>
            </a:r>
            <a:r>
              <a:rPr lang="en-GB" i="1" dirty="0"/>
              <a:t>‘common sense’</a:t>
            </a:r>
            <a:r>
              <a:rPr lang="en-GB" dirty="0"/>
              <a:t> design responses that bring back flexibility within a standard typology. These design approaches reinforced previous studies, where flexibility had been considered as an essential part of any housing provision (Schneider and Till, 2005). They also built on the work of Bentley (1999), by placing the inhabitants, and their well-being, at the centre of any design decision. However, this study advocates achieving flexibility whilst maintaining current standardised house types sizes and exploring the reduction in number of these </a:t>
            </a:r>
            <a:r>
              <a:rPr lang="en-GB" i="1" dirty="0"/>
              <a:t>‘must have’</a:t>
            </a:r>
            <a:r>
              <a:rPr lang="en-GB" dirty="0"/>
              <a:t> rooms. This is a key message for both practitioners and policy makers, as the viability and affordability of housing is an important factor that cannot be ignored.</a:t>
            </a:r>
          </a:p>
          <a:p>
            <a:pPr lvl="0"/>
            <a:r>
              <a:rPr lang="en-GB" dirty="0"/>
              <a:t>Concluding that a </a:t>
            </a:r>
            <a:r>
              <a:rPr lang="en-GB" i="1" dirty="0"/>
              <a:t>‘layered approach to storage’</a:t>
            </a:r>
            <a:r>
              <a:rPr lang="en-GB" dirty="0"/>
              <a:t> is crucial. This reinforces previous studies’ findings (Schneider and Till, 2005; Wigglesworth, 2019) that housing models need to be driven by flexibility and adaptability as well as inhabitant’s profiles. For example, the framework led two participants to explore the novel idea of an </a:t>
            </a:r>
            <a:r>
              <a:rPr lang="en-GB" i="1" dirty="0"/>
              <a:t>‘expandable and contractible attic space’</a:t>
            </a:r>
            <a:r>
              <a:rPr lang="en-GB" dirty="0"/>
              <a:t> to accommodate long term possessions. Another developed the idea of a </a:t>
            </a:r>
            <a:r>
              <a:rPr lang="en-GB" i="1" dirty="0"/>
              <a:t>‘blanket house’,</a:t>
            </a:r>
            <a:r>
              <a:rPr lang="en-GB" dirty="0"/>
              <a:t> that not only considers internal storage but also external storage (e.g. bikes, bins, garden tools, maintenance tools, etc.). Flexibility has been identified as an essential part of any future housing provision.</a:t>
            </a:r>
          </a:p>
          <a:p>
            <a:endParaRPr lang="en-GB" dirty="0"/>
          </a:p>
        </p:txBody>
      </p:sp>
      <p:sp>
        <p:nvSpPr>
          <p:cNvPr id="4" name="Slide Number Placeholder 3"/>
          <p:cNvSpPr>
            <a:spLocks noGrp="1"/>
          </p:cNvSpPr>
          <p:nvPr>
            <p:ph type="sldNum" sz="quarter" idx="5"/>
          </p:nvPr>
        </p:nvSpPr>
        <p:spPr/>
        <p:txBody>
          <a:bodyPr/>
          <a:lstStyle/>
          <a:p>
            <a:fld id="{0C242BD7-A746-43C4-BDC7-0CE95B647E18}" type="slidenum">
              <a:rPr lang="en-GB" smtClean="0"/>
              <a:t>14</a:t>
            </a:fld>
            <a:endParaRPr lang="en-GB"/>
          </a:p>
        </p:txBody>
      </p:sp>
    </p:spTree>
    <p:extLst>
      <p:ext uri="{BB962C8B-B14F-4D97-AF65-F5344CB8AC3E}">
        <p14:creationId xmlns:p14="http://schemas.microsoft.com/office/powerpoint/2010/main" val="1545110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6514" indent="-336514" algn="just">
              <a:lnSpc>
                <a:spcPct val="200000"/>
              </a:lnSpc>
              <a:spcAft>
                <a:spcPts val="883"/>
              </a:spcAft>
              <a:buFont typeface="Symbol" panose="05050102010706020507" pitchFamily="18" charset="2"/>
              <a:buChar char=""/>
            </a:pPr>
            <a:r>
              <a:rPr lang="en-GB" dirty="0">
                <a:solidFill>
                  <a:schemeClr val="tx1">
                    <a:lumMod val="65000"/>
                    <a:lumOff val="35000"/>
                  </a:schemeClr>
                </a:solidFill>
                <a:latin typeface="Garamond" panose="02020404030301010803" pitchFamily="18" charset="0"/>
                <a:cs typeface="Courier New" pitchFamily="49" charset="0"/>
              </a:rPr>
              <a:t>Having completed this study, the researcher now advocates for housing policy makers, practitioners and architectural researchers to acknowledge the relationship between material possessions and housing design. By better understanding the nature of ‘stuff’ and space in UK houses, houses can be better designed. Storage needs to be valued and flexibility has to be the default, so that new models of housing can emerge that address the well-being and health implications associated with the cluttering of space. These new models cannot ignore the viability and affordability of housing, especially when considering the smallest units, the standardised house types, but neither can they ignore the needs of the inhabitant’s themselves.</a:t>
            </a:r>
          </a:p>
          <a:p>
            <a:endParaRPr lang="en-GB" dirty="0"/>
          </a:p>
        </p:txBody>
      </p:sp>
      <p:sp>
        <p:nvSpPr>
          <p:cNvPr id="4" name="Slide Number Placeholder 3"/>
          <p:cNvSpPr>
            <a:spLocks noGrp="1"/>
          </p:cNvSpPr>
          <p:nvPr>
            <p:ph type="sldNum" sz="quarter" idx="5"/>
          </p:nvPr>
        </p:nvSpPr>
        <p:spPr/>
        <p:txBody>
          <a:bodyPr/>
          <a:lstStyle/>
          <a:p>
            <a:fld id="{0C242BD7-A746-43C4-BDC7-0CE95B647E18}" type="slidenum">
              <a:rPr lang="en-GB" smtClean="0"/>
              <a:t>15</a:t>
            </a:fld>
            <a:endParaRPr lang="en-GB"/>
          </a:p>
        </p:txBody>
      </p:sp>
    </p:spTree>
    <p:extLst>
      <p:ext uri="{BB962C8B-B14F-4D97-AF65-F5344CB8AC3E}">
        <p14:creationId xmlns:p14="http://schemas.microsoft.com/office/powerpoint/2010/main" val="4292518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Theoretical Contributions</a:t>
            </a:r>
            <a:endParaRPr lang="en-GB" dirty="0"/>
          </a:p>
          <a:p>
            <a:pPr lvl="0"/>
            <a:r>
              <a:rPr lang="en-GB" dirty="0"/>
              <a:t>Capturing the intellectual agenda of the house as a </a:t>
            </a:r>
            <a:r>
              <a:rPr lang="en-GB" i="1" dirty="0"/>
              <a:t>‘container’ </a:t>
            </a:r>
            <a:r>
              <a:rPr lang="en-GB" dirty="0"/>
              <a:t>and the household contents, the stuff, as the </a:t>
            </a:r>
            <a:r>
              <a:rPr lang="en-GB" i="1" dirty="0"/>
              <a:t>‘contained’</a:t>
            </a:r>
            <a:r>
              <a:rPr lang="en-GB" dirty="0"/>
              <a:t>. This intellectual agenda, disseminated in the form of an interactive website, advances the theoretical knowledge of the subject of housing design and its associated material possessions. </a:t>
            </a:r>
          </a:p>
          <a:p>
            <a:pPr lvl="0"/>
            <a:r>
              <a:rPr lang="en-GB" dirty="0"/>
              <a:t>Making a novel and original theoretical contribution to the field of architecture by bringing together for the first time, the sociological, anthropological and consumer research literature, to develop a conceptualisation of material possessions in the form of a new conceptual framework for housing design thinking. By using this conceptualisation architects, policy makers and even house builders can evaluate their practice and adopt a new approach that considers the implications for storage in homes, especially when space is at premium.  In this study the impact of material possessions on the physical space of the home, as well as the location of storage of these possessions, is presented as a new perspective for consideration in the current housing debate. The conceptual framework then integrates these characteristics and categories with spatial information about the home, in the form of strategies for storage at room- and house- level. This study has identified how material possessions need relevant and carefully designed spaces for storage. Currently, space for storage is not a priority addressed in the most recently published design guides (DCLG, 2015), regardless of the importance placed on such spaces in more historical guides (MHLG, 1961; BRE, 1993).</a:t>
            </a:r>
          </a:p>
          <a:p>
            <a:pPr lvl="0"/>
            <a:r>
              <a:rPr lang="en-GB" dirty="0"/>
              <a:t>Making a novel and original theoretical contribution to the research fields sociology, anthropology and consumer research by building on the work </a:t>
            </a:r>
            <a:r>
              <a:rPr lang="en-GB" dirty="0" err="1"/>
              <a:t>Richins</a:t>
            </a:r>
            <a:r>
              <a:rPr lang="en-GB" dirty="0"/>
              <a:t> (1994), </a:t>
            </a:r>
            <a:r>
              <a:rPr lang="en-GB" dirty="0" err="1"/>
              <a:t>Kapmter</a:t>
            </a:r>
            <a:r>
              <a:rPr lang="en-GB" dirty="0"/>
              <a:t> (1991), Dittmar (1991), Csikszentmihalyi and </a:t>
            </a:r>
            <a:r>
              <a:rPr lang="en-GB" dirty="0" err="1"/>
              <a:t>Rochberg</a:t>
            </a:r>
            <a:r>
              <a:rPr lang="en-GB" dirty="0"/>
              <a:t>-Halton (1981) and Marcoux (2001) through the identification of universal characteristics of material possessions that could be of used in housing design. </a:t>
            </a:r>
          </a:p>
          <a:p>
            <a:pPr lvl="0"/>
            <a:r>
              <a:rPr lang="en-GB" dirty="0"/>
              <a:t>Demonstrating that practising architects found the conceptual framework effective as a prompt to remind them that real people with real material possessions will be living in standardised houses.  It produced new empirical knowledge of how storage can be included in housing design, avoiding cluttering spaces and therefore impacting positively on the quality of life and well-being of the inhabitants.  The majority of participants who tested the effectiveness of the framework recognised that it unpicked an area of housing design that they had not considered at such a level of detail.</a:t>
            </a:r>
          </a:p>
          <a:p>
            <a:pPr lvl="0"/>
            <a:r>
              <a:rPr lang="en-GB" dirty="0"/>
              <a:t>Using an architectural model as means to synthesise information from disparate sources and provide a visual representation of that information, so that the findings can be visually and conceptually archived. </a:t>
            </a:r>
          </a:p>
          <a:p>
            <a:r>
              <a:rPr lang="en-GB" b="1" dirty="0"/>
              <a:t>Methodological Contributions</a:t>
            </a:r>
            <a:endParaRPr lang="en-GB" dirty="0"/>
          </a:p>
          <a:p>
            <a:pPr lvl="0"/>
            <a:r>
              <a:rPr lang="en-GB" dirty="0"/>
              <a:t>Combining two explorative methodologies, design research and visual / sensory ethnography, to capture </a:t>
            </a:r>
            <a:r>
              <a:rPr lang="en-GB" i="1" dirty="0"/>
              <a:t>‘the visual ethnography of a design process’</a:t>
            </a:r>
            <a:r>
              <a:rPr lang="en-GB" dirty="0"/>
              <a:t> with practising architects, so an issue raised in practice, but relatively unexplored academically, can be approached from a novel perspective.</a:t>
            </a:r>
          </a:p>
          <a:p>
            <a:pPr lvl="0"/>
            <a:r>
              <a:rPr lang="en-GB" dirty="0"/>
              <a:t>Using carefully considered and constructed architectural probes (design research) in the form of a series of diagrams capturing a novel conceptual framework of material possessions and using them during the architectural design process.</a:t>
            </a:r>
          </a:p>
          <a:p>
            <a:pPr lvl="0"/>
            <a:r>
              <a:rPr lang="en-GB" dirty="0"/>
              <a:t>Engaging users in a participatory exhibition as part of a visual / sensory ethnographic methodology to identify, expose and augment the way possessions are impacting on the physical space of the home and where people keep their stuff. </a:t>
            </a:r>
          </a:p>
          <a:p>
            <a:pPr lvl="0"/>
            <a:r>
              <a:rPr lang="en-GB" dirty="0"/>
              <a:t>Using a participatory exhibition with auto-photographs taken by the general public to unveil the domestic reality of how material possessions impact on the physical space of the home.  The event was particularly novel in that it allowed visitors to the exhibition to contribute their own auto-photographs to the exhibition, so the sample size and range of the exhibition grew as a consequence.  It showcased a domestic reality that is generally hidden away from the public and only seen by the household or invited guests.  It reinforced the disconnect, already identified through the graphical timelines (Output #1), between storage space and the amount of material possessions that a household contains. </a:t>
            </a:r>
          </a:p>
          <a:p>
            <a:pPr lvl="0"/>
            <a:r>
              <a:rPr lang="en-GB" dirty="0"/>
              <a:t>Reflecting on, and testing, two exploratory methods through a design intervention event as way to re-focus the enquiry of the study in itself, and to ensure the architectural probes became an effective design tool. This also highlighted the importance of creating a </a:t>
            </a:r>
            <a:r>
              <a:rPr lang="en-GB" i="1" dirty="0"/>
              <a:t>‘taxonomy of stuff’. </a:t>
            </a:r>
            <a:endParaRPr lang="en-GB" dirty="0"/>
          </a:p>
          <a:p>
            <a:pPr lvl="0"/>
            <a:r>
              <a:rPr lang="en-GB" dirty="0"/>
              <a:t>Developing a visual ethnographic six-stage design-probe method with practising architects, which combined qualitative research interviews, in the form of in-depth semi-structured interviews supported by visual probes, with a design event engaging the practising architects.</a:t>
            </a:r>
          </a:p>
          <a:p>
            <a:pPr lvl="0"/>
            <a:r>
              <a:rPr lang="en-GB" dirty="0"/>
              <a:t>Using this ethnographic method, not with participants that have gone through a lived experience (in this context, the residents), but with the professionals that need to understand the residents (the architects themselves), to enact a rich dialog and design response.</a:t>
            </a:r>
          </a:p>
          <a:p>
            <a:pPr lvl="0"/>
            <a:r>
              <a:rPr lang="en-GB" dirty="0"/>
              <a:t>Demonstrating how new knowledge can be produced by engaging a small number of practising architects in an exploration of design using a dynamic and reflective research method that challenged architects to approach a design problem from a new perspective.</a:t>
            </a:r>
          </a:p>
          <a:p>
            <a:r>
              <a:rPr lang="en-GB" b="1" dirty="0"/>
              <a:t>Subject-specific Contributions</a:t>
            </a:r>
            <a:endParaRPr lang="en-GB" dirty="0"/>
          </a:p>
          <a:p>
            <a:pPr lvl="0"/>
            <a:r>
              <a:rPr lang="en-GB" dirty="0"/>
              <a:t>Undertaking a detailed graphical historical study with a focus on UK housing typologies, to assess the evolution of housing that, when combined with the review of possessions and photographs, demonstrates how the relationship between space and stuff has changed over time.</a:t>
            </a:r>
          </a:p>
          <a:p>
            <a:pPr lvl="0"/>
            <a:r>
              <a:rPr lang="en-GB" dirty="0"/>
              <a:t>Stimulating new housing design approaches focused on storage for material possessions related to activities, inner- or external- self, either at room- or house- level. </a:t>
            </a:r>
          </a:p>
          <a:p>
            <a:pPr lvl="0"/>
            <a:r>
              <a:rPr lang="en-GB" dirty="0"/>
              <a:t>Demonstrating that the space for storage has been eroded to accommodate the ever-increasing number of </a:t>
            </a:r>
            <a:r>
              <a:rPr lang="en-GB" i="1" dirty="0"/>
              <a:t>‘must-have’ </a:t>
            </a:r>
            <a:r>
              <a:rPr lang="en-GB" dirty="0"/>
              <a:t>rooms that reduce the flexibility of developers’ schemes and amount of overall storage space.  This study has also argued that a consideration of storage and its associated practices is vital for housing design.  It proposes new storage strategies for at </a:t>
            </a:r>
            <a:r>
              <a:rPr lang="en-GB" i="1" dirty="0"/>
              <a:t>house- or room- level</a:t>
            </a:r>
            <a:r>
              <a:rPr lang="en-GB" dirty="0"/>
              <a:t> as part of the new conceptual framework of material possessions for housing design.  By considering the characteristics of space and possessions, the inhabitant’s lives and lifestyles can be better supported, which will have a positive impact on their health and well-being. </a:t>
            </a:r>
          </a:p>
          <a:p>
            <a:pPr lvl="0"/>
            <a:r>
              <a:rPr lang="en-GB" dirty="0"/>
              <a:t>Approaching design for storage by trying to create a valued </a:t>
            </a:r>
            <a:r>
              <a:rPr lang="en-GB" i="1" dirty="0"/>
              <a:t>‘room’</a:t>
            </a:r>
            <a:r>
              <a:rPr lang="en-GB" dirty="0"/>
              <a:t> in the form of a </a:t>
            </a:r>
            <a:r>
              <a:rPr lang="en-GB" i="1" dirty="0"/>
              <a:t>‘wall of storage’</a:t>
            </a:r>
            <a:r>
              <a:rPr lang="en-GB" dirty="0"/>
              <a:t> or a </a:t>
            </a:r>
            <a:r>
              <a:rPr lang="en-GB" i="1" dirty="0"/>
              <a:t>‘central house storage’</a:t>
            </a:r>
            <a:r>
              <a:rPr lang="en-GB" dirty="0"/>
              <a:t>.  Storage became a valued dedicated space in itself, one that could be costed-in and marketed by the developers.  Creating a valued </a:t>
            </a:r>
            <a:r>
              <a:rPr lang="en-GB" i="1" dirty="0"/>
              <a:t>‘must have’</a:t>
            </a:r>
            <a:r>
              <a:rPr lang="en-GB" dirty="0"/>
              <a:t> room that embeds storage is a way to challenge the static developers’ portfolios.  This study proposes </a:t>
            </a:r>
            <a:r>
              <a:rPr lang="en-GB" i="1" dirty="0"/>
              <a:t>‘common sense’</a:t>
            </a:r>
            <a:r>
              <a:rPr lang="en-GB" dirty="0"/>
              <a:t> design responses that bring back flexibility within a standard typology. Flexibility has been considered as an essential part of the future housing provision (Schneider and Till, 2007), and this study has reinforced this message for both practice and policy makers.  However, this study advocates achieving flexibility whilst maintaining current standardised house types sizes and exploring the reduction in number of these </a:t>
            </a:r>
            <a:r>
              <a:rPr lang="en-GB" i="1" dirty="0"/>
              <a:t>‘must have’</a:t>
            </a:r>
            <a:r>
              <a:rPr lang="en-GB" dirty="0"/>
              <a:t> rooms. This is a key message for both practitioners and policy makers, as the viability and affordability of housing is an important factor that cannot be ignored. </a:t>
            </a:r>
          </a:p>
          <a:p>
            <a:pPr lvl="0"/>
            <a:r>
              <a:rPr lang="en-GB" dirty="0"/>
              <a:t>Concluding that a </a:t>
            </a:r>
            <a:r>
              <a:rPr lang="en-GB" i="1" dirty="0"/>
              <a:t>‘layered approach to storage’</a:t>
            </a:r>
            <a:r>
              <a:rPr lang="en-GB" dirty="0"/>
              <a:t> is crucial.  This reinforces previous studies’ findings (Till and Schneider, 2005; Wigglesworth, 2019) that housing models need to be driven by flexibility and adaptability as well as inhabitant’s profiles.  For example, the framework led two participants to explore the novel idea of an </a:t>
            </a:r>
            <a:r>
              <a:rPr lang="en-GB" i="1" dirty="0"/>
              <a:t>‘expandable and contractible attic space’</a:t>
            </a:r>
            <a:r>
              <a:rPr lang="en-GB" dirty="0"/>
              <a:t> to accommodate long term possessions. Another developed the idea of a </a:t>
            </a:r>
            <a:r>
              <a:rPr lang="en-GB" i="1" dirty="0"/>
              <a:t>‘blanket house’,</a:t>
            </a:r>
            <a:r>
              <a:rPr lang="en-GB" dirty="0"/>
              <a:t> that not only considers internal storage but also external storage (e.g. bikes, bins, garden tools, maintenance tools, etc.).Flexibility has been identified as an essential part of any future housing provision.</a:t>
            </a:r>
          </a:p>
          <a:p>
            <a:pPr lvl="0"/>
            <a:r>
              <a:rPr lang="en-GB" dirty="0"/>
              <a:t>Concluding that the current developers’ housing portfolios are static and there is a need for new and appropriate housing models. These new models can address the health implications, such as stress, low mood and insomnia that have been associated with the accumulation of material possessions and insufficient space to store them (Raines et al., 2015; </a:t>
            </a:r>
            <a:r>
              <a:rPr lang="en-GB" dirty="0" err="1"/>
              <a:t>Saxbe</a:t>
            </a:r>
            <a:r>
              <a:rPr lang="en-GB" dirty="0"/>
              <a:t> and </a:t>
            </a:r>
            <a:r>
              <a:rPr lang="en-GB" dirty="0" err="1"/>
              <a:t>Repetti</a:t>
            </a:r>
            <a:r>
              <a:rPr lang="en-GB" dirty="0"/>
              <a:t>, 2010).</a:t>
            </a:r>
          </a:p>
          <a:p>
            <a:pPr lvl="0"/>
            <a:r>
              <a:rPr lang="en-GB" dirty="0"/>
              <a:t>Challenging the way houses are currently sold, based on the number of rooms instead of floor space, so that space for living and storing possessions becomes valued.  This has notable implications for housing policy and the current property market approach, as it would require a more-informed residents with a better understanding of what they need at different points in their lives depending on their lifestyles.</a:t>
            </a:r>
          </a:p>
          <a:p>
            <a:endParaRPr lang="en-GB" dirty="0"/>
          </a:p>
        </p:txBody>
      </p:sp>
      <p:sp>
        <p:nvSpPr>
          <p:cNvPr id="4" name="Slide Number Placeholder 3"/>
          <p:cNvSpPr>
            <a:spLocks noGrp="1"/>
          </p:cNvSpPr>
          <p:nvPr>
            <p:ph type="sldNum" sz="quarter" idx="5"/>
          </p:nvPr>
        </p:nvSpPr>
        <p:spPr/>
        <p:txBody>
          <a:bodyPr/>
          <a:lstStyle/>
          <a:p>
            <a:fld id="{0C242BD7-A746-43C4-BDC7-0CE95B647E18}" type="slidenum">
              <a:rPr lang="en-GB" smtClean="0"/>
              <a:t>16</a:t>
            </a:fld>
            <a:endParaRPr lang="en-GB"/>
          </a:p>
        </p:txBody>
      </p:sp>
    </p:spTree>
    <p:extLst>
      <p:ext uri="{BB962C8B-B14F-4D97-AF65-F5344CB8AC3E}">
        <p14:creationId xmlns:p14="http://schemas.microsoft.com/office/powerpoint/2010/main" val="4055444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242BD7-A746-43C4-BDC7-0CE95B647E18}" type="slidenum">
              <a:rPr lang="en-GB" smtClean="0"/>
              <a:t>2</a:t>
            </a:fld>
            <a:endParaRPr lang="en-GB"/>
          </a:p>
        </p:txBody>
      </p:sp>
    </p:spTree>
    <p:extLst>
      <p:ext uri="{BB962C8B-B14F-4D97-AF65-F5344CB8AC3E}">
        <p14:creationId xmlns:p14="http://schemas.microsoft.com/office/powerpoint/2010/main" val="3906319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4343" indent="-224343" fontAlgn="base">
              <a:spcBef>
                <a:spcPct val="0"/>
              </a:spcBef>
              <a:spcAft>
                <a:spcPct val="0"/>
              </a:spcAft>
              <a:buFontTx/>
              <a:buChar char="-"/>
            </a:pPr>
            <a:r>
              <a:rPr lang="en-GB" dirty="0">
                <a:solidFill>
                  <a:schemeClr val="tx1">
                    <a:lumMod val="65000"/>
                    <a:lumOff val="35000"/>
                  </a:schemeClr>
                </a:solidFill>
                <a:latin typeface="Garamond" panose="02020404030301010803" pitchFamily="18" charset="0"/>
                <a:ea typeface="Calibri" pitchFamily="34" charset="0"/>
                <a:cs typeface="Times New Roman" pitchFamily="18" charset="0"/>
              </a:rPr>
              <a:t>UK has a </a:t>
            </a:r>
            <a:r>
              <a:rPr lang="en-GB" b="1" dirty="0">
                <a:solidFill>
                  <a:schemeClr val="tx1">
                    <a:lumMod val="65000"/>
                    <a:lumOff val="35000"/>
                  </a:schemeClr>
                </a:solidFill>
                <a:latin typeface="Garamond" panose="02020404030301010803" pitchFamily="18" charset="0"/>
                <a:ea typeface="Calibri" pitchFamily="34" charset="0"/>
                <a:cs typeface="Times New Roman" pitchFamily="18" charset="0"/>
              </a:rPr>
              <a:t>low number of people per dwelling </a:t>
            </a:r>
            <a:r>
              <a:rPr lang="en-GB" dirty="0">
                <a:solidFill>
                  <a:schemeClr val="tx1">
                    <a:lumMod val="65000"/>
                    <a:lumOff val="35000"/>
                  </a:schemeClr>
                </a:solidFill>
                <a:latin typeface="Garamond" panose="02020404030301010803" pitchFamily="18" charset="0"/>
                <a:ea typeface="Calibri" pitchFamily="34" charset="0"/>
                <a:cs typeface="Times New Roman" pitchFamily="18" charset="0"/>
              </a:rPr>
              <a:t>-  2.3</a:t>
            </a:r>
            <a:endParaRPr lang="en-US" dirty="0">
              <a:solidFill>
                <a:schemeClr val="tx1">
                  <a:lumMod val="65000"/>
                  <a:lumOff val="35000"/>
                </a:schemeClr>
              </a:solidFill>
              <a:latin typeface="Garamond" panose="02020404030301010803" pitchFamily="18" charset="0"/>
            </a:endParaRPr>
          </a:p>
          <a:p>
            <a:pPr marL="224343" indent="-224343" eaLnBrk="0" fontAlgn="base" hangingPunct="0">
              <a:spcBef>
                <a:spcPct val="0"/>
              </a:spcBef>
              <a:spcAft>
                <a:spcPct val="0"/>
              </a:spcAft>
              <a:buFontTx/>
              <a:buChar char="-"/>
            </a:pPr>
            <a:r>
              <a:rPr lang="en-GB" dirty="0">
                <a:solidFill>
                  <a:schemeClr val="tx1">
                    <a:lumMod val="65000"/>
                    <a:lumOff val="35000"/>
                  </a:schemeClr>
                </a:solidFill>
                <a:latin typeface="Garamond" panose="02020404030301010803" pitchFamily="18" charset="0"/>
                <a:ea typeface="Calibri" pitchFamily="34" charset="0"/>
                <a:cs typeface="Times New Roman" pitchFamily="18" charset="0"/>
              </a:rPr>
              <a:t>7% of households in the UK &gt;4 people - half of the figure 30 years ago</a:t>
            </a:r>
            <a:endParaRPr lang="en-US" dirty="0">
              <a:solidFill>
                <a:schemeClr val="tx1">
                  <a:lumMod val="65000"/>
                  <a:lumOff val="35000"/>
                </a:schemeClr>
              </a:solidFill>
              <a:latin typeface="Garamond" panose="02020404030301010803" pitchFamily="18" charset="0"/>
            </a:endParaRPr>
          </a:p>
          <a:p>
            <a:pPr marL="224343" indent="-224343" eaLnBrk="0" fontAlgn="base" hangingPunct="0">
              <a:spcBef>
                <a:spcPct val="0"/>
              </a:spcBef>
              <a:spcAft>
                <a:spcPct val="0"/>
              </a:spcAft>
              <a:buFontTx/>
              <a:buChar char="-"/>
            </a:pPr>
            <a:r>
              <a:rPr lang="en-GB" b="1" dirty="0">
                <a:solidFill>
                  <a:schemeClr val="tx1">
                    <a:lumMod val="65000"/>
                    <a:lumOff val="35000"/>
                  </a:schemeClr>
                </a:solidFill>
                <a:latin typeface="Garamond" panose="02020404030301010803" pitchFamily="18" charset="0"/>
                <a:ea typeface="Calibri" pitchFamily="34" charset="0"/>
                <a:cs typeface="Times New Roman" pitchFamily="18" charset="0"/>
              </a:rPr>
              <a:t>1 person households rose </a:t>
            </a:r>
            <a:r>
              <a:rPr lang="en-GB" dirty="0">
                <a:solidFill>
                  <a:schemeClr val="tx1">
                    <a:lumMod val="65000"/>
                    <a:lumOff val="35000"/>
                  </a:schemeClr>
                </a:solidFill>
                <a:latin typeface="Garamond" panose="02020404030301010803" pitchFamily="18" charset="0"/>
                <a:ea typeface="Calibri" pitchFamily="34" charset="0"/>
                <a:cs typeface="Times New Roman" pitchFamily="18" charset="0"/>
              </a:rPr>
              <a:t>from 18% to 29% over 30 years</a:t>
            </a:r>
            <a:endParaRPr lang="en-US" dirty="0">
              <a:solidFill>
                <a:schemeClr val="tx1">
                  <a:lumMod val="65000"/>
                  <a:lumOff val="35000"/>
                </a:schemeClr>
              </a:solidFill>
              <a:latin typeface="Garamond" panose="02020404030301010803" pitchFamily="18" charset="0"/>
            </a:endParaRPr>
          </a:p>
          <a:p>
            <a:pPr marL="224343" indent="-224343" eaLnBrk="0" fontAlgn="base" hangingPunct="0">
              <a:spcBef>
                <a:spcPct val="0"/>
              </a:spcBef>
              <a:spcAft>
                <a:spcPct val="0"/>
              </a:spcAft>
              <a:buFontTx/>
              <a:buChar char="-"/>
            </a:pPr>
            <a:r>
              <a:rPr lang="en-GB" dirty="0">
                <a:solidFill>
                  <a:schemeClr val="tx1">
                    <a:lumMod val="65000"/>
                    <a:lumOff val="35000"/>
                  </a:schemeClr>
                </a:solidFill>
                <a:latin typeface="Garamond" panose="02020404030301010803" pitchFamily="18" charset="0"/>
                <a:ea typeface="Calibri" pitchFamily="34" charset="0"/>
                <a:cs typeface="Times New Roman" pitchFamily="18" charset="0"/>
              </a:rPr>
              <a:t>Nowadays we are almost 70% more single person households, nearly half of which will contain pensioners</a:t>
            </a:r>
          </a:p>
          <a:p>
            <a:pPr marL="224343" indent="-224343" eaLnBrk="0" fontAlgn="base" hangingPunct="0">
              <a:spcBef>
                <a:spcPct val="0"/>
              </a:spcBef>
              <a:spcAft>
                <a:spcPct val="0"/>
              </a:spcAft>
              <a:buFontTx/>
              <a:buChar char="-"/>
            </a:pPr>
            <a:r>
              <a:rPr lang="en-GB" dirty="0">
                <a:solidFill>
                  <a:schemeClr val="tx1">
                    <a:lumMod val="65000"/>
                    <a:lumOff val="35000"/>
                  </a:schemeClr>
                </a:solidFill>
                <a:latin typeface="Garamond" panose="02020404030301010803" pitchFamily="18" charset="0"/>
                <a:ea typeface="Calibri" pitchFamily="34" charset="0"/>
                <a:cs typeface="Times New Roman" pitchFamily="18" charset="0"/>
              </a:rPr>
              <a:t>By 2070 the UK is expected to be a </a:t>
            </a:r>
            <a:r>
              <a:rPr lang="en-GB" b="1" dirty="0">
                <a:solidFill>
                  <a:schemeClr val="tx1">
                    <a:lumMod val="65000"/>
                    <a:lumOff val="35000"/>
                  </a:schemeClr>
                </a:solidFill>
                <a:latin typeface="Garamond" panose="02020404030301010803" pitchFamily="18" charset="0"/>
                <a:ea typeface="Calibri" pitchFamily="34" charset="0"/>
                <a:cs typeface="Times New Roman" pitchFamily="18" charset="0"/>
              </a:rPr>
              <a:t>‘super-aged’</a:t>
            </a:r>
            <a:r>
              <a:rPr lang="en-GB" dirty="0">
                <a:solidFill>
                  <a:schemeClr val="tx1">
                    <a:lumMod val="65000"/>
                    <a:lumOff val="35000"/>
                  </a:schemeClr>
                </a:solidFill>
                <a:latin typeface="Garamond" panose="02020404030301010803" pitchFamily="18" charset="0"/>
                <a:ea typeface="Calibri" pitchFamily="34" charset="0"/>
                <a:cs typeface="Times New Roman" pitchFamily="18" charset="0"/>
              </a:rPr>
              <a:t> population. </a:t>
            </a:r>
            <a:endParaRPr lang="en-GB" dirty="0">
              <a:solidFill>
                <a:schemeClr val="tx1">
                  <a:lumMod val="65000"/>
                  <a:lumOff val="35000"/>
                </a:schemeClr>
              </a:solidFill>
              <a:latin typeface="Garamond" panose="02020404030301010803" pitchFamily="18" charset="0"/>
            </a:endParaRPr>
          </a:p>
          <a:p>
            <a:endParaRPr lang="en-GB" dirty="0"/>
          </a:p>
        </p:txBody>
      </p:sp>
      <p:sp>
        <p:nvSpPr>
          <p:cNvPr id="4" name="Slide Number Placeholder 3"/>
          <p:cNvSpPr>
            <a:spLocks noGrp="1"/>
          </p:cNvSpPr>
          <p:nvPr>
            <p:ph type="sldNum" sz="quarter" idx="10"/>
          </p:nvPr>
        </p:nvSpPr>
        <p:spPr/>
        <p:txBody>
          <a:bodyPr/>
          <a:lstStyle/>
          <a:p>
            <a:fld id="{FDCF2FEC-6370-4B7E-A87C-E58EC674C2D9}" type="slidenum">
              <a:rPr lang="en-GB" smtClean="0"/>
              <a:pPr/>
              <a:t>3</a:t>
            </a:fld>
            <a:endParaRPr lang="en-GB"/>
          </a:p>
        </p:txBody>
      </p:sp>
    </p:spTree>
    <p:extLst>
      <p:ext uri="{BB962C8B-B14F-4D97-AF65-F5344CB8AC3E}">
        <p14:creationId xmlns:p14="http://schemas.microsoft.com/office/powerpoint/2010/main" val="83635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C242BD7-A746-43C4-BDC7-0CE95B647E18}" type="slidenum">
              <a:rPr lang="en-GB" smtClean="0"/>
              <a:t>4</a:t>
            </a:fld>
            <a:endParaRPr lang="en-GB"/>
          </a:p>
        </p:txBody>
      </p:sp>
    </p:spTree>
    <p:extLst>
      <p:ext uri="{BB962C8B-B14F-4D97-AF65-F5344CB8AC3E}">
        <p14:creationId xmlns:p14="http://schemas.microsoft.com/office/powerpoint/2010/main" val="845900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C242BD7-A746-43C4-BDC7-0CE95B647E18}" type="slidenum">
              <a:rPr lang="en-GB" smtClean="0"/>
              <a:t>5</a:t>
            </a:fld>
            <a:endParaRPr lang="en-GB"/>
          </a:p>
        </p:txBody>
      </p:sp>
    </p:spTree>
    <p:extLst>
      <p:ext uri="{BB962C8B-B14F-4D97-AF65-F5344CB8AC3E}">
        <p14:creationId xmlns:p14="http://schemas.microsoft.com/office/powerpoint/2010/main" val="2117618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C242BD7-A746-43C4-BDC7-0CE95B647E18}" type="slidenum">
              <a:rPr lang="en-GB" smtClean="0"/>
              <a:t>6</a:t>
            </a:fld>
            <a:endParaRPr lang="en-GB"/>
          </a:p>
        </p:txBody>
      </p:sp>
    </p:spTree>
    <p:extLst>
      <p:ext uri="{BB962C8B-B14F-4D97-AF65-F5344CB8AC3E}">
        <p14:creationId xmlns:p14="http://schemas.microsoft.com/office/powerpoint/2010/main" val="3587451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CONTEXT/OUR INITIAL THOUGHTS </a:t>
            </a:r>
          </a:p>
          <a:p>
            <a:r>
              <a:rPr lang="en-GB" dirty="0"/>
              <a:t>Parker Morris standards, RIBA research</a:t>
            </a:r>
          </a:p>
          <a:p>
            <a:endParaRPr lang="en-GB" dirty="0"/>
          </a:p>
        </p:txBody>
      </p:sp>
      <p:sp>
        <p:nvSpPr>
          <p:cNvPr id="4" name="Slide Number Placeholder 3"/>
          <p:cNvSpPr>
            <a:spLocks noGrp="1"/>
          </p:cNvSpPr>
          <p:nvPr>
            <p:ph type="sldNum" sz="quarter" idx="10"/>
          </p:nvPr>
        </p:nvSpPr>
        <p:spPr/>
        <p:txBody>
          <a:bodyPr/>
          <a:lstStyle/>
          <a:p>
            <a:fld id="{FDCF2FEC-6370-4B7E-A87C-E58EC674C2D9}" type="slidenum">
              <a:rPr lang="en-GB" smtClean="0"/>
              <a:pPr/>
              <a:t>7</a:t>
            </a:fld>
            <a:endParaRPr lang="en-GB"/>
          </a:p>
        </p:txBody>
      </p:sp>
    </p:spTree>
    <p:extLst>
      <p:ext uri="{BB962C8B-B14F-4D97-AF65-F5344CB8AC3E}">
        <p14:creationId xmlns:p14="http://schemas.microsoft.com/office/powerpoint/2010/main" val="3667382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8567" indent="-338567">
              <a:buFont typeface="Arial" panose="020B0604020202020204" pitchFamily="34" charset="0"/>
              <a:buChar char="•"/>
            </a:pPr>
            <a:r>
              <a:rPr lang="en-GB" dirty="0">
                <a:latin typeface="Garamond" panose="02020404030301010803" pitchFamily="18" charset="0"/>
              </a:rPr>
              <a:t>Storage is fundamental but invisible dimension of inter-personal relationships and inhabitant’s lifestyles that has gone unnoticed in the design of standardised house types</a:t>
            </a:r>
          </a:p>
          <a:p>
            <a:pPr marL="338567" indent="-338567">
              <a:buFont typeface="Arial" panose="020B0604020202020204" pitchFamily="34" charset="0"/>
              <a:buChar char="•"/>
            </a:pPr>
            <a:endParaRPr lang="en-GB" dirty="0">
              <a:latin typeface="Garamond" panose="02020404030301010803" pitchFamily="18" charset="0"/>
            </a:endParaRPr>
          </a:p>
          <a:p>
            <a:pPr marL="338567" indent="-338567">
              <a:buFont typeface="Arial" panose="020B0604020202020204" pitchFamily="34" charset="0"/>
              <a:buChar char="•"/>
            </a:pPr>
            <a:r>
              <a:rPr lang="en-GB" dirty="0">
                <a:latin typeface="Garamond" panose="02020404030301010803" pitchFamily="18" charset="0"/>
              </a:rPr>
              <a:t>Storage has been overlooked in consumption theories, and I argue, in design</a:t>
            </a:r>
          </a:p>
          <a:p>
            <a:r>
              <a:rPr lang="en-GB" dirty="0">
                <a:latin typeface="Garamond" panose="02020404030301010803" pitchFamily="18" charset="0"/>
              </a:rPr>
              <a:t> </a:t>
            </a:r>
          </a:p>
          <a:p>
            <a:pPr marL="338567" indent="-338567">
              <a:buFont typeface="Arial" panose="020B0604020202020204" pitchFamily="34" charset="0"/>
              <a:buChar char="•"/>
            </a:pPr>
            <a:r>
              <a:rPr lang="en-GB" dirty="0">
                <a:latin typeface="Garamond" panose="02020404030301010803" pitchFamily="18" charset="0"/>
              </a:rPr>
              <a:t>Storage facilitates order, both physically and mentally, in the inhabitant and affects happiness and well-being. </a:t>
            </a:r>
          </a:p>
          <a:p>
            <a:pPr marL="338567" indent="-338567">
              <a:buFont typeface="Arial" panose="020B0604020202020204" pitchFamily="34" charset="0"/>
              <a:buChar char="•"/>
            </a:pPr>
            <a:endParaRPr lang="en-GB" dirty="0">
              <a:latin typeface="Garamond" panose="02020404030301010803" pitchFamily="18" charset="0"/>
            </a:endParaRPr>
          </a:p>
          <a:p>
            <a:pPr marL="338567" indent="-338567">
              <a:buFont typeface="Arial" panose="020B0604020202020204" pitchFamily="34" charset="0"/>
              <a:buChar char="•"/>
            </a:pPr>
            <a:r>
              <a:rPr lang="en-GB" dirty="0">
                <a:latin typeface="Garamond" panose="02020404030301010803" pitchFamily="18" charset="0"/>
              </a:rPr>
              <a:t>Storage orders material possessions in space and time, and as a consequence also orders the activities,  inter-personal relationships and lifestyles of inhabitants</a:t>
            </a:r>
          </a:p>
          <a:p>
            <a:pPr marL="338567" indent="-338567">
              <a:buFont typeface="Arial" panose="020B0604020202020204" pitchFamily="34" charset="0"/>
              <a:buChar char="•"/>
            </a:pPr>
            <a:endParaRPr lang="en-GB" dirty="0">
              <a:latin typeface="Garamond" panose="02020404030301010803" pitchFamily="18" charset="0"/>
            </a:endParaRPr>
          </a:p>
          <a:p>
            <a:pPr marL="338567" indent="-338567">
              <a:buFont typeface="Arial" panose="020B0604020202020204" pitchFamily="34" charset="0"/>
              <a:buChar char="•"/>
            </a:pPr>
            <a:r>
              <a:rPr lang="en-GB" dirty="0">
                <a:latin typeface="Garamond" panose="02020404030301010803" pitchFamily="18" charset="0"/>
              </a:rPr>
              <a:t>Storage is not valued by inhabitants when buying a house, but inhabitants complain later that there isn’t enough storage</a:t>
            </a:r>
          </a:p>
          <a:p>
            <a:pPr marL="338567" indent="-338567">
              <a:buFont typeface="Arial" panose="020B0604020202020204" pitchFamily="34" charset="0"/>
              <a:buChar char="•"/>
            </a:pPr>
            <a:endParaRPr lang="en-GB" dirty="0">
              <a:latin typeface="Garamond" panose="02020404030301010803" pitchFamily="18" charset="0"/>
            </a:endParaRPr>
          </a:p>
          <a:p>
            <a:pPr marL="338567" indent="-338567">
              <a:buFont typeface="Arial" panose="020B0604020202020204" pitchFamily="34" charset="0"/>
              <a:buChar char="•"/>
            </a:pPr>
            <a:r>
              <a:rPr lang="en-GB" dirty="0">
                <a:latin typeface="Garamond" panose="02020404030301010803" pitchFamily="18" charset="0"/>
              </a:rPr>
              <a:t>By including storage in the designers agenda, we can begin to provide modern housing that truly reflects the needs of the inhabitants</a:t>
            </a:r>
            <a:endParaRPr lang="en-GB" dirty="0">
              <a:solidFill>
                <a:srgbClr val="000000"/>
              </a:solidFill>
              <a:latin typeface="Code"/>
            </a:endParaRPr>
          </a:p>
          <a:p>
            <a:endParaRPr lang="en-GB" dirty="0"/>
          </a:p>
        </p:txBody>
      </p:sp>
      <p:sp>
        <p:nvSpPr>
          <p:cNvPr id="4" name="Slide Number Placeholder 3"/>
          <p:cNvSpPr>
            <a:spLocks noGrp="1"/>
          </p:cNvSpPr>
          <p:nvPr>
            <p:ph type="sldNum" sz="quarter" idx="5"/>
          </p:nvPr>
        </p:nvSpPr>
        <p:spPr/>
        <p:txBody>
          <a:bodyPr/>
          <a:lstStyle/>
          <a:p>
            <a:fld id="{0C242BD7-A746-43C4-BDC7-0CE95B647E18}" type="slidenum">
              <a:rPr lang="en-GB" smtClean="0"/>
              <a:t>8</a:t>
            </a:fld>
            <a:endParaRPr lang="en-GB"/>
          </a:p>
        </p:txBody>
      </p:sp>
    </p:spTree>
    <p:extLst>
      <p:ext uri="{BB962C8B-B14F-4D97-AF65-F5344CB8AC3E}">
        <p14:creationId xmlns:p14="http://schemas.microsoft.com/office/powerpoint/2010/main" val="4069722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a:t>Combining two explorative methodologies, design research and visual / sensory ethnography, to capture </a:t>
            </a:r>
            <a:r>
              <a:rPr lang="en-GB" i="1" dirty="0"/>
              <a:t>‘the visual ethnography of a design process’</a:t>
            </a:r>
            <a:r>
              <a:rPr lang="en-GB" dirty="0"/>
              <a:t> with practising architects, so an issue raised in practice, but relatively unexplored academically, can be approached from a novel perspective.</a:t>
            </a:r>
          </a:p>
          <a:p>
            <a:endParaRPr lang="en-GB" dirty="0"/>
          </a:p>
        </p:txBody>
      </p:sp>
      <p:sp>
        <p:nvSpPr>
          <p:cNvPr id="4" name="Slide Number Placeholder 3"/>
          <p:cNvSpPr>
            <a:spLocks noGrp="1"/>
          </p:cNvSpPr>
          <p:nvPr>
            <p:ph type="sldNum" sz="quarter" idx="10"/>
          </p:nvPr>
        </p:nvSpPr>
        <p:spPr/>
        <p:txBody>
          <a:bodyPr/>
          <a:lstStyle/>
          <a:p>
            <a:fld id="{0C242BD7-A746-43C4-BDC7-0CE95B647E18}" type="slidenum">
              <a:rPr lang="en-GB" smtClean="0"/>
              <a:t>10</a:t>
            </a:fld>
            <a:endParaRPr lang="en-GB"/>
          </a:p>
        </p:txBody>
      </p:sp>
    </p:spTree>
    <p:extLst>
      <p:ext uri="{BB962C8B-B14F-4D97-AF65-F5344CB8AC3E}">
        <p14:creationId xmlns:p14="http://schemas.microsoft.com/office/powerpoint/2010/main" val="3660360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271B0E7-9FDF-47A5-9367-B4AD8665DDFD}" type="datetimeFigureOut">
              <a:rPr lang="en-GB" smtClean="0"/>
              <a:t>14/04/2021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AC4421-37AA-40C4-8B19-82BCD82672B6}" type="slidenum">
              <a:rPr lang="en-GB" smtClean="0"/>
              <a:t>‹#›</a:t>
            </a:fld>
            <a:endParaRPr lang="en-GB"/>
          </a:p>
        </p:txBody>
      </p:sp>
    </p:spTree>
    <p:extLst>
      <p:ext uri="{BB962C8B-B14F-4D97-AF65-F5344CB8AC3E}">
        <p14:creationId xmlns:p14="http://schemas.microsoft.com/office/powerpoint/2010/main" val="960498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271B0E7-9FDF-47A5-9367-B4AD8665DDFD}" type="datetimeFigureOut">
              <a:rPr lang="en-GB" smtClean="0"/>
              <a:t>14/04/2021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AC4421-37AA-40C4-8B19-82BCD82672B6}" type="slidenum">
              <a:rPr lang="en-GB" smtClean="0"/>
              <a:t>‹#›</a:t>
            </a:fld>
            <a:endParaRPr lang="en-GB"/>
          </a:p>
        </p:txBody>
      </p:sp>
    </p:spTree>
    <p:extLst>
      <p:ext uri="{BB962C8B-B14F-4D97-AF65-F5344CB8AC3E}">
        <p14:creationId xmlns:p14="http://schemas.microsoft.com/office/powerpoint/2010/main" val="719223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271B0E7-9FDF-47A5-9367-B4AD8665DDFD}" type="datetimeFigureOut">
              <a:rPr lang="en-GB" smtClean="0"/>
              <a:t>14/04/2021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AC4421-37AA-40C4-8B19-82BCD82672B6}" type="slidenum">
              <a:rPr lang="en-GB" smtClean="0"/>
              <a:t>‹#›</a:t>
            </a:fld>
            <a:endParaRPr lang="en-GB"/>
          </a:p>
        </p:txBody>
      </p:sp>
    </p:spTree>
    <p:extLst>
      <p:ext uri="{BB962C8B-B14F-4D97-AF65-F5344CB8AC3E}">
        <p14:creationId xmlns:p14="http://schemas.microsoft.com/office/powerpoint/2010/main" val="278181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in presentation title slide">
    <p:bg>
      <p:bgPr>
        <a:solidFill>
          <a:srgbClr val="6DA463"/>
        </a:solidFill>
        <a:effectLst/>
      </p:bgPr>
    </p:bg>
    <p:spTree>
      <p:nvGrpSpPr>
        <p:cNvPr id="1" name=""/>
        <p:cNvGrpSpPr/>
        <p:nvPr/>
      </p:nvGrpSpPr>
      <p:grpSpPr>
        <a:xfrm>
          <a:off x="0" y="0"/>
          <a:ext cx="0" cy="0"/>
          <a:chOff x="0" y="0"/>
          <a:chExt cx="0" cy="0"/>
        </a:xfrm>
      </p:grpSpPr>
      <p:cxnSp>
        <p:nvCxnSpPr>
          <p:cNvPr id="7" name="Straight Connector 6"/>
          <p:cNvCxnSpPr/>
          <p:nvPr userDrawn="1"/>
        </p:nvCxnSpPr>
        <p:spPr>
          <a:xfrm>
            <a:off x="2367128" y="2157157"/>
            <a:ext cx="0" cy="3657600"/>
          </a:xfrm>
          <a:prstGeom prst="line">
            <a:avLst/>
          </a:prstGeom>
          <a:ln w="6350">
            <a:solidFill>
              <a:schemeClr val="bg1"/>
            </a:solidFill>
          </a:ln>
        </p:spPr>
        <p:style>
          <a:lnRef idx="1">
            <a:schemeClr val="accent2"/>
          </a:lnRef>
          <a:fillRef idx="0">
            <a:schemeClr val="accent2"/>
          </a:fillRef>
          <a:effectRef idx="0">
            <a:schemeClr val="accent2"/>
          </a:effectRef>
          <a:fontRef idx="minor">
            <a:schemeClr val="tx1"/>
          </a:fontRef>
        </p:style>
      </p:cxnSp>
      <p:sp>
        <p:nvSpPr>
          <p:cNvPr id="15" name="Text Placeholder 14"/>
          <p:cNvSpPr>
            <a:spLocks noGrp="1"/>
          </p:cNvSpPr>
          <p:nvPr>
            <p:ph type="body" sz="quarter" idx="14"/>
          </p:nvPr>
        </p:nvSpPr>
        <p:spPr>
          <a:xfrm>
            <a:off x="2908877" y="2054419"/>
            <a:ext cx="8083667" cy="3774848"/>
          </a:xfrm>
          <a:prstGeom prst="rect">
            <a:avLst/>
          </a:prstGeom>
        </p:spPr>
        <p:txBody>
          <a:bodyPr lIns="0" tIns="0" rIns="0" bIns="0"/>
          <a:lstStyle>
            <a:lvl1pPr marL="0" indent="0">
              <a:lnSpc>
                <a:spcPts val="6400"/>
              </a:lnSpc>
              <a:spcBef>
                <a:spcPts val="0"/>
              </a:spcBef>
              <a:buFontTx/>
              <a:buNone/>
              <a:defRPr sz="5867" b="0" i="0">
                <a:solidFill>
                  <a:schemeClr val="bg1"/>
                </a:solidFill>
                <a:latin typeface="Georgia" charset="0"/>
                <a:ea typeface="Georgia" charset="0"/>
                <a:cs typeface="Georgia" charset="0"/>
              </a:defRPr>
            </a:lvl1pPr>
          </a:lstStyle>
          <a:p>
            <a:pPr lvl="0"/>
            <a:r>
              <a:rPr lang="en-GB" dirty="0"/>
              <a:t>Click to edit Master text styles</a:t>
            </a:r>
          </a:p>
        </p:txBody>
      </p:sp>
      <p:sp>
        <p:nvSpPr>
          <p:cNvPr id="18" name="Text Placeholder 14"/>
          <p:cNvSpPr>
            <a:spLocks noGrp="1"/>
          </p:cNvSpPr>
          <p:nvPr>
            <p:ph type="body" sz="quarter" idx="15"/>
          </p:nvPr>
        </p:nvSpPr>
        <p:spPr>
          <a:xfrm>
            <a:off x="662482" y="2140822"/>
            <a:ext cx="1625519" cy="358775"/>
          </a:xfrm>
          <a:prstGeom prst="rect">
            <a:avLst/>
          </a:prstGeom>
        </p:spPr>
        <p:txBody>
          <a:bodyPr lIns="0" tIns="0" rIns="0" bIns="0"/>
          <a:lstStyle>
            <a:lvl1pPr marL="0" indent="0">
              <a:lnSpc>
                <a:spcPts val="1733"/>
              </a:lnSpc>
              <a:spcBef>
                <a:spcPts val="0"/>
              </a:spcBef>
              <a:buFontTx/>
              <a:buNone/>
              <a:defRPr sz="1467" b="0" i="0">
                <a:solidFill>
                  <a:schemeClr val="bg1"/>
                </a:solidFill>
                <a:latin typeface="Tahoma" charset="0"/>
                <a:ea typeface="Tahoma" charset="0"/>
                <a:cs typeface="Tahoma" charset="0"/>
              </a:defRPr>
            </a:lvl1pPr>
          </a:lstStyle>
          <a:p>
            <a:pPr lvl="0"/>
            <a:r>
              <a:rPr lang="en-GB" dirty="0"/>
              <a:t>Click to edit Master text styles</a:t>
            </a:r>
          </a:p>
        </p:txBody>
      </p:sp>
      <p:sp>
        <p:nvSpPr>
          <p:cNvPr id="19" name="Text Placeholder 14"/>
          <p:cNvSpPr>
            <a:spLocks noGrp="1"/>
          </p:cNvSpPr>
          <p:nvPr>
            <p:ph type="body" sz="quarter" idx="16"/>
          </p:nvPr>
        </p:nvSpPr>
        <p:spPr>
          <a:xfrm>
            <a:off x="662482" y="2500819"/>
            <a:ext cx="1625519" cy="536400"/>
          </a:xfrm>
          <a:prstGeom prst="rect">
            <a:avLst/>
          </a:prstGeom>
        </p:spPr>
        <p:txBody>
          <a:bodyPr lIns="0" tIns="0" rIns="0" bIns="0"/>
          <a:lstStyle>
            <a:lvl1pPr marL="0" indent="0">
              <a:lnSpc>
                <a:spcPts val="1733"/>
              </a:lnSpc>
              <a:spcBef>
                <a:spcPts val="0"/>
              </a:spcBef>
              <a:buFontTx/>
              <a:buNone/>
              <a:defRPr sz="1467" b="1" i="0">
                <a:solidFill>
                  <a:schemeClr val="bg1"/>
                </a:solidFill>
                <a:latin typeface="Tahoma" charset="0"/>
                <a:ea typeface="Tahoma" charset="0"/>
                <a:cs typeface="Tahoma" charset="0"/>
              </a:defRPr>
            </a:lvl1pPr>
          </a:lstStyle>
          <a:p>
            <a:pPr lvl="0"/>
            <a:r>
              <a:rPr lang="en-GB" dirty="0"/>
              <a:t>Click to edit Master text styles</a:t>
            </a:r>
          </a:p>
        </p:txBody>
      </p:sp>
      <p:sp>
        <p:nvSpPr>
          <p:cNvPr id="20" name="Text Placeholder 14"/>
          <p:cNvSpPr>
            <a:spLocks noGrp="1"/>
          </p:cNvSpPr>
          <p:nvPr>
            <p:ph type="body" sz="quarter" idx="17"/>
          </p:nvPr>
        </p:nvSpPr>
        <p:spPr>
          <a:xfrm>
            <a:off x="662482" y="3044419"/>
            <a:ext cx="1625519" cy="695325"/>
          </a:xfrm>
          <a:prstGeom prst="rect">
            <a:avLst/>
          </a:prstGeom>
        </p:spPr>
        <p:txBody>
          <a:bodyPr lIns="0" tIns="0" rIns="0" bIns="0"/>
          <a:lstStyle>
            <a:lvl1pPr marL="0" indent="0">
              <a:lnSpc>
                <a:spcPts val="1733"/>
              </a:lnSpc>
              <a:spcBef>
                <a:spcPts val="0"/>
              </a:spcBef>
              <a:buFontTx/>
              <a:buNone/>
              <a:defRPr sz="1467" b="1" i="0">
                <a:solidFill>
                  <a:schemeClr val="bg1"/>
                </a:solidFill>
                <a:latin typeface="Tahoma" charset="0"/>
                <a:ea typeface="Tahoma" charset="0"/>
                <a:cs typeface="Tahoma" charset="0"/>
              </a:defRPr>
            </a:lvl1pPr>
          </a:lstStyle>
          <a:p>
            <a:pPr lvl="0"/>
            <a:r>
              <a:rPr lang="en-GB" dirty="0"/>
              <a:t>Click to edit Master text styles</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45585" y="1"/>
            <a:ext cx="2889249" cy="1445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14"/>
          <p:cNvSpPr>
            <a:spLocks noGrp="1"/>
          </p:cNvSpPr>
          <p:nvPr>
            <p:ph type="body" sz="quarter" idx="18"/>
          </p:nvPr>
        </p:nvSpPr>
        <p:spPr>
          <a:xfrm>
            <a:off x="662482" y="5628512"/>
            <a:ext cx="1625519" cy="306365"/>
          </a:xfrm>
          <a:prstGeom prst="rect">
            <a:avLst/>
          </a:prstGeom>
        </p:spPr>
        <p:txBody>
          <a:bodyPr lIns="0" tIns="0" rIns="0" bIns="0"/>
          <a:lstStyle>
            <a:lvl1pPr marL="0" indent="0">
              <a:lnSpc>
                <a:spcPts val="1733"/>
              </a:lnSpc>
              <a:spcBef>
                <a:spcPts val="0"/>
              </a:spcBef>
              <a:buFontTx/>
              <a:buNone/>
              <a:defRPr sz="1467" b="0" i="0">
                <a:solidFill>
                  <a:schemeClr val="bg1"/>
                </a:solidFill>
                <a:latin typeface="Tahoma"/>
                <a:ea typeface="Tahoma"/>
                <a:cs typeface="Tahoma"/>
              </a:defRPr>
            </a:lvl1pPr>
          </a:lstStyle>
          <a:p>
            <a:pPr lvl="0"/>
            <a:r>
              <a:rPr lang="en-GB" dirty="0"/>
              <a:t>Click to edit Master text styles</a:t>
            </a:r>
          </a:p>
        </p:txBody>
      </p:sp>
    </p:spTree>
    <p:extLst>
      <p:ext uri="{BB962C8B-B14F-4D97-AF65-F5344CB8AC3E}">
        <p14:creationId xmlns:p14="http://schemas.microsoft.com/office/powerpoint/2010/main" val="2519591182"/>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271B0E7-9FDF-47A5-9367-B4AD8665DDFD}" type="datetimeFigureOut">
              <a:rPr lang="en-GB" smtClean="0"/>
              <a:t>14/04/2021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AC4421-37AA-40C4-8B19-82BCD82672B6}" type="slidenum">
              <a:rPr lang="en-GB" smtClean="0"/>
              <a:t>‹#›</a:t>
            </a:fld>
            <a:endParaRPr lang="en-GB"/>
          </a:p>
        </p:txBody>
      </p:sp>
    </p:spTree>
    <p:extLst>
      <p:ext uri="{BB962C8B-B14F-4D97-AF65-F5344CB8AC3E}">
        <p14:creationId xmlns:p14="http://schemas.microsoft.com/office/powerpoint/2010/main" val="2682798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271B0E7-9FDF-47A5-9367-B4AD8665DDFD}" type="datetimeFigureOut">
              <a:rPr lang="en-GB" smtClean="0"/>
              <a:t>14/04/2021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AC4421-37AA-40C4-8B19-82BCD82672B6}" type="slidenum">
              <a:rPr lang="en-GB" smtClean="0"/>
              <a:t>‹#›</a:t>
            </a:fld>
            <a:endParaRPr lang="en-GB"/>
          </a:p>
        </p:txBody>
      </p:sp>
    </p:spTree>
    <p:extLst>
      <p:ext uri="{BB962C8B-B14F-4D97-AF65-F5344CB8AC3E}">
        <p14:creationId xmlns:p14="http://schemas.microsoft.com/office/powerpoint/2010/main" val="2041901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271B0E7-9FDF-47A5-9367-B4AD8665DDFD}" type="datetimeFigureOut">
              <a:rPr lang="en-GB" smtClean="0"/>
              <a:t>14/04/2021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DAC4421-37AA-40C4-8B19-82BCD82672B6}" type="slidenum">
              <a:rPr lang="en-GB" smtClean="0"/>
              <a:t>‹#›</a:t>
            </a:fld>
            <a:endParaRPr lang="en-GB"/>
          </a:p>
        </p:txBody>
      </p:sp>
    </p:spTree>
    <p:extLst>
      <p:ext uri="{BB962C8B-B14F-4D97-AF65-F5344CB8AC3E}">
        <p14:creationId xmlns:p14="http://schemas.microsoft.com/office/powerpoint/2010/main" val="393330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271B0E7-9FDF-47A5-9367-B4AD8665DDFD}" type="datetimeFigureOut">
              <a:rPr lang="en-GB" smtClean="0"/>
              <a:t>14/04/2021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DAC4421-37AA-40C4-8B19-82BCD82672B6}" type="slidenum">
              <a:rPr lang="en-GB" smtClean="0"/>
              <a:t>‹#›</a:t>
            </a:fld>
            <a:endParaRPr lang="en-GB"/>
          </a:p>
        </p:txBody>
      </p:sp>
    </p:spTree>
    <p:extLst>
      <p:ext uri="{BB962C8B-B14F-4D97-AF65-F5344CB8AC3E}">
        <p14:creationId xmlns:p14="http://schemas.microsoft.com/office/powerpoint/2010/main" val="2278251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271B0E7-9FDF-47A5-9367-B4AD8665DDFD}" type="datetimeFigureOut">
              <a:rPr lang="en-GB" smtClean="0"/>
              <a:t>14/04/2021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DAC4421-37AA-40C4-8B19-82BCD82672B6}" type="slidenum">
              <a:rPr lang="en-GB" smtClean="0"/>
              <a:t>‹#›</a:t>
            </a:fld>
            <a:endParaRPr lang="en-GB"/>
          </a:p>
        </p:txBody>
      </p:sp>
    </p:spTree>
    <p:extLst>
      <p:ext uri="{BB962C8B-B14F-4D97-AF65-F5344CB8AC3E}">
        <p14:creationId xmlns:p14="http://schemas.microsoft.com/office/powerpoint/2010/main" val="1116660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71B0E7-9FDF-47A5-9367-B4AD8665DDFD}" type="datetimeFigureOut">
              <a:rPr lang="en-GB" smtClean="0"/>
              <a:t>14/04/2021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DAC4421-37AA-40C4-8B19-82BCD82672B6}" type="slidenum">
              <a:rPr lang="en-GB" smtClean="0"/>
              <a:t>‹#›</a:t>
            </a:fld>
            <a:endParaRPr lang="en-GB"/>
          </a:p>
        </p:txBody>
      </p:sp>
    </p:spTree>
    <p:extLst>
      <p:ext uri="{BB962C8B-B14F-4D97-AF65-F5344CB8AC3E}">
        <p14:creationId xmlns:p14="http://schemas.microsoft.com/office/powerpoint/2010/main" val="1786400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71B0E7-9FDF-47A5-9367-B4AD8665DDFD}" type="datetimeFigureOut">
              <a:rPr lang="en-GB" smtClean="0"/>
              <a:t>14/04/2021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DAC4421-37AA-40C4-8B19-82BCD82672B6}" type="slidenum">
              <a:rPr lang="en-GB" smtClean="0"/>
              <a:t>‹#›</a:t>
            </a:fld>
            <a:endParaRPr lang="en-GB"/>
          </a:p>
        </p:txBody>
      </p:sp>
    </p:spTree>
    <p:extLst>
      <p:ext uri="{BB962C8B-B14F-4D97-AF65-F5344CB8AC3E}">
        <p14:creationId xmlns:p14="http://schemas.microsoft.com/office/powerpoint/2010/main" val="912102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71B0E7-9FDF-47A5-9367-B4AD8665DDFD}" type="datetimeFigureOut">
              <a:rPr lang="en-GB" smtClean="0"/>
              <a:t>14/04/2021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DAC4421-37AA-40C4-8B19-82BCD82672B6}" type="slidenum">
              <a:rPr lang="en-GB" smtClean="0"/>
              <a:t>‹#›</a:t>
            </a:fld>
            <a:endParaRPr lang="en-GB"/>
          </a:p>
        </p:txBody>
      </p:sp>
    </p:spTree>
    <p:extLst>
      <p:ext uri="{BB962C8B-B14F-4D97-AF65-F5344CB8AC3E}">
        <p14:creationId xmlns:p14="http://schemas.microsoft.com/office/powerpoint/2010/main" val="3982349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71B0E7-9FDF-47A5-9367-B4AD8665DDFD}" type="datetimeFigureOut">
              <a:rPr lang="en-GB" smtClean="0"/>
              <a:t>14/04/2021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AC4421-37AA-40C4-8B19-82BCD82672B6}" type="slidenum">
              <a:rPr lang="en-GB" smtClean="0"/>
              <a:t>‹#›</a:t>
            </a:fld>
            <a:endParaRPr lang="en-GB"/>
          </a:p>
        </p:txBody>
      </p:sp>
    </p:spTree>
    <p:extLst>
      <p:ext uri="{BB962C8B-B14F-4D97-AF65-F5344CB8AC3E}">
        <p14:creationId xmlns:p14="http://schemas.microsoft.com/office/powerpoint/2010/main" val="27511476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4.jpeg"/><Relationship Id="rId5" Type="http://schemas.openxmlformats.org/officeDocument/2006/relationships/image" Target="../media/image23.e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jpeg"/><Relationship Id="rId3" Type="http://schemas.openxmlformats.org/officeDocument/2006/relationships/image" Target="../media/image25.jpeg"/><Relationship Id="rId7" Type="http://schemas.openxmlformats.org/officeDocument/2006/relationships/image" Target="../media/image28.jpeg"/><Relationship Id="rId12"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7.jpeg"/><Relationship Id="rId11" Type="http://schemas.openxmlformats.org/officeDocument/2006/relationships/image" Target="../media/image32.jpeg"/><Relationship Id="rId5" Type="http://schemas.microsoft.com/office/2007/relationships/hdphoto" Target="../media/hdphoto1.wdp"/><Relationship Id="rId10" Type="http://schemas.openxmlformats.org/officeDocument/2006/relationships/image" Target="../media/image31.jpeg"/><Relationship Id="rId4" Type="http://schemas.openxmlformats.org/officeDocument/2006/relationships/image" Target="../media/image26.jpeg"/><Relationship Id="rId9" Type="http://schemas.openxmlformats.org/officeDocument/2006/relationships/image" Target="../media/image30.jpeg"/><Relationship Id="rId1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www.housingmattersuk.com/"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12"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C0099"/>
        </a:solidFill>
        <a:effectLst/>
      </p:bgPr>
    </p:bg>
    <p:spTree>
      <p:nvGrpSpPr>
        <p:cNvPr id="1" name=""/>
        <p:cNvGrpSpPr/>
        <p:nvPr/>
      </p:nvGrpSpPr>
      <p:grpSpPr>
        <a:xfrm>
          <a:off x="0" y="0"/>
          <a:ext cx="0" cy="0"/>
          <a:chOff x="0" y="0"/>
          <a:chExt cx="0" cy="0"/>
        </a:xfrm>
      </p:grpSpPr>
      <p:sp>
        <p:nvSpPr>
          <p:cNvPr id="13313" name="Text Placeholder 1"/>
          <p:cNvSpPr>
            <a:spLocks noGrp="1"/>
          </p:cNvSpPr>
          <p:nvPr>
            <p:ph type="body" sz="quarter" idx="14"/>
          </p:nvPr>
        </p:nvSpPr>
        <p:spPr bwMode="auto">
          <a:xfrm>
            <a:off x="2799287" y="2386116"/>
            <a:ext cx="9055695" cy="339557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fontScale="70000" lnSpcReduction="20000"/>
          </a:bodyPr>
          <a:lstStyle/>
          <a:p>
            <a:pPr algn="r"/>
            <a:r>
              <a:rPr lang="en-GB" sz="7300" b="1" dirty="0"/>
              <a:t>Stuff &amp; Space in the Home</a:t>
            </a:r>
          </a:p>
          <a:p>
            <a:endParaRPr lang="en-GB" sz="7300" dirty="0"/>
          </a:p>
          <a:p>
            <a:pPr algn="r"/>
            <a:r>
              <a:rPr lang="en-GB" sz="4500" i="1" dirty="0"/>
              <a:t>An understanding of material possessions to inform spatial storage design</a:t>
            </a:r>
            <a:endParaRPr lang="en-GB" sz="4500" dirty="0"/>
          </a:p>
        </p:txBody>
      </p:sp>
      <p:sp>
        <p:nvSpPr>
          <p:cNvPr id="13314" name="Text Placeholder 2"/>
          <p:cNvSpPr>
            <a:spLocks noGrp="1"/>
          </p:cNvSpPr>
          <p:nvPr>
            <p:ph type="body"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spcBef>
                <a:spcPct val="0"/>
              </a:spcBef>
            </a:pPr>
            <a:r>
              <a:rPr lang="en-GB" altLang="en-US" dirty="0">
                <a:ea typeface="ＭＳ Ｐゴシック" charset="-128"/>
              </a:rPr>
              <a:t>Presentation by</a:t>
            </a:r>
          </a:p>
          <a:p>
            <a:pPr>
              <a:spcBef>
                <a:spcPct val="0"/>
              </a:spcBef>
            </a:pPr>
            <a:endParaRPr lang="en-US" altLang="en-US" dirty="0">
              <a:ea typeface="ＭＳ Ｐゴシック" charset="-128"/>
            </a:endParaRPr>
          </a:p>
        </p:txBody>
      </p:sp>
      <p:sp>
        <p:nvSpPr>
          <p:cNvPr id="13315" name="Text Placeholder 3"/>
          <p:cNvSpPr>
            <a:spLocks noGrp="1"/>
          </p:cNvSpPr>
          <p:nvPr>
            <p:ph type="body" sz="quarter" idx="16"/>
          </p:nvPr>
        </p:nvSpPr>
        <p:spPr bwMode="auto">
          <a:xfrm>
            <a:off x="662482" y="2500819"/>
            <a:ext cx="1625519" cy="22723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spcBef>
                <a:spcPct val="0"/>
              </a:spcBef>
            </a:pPr>
            <a:endParaRPr lang="en-US" altLang="en-US" dirty="0">
              <a:ea typeface="ＭＳ Ｐゴシック" charset="-128"/>
            </a:endParaRPr>
          </a:p>
          <a:p>
            <a:pPr>
              <a:spcBef>
                <a:spcPct val="0"/>
              </a:spcBef>
            </a:pPr>
            <a:r>
              <a:rPr lang="en-US" altLang="en-US" dirty="0">
                <a:ea typeface="ＭＳ Ｐゴシック" charset="-128"/>
              </a:rPr>
              <a:t>Elena Marco</a:t>
            </a:r>
          </a:p>
          <a:p>
            <a:pPr>
              <a:spcBef>
                <a:spcPct val="0"/>
              </a:spcBef>
            </a:pPr>
            <a:endParaRPr lang="en-US" altLang="en-US" dirty="0">
              <a:ea typeface="ＭＳ Ｐゴシック" charset="-128"/>
            </a:endParaRPr>
          </a:p>
          <a:p>
            <a:pPr>
              <a:spcBef>
                <a:spcPct val="0"/>
              </a:spcBef>
            </a:pPr>
            <a:r>
              <a:rPr lang="en-US" altLang="en-US" dirty="0">
                <a:ea typeface="ＭＳ Ｐゴシック" charset="-128"/>
              </a:rPr>
              <a:t>Katie Williams</a:t>
            </a:r>
          </a:p>
          <a:p>
            <a:pPr>
              <a:spcBef>
                <a:spcPct val="0"/>
              </a:spcBef>
            </a:pPr>
            <a:endParaRPr lang="en-US" altLang="en-US" dirty="0">
              <a:ea typeface="ＭＳ Ｐゴシック" charset="-128"/>
            </a:endParaRPr>
          </a:p>
          <a:p>
            <a:pPr>
              <a:spcBef>
                <a:spcPct val="0"/>
              </a:spcBef>
            </a:pPr>
            <a:r>
              <a:rPr lang="en-US" altLang="en-US" dirty="0">
                <a:ea typeface="ＭＳ Ｐゴシック" charset="-128"/>
              </a:rPr>
              <a:t>Sonja Oliveira</a:t>
            </a:r>
          </a:p>
          <a:p>
            <a:pPr>
              <a:spcBef>
                <a:spcPct val="0"/>
              </a:spcBef>
            </a:pPr>
            <a:endParaRPr lang="en-US" altLang="en-US" dirty="0">
              <a:ea typeface="ＭＳ Ｐゴシック" charset="-128"/>
            </a:endParaRPr>
          </a:p>
          <a:p>
            <a:pPr>
              <a:spcBef>
                <a:spcPct val="0"/>
              </a:spcBef>
            </a:pPr>
            <a:r>
              <a:rPr lang="en-US" altLang="en-US" dirty="0">
                <a:ea typeface="ＭＳ Ｐゴシック" charset="-128"/>
              </a:rPr>
              <a:t>Danielle Sinnett</a:t>
            </a:r>
          </a:p>
        </p:txBody>
      </p:sp>
      <p:sp>
        <p:nvSpPr>
          <p:cNvPr id="2" name="Text Placeholder 1"/>
          <p:cNvSpPr>
            <a:spLocks noGrp="1"/>
          </p:cNvSpPr>
          <p:nvPr>
            <p:ph type="body" sz="quarter" idx="18"/>
          </p:nvPr>
        </p:nvSpPr>
        <p:spPr/>
        <p:txBody>
          <a:bodyPr/>
          <a:lstStyle/>
          <a:p>
            <a:r>
              <a:rPr lang="en-US" dirty="0"/>
              <a:t>14/04/2021</a:t>
            </a:r>
          </a:p>
        </p:txBody>
      </p:sp>
      <p:sp>
        <p:nvSpPr>
          <p:cNvPr id="6" name="Text Placeholder 2">
            <a:extLst>
              <a:ext uri="{FF2B5EF4-FFF2-40B4-BE49-F238E27FC236}">
                <a16:creationId xmlns:a16="http://schemas.microsoft.com/office/drawing/2014/main" id="{44D11399-ACD9-4612-BF6F-7A0B9F0B3EFD}"/>
              </a:ext>
            </a:extLst>
          </p:cNvPr>
          <p:cNvSpPr txBox="1">
            <a:spLocks/>
          </p:cNvSpPr>
          <p:nvPr/>
        </p:nvSpPr>
        <p:spPr bwMode="auto">
          <a:xfrm>
            <a:off x="8072932" y="6198472"/>
            <a:ext cx="3909518" cy="358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rmAutofit/>
          </a:bodyPr>
          <a:lstStyle>
            <a:lvl1pPr marL="0" indent="0" algn="l" defTabSz="914400" rtl="0" eaLnBrk="1" latinLnBrk="0" hangingPunct="1">
              <a:lnSpc>
                <a:spcPts val="1733"/>
              </a:lnSpc>
              <a:spcBef>
                <a:spcPts val="0"/>
              </a:spcBef>
              <a:buFontTx/>
              <a:buNone/>
              <a:defRPr sz="1467" b="0" i="0" kern="1200">
                <a:solidFill>
                  <a:schemeClr val="bg1"/>
                </a:solidFill>
                <a:latin typeface="Tahoma" charset="0"/>
                <a:ea typeface="Tahoma" charset="0"/>
                <a:cs typeface="Tahom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ct val="0"/>
              </a:spcBef>
            </a:pPr>
            <a:r>
              <a:rPr lang="en-GB" altLang="en-US" dirty="0">
                <a:ea typeface="ＭＳ Ｐゴシック" charset="-128"/>
              </a:rPr>
              <a:t>Housing Studies Association Conference 2021</a:t>
            </a:r>
          </a:p>
          <a:p>
            <a:pPr>
              <a:spcBef>
                <a:spcPct val="0"/>
              </a:spcBef>
            </a:pPr>
            <a:endParaRPr lang="en-US" altLang="en-US" dirty="0">
              <a:ea typeface="ＭＳ Ｐゴシック" charset="-128"/>
            </a:endParaRPr>
          </a:p>
        </p:txBody>
      </p:sp>
    </p:spTree>
    <p:extLst>
      <p:ext uri="{BB962C8B-B14F-4D97-AF65-F5344CB8AC3E}">
        <p14:creationId xmlns:p14="http://schemas.microsoft.com/office/powerpoint/2010/main" val="2683056903"/>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5929745" y="155863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Title 1">
            <a:extLst>
              <a:ext uri="{FF2B5EF4-FFF2-40B4-BE49-F238E27FC236}">
                <a16:creationId xmlns:a16="http://schemas.microsoft.com/office/drawing/2014/main" id="{637943E7-85DA-4217-932D-EE6AF8A9C756}"/>
              </a:ext>
            </a:extLst>
          </p:cNvPr>
          <p:cNvSpPr txBox="1">
            <a:spLocks/>
          </p:cNvSpPr>
          <p:nvPr/>
        </p:nvSpPr>
        <p:spPr>
          <a:xfrm>
            <a:off x="3674865" y="-246809"/>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GB" sz="4400" dirty="0">
                <a:solidFill>
                  <a:srgbClr val="CC0099"/>
                </a:solidFill>
                <a:latin typeface="Garamond" panose="02020404030301010803" pitchFamily="18" charset="0"/>
                <a:cs typeface="Courier New" pitchFamily="49" charset="0"/>
              </a:rPr>
              <a:t>Multi-methodological approach</a:t>
            </a:r>
          </a:p>
        </p:txBody>
      </p:sp>
      <p:sp>
        <p:nvSpPr>
          <p:cNvPr id="4" name="Rectangle 3">
            <a:extLst>
              <a:ext uri="{FF2B5EF4-FFF2-40B4-BE49-F238E27FC236}">
                <a16:creationId xmlns:a16="http://schemas.microsoft.com/office/drawing/2014/main" id="{52DF7C55-9C23-4D11-9162-B3CA2B2D9978}"/>
              </a:ext>
            </a:extLst>
          </p:cNvPr>
          <p:cNvSpPr/>
          <p:nvPr/>
        </p:nvSpPr>
        <p:spPr>
          <a:xfrm>
            <a:off x="592605" y="1250422"/>
            <a:ext cx="6039603" cy="1346637"/>
          </a:xfrm>
          <a:prstGeom prst="rect">
            <a:avLst/>
          </a:prstGeom>
        </p:spPr>
        <p:txBody>
          <a:bodyPr wrap="square">
            <a:spAutoFit/>
          </a:bodyPr>
          <a:lstStyle/>
          <a:p>
            <a:pPr algn="ctr"/>
            <a:r>
              <a:rPr lang="en-GB" sz="2400" b="1" dirty="0">
                <a:latin typeface="Garamond" panose="02020404030301010803" pitchFamily="18" charset="0"/>
              </a:rPr>
              <a:t>Design Research</a:t>
            </a:r>
          </a:p>
          <a:p>
            <a:pPr algn="ctr"/>
            <a:r>
              <a:rPr lang="en-GB" sz="2000" dirty="0">
                <a:latin typeface="Garamond" panose="02020404030301010803" pitchFamily="18" charset="0"/>
              </a:rPr>
              <a:t>Expresses the qualitative aspects of the world</a:t>
            </a:r>
          </a:p>
          <a:p>
            <a:pPr algn="ctr"/>
            <a:r>
              <a:rPr lang="en-GB" sz="2000" dirty="0">
                <a:latin typeface="Garamond" panose="02020404030301010803" pitchFamily="18" charset="0"/>
              </a:rPr>
              <a:t>Adding something new through design</a:t>
            </a:r>
          </a:p>
          <a:p>
            <a:pPr algn="ctr"/>
            <a:r>
              <a:rPr lang="en-GB" sz="2000" dirty="0">
                <a:latin typeface="Garamond" panose="02020404030301010803" pitchFamily="18" charset="0"/>
              </a:rPr>
              <a:t>Design takes a significant role during the research process </a:t>
            </a:r>
          </a:p>
        </p:txBody>
      </p:sp>
      <p:sp>
        <p:nvSpPr>
          <p:cNvPr id="7" name="Oval 6">
            <a:extLst>
              <a:ext uri="{FF2B5EF4-FFF2-40B4-BE49-F238E27FC236}">
                <a16:creationId xmlns:a16="http://schemas.microsoft.com/office/drawing/2014/main" id="{A5E23775-31F4-4D17-A31D-9B6353EDD80A}"/>
              </a:ext>
            </a:extLst>
          </p:cNvPr>
          <p:cNvSpPr/>
          <p:nvPr/>
        </p:nvSpPr>
        <p:spPr>
          <a:xfrm>
            <a:off x="339305" y="896191"/>
            <a:ext cx="6428356" cy="3574765"/>
          </a:xfrm>
          <a:prstGeom prst="ellipse">
            <a:avLst/>
          </a:prstGeom>
          <a:noFill/>
          <a:ln w="19050">
            <a:solidFill>
              <a:srgbClr val="CC009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D9F2E9A5-CD0D-425C-B402-7DD8F137F35D}"/>
              </a:ext>
            </a:extLst>
          </p:cNvPr>
          <p:cNvSpPr/>
          <p:nvPr/>
        </p:nvSpPr>
        <p:spPr>
          <a:xfrm>
            <a:off x="1170340" y="4695499"/>
            <a:ext cx="5116756" cy="1003219"/>
          </a:xfrm>
          <a:prstGeom prst="rect">
            <a:avLst/>
          </a:prstGeom>
        </p:spPr>
        <p:txBody>
          <a:bodyPr wrap="square">
            <a:spAutoFit/>
          </a:bodyPr>
          <a:lstStyle/>
          <a:p>
            <a:pPr algn="ctr"/>
            <a:r>
              <a:rPr lang="en-GB" sz="2400" b="1" dirty="0">
                <a:latin typeface="Garamond" panose="02020404030301010803" pitchFamily="18" charset="0"/>
              </a:rPr>
              <a:t>Visual / Sensory Ethnography</a:t>
            </a:r>
          </a:p>
          <a:p>
            <a:pPr lvl="1" algn="ctr"/>
            <a:r>
              <a:rPr lang="en-GB" sz="2000" dirty="0">
                <a:latin typeface="Garamond" panose="02020404030301010803" pitchFamily="18" charset="0"/>
              </a:rPr>
              <a:t>Participant observation</a:t>
            </a:r>
          </a:p>
          <a:p>
            <a:pPr lvl="1" algn="ctr"/>
            <a:r>
              <a:rPr lang="en-GB" sz="2000" dirty="0">
                <a:latin typeface="Garamond" panose="02020404030301010803" pitchFamily="18" charset="0"/>
              </a:rPr>
              <a:t>Routes to understand people’s experiences </a:t>
            </a:r>
          </a:p>
        </p:txBody>
      </p:sp>
      <p:sp>
        <p:nvSpPr>
          <p:cNvPr id="9" name="Rectangle 8">
            <a:extLst>
              <a:ext uri="{FF2B5EF4-FFF2-40B4-BE49-F238E27FC236}">
                <a16:creationId xmlns:a16="http://schemas.microsoft.com/office/drawing/2014/main" id="{1DB6ECF9-19BB-4509-9552-7EC4E9E56274}"/>
              </a:ext>
            </a:extLst>
          </p:cNvPr>
          <p:cNvSpPr/>
          <p:nvPr/>
        </p:nvSpPr>
        <p:spPr>
          <a:xfrm>
            <a:off x="1964454" y="2897295"/>
            <a:ext cx="2998642" cy="1461832"/>
          </a:xfrm>
          <a:prstGeom prst="rect">
            <a:avLst/>
          </a:prstGeom>
        </p:spPr>
        <p:txBody>
          <a:bodyPr wrap="square">
            <a:spAutoFit/>
          </a:bodyPr>
          <a:lstStyle/>
          <a:p>
            <a:pPr lvl="1" algn="ctr"/>
            <a:r>
              <a:rPr lang="en-GB" sz="2400" dirty="0">
                <a:latin typeface="Garamond" panose="02020404030301010803" pitchFamily="18" charset="0"/>
              </a:rPr>
              <a:t>Reflective</a:t>
            </a:r>
          </a:p>
          <a:p>
            <a:pPr lvl="1" algn="ctr"/>
            <a:r>
              <a:rPr lang="en-GB" sz="2400" dirty="0">
                <a:latin typeface="Garamond" panose="02020404030301010803" pitchFamily="18" charset="0"/>
              </a:rPr>
              <a:t>Exploratory</a:t>
            </a:r>
          </a:p>
          <a:p>
            <a:pPr lvl="1" algn="ctr"/>
            <a:r>
              <a:rPr lang="en-GB" sz="2400" dirty="0">
                <a:latin typeface="Garamond" panose="02020404030301010803" pitchFamily="18" charset="0"/>
              </a:rPr>
              <a:t>Experimental</a:t>
            </a:r>
          </a:p>
          <a:p>
            <a:pPr lvl="1" algn="ctr"/>
            <a:r>
              <a:rPr lang="en-GB" sz="2400" dirty="0">
                <a:latin typeface="Garamond" panose="02020404030301010803" pitchFamily="18" charset="0"/>
              </a:rPr>
              <a:t>Experience</a:t>
            </a:r>
          </a:p>
        </p:txBody>
      </p:sp>
      <p:sp>
        <p:nvSpPr>
          <p:cNvPr id="10" name="Rectangle 9">
            <a:extLst>
              <a:ext uri="{FF2B5EF4-FFF2-40B4-BE49-F238E27FC236}">
                <a16:creationId xmlns:a16="http://schemas.microsoft.com/office/drawing/2014/main" id="{0856FEC5-D64F-467B-A9B7-865DFE3AA513}"/>
              </a:ext>
            </a:extLst>
          </p:cNvPr>
          <p:cNvSpPr/>
          <p:nvPr/>
        </p:nvSpPr>
        <p:spPr>
          <a:xfrm>
            <a:off x="6672354" y="2915873"/>
            <a:ext cx="3214279" cy="1289853"/>
          </a:xfrm>
          <a:prstGeom prst="rect">
            <a:avLst/>
          </a:prstGeom>
          <a:ln>
            <a:noFill/>
          </a:ln>
        </p:spPr>
        <p:txBody>
          <a:bodyPr wrap="square">
            <a:spAutoFit/>
          </a:bodyPr>
          <a:lstStyle/>
          <a:p>
            <a:pPr algn="ctr"/>
            <a:r>
              <a:rPr lang="en-GB" sz="2800" b="1" dirty="0">
                <a:solidFill>
                  <a:srgbClr val="FF0000"/>
                </a:solidFill>
                <a:latin typeface="Garamond" panose="02020404030301010803" pitchFamily="18" charset="0"/>
              </a:rPr>
              <a:t>Visual Ethnography of a </a:t>
            </a:r>
          </a:p>
          <a:p>
            <a:pPr algn="ctr"/>
            <a:r>
              <a:rPr lang="en-GB" sz="2800" b="1" dirty="0">
                <a:solidFill>
                  <a:srgbClr val="FF0000"/>
                </a:solidFill>
                <a:latin typeface="Garamond" panose="02020404030301010803" pitchFamily="18" charset="0"/>
              </a:rPr>
              <a:t>Design Process</a:t>
            </a:r>
            <a:endParaRPr lang="en-GB" sz="2800" dirty="0">
              <a:solidFill>
                <a:srgbClr val="FF0000"/>
              </a:solidFill>
              <a:latin typeface="Garamond" panose="02020404030301010803" pitchFamily="18" charset="0"/>
            </a:endParaRPr>
          </a:p>
        </p:txBody>
      </p:sp>
      <p:sp>
        <p:nvSpPr>
          <p:cNvPr id="11" name="Oval 10">
            <a:extLst>
              <a:ext uri="{FF2B5EF4-FFF2-40B4-BE49-F238E27FC236}">
                <a16:creationId xmlns:a16="http://schemas.microsoft.com/office/drawing/2014/main" id="{F2BF9EBB-86DF-4051-B1E3-23131FEFB72A}"/>
              </a:ext>
            </a:extLst>
          </p:cNvPr>
          <p:cNvSpPr/>
          <p:nvPr/>
        </p:nvSpPr>
        <p:spPr>
          <a:xfrm>
            <a:off x="452621" y="2772452"/>
            <a:ext cx="6428356" cy="3574765"/>
          </a:xfrm>
          <a:prstGeom prst="ellipse">
            <a:avLst/>
          </a:prstGeom>
          <a:noFill/>
          <a:ln w="19050">
            <a:solidFill>
              <a:srgbClr val="CC009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31224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5929745" y="155863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9" name="Object 8">
            <a:extLst>
              <a:ext uri="{FF2B5EF4-FFF2-40B4-BE49-F238E27FC236}">
                <a16:creationId xmlns:a16="http://schemas.microsoft.com/office/drawing/2014/main" id="{D4B9D281-C49E-49EF-96EB-061813D44EF1}"/>
              </a:ext>
            </a:extLst>
          </p:cNvPr>
          <p:cNvGraphicFramePr>
            <a:graphicFrameLocks noChangeAspect="1"/>
          </p:cNvGraphicFramePr>
          <p:nvPr>
            <p:extLst>
              <p:ext uri="{D42A27DB-BD31-4B8C-83A1-F6EECF244321}">
                <p14:modId xmlns:p14="http://schemas.microsoft.com/office/powerpoint/2010/main" val="246373107"/>
              </p:ext>
            </p:extLst>
          </p:nvPr>
        </p:nvGraphicFramePr>
        <p:xfrm>
          <a:off x="1534184" y="271202"/>
          <a:ext cx="11250612" cy="5803900"/>
        </p:xfrm>
        <a:graphic>
          <a:graphicData uri="http://schemas.openxmlformats.org/presentationml/2006/ole">
            <mc:AlternateContent xmlns:mc="http://schemas.openxmlformats.org/markup-compatibility/2006">
              <mc:Choice xmlns:v="urn:schemas-microsoft-com:vml" Requires="v">
                <p:oleObj spid="_x0000_s1026" name="Acrobat Document" r:id="rId4" imgW="26998574" imgH="13501195" progId="Acrobat.Document.DC">
                  <p:embed/>
                </p:oleObj>
              </mc:Choice>
              <mc:Fallback>
                <p:oleObj name="Acrobat Document" r:id="rId4" imgW="26998574" imgH="13501195" progId="Acrobat.Document.DC">
                  <p:embed/>
                  <p:pic>
                    <p:nvPicPr>
                      <p:cNvPr id="9" name="Object 8">
                        <a:extLst>
                          <a:ext uri="{FF2B5EF4-FFF2-40B4-BE49-F238E27FC236}">
                            <a16:creationId xmlns:a16="http://schemas.microsoft.com/office/drawing/2014/main" id="{D4B9D281-C49E-49EF-96EB-061813D44EF1}"/>
                          </a:ext>
                        </a:extLst>
                      </p:cNvPr>
                      <p:cNvPicPr>
                        <a:picLocks noChangeAspect="1" noChangeArrowheads="1"/>
                      </p:cNvPicPr>
                      <p:nvPr/>
                    </p:nvPicPr>
                    <p:blipFill>
                      <a:blip r:embed="rId5"/>
                      <a:srcRect/>
                      <a:stretch>
                        <a:fillRect/>
                      </a:stretch>
                    </p:blipFill>
                    <p:spPr bwMode="auto">
                      <a:xfrm>
                        <a:off x="1534184" y="271202"/>
                        <a:ext cx="11250612" cy="5803900"/>
                      </a:xfrm>
                      <a:prstGeom prst="rect">
                        <a:avLst/>
                      </a:prstGeom>
                      <a:noFill/>
                    </p:spPr>
                  </p:pic>
                </p:oleObj>
              </mc:Fallback>
            </mc:AlternateContent>
          </a:graphicData>
        </a:graphic>
      </p:graphicFrame>
      <p:pic>
        <p:nvPicPr>
          <p:cNvPr id="11" name="Picture 10" descr="C:\Users\e-marco\Documents\Files\Research\Space in the home\research presentation\Clutter\Elena_housing.jpg">
            <a:extLst>
              <a:ext uri="{FF2B5EF4-FFF2-40B4-BE49-F238E27FC236}">
                <a16:creationId xmlns:a16="http://schemas.microsoft.com/office/drawing/2014/main" id="{79A24BB6-0389-4120-9ED5-4833FFC82640}"/>
              </a:ext>
            </a:extLst>
          </p:cNvPr>
          <p:cNvPicPr/>
          <p:nvPr/>
        </p:nvPicPr>
        <p:blipFill rotWithShape="1">
          <a:blip r:embed="rId6" cstate="screen">
            <a:extLst>
              <a:ext uri="{28A0092B-C50C-407E-A947-70E740481C1C}">
                <a14:useLocalDpi xmlns:a14="http://schemas.microsoft.com/office/drawing/2010/main"/>
              </a:ext>
            </a:extLst>
          </a:blip>
          <a:srcRect r="25161" b="9661"/>
          <a:stretch/>
        </p:blipFill>
        <p:spPr bwMode="auto">
          <a:xfrm>
            <a:off x="0" y="3832570"/>
            <a:ext cx="4241409" cy="3025430"/>
          </a:xfrm>
          <a:prstGeom prst="rect">
            <a:avLst/>
          </a:prstGeom>
          <a:noFill/>
          <a:ln>
            <a:noFill/>
          </a:ln>
        </p:spPr>
      </p:pic>
      <p:sp>
        <p:nvSpPr>
          <p:cNvPr id="12" name="Title 1">
            <a:extLst>
              <a:ext uri="{FF2B5EF4-FFF2-40B4-BE49-F238E27FC236}">
                <a16:creationId xmlns:a16="http://schemas.microsoft.com/office/drawing/2014/main" id="{750DA03B-C9D1-4729-BE42-30DD5E30AD0C}"/>
              </a:ext>
            </a:extLst>
          </p:cNvPr>
          <p:cNvSpPr txBox="1">
            <a:spLocks/>
          </p:cNvSpPr>
          <p:nvPr/>
        </p:nvSpPr>
        <p:spPr>
          <a:xfrm>
            <a:off x="3674865" y="-246809"/>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GB" sz="4400" dirty="0">
                <a:solidFill>
                  <a:srgbClr val="CC0099"/>
                </a:solidFill>
                <a:latin typeface="Garamond" panose="02020404030301010803" pitchFamily="18" charset="0"/>
                <a:cs typeface="Courier New" pitchFamily="49" charset="0"/>
              </a:rPr>
              <a:t>Findings</a:t>
            </a:r>
          </a:p>
        </p:txBody>
      </p:sp>
    </p:spTree>
    <p:extLst>
      <p:ext uri="{BB962C8B-B14F-4D97-AF65-F5344CB8AC3E}">
        <p14:creationId xmlns:p14="http://schemas.microsoft.com/office/powerpoint/2010/main" val="740228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screen">
            <a:extLst>
              <a:ext uri="{28A0092B-C50C-407E-A947-70E740481C1C}">
                <a14:useLocalDpi xmlns:a14="http://schemas.microsoft.com/office/drawing/2010/main"/>
              </a:ext>
            </a:extLst>
          </a:blip>
          <a:stretch>
            <a:fillRect/>
          </a:stretch>
        </p:blipFill>
        <p:spPr>
          <a:xfrm>
            <a:off x="516775" y="1291329"/>
            <a:ext cx="2575560" cy="4589145"/>
          </a:xfrm>
          <a:prstGeom prst="rect">
            <a:avLst/>
          </a:prstGeom>
        </p:spPr>
      </p:pic>
      <p:pic>
        <p:nvPicPr>
          <p:cNvPr id="5" name="Picture 4"/>
          <p:cNvPicPr/>
          <p:nvPr/>
        </p:nvPicPr>
        <p:blipFill>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3303155" y="1285614"/>
            <a:ext cx="2857500" cy="4594860"/>
          </a:xfrm>
          <a:prstGeom prst="rect">
            <a:avLst/>
          </a:prstGeom>
        </p:spPr>
      </p:pic>
      <p:pic>
        <p:nvPicPr>
          <p:cNvPr id="6" name="Picture 5"/>
          <p:cNvPicPr/>
          <p:nvPr/>
        </p:nvPicPr>
        <p:blipFill>
          <a:blip r:embed="rId6" cstate="screen">
            <a:extLst>
              <a:ext uri="{28A0092B-C50C-407E-A947-70E740481C1C}">
                <a14:useLocalDpi xmlns:a14="http://schemas.microsoft.com/office/drawing/2010/main"/>
              </a:ext>
            </a:extLst>
          </a:blip>
          <a:stretch>
            <a:fillRect/>
          </a:stretch>
        </p:blipFill>
        <p:spPr>
          <a:xfrm>
            <a:off x="7665604" y="1286250"/>
            <a:ext cx="1933575" cy="1443990"/>
          </a:xfrm>
          <a:prstGeom prst="rect">
            <a:avLst/>
          </a:prstGeom>
        </p:spPr>
      </p:pic>
      <p:pic>
        <p:nvPicPr>
          <p:cNvPr id="7" name="Picture 6"/>
          <p:cNvPicPr/>
          <p:nvPr/>
        </p:nvPicPr>
        <p:blipFill>
          <a:blip r:embed="rId7" cstate="print">
            <a:extLst>
              <a:ext uri="{28A0092B-C50C-407E-A947-70E740481C1C}">
                <a14:useLocalDpi xmlns:a14="http://schemas.microsoft.com/office/drawing/2010/main" val="0"/>
              </a:ext>
            </a:extLst>
          </a:blip>
          <a:stretch>
            <a:fillRect/>
          </a:stretch>
        </p:blipFill>
        <p:spPr>
          <a:xfrm rot="5400000">
            <a:off x="6190817" y="1466272"/>
            <a:ext cx="1444625" cy="1083310"/>
          </a:xfrm>
          <a:prstGeom prst="rect">
            <a:avLst/>
          </a:prstGeom>
        </p:spPr>
      </p:pic>
      <p:pic>
        <p:nvPicPr>
          <p:cNvPr id="8" name="Picture 7"/>
          <p:cNvPicPr/>
          <p:nvPr/>
        </p:nvPicPr>
        <p:blipFill>
          <a:blip r:embed="rId8" cstate="screen">
            <a:extLst>
              <a:ext uri="{28A0092B-C50C-407E-A947-70E740481C1C}">
                <a14:useLocalDpi xmlns:a14="http://schemas.microsoft.com/office/drawing/2010/main"/>
              </a:ext>
            </a:extLst>
          </a:blip>
          <a:stretch>
            <a:fillRect/>
          </a:stretch>
        </p:blipFill>
        <p:spPr>
          <a:xfrm>
            <a:off x="9809998" y="1285614"/>
            <a:ext cx="1911350" cy="1427480"/>
          </a:xfrm>
          <a:prstGeom prst="rect">
            <a:avLst/>
          </a:prstGeom>
        </p:spPr>
      </p:pic>
      <p:pic>
        <p:nvPicPr>
          <p:cNvPr id="9" name="Picture 8"/>
          <p:cNvPicPr/>
          <p:nvPr/>
        </p:nvPicPr>
        <p:blipFill>
          <a:blip r:embed="rId9" cstate="screen">
            <a:extLst>
              <a:ext uri="{28A0092B-C50C-407E-A947-70E740481C1C}">
                <a14:useLocalDpi xmlns:a14="http://schemas.microsoft.com/office/drawing/2010/main"/>
              </a:ext>
            </a:extLst>
          </a:blip>
          <a:stretch>
            <a:fillRect/>
          </a:stretch>
        </p:blipFill>
        <p:spPr>
          <a:xfrm>
            <a:off x="6371474" y="2876971"/>
            <a:ext cx="1933575" cy="1449705"/>
          </a:xfrm>
          <a:prstGeom prst="rect">
            <a:avLst/>
          </a:prstGeom>
        </p:spPr>
      </p:pic>
      <p:pic>
        <p:nvPicPr>
          <p:cNvPr id="10" name="Picture 9"/>
          <p:cNvPicPr/>
          <p:nvPr/>
        </p:nvPicPr>
        <p:blipFill>
          <a:blip r:embed="rId10" cstate="screen">
            <a:extLst>
              <a:ext uri="{28A0092B-C50C-407E-A947-70E740481C1C}">
                <a14:useLocalDpi xmlns:a14="http://schemas.microsoft.com/office/drawing/2010/main"/>
              </a:ext>
            </a:extLst>
          </a:blip>
          <a:stretch>
            <a:fillRect/>
          </a:stretch>
        </p:blipFill>
        <p:spPr>
          <a:xfrm>
            <a:off x="8515868" y="2876971"/>
            <a:ext cx="1933575" cy="1449705"/>
          </a:xfrm>
          <a:prstGeom prst="rect">
            <a:avLst/>
          </a:prstGeom>
        </p:spPr>
      </p:pic>
      <p:pic>
        <p:nvPicPr>
          <p:cNvPr id="11" name="Picture 10"/>
          <p:cNvPicPr/>
          <p:nvPr/>
        </p:nvPicPr>
        <p:blipFill>
          <a:blip r:embed="rId11" cstate="screen">
            <a:extLst>
              <a:ext uri="{28A0092B-C50C-407E-A947-70E740481C1C}">
                <a14:useLocalDpi xmlns:a14="http://schemas.microsoft.com/office/drawing/2010/main"/>
              </a:ext>
            </a:extLst>
          </a:blip>
          <a:stretch>
            <a:fillRect/>
          </a:stretch>
        </p:blipFill>
        <p:spPr>
          <a:xfrm>
            <a:off x="10625973" y="2871573"/>
            <a:ext cx="1095375" cy="1460500"/>
          </a:xfrm>
          <a:prstGeom prst="rect">
            <a:avLst/>
          </a:prstGeom>
        </p:spPr>
      </p:pic>
      <p:pic>
        <p:nvPicPr>
          <p:cNvPr id="12" name="Picture 11"/>
          <p:cNvPicPr/>
          <p:nvPr/>
        </p:nvPicPr>
        <p:blipFill rotWithShape="1">
          <a:blip r:embed="rId12" cstate="screen">
            <a:extLst>
              <a:ext uri="{28A0092B-C50C-407E-A947-70E740481C1C}">
                <a14:useLocalDpi xmlns:a14="http://schemas.microsoft.com/office/drawing/2010/main"/>
              </a:ext>
            </a:extLst>
          </a:blip>
          <a:srcRect b="4691"/>
          <a:stretch/>
        </p:blipFill>
        <p:spPr bwMode="auto">
          <a:xfrm>
            <a:off x="6371473" y="4452305"/>
            <a:ext cx="1933575" cy="1450091"/>
          </a:xfrm>
          <a:prstGeom prst="rect">
            <a:avLst/>
          </a:prstGeom>
          <a:ln>
            <a:noFill/>
          </a:ln>
          <a:extLst>
            <a:ext uri="{53640926-AAD7-44D8-BBD7-CCE9431645EC}">
              <a14:shadowObscured xmlns:a14="http://schemas.microsoft.com/office/drawing/2010/main"/>
            </a:ext>
          </a:extLst>
        </p:spPr>
      </p:pic>
      <p:pic>
        <p:nvPicPr>
          <p:cNvPr id="13" name="Picture 12"/>
          <p:cNvPicPr/>
          <p:nvPr/>
        </p:nvPicPr>
        <p:blipFill rotWithShape="1">
          <a:blip r:embed="rId13" cstate="screen">
            <a:extLst>
              <a:ext uri="{28A0092B-C50C-407E-A947-70E740481C1C}">
                <a14:useLocalDpi xmlns:a14="http://schemas.microsoft.com/office/drawing/2010/main"/>
              </a:ext>
            </a:extLst>
          </a:blip>
          <a:srcRect b="5114"/>
          <a:stretch/>
        </p:blipFill>
        <p:spPr bwMode="auto">
          <a:xfrm>
            <a:off x="8520313" y="4452305"/>
            <a:ext cx="1929130" cy="1440043"/>
          </a:xfrm>
          <a:prstGeom prst="rect">
            <a:avLst/>
          </a:prstGeom>
          <a:ln>
            <a:noFill/>
          </a:ln>
          <a:extLst>
            <a:ext uri="{53640926-AAD7-44D8-BBD7-CCE9431645EC}">
              <a14:shadowObscured xmlns:a14="http://schemas.microsoft.com/office/drawing/2010/main"/>
            </a:ext>
          </a:extLst>
        </p:spPr>
      </p:pic>
      <p:pic>
        <p:nvPicPr>
          <p:cNvPr id="14" name="Picture 13"/>
          <p:cNvPicPr/>
          <p:nvPr/>
        </p:nvPicPr>
        <p:blipFill rotWithShape="1">
          <a:blip r:embed="rId14" cstate="screen">
            <a:extLst>
              <a:ext uri="{28A0092B-C50C-407E-A947-70E740481C1C}">
                <a14:useLocalDpi xmlns:a14="http://schemas.microsoft.com/office/drawing/2010/main"/>
              </a:ext>
            </a:extLst>
          </a:blip>
          <a:srcRect b="5449"/>
          <a:stretch/>
        </p:blipFill>
        <p:spPr bwMode="auto">
          <a:xfrm>
            <a:off x="10629148" y="4453575"/>
            <a:ext cx="1092200" cy="1433748"/>
          </a:xfrm>
          <a:prstGeom prst="rect">
            <a:avLst/>
          </a:prstGeom>
          <a:ln>
            <a:noFill/>
          </a:ln>
          <a:extLst>
            <a:ext uri="{53640926-AAD7-44D8-BBD7-CCE9431645EC}">
              <a14:shadowObscured xmlns:a14="http://schemas.microsoft.com/office/drawing/2010/main"/>
            </a:ext>
          </a:extLst>
        </p:spPr>
      </p:pic>
      <p:sp>
        <p:nvSpPr>
          <p:cNvPr id="15" name="Title 1">
            <a:extLst>
              <a:ext uri="{FF2B5EF4-FFF2-40B4-BE49-F238E27FC236}">
                <a16:creationId xmlns:a16="http://schemas.microsoft.com/office/drawing/2014/main" id="{0D4E326F-309E-4616-BEFB-2E17297EF4B7}"/>
              </a:ext>
            </a:extLst>
          </p:cNvPr>
          <p:cNvSpPr txBox="1">
            <a:spLocks/>
          </p:cNvSpPr>
          <p:nvPr/>
        </p:nvSpPr>
        <p:spPr>
          <a:xfrm>
            <a:off x="3674865" y="-246809"/>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GB" sz="4400" dirty="0">
                <a:solidFill>
                  <a:srgbClr val="CC0099"/>
                </a:solidFill>
                <a:latin typeface="Garamond" panose="02020404030301010803" pitchFamily="18" charset="0"/>
                <a:cs typeface="Courier New" pitchFamily="49" charset="0"/>
              </a:rPr>
              <a:t>Findings</a:t>
            </a:r>
          </a:p>
        </p:txBody>
      </p:sp>
    </p:spTree>
    <p:extLst>
      <p:ext uri="{BB962C8B-B14F-4D97-AF65-F5344CB8AC3E}">
        <p14:creationId xmlns:p14="http://schemas.microsoft.com/office/powerpoint/2010/main" val="3011695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256B6B-4EE2-44BD-B9C4-DF7DEDE70D05}"/>
              </a:ext>
            </a:extLst>
          </p:cNvPr>
          <p:cNvPicPr>
            <a:picLocks noChangeAspect="1"/>
          </p:cNvPicPr>
          <p:nvPr/>
        </p:nvPicPr>
        <p:blipFill>
          <a:blip r:embed="rId3"/>
          <a:stretch>
            <a:fillRect/>
          </a:stretch>
        </p:blipFill>
        <p:spPr>
          <a:xfrm>
            <a:off x="0" y="1423492"/>
            <a:ext cx="12192000" cy="3572288"/>
          </a:xfrm>
          <a:prstGeom prst="rect">
            <a:avLst/>
          </a:prstGeom>
        </p:spPr>
      </p:pic>
      <p:sp>
        <p:nvSpPr>
          <p:cNvPr id="5" name="Title 1">
            <a:extLst>
              <a:ext uri="{FF2B5EF4-FFF2-40B4-BE49-F238E27FC236}">
                <a16:creationId xmlns:a16="http://schemas.microsoft.com/office/drawing/2014/main" id="{2D07474B-5C02-4E9F-B4EE-62D8279AD7CE}"/>
              </a:ext>
            </a:extLst>
          </p:cNvPr>
          <p:cNvSpPr txBox="1">
            <a:spLocks/>
          </p:cNvSpPr>
          <p:nvPr/>
        </p:nvSpPr>
        <p:spPr>
          <a:xfrm>
            <a:off x="3674865" y="-246809"/>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GB" sz="4400" dirty="0">
                <a:solidFill>
                  <a:srgbClr val="CC0099"/>
                </a:solidFill>
                <a:latin typeface="Garamond" panose="02020404030301010803" pitchFamily="18" charset="0"/>
                <a:cs typeface="Courier New" pitchFamily="49" charset="0"/>
              </a:rPr>
              <a:t>Findings</a:t>
            </a:r>
          </a:p>
        </p:txBody>
      </p:sp>
    </p:spTree>
    <p:extLst>
      <p:ext uri="{BB962C8B-B14F-4D97-AF65-F5344CB8AC3E}">
        <p14:creationId xmlns:p14="http://schemas.microsoft.com/office/powerpoint/2010/main" val="1908595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4027C9-2F1B-4C72-9637-E7806717EC99}"/>
              </a:ext>
            </a:extLst>
          </p:cNvPr>
          <p:cNvPicPr/>
          <p:nvPr/>
        </p:nvPicPr>
        <p:blipFill rotWithShape="1">
          <a:blip r:embed="rId3" cstate="print">
            <a:extLst>
              <a:ext uri="{28A0092B-C50C-407E-A947-70E740481C1C}">
                <a14:useLocalDpi xmlns:a14="http://schemas.microsoft.com/office/drawing/2010/main" val="0"/>
              </a:ext>
            </a:extLst>
          </a:blip>
          <a:srcRect t="46228" r="18756"/>
          <a:stretch/>
        </p:blipFill>
        <p:spPr bwMode="auto">
          <a:xfrm>
            <a:off x="0" y="1202787"/>
            <a:ext cx="12192000" cy="4825219"/>
          </a:xfrm>
          <a:prstGeom prst="rect">
            <a:avLst/>
          </a:prstGeom>
          <a:noFill/>
        </p:spPr>
      </p:pic>
      <p:sp>
        <p:nvSpPr>
          <p:cNvPr id="4" name="Title 1">
            <a:extLst>
              <a:ext uri="{FF2B5EF4-FFF2-40B4-BE49-F238E27FC236}">
                <a16:creationId xmlns:a16="http://schemas.microsoft.com/office/drawing/2014/main" id="{BADB4A1F-09F8-42F6-A595-212D56D133DA}"/>
              </a:ext>
            </a:extLst>
          </p:cNvPr>
          <p:cNvSpPr txBox="1">
            <a:spLocks/>
          </p:cNvSpPr>
          <p:nvPr/>
        </p:nvSpPr>
        <p:spPr>
          <a:xfrm>
            <a:off x="3674865" y="-246809"/>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GB" sz="4400" dirty="0">
                <a:solidFill>
                  <a:srgbClr val="CC0099"/>
                </a:solidFill>
                <a:latin typeface="Garamond" panose="02020404030301010803" pitchFamily="18" charset="0"/>
                <a:cs typeface="Courier New" pitchFamily="49" charset="0"/>
              </a:rPr>
              <a:t>Findings</a:t>
            </a:r>
          </a:p>
        </p:txBody>
      </p:sp>
    </p:spTree>
    <p:extLst>
      <p:ext uri="{BB962C8B-B14F-4D97-AF65-F5344CB8AC3E}">
        <p14:creationId xmlns:p14="http://schemas.microsoft.com/office/powerpoint/2010/main" val="2249977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B6EBA07-B1CD-44E0-9A15-7B8BCCF27BEA}"/>
              </a:ext>
            </a:extLst>
          </p:cNvPr>
          <p:cNvSpPr txBox="1">
            <a:spLocks/>
          </p:cNvSpPr>
          <p:nvPr/>
        </p:nvSpPr>
        <p:spPr>
          <a:xfrm>
            <a:off x="3674865" y="-246809"/>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GB" sz="4400" dirty="0">
                <a:solidFill>
                  <a:srgbClr val="CC0099"/>
                </a:solidFill>
                <a:latin typeface="Garamond" panose="02020404030301010803" pitchFamily="18" charset="0"/>
                <a:cs typeface="Courier New" pitchFamily="49" charset="0"/>
              </a:rPr>
              <a:t>Conclusions</a:t>
            </a:r>
          </a:p>
        </p:txBody>
      </p:sp>
      <p:sp>
        <p:nvSpPr>
          <p:cNvPr id="2" name="Rectangle 1">
            <a:extLst>
              <a:ext uri="{FF2B5EF4-FFF2-40B4-BE49-F238E27FC236}">
                <a16:creationId xmlns:a16="http://schemas.microsoft.com/office/drawing/2014/main" id="{27A693B2-6F2B-496E-9F23-52232EA89135}"/>
              </a:ext>
            </a:extLst>
          </p:cNvPr>
          <p:cNvSpPr/>
          <p:nvPr/>
        </p:nvSpPr>
        <p:spPr>
          <a:xfrm>
            <a:off x="431314" y="1503303"/>
            <a:ext cx="11329371" cy="3494033"/>
          </a:xfrm>
          <a:prstGeom prst="rect">
            <a:avLst/>
          </a:prstGeom>
        </p:spPr>
        <p:txBody>
          <a:bodyPr wrap="square">
            <a:spAutoFit/>
          </a:bodyPr>
          <a:lstStyle/>
          <a:p>
            <a:pPr marL="342900" lvl="0" indent="-342900" algn="just">
              <a:lnSpc>
                <a:spcPct val="150000"/>
              </a:lnSpc>
              <a:spcAft>
                <a:spcPts val="900"/>
              </a:spcAft>
              <a:buFont typeface="Symbol" panose="05050102010706020507" pitchFamily="18" charset="2"/>
              <a:buChar char=""/>
            </a:pPr>
            <a:r>
              <a:rPr lang="en-GB" sz="2800" b="1" dirty="0">
                <a:solidFill>
                  <a:schemeClr val="tx1">
                    <a:lumMod val="65000"/>
                    <a:lumOff val="35000"/>
                  </a:schemeClr>
                </a:solidFill>
                <a:latin typeface="Garamond" panose="02020404030301010803" pitchFamily="18" charset="0"/>
                <a:cs typeface="Courier New" pitchFamily="49" charset="0"/>
              </a:rPr>
              <a:t>Storage needs to be valued and flexibility has to be the default</a:t>
            </a:r>
            <a:r>
              <a:rPr lang="en-GB" sz="2800" dirty="0">
                <a:solidFill>
                  <a:schemeClr val="tx1">
                    <a:lumMod val="65000"/>
                    <a:lumOff val="35000"/>
                  </a:schemeClr>
                </a:solidFill>
                <a:latin typeface="Garamond" panose="02020404030301010803" pitchFamily="18" charset="0"/>
                <a:cs typeface="Courier New" pitchFamily="49" charset="0"/>
              </a:rPr>
              <a:t>, so that new models of housing can emerge that address the </a:t>
            </a:r>
            <a:r>
              <a:rPr lang="en-GB" sz="2800" b="1" dirty="0">
                <a:solidFill>
                  <a:schemeClr val="tx1">
                    <a:lumMod val="65000"/>
                    <a:lumOff val="35000"/>
                  </a:schemeClr>
                </a:solidFill>
                <a:latin typeface="Garamond" panose="02020404030301010803" pitchFamily="18" charset="0"/>
                <a:cs typeface="Courier New" pitchFamily="49" charset="0"/>
              </a:rPr>
              <a:t>well-being and health implications associated with the cluttering of space</a:t>
            </a:r>
            <a:r>
              <a:rPr lang="en-GB" sz="2800" dirty="0">
                <a:solidFill>
                  <a:schemeClr val="tx1">
                    <a:lumMod val="65000"/>
                    <a:lumOff val="35000"/>
                  </a:schemeClr>
                </a:solidFill>
                <a:latin typeface="Garamond" panose="02020404030301010803" pitchFamily="18" charset="0"/>
                <a:cs typeface="Courier New" pitchFamily="49" charset="0"/>
              </a:rPr>
              <a:t>. </a:t>
            </a:r>
          </a:p>
          <a:p>
            <a:pPr lvl="0" algn="just">
              <a:lnSpc>
                <a:spcPct val="150000"/>
              </a:lnSpc>
              <a:spcAft>
                <a:spcPts val="900"/>
              </a:spcAft>
            </a:pPr>
            <a:endParaRPr lang="en-GB" sz="2800" dirty="0">
              <a:solidFill>
                <a:schemeClr val="tx1">
                  <a:lumMod val="65000"/>
                  <a:lumOff val="35000"/>
                </a:schemeClr>
              </a:solidFill>
              <a:latin typeface="Garamond" panose="02020404030301010803" pitchFamily="18" charset="0"/>
              <a:cs typeface="Courier New" pitchFamily="49" charset="0"/>
            </a:endParaRPr>
          </a:p>
          <a:p>
            <a:pPr marL="342900" indent="-342900" algn="just">
              <a:lnSpc>
                <a:spcPct val="150000"/>
              </a:lnSpc>
              <a:spcAft>
                <a:spcPts val="900"/>
              </a:spcAft>
              <a:buFont typeface="Symbol" panose="05050102010706020507" pitchFamily="18" charset="2"/>
              <a:buChar char=""/>
            </a:pPr>
            <a:r>
              <a:rPr lang="en-GB" sz="2800" b="1" dirty="0">
                <a:solidFill>
                  <a:schemeClr val="tx1">
                    <a:lumMod val="65000"/>
                    <a:lumOff val="35000"/>
                  </a:schemeClr>
                </a:solidFill>
                <a:latin typeface="Garamond" panose="02020404030301010803" pitchFamily="18" charset="0"/>
                <a:cs typeface="Courier New" pitchFamily="49" charset="0"/>
              </a:rPr>
              <a:t>Viability and affordability of housing </a:t>
            </a:r>
            <a:r>
              <a:rPr lang="en-GB" sz="2800" dirty="0">
                <a:solidFill>
                  <a:schemeClr val="tx1">
                    <a:lumMod val="65000"/>
                    <a:lumOff val="35000"/>
                  </a:schemeClr>
                </a:solidFill>
                <a:latin typeface="Garamond" panose="02020404030301010803" pitchFamily="18" charset="0"/>
                <a:cs typeface="Courier New" pitchFamily="49" charset="0"/>
              </a:rPr>
              <a:t>cannot </a:t>
            </a:r>
            <a:r>
              <a:rPr lang="en-GB" sz="2800">
                <a:solidFill>
                  <a:schemeClr val="tx1">
                    <a:lumMod val="65000"/>
                    <a:lumOff val="35000"/>
                  </a:schemeClr>
                </a:solidFill>
                <a:latin typeface="Garamond" panose="02020404030301010803" pitchFamily="18" charset="0"/>
                <a:cs typeface="Courier New" pitchFamily="49" charset="0"/>
              </a:rPr>
              <a:t>be ignored !</a:t>
            </a:r>
            <a:endParaRPr lang="en-GB" sz="2800" b="1" dirty="0">
              <a:solidFill>
                <a:schemeClr val="tx1">
                  <a:lumMod val="65000"/>
                  <a:lumOff val="35000"/>
                </a:schemeClr>
              </a:solidFill>
              <a:latin typeface="Garamond" panose="02020404030301010803" pitchFamily="18" charset="0"/>
              <a:cs typeface="Courier New" pitchFamily="49" charset="0"/>
            </a:endParaRPr>
          </a:p>
        </p:txBody>
      </p:sp>
    </p:spTree>
    <p:extLst>
      <p:ext uri="{BB962C8B-B14F-4D97-AF65-F5344CB8AC3E}">
        <p14:creationId xmlns:p14="http://schemas.microsoft.com/office/powerpoint/2010/main" val="1370846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p:cNvSpPr txBox="1">
            <a:spLocks/>
          </p:cNvSpPr>
          <p:nvPr/>
        </p:nvSpPr>
        <p:spPr bwMode="auto">
          <a:xfrm>
            <a:off x="640080" y="5884232"/>
            <a:ext cx="10942319" cy="7146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606410" rtl="0" eaLnBrk="0" fontAlgn="base" hangingPunct="0">
              <a:lnSpc>
                <a:spcPts val="4800"/>
              </a:lnSpc>
              <a:spcBef>
                <a:spcPts val="0"/>
              </a:spcBef>
              <a:spcAft>
                <a:spcPct val="0"/>
              </a:spcAft>
              <a:buFontTx/>
              <a:buNone/>
              <a:defRPr sz="4400" b="0" i="0" kern="1200">
                <a:solidFill>
                  <a:srgbClr val="598752"/>
                </a:solidFill>
                <a:latin typeface="Georgia" charset="0"/>
                <a:ea typeface="Georgia" charset="0"/>
                <a:cs typeface="Georgia" charset="0"/>
              </a:defRPr>
            </a:lvl1pPr>
            <a:lvl2pPr marL="987401" indent="-377816" algn="l" defTabSz="606410" rtl="0" eaLnBrk="0" fontAlgn="base" hangingPunct="0">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787" indent="-301618" algn="l" defTabSz="60641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372" indent="-301618" algn="l" defTabSz="606410" rtl="0" eaLnBrk="0" fontAlgn="base" hangingPunct="0">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39957" indent="-301618" algn="l" defTabSz="606410" rtl="0" eaLnBrk="0" fontAlgn="base" hangingPunct="0">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464" indent="-304768" algn="l" defTabSz="609539" rtl="0" eaLnBrk="1" latinLnBrk="0" hangingPunct="1">
              <a:spcBef>
                <a:spcPct val="20000"/>
              </a:spcBef>
              <a:buFont typeface="Arial"/>
              <a:buChar char="•"/>
              <a:defRPr sz="2667" kern="1200">
                <a:solidFill>
                  <a:schemeClr val="tx1"/>
                </a:solidFill>
                <a:latin typeface="+mn-lt"/>
                <a:ea typeface="+mn-ea"/>
                <a:cs typeface="+mn-cs"/>
              </a:defRPr>
            </a:lvl6pPr>
            <a:lvl7pPr marL="3962005" indent="-304768" algn="l" defTabSz="609539" rtl="0" eaLnBrk="1" latinLnBrk="0" hangingPunct="1">
              <a:spcBef>
                <a:spcPct val="20000"/>
              </a:spcBef>
              <a:buFont typeface="Arial"/>
              <a:buChar char="•"/>
              <a:defRPr sz="2667" kern="1200">
                <a:solidFill>
                  <a:schemeClr val="tx1"/>
                </a:solidFill>
                <a:latin typeface="+mn-lt"/>
                <a:ea typeface="+mn-ea"/>
                <a:cs typeface="+mn-cs"/>
              </a:defRPr>
            </a:lvl7pPr>
            <a:lvl8pPr marL="4571544" indent="-304768" algn="l" defTabSz="609539" rtl="0" eaLnBrk="1" latinLnBrk="0" hangingPunct="1">
              <a:spcBef>
                <a:spcPct val="20000"/>
              </a:spcBef>
              <a:buFont typeface="Arial"/>
              <a:buChar char="•"/>
              <a:defRPr sz="2667" kern="1200">
                <a:solidFill>
                  <a:schemeClr val="tx1"/>
                </a:solidFill>
                <a:latin typeface="+mn-lt"/>
                <a:ea typeface="+mn-ea"/>
                <a:cs typeface="+mn-cs"/>
              </a:defRPr>
            </a:lvl8pPr>
            <a:lvl9pPr marL="5181082" indent="-304768" algn="l" defTabSz="609539" rtl="0" eaLnBrk="1" latinLnBrk="0" hangingPunct="1">
              <a:spcBef>
                <a:spcPct val="20000"/>
              </a:spcBef>
              <a:buFont typeface="Arial"/>
              <a:buChar char="•"/>
              <a:defRPr sz="2667" kern="1200">
                <a:solidFill>
                  <a:schemeClr val="tx1"/>
                </a:solidFill>
                <a:latin typeface="+mn-lt"/>
                <a:ea typeface="+mn-ea"/>
                <a:cs typeface="+mn-cs"/>
              </a:defRPr>
            </a:lvl9pPr>
          </a:lstStyle>
          <a:p>
            <a:pPr algn="r">
              <a:spcBef>
                <a:spcPct val="0"/>
              </a:spcBef>
            </a:pPr>
            <a:r>
              <a:rPr lang="en-GB" altLang="en-US" sz="3200" dirty="0">
                <a:solidFill>
                  <a:srgbClr val="CC0099"/>
                </a:solidFill>
                <a:ea typeface="ＭＳ Ｐゴシック" charset="-128"/>
              </a:rPr>
              <a:t>THANK YOU!</a:t>
            </a:r>
            <a:endParaRPr lang="en-GB" sz="2000" dirty="0">
              <a:solidFill>
                <a:srgbClr val="CC0099"/>
              </a:solidFill>
              <a:ea typeface="ＭＳ Ｐゴシック" charset="-128"/>
            </a:endParaRPr>
          </a:p>
        </p:txBody>
      </p:sp>
    </p:spTree>
    <p:extLst>
      <p:ext uri="{BB962C8B-B14F-4D97-AF65-F5344CB8AC3E}">
        <p14:creationId xmlns:p14="http://schemas.microsoft.com/office/powerpoint/2010/main" val="161717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98707" y="2747240"/>
            <a:ext cx="6596428" cy="3416320"/>
          </a:xfrm>
          <a:prstGeom prst="rect">
            <a:avLst/>
          </a:prstGeom>
        </p:spPr>
        <p:txBody>
          <a:bodyPr wrap="square">
            <a:spAutoFit/>
          </a:bodyPr>
          <a:lstStyle/>
          <a:p>
            <a:endParaRPr lang="en-GB" sz="3600" dirty="0">
              <a:latin typeface="Garamond" panose="02020404030301010803" pitchFamily="18" charset="0"/>
            </a:endParaRPr>
          </a:p>
          <a:p>
            <a:pPr marL="514350" indent="-514350">
              <a:buFont typeface="+mj-lt"/>
              <a:buAutoNum type="arabicPeriod"/>
            </a:pPr>
            <a:r>
              <a:rPr lang="en-GB" sz="3600" dirty="0">
                <a:latin typeface="Garamond" panose="02020404030301010803" pitchFamily="18" charset="0"/>
              </a:rPr>
              <a:t>The Basics - Introduction </a:t>
            </a:r>
          </a:p>
          <a:p>
            <a:pPr marL="514350" indent="-514350">
              <a:buFont typeface="+mj-lt"/>
              <a:buAutoNum type="arabicPeriod"/>
            </a:pPr>
            <a:r>
              <a:rPr lang="en-GB" sz="3600" dirty="0">
                <a:latin typeface="Garamond" panose="02020404030301010803" pitchFamily="18" charset="0"/>
              </a:rPr>
              <a:t>Scope of Study – Stuff &amp; Space</a:t>
            </a:r>
          </a:p>
          <a:p>
            <a:pPr marL="514350" indent="-514350">
              <a:buFont typeface="+mj-lt"/>
              <a:buAutoNum type="arabicPeriod"/>
            </a:pPr>
            <a:r>
              <a:rPr lang="en-GB" sz="3600" dirty="0">
                <a:latin typeface="Garamond" panose="02020404030301010803" pitchFamily="18" charset="0"/>
              </a:rPr>
              <a:t>Methodological Rationale </a:t>
            </a:r>
          </a:p>
          <a:p>
            <a:pPr marL="514350" indent="-514350">
              <a:buFont typeface="+mj-lt"/>
              <a:buAutoNum type="arabicPeriod"/>
            </a:pPr>
            <a:r>
              <a:rPr lang="en-GB" sz="3600" dirty="0">
                <a:latin typeface="Garamond" panose="02020404030301010803" pitchFamily="18" charset="0"/>
              </a:rPr>
              <a:t>Findings</a:t>
            </a:r>
          </a:p>
          <a:p>
            <a:pPr marL="514350" indent="-514350">
              <a:buFont typeface="+mj-lt"/>
              <a:buAutoNum type="arabicPeriod"/>
            </a:pPr>
            <a:r>
              <a:rPr lang="en-GB" sz="3600" dirty="0">
                <a:latin typeface="Garamond" panose="02020404030301010803" pitchFamily="18" charset="0"/>
              </a:rPr>
              <a:t>Conclusion </a:t>
            </a:r>
          </a:p>
        </p:txBody>
      </p:sp>
      <p:sp>
        <p:nvSpPr>
          <p:cNvPr id="3" name="Text Placeholder 1"/>
          <p:cNvSpPr txBox="1">
            <a:spLocks/>
          </p:cNvSpPr>
          <p:nvPr/>
        </p:nvSpPr>
        <p:spPr bwMode="auto">
          <a:xfrm>
            <a:off x="5238162" y="69143"/>
            <a:ext cx="6668019" cy="7920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606410" rtl="0" eaLnBrk="0" fontAlgn="base" hangingPunct="0">
              <a:lnSpc>
                <a:spcPts val="4800"/>
              </a:lnSpc>
              <a:spcBef>
                <a:spcPts val="0"/>
              </a:spcBef>
              <a:spcAft>
                <a:spcPct val="0"/>
              </a:spcAft>
              <a:buFontTx/>
              <a:buNone/>
              <a:defRPr sz="4400" b="0" i="0" kern="1200">
                <a:solidFill>
                  <a:srgbClr val="598752"/>
                </a:solidFill>
                <a:latin typeface="Georgia" charset="0"/>
                <a:ea typeface="Georgia" charset="0"/>
                <a:cs typeface="Georgia" charset="0"/>
              </a:defRPr>
            </a:lvl1pPr>
            <a:lvl2pPr marL="987401" indent="-377816" algn="l" defTabSz="606410" rtl="0" eaLnBrk="0" fontAlgn="base" hangingPunct="0">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787" indent="-301618" algn="l" defTabSz="60641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372" indent="-301618" algn="l" defTabSz="606410" rtl="0" eaLnBrk="0" fontAlgn="base" hangingPunct="0">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39957" indent="-301618" algn="l" defTabSz="606410" rtl="0" eaLnBrk="0" fontAlgn="base" hangingPunct="0">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464" indent="-304768" algn="l" defTabSz="609539" rtl="0" eaLnBrk="1" latinLnBrk="0" hangingPunct="1">
              <a:spcBef>
                <a:spcPct val="20000"/>
              </a:spcBef>
              <a:buFont typeface="Arial"/>
              <a:buChar char="•"/>
              <a:defRPr sz="2667" kern="1200">
                <a:solidFill>
                  <a:schemeClr val="tx1"/>
                </a:solidFill>
                <a:latin typeface="+mn-lt"/>
                <a:ea typeface="+mn-ea"/>
                <a:cs typeface="+mn-cs"/>
              </a:defRPr>
            </a:lvl6pPr>
            <a:lvl7pPr marL="3962005" indent="-304768" algn="l" defTabSz="609539" rtl="0" eaLnBrk="1" latinLnBrk="0" hangingPunct="1">
              <a:spcBef>
                <a:spcPct val="20000"/>
              </a:spcBef>
              <a:buFont typeface="Arial"/>
              <a:buChar char="•"/>
              <a:defRPr sz="2667" kern="1200">
                <a:solidFill>
                  <a:schemeClr val="tx1"/>
                </a:solidFill>
                <a:latin typeface="+mn-lt"/>
                <a:ea typeface="+mn-ea"/>
                <a:cs typeface="+mn-cs"/>
              </a:defRPr>
            </a:lvl7pPr>
            <a:lvl8pPr marL="4571544" indent="-304768" algn="l" defTabSz="609539" rtl="0" eaLnBrk="1" latinLnBrk="0" hangingPunct="1">
              <a:spcBef>
                <a:spcPct val="20000"/>
              </a:spcBef>
              <a:buFont typeface="Arial"/>
              <a:buChar char="•"/>
              <a:defRPr sz="2667" kern="1200">
                <a:solidFill>
                  <a:schemeClr val="tx1"/>
                </a:solidFill>
                <a:latin typeface="+mn-lt"/>
                <a:ea typeface="+mn-ea"/>
                <a:cs typeface="+mn-cs"/>
              </a:defRPr>
            </a:lvl8pPr>
            <a:lvl9pPr marL="5181082" indent="-304768" algn="l" defTabSz="609539" rtl="0" eaLnBrk="1" latinLnBrk="0" hangingPunct="1">
              <a:spcBef>
                <a:spcPct val="20000"/>
              </a:spcBef>
              <a:buFont typeface="Arial"/>
              <a:buChar char="•"/>
              <a:defRPr sz="2667" kern="1200">
                <a:solidFill>
                  <a:schemeClr val="tx1"/>
                </a:solidFill>
                <a:latin typeface="+mn-lt"/>
                <a:ea typeface="+mn-ea"/>
                <a:cs typeface="+mn-cs"/>
              </a:defRPr>
            </a:lvl9pPr>
          </a:lstStyle>
          <a:p>
            <a:pPr algn="r">
              <a:spcBef>
                <a:spcPct val="0"/>
              </a:spcBef>
            </a:pPr>
            <a:r>
              <a:rPr lang="en-GB" altLang="en-US" sz="3200" dirty="0">
                <a:solidFill>
                  <a:srgbClr val="CC0099"/>
                </a:solidFill>
                <a:ea typeface="ＭＳ Ｐゴシック" charset="-128"/>
              </a:rPr>
              <a:t>Presentation Overview</a:t>
            </a:r>
            <a:endParaRPr lang="en-US" altLang="en-US" sz="3200" dirty="0">
              <a:solidFill>
                <a:srgbClr val="CC0099"/>
              </a:solidFill>
              <a:ea typeface="ＭＳ Ｐゴシック" charset="-128"/>
            </a:endParaRPr>
          </a:p>
        </p:txBody>
      </p:sp>
      <p:pic>
        <p:nvPicPr>
          <p:cNvPr id="4" name="Picture 3">
            <a:hlinkClick r:id="rId3"/>
          </p:cNvPr>
          <p:cNvPicPr/>
          <p:nvPr/>
        </p:nvPicPr>
        <p:blipFill rotWithShape="1">
          <a:blip r:embed="rId4" cstate="screen">
            <a:extLst>
              <a:ext uri="{28A0092B-C50C-407E-A947-70E740481C1C}">
                <a14:useLocalDpi xmlns:a14="http://schemas.microsoft.com/office/drawing/2010/main"/>
              </a:ext>
            </a:extLst>
          </a:blip>
          <a:srcRect l="7902" b="5794"/>
          <a:stretch/>
        </p:blipFill>
        <p:spPr bwMode="auto">
          <a:xfrm>
            <a:off x="83127" y="1820342"/>
            <a:ext cx="5792932" cy="4531392"/>
          </a:xfrm>
          <a:prstGeom prst="rect">
            <a:avLst/>
          </a:prstGeom>
          <a:noFill/>
          <a:ln>
            <a:noFill/>
          </a:ln>
          <a:extLst/>
        </p:spPr>
      </p:pic>
    </p:spTree>
    <p:extLst>
      <p:ext uri="{BB962C8B-B14F-4D97-AF65-F5344CB8AC3E}">
        <p14:creationId xmlns:p14="http://schemas.microsoft.com/office/powerpoint/2010/main" val="1148233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58737" y="1591984"/>
            <a:ext cx="11469232" cy="3108543"/>
          </a:xfrm>
          <a:prstGeom prst="rect">
            <a:avLst/>
          </a:prstGeom>
        </p:spPr>
        <p:txBody>
          <a:bodyPr wrap="square">
            <a:spAutoFit/>
          </a:bodyPr>
          <a:lstStyle/>
          <a:p>
            <a:pPr>
              <a:buFont typeface="Candara" pitchFamily="34" charset="0"/>
              <a:buChar char="-"/>
            </a:pPr>
            <a:r>
              <a:rPr lang="en-GB" sz="2800" dirty="0">
                <a:solidFill>
                  <a:schemeClr val="tx1">
                    <a:lumMod val="65000"/>
                    <a:lumOff val="35000"/>
                  </a:schemeClr>
                </a:solidFill>
                <a:latin typeface="Candara" pitchFamily="34" charset="0"/>
                <a:cs typeface="Courier New" pitchFamily="49" charset="0"/>
              </a:rPr>
              <a:t> </a:t>
            </a:r>
            <a:r>
              <a:rPr lang="en-GB" sz="2800" dirty="0">
                <a:solidFill>
                  <a:schemeClr val="tx1">
                    <a:lumMod val="65000"/>
                    <a:lumOff val="35000"/>
                  </a:schemeClr>
                </a:solidFill>
                <a:latin typeface="Garamond" panose="02020404030301010803" pitchFamily="18" charset="0"/>
                <a:cs typeface="Courier New" pitchFamily="49" charset="0"/>
              </a:rPr>
              <a:t>The UK is inhabited at </a:t>
            </a:r>
            <a:r>
              <a:rPr lang="en-GB" sz="2800" b="1" dirty="0">
                <a:solidFill>
                  <a:schemeClr val="tx1">
                    <a:lumMod val="65000"/>
                    <a:lumOff val="35000"/>
                  </a:schemeClr>
                </a:solidFill>
                <a:latin typeface="Garamond" panose="02020404030301010803" pitchFamily="18" charset="0"/>
                <a:cs typeface="Courier New" pitchFamily="49" charset="0"/>
              </a:rPr>
              <a:t>257 people/km</a:t>
            </a:r>
            <a:r>
              <a:rPr lang="en-GB" sz="2800" b="1" baseline="30000" dirty="0">
                <a:solidFill>
                  <a:schemeClr val="tx1">
                    <a:lumMod val="65000"/>
                    <a:lumOff val="35000"/>
                  </a:schemeClr>
                </a:solidFill>
                <a:latin typeface="Garamond" panose="02020404030301010803" pitchFamily="18" charset="0"/>
                <a:cs typeface="Courier New" pitchFamily="49" charset="0"/>
              </a:rPr>
              <a:t>2</a:t>
            </a:r>
            <a:r>
              <a:rPr lang="en-GB" sz="2800" dirty="0">
                <a:solidFill>
                  <a:schemeClr val="tx1">
                    <a:lumMod val="65000"/>
                    <a:lumOff val="35000"/>
                  </a:schemeClr>
                </a:solidFill>
                <a:latin typeface="Garamond" panose="02020404030301010803" pitchFamily="18" charset="0"/>
                <a:cs typeface="Courier New" pitchFamily="49" charset="0"/>
              </a:rPr>
              <a:t>, and is one of the most densely populated countries.</a:t>
            </a:r>
          </a:p>
          <a:p>
            <a:pPr>
              <a:buFont typeface="Candara" pitchFamily="34" charset="0"/>
              <a:buChar char="-"/>
            </a:pPr>
            <a:r>
              <a:rPr lang="en-GB" sz="2800" dirty="0">
                <a:solidFill>
                  <a:schemeClr val="tx1">
                    <a:lumMod val="65000"/>
                    <a:lumOff val="35000"/>
                  </a:schemeClr>
                </a:solidFill>
                <a:latin typeface="Garamond" panose="02020404030301010803" pitchFamily="18" charset="0"/>
              </a:rPr>
              <a:t> On average each person in the UK has </a:t>
            </a:r>
            <a:r>
              <a:rPr lang="en-GB" sz="2800" b="1" dirty="0">
                <a:solidFill>
                  <a:schemeClr val="tx1">
                    <a:lumMod val="65000"/>
                    <a:lumOff val="35000"/>
                  </a:schemeClr>
                </a:solidFill>
                <a:latin typeface="Garamond" panose="02020404030301010803" pitchFamily="18" charset="0"/>
              </a:rPr>
              <a:t>44m</a:t>
            </a:r>
            <a:r>
              <a:rPr lang="en-GB" sz="2800" b="1" baseline="30000" dirty="0">
                <a:solidFill>
                  <a:schemeClr val="tx1">
                    <a:lumMod val="65000"/>
                    <a:lumOff val="35000"/>
                  </a:schemeClr>
                </a:solidFill>
                <a:latin typeface="Garamond" panose="02020404030301010803" pitchFamily="18" charset="0"/>
              </a:rPr>
              <a:t>2</a:t>
            </a:r>
            <a:r>
              <a:rPr lang="en-GB" sz="2800" b="1" dirty="0">
                <a:solidFill>
                  <a:schemeClr val="tx1">
                    <a:lumMod val="65000"/>
                    <a:lumOff val="35000"/>
                  </a:schemeClr>
                </a:solidFill>
                <a:latin typeface="Garamond" panose="02020404030301010803" pitchFamily="18" charset="0"/>
              </a:rPr>
              <a:t> of usable floor area</a:t>
            </a:r>
          </a:p>
          <a:p>
            <a:pPr>
              <a:buFont typeface="Candara" pitchFamily="34" charset="0"/>
              <a:buChar char="-"/>
            </a:pPr>
            <a:r>
              <a:rPr lang="en-GB" sz="2800" dirty="0">
                <a:solidFill>
                  <a:schemeClr val="tx1">
                    <a:lumMod val="65000"/>
                    <a:lumOff val="35000"/>
                  </a:schemeClr>
                </a:solidFill>
                <a:latin typeface="Garamond" panose="02020404030301010803" pitchFamily="18" charset="0"/>
              </a:rPr>
              <a:t> The UK has the </a:t>
            </a:r>
            <a:r>
              <a:rPr lang="en-GB" sz="2800" b="1" dirty="0">
                <a:solidFill>
                  <a:schemeClr val="tx1">
                    <a:lumMod val="65000"/>
                    <a:lumOff val="35000"/>
                  </a:schemeClr>
                </a:solidFill>
                <a:latin typeface="Garamond" panose="02020404030301010803" pitchFamily="18" charset="0"/>
              </a:rPr>
              <a:t>5</a:t>
            </a:r>
            <a:r>
              <a:rPr lang="en-GB" sz="2800" b="1" baseline="30000" dirty="0">
                <a:solidFill>
                  <a:schemeClr val="tx1">
                    <a:lumMod val="65000"/>
                    <a:lumOff val="35000"/>
                  </a:schemeClr>
                </a:solidFill>
                <a:latin typeface="Garamond" panose="02020404030301010803" pitchFamily="18" charset="0"/>
              </a:rPr>
              <a:t>th</a:t>
            </a:r>
            <a:r>
              <a:rPr lang="en-GB" sz="2800" b="1" dirty="0">
                <a:solidFill>
                  <a:schemeClr val="tx1">
                    <a:lumMod val="65000"/>
                    <a:lumOff val="35000"/>
                  </a:schemeClr>
                </a:solidFill>
                <a:latin typeface="Garamond" panose="02020404030301010803" pitchFamily="18" charset="0"/>
              </a:rPr>
              <a:t> smallest homes in Europe</a:t>
            </a:r>
            <a:r>
              <a:rPr lang="en-GB" sz="2800" dirty="0">
                <a:solidFill>
                  <a:schemeClr val="tx1">
                    <a:lumMod val="65000"/>
                    <a:lumOff val="35000"/>
                  </a:schemeClr>
                </a:solidFill>
                <a:latin typeface="Garamond" panose="02020404030301010803" pitchFamily="18" charset="0"/>
              </a:rPr>
              <a:t>, averaging 87m</a:t>
            </a:r>
            <a:r>
              <a:rPr lang="en-GB" sz="2800" baseline="30000" dirty="0">
                <a:solidFill>
                  <a:schemeClr val="tx1">
                    <a:lumMod val="65000"/>
                    <a:lumOff val="35000"/>
                  </a:schemeClr>
                </a:solidFill>
                <a:latin typeface="Garamond" panose="02020404030301010803" pitchFamily="18" charset="0"/>
              </a:rPr>
              <a:t>2</a:t>
            </a:r>
            <a:endParaRPr lang="en-GB" sz="2800" dirty="0">
              <a:solidFill>
                <a:schemeClr val="tx1">
                  <a:lumMod val="65000"/>
                  <a:lumOff val="35000"/>
                </a:schemeClr>
              </a:solidFill>
              <a:latin typeface="Garamond" panose="02020404030301010803" pitchFamily="18" charset="0"/>
            </a:endParaRPr>
          </a:p>
          <a:p>
            <a:pPr>
              <a:buFont typeface="Candara" pitchFamily="34" charset="0"/>
              <a:buChar char="-"/>
            </a:pPr>
            <a:r>
              <a:rPr lang="en-GB" sz="2800" dirty="0">
                <a:solidFill>
                  <a:schemeClr val="tx1">
                    <a:lumMod val="65000"/>
                    <a:lumOff val="35000"/>
                  </a:schemeClr>
                </a:solidFill>
                <a:latin typeface="Garamond" panose="02020404030301010803" pitchFamily="18" charset="0"/>
              </a:rPr>
              <a:t> It has the joint </a:t>
            </a:r>
            <a:r>
              <a:rPr lang="en-GB" sz="2800" b="1" dirty="0">
                <a:solidFill>
                  <a:schemeClr val="tx1">
                    <a:lumMod val="65000"/>
                    <a:lumOff val="35000"/>
                  </a:schemeClr>
                </a:solidFill>
                <a:latin typeface="Garamond" panose="02020404030301010803" pitchFamily="18" charset="0"/>
              </a:rPr>
              <a:t>highest number of rooms per m</a:t>
            </a:r>
            <a:r>
              <a:rPr lang="en-GB" sz="2800" b="1" baseline="30000" dirty="0">
                <a:solidFill>
                  <a:schemeClr val="tx1">
                    <a:lumMod val="65000"/>
                    <a:lumOff val="35000"/>
                  </a:schemeClr>
                </a:solidFill>
                <a:latin typeface="Garamond" panose="02020404030301010803" pitchFamily="18" charset="0"/>
              </a:rPr>
              <a:t>2</a:t>
            </a:r>
            <a:r>
              <a:rPr lang="en-GB" sz="2800" b="1" dirty="0">
                <a:solidFill>
                  <a:schemeClr val="tx1">
                    <a:lumMod val="65000"/>
                    <a:lumOff val="35000"/>
                  </a:schemeClr>
                </a:solidFill>
                <a:latin typeface="Garamond" panose="02020404030301010803" pitchFamily="18" charset="0"/>
              </a:rPr>
              <a:t> </a:t>
            </a:r>
            <a:r>
              <a:rPr lang="en-GB" sz="2800" dirty="0">
                <a:solidFill>
                  <a:schemeClr val="tx1">
                    <a:lumMod val="65000"/>
                    <a:lumOff val="35000"/>
                  </a:schemeClr>
                </a:solidFill>
                <a:latin typeface="Garamond" panose="02020404030301010803" pitchFamily="18" charset="0"/>
              </a:rPr>
              <a:t>- 4.7 </a:t>
            </a:r>
          </a:p>
          <a:p>
            <a:pPr>
              <a:buFont typeface="Candara" pitchFamily="34" charset="0"/>
              <a:buChar char="-"/>
            </a:pPr>
            <a:r>
              <a:rPr lang="en-GB" sz="2800" dirty="0">
                <a:solidFill>
                  <a:schemeClr val="tx1">
                    <a:lumMod val="65000"/>
                    <a:lumOff val="35000"/>
                  </a:schemeClr>
                </a:solidFill>
                <a:latin typeface="Garamond" panose="02020404030301010803" pitchFamily="18" charset="0"/>
              </a:rPr>
              <a:t> And </a:t>
            </a:r>
            <a:r>
              <a:rPr lang="en-GB" sz="2800" b="1" dirty="0">
                <a:solidFill>
                  <a:schemeClr val="tx1">
                    <a:lumMod val="65000"/>
                    <a:lumOff val="35000"/>
                  </a:schemeClr>
                </a:solidFill>
                <a:latin typeface="Garamond" panose="02020404030301010803" pitchFamily="18" charset="0"/>
              </a:rPr>
              <a:t>the third smallest average room sizes</a:t>
            </a:r>
            <a:r>
              <a:rPr lang="en-GB" sz="2800" dirty="0">
                <a:solidFill>
                  <a:schemeClr val="tx1">
                    <a:lumMod val="65000"/>
                    <a:lumOff val="35000"/>
                  </a:schemeClr>
                </a:solidFill>
                <a:latin typeface="Garamond" panose="02020404030301010803" pitchFamily="18" charset="0"/>
              </a:rPr>
              <a:t>- 18.5m</a:t>
            </a:r>
            <a:r>
              <a:rPr lang="en-GB" sz="2800" baseline="30000" dirty="0">
                <a:solidFill>
                  <a:schemeClr val="tx1">
                    <a:lumMod val="65000"/>
                    <a:lumOff val="35000"/>
                  </a:schemeClr>
                </a:solidFill>
                <a:latin typeface="Garamond" panose="02020404030301010803" pitchFamily="18" charset="0"/>
              </a:rPr>
              <a:t>2</a:t>
            </a:r>
          </a:p>
          <a:p>
            <a:pPr>
              <a:buFont typeface="Candara" pitchFamily="34" charset="0"/>
              <a:buChar char="-"/>
            </a:pPr>
            <a:r>
              <a:rPr lang="en-GB" sz="2800" dirty="0">
                <a:solidFill>
                  <a:schemeClr val="tx1">
                    <a:lumMod val="65000"/>
                    <a:lumOff val="35000"/>
                  </a:schemeClr>
                </a:solidFill>
                <a:latin typeface="Garamond" panose="02020404030301010803" pitchFamily="18" charset="0"/>
              </a:rPr>
              <a:t>In the same footprint we fit more </a:t>
            </a:r>
            <a:r>
              <a:rPr lang="en-GB" sz="2800" b="1" dirty="0">
                <a:solidFill>
                  <a:schemeClr val="tx1">
                    <a:lumMod val="65000"/>
                    <a:lumOff val="35000"/>
                  </a:schemeClr>
                </a:solidFill>
                <a:latin typeface="Garamond" panose="02020404030301010803" pitchFamily="18" charset="0"/>
              </a:rPr>
              <a:t>‘must-have’ </a:t>
            </a:r>
            <a:r>
              <a:rPr lang="en-GB" sz="2800" dirty="0">
                <a:solidFill>
                  <a:schemeClr val="tx1">
                    <a:lumMod val="65000"/>
                    <a:lumOff val="35000"/>
                  </a:schemeClr>
                </a:solidFill>
                <a:latin typeface="Garamond" panose="02020404030301010803" pitchFamily="18" charset="0"/>
              </a:rPr>
              <a:t>rooms than ever. </a:t>
            </a:r>
            <a:endParaRPr lang="en-US" sz="2800" b="1" dirty="0">
              <a:solidFill>
                <a:schemeClr val="tx1">
                  <a:lumMod val="65000"/>
                  <a:lumOff val="35000"/>
                </a:schemeClr>
              </a:solidFill>
              <a:latin typeface="Candara" pitchFamily="34" charset="0"/>
              <a:cs typeface="Courier New" pitchFamily="49" charset="0"/>
            </a:endParaRPr>
          </a:p>
        </p:txBody>
      </p:sp>
      <p:sp>
        <p:nvSpPr>
          <p:cNvPr id="5" name="Text Placeholder 1"/>
          <p:cNvSpPr txBox="1">
            <a:spLocks/>
          </p:cNvSpPr>
          <p:nvPr/>
        </p:nvSpPr>
        <p:spPr bwMode="auto">
          <a:xfrm>
            <a:off x="5259950" y="220866"/>
            <a:ext cx="6668019" cy="7920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606410" rtl="0" eaLnBrk="0" fontAlgn="base" hangingPunct="0">
              <a:lnSpc>
                <a:spcPts val="4800"/>
              </a:lnSpc>
              <a:spcBef>
                <a:spcPts val="0"/>
              </a:spcBef>
              <a:spcAft>
                <a:spcPct val="0"/>
              </a:spcAft>
              <a:buFontTx/>
              <a:buNone/>
              <a:defRPr sz="4400" b="0" i="0" kern="1200">
                <a:solidFill>
                  <a:srgbClr val="598752"/>
                </a:solidFill>
                <a:latin typeface="Georgia" charset="0"/>
                <a:ea typeface="Georgia" charset="0"/>
                <a:cs typeface="Georgia" charset="0"/>
              </a:defRPr>
            </a:lvl1pPr>
            <a:lvl2pPr marL="987401" indent="-377816" algn="l" defTabSz="606410" rtl="0" eaLnBrk="0" fontAlgn="base" hangingPunct="0">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787" indent="-301618" algn="l" defTabSz="60641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372" indent="-301618" algn="l" defTabSz="606410" rtl="0" eaLnBrk="0" fontAlgn="base" hangingPunct="0">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39957" indent="-301618" algn="l" defTabSz="606410" rtl="0" eaLnBrk="0" fontAlgn="base" hangingPunct="0">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464" indent="-304768" algn="l" defTabSz="609539" rtl="0" eaLnBrk="1" latinLnBrk="0" hangingPunct="1">
              <a:spcBef>
                <a:spcPct val="20000"/>
              </a:spcBef>
              <a:buFont typeface="Arial"/>
              <a:buChar char="•"/>
              <a:defRPr sz="2667" kern="1200">
                <a:solidFill>
                  <a:schemeClr val="tx1"/>
                </a:solidFill>
                <a:latin typeface="+mn-lt"/>
                <a:ea typeface="+mn-ea"/>
                <a:cs typeface="+mn-cs"/>
              </a:defRPr>
            </a:lvl6pPr>
            <a:lvl7pPr marL="3962005" indent="-304768" algn="l" defTabSz="609539" rtl="0" eaLnBrk="1" latinLnBrk="0" hangingPunct="1">
              <a:spcBef>
                <a:spcPct val="20000"/>
              </a:spcBef>
              <a:buFont typeface="Arial"/>
              <a:buChar char="•"/>
              <a:defRPr sz="2667" kern="1200">
                <a:solidFill>
                  <a:schemeClr val="tx1"/>
                </a:solidFill>
                <a:latin typeface="+mn-lt"/>
                <a:ea typeface="+mn-ea"/>
                <a:cs typeface="+mn-cs"/>
              </a:defRPr>
            </a:lvl7pPr>
            <a:lvl8pPr marL="4571544" indent="-304768" algn="l" defTabSz="609539" rtl="0" eaLnBrk="1" latinLnBrk="0" hangingPunct="1">
              <a:spcBef>
                <a:spcPct val="20000"/>
              </a:spcBef>
              <a:buFont typeface="Arial"/>
              <a:buChar char="•"/>
              <a:defRPr sz="2667" kern="1200">
                <a:solidFill>
                  <a:schemeClr val="tx1"/>
                </a:solidFill>
                <a:latin typeface="+mn-lt"/>
                <a:ea typeface="+mn-ea"/>
                <a:cs typeface="+mn-cs"/>
              </a:defRPr>
            </a:lvl8pPr>
            <a:lvl9pPr marL="5181082" indent="-304768" algn="l" defTabSz="609539" rtl="0" eaLnBrk="1" latinLnBrk="0" hangingPunct="1">
              <a:spcBef>
                <a:spcPct val="20000"/>
              </a:spcBef>
              <a:buFont typeface="Arial"/>
              <a:buChar char="•"/>
              <a:defRPr sz="2667" kern="1200">
                <a:solidFill>
                  <a:schemeClr val="tx1"/>
                </a:solidFill>
                <a:latin typeface="+mn-lt"/>
                <a:ea typeface="+mn-ea"/>
                <a:cs typeface="+mn-cs"/>
              </a:defRPr>
            </a:lvl9pPr>
          </a:lstStyle>
          <a:p>
            <a:pPr algn="r">
              <a:spcBef>
                <a:spcPct val="0"/>
              </a:spcBef>
            </a:pPr>
            <a:r>
              <a:rPr lang="en-US" altLang="en-US" dirty="0">
                <a:solidFill>
                  <a:srgbClr val="CC0099"/>
                </a:solidFill>
                <a:latin typeface="Garamond" panose="02020404030301010803" pitchFamily="18" charset="0"/>
                <a:ea typeface="+mj-ea"/>
                <a:cs typeface="Courier New" pitchFamily="49" charset="0"/>
              </a:rPr>
              <a:t>The Basics</a:t>
            </a:r>
          </a:p>
        </p:txBody>
      </p:sp>
      <p:sp>
        <p:nvSpPr>
          <p:cNvPr id="9" name="Text Placeholder 1"/>
          <p:cNvSpPr txBox="1">
            <a:spLocks/>
          </p:cNvSpPr>
          <p:nvPr/>
        </p:nvSpPr>
        <p:spPr bwMode="auto">
          <a:xfrm>
            <a:off x="-895928" y="5326126"/>
            <a:ext cx="12536933" cy="7920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606410" rtl="0" eaLnBrk="0" fontAlgn="base" hangingPunct="0">
              <a:lnSpc>
                <a:spcPts val="4800"/>
              </a:lnSpc>
              <a:spcBef>
                <a:spcPts val="0"/>
              </a:spcBef>
              <a:spcAft>
                <a:spcPct val="0"/>
              </a:spcAft>
              <a:buFontTx/>
              <a:buNone/>
              <a:defRPr sz="4400" b="0" i="0" kern="1200">
                <a:solidFill>
                  <a:srgbClr val="598752"/>
                </a:solidFill>
                <a:latin typeface="Georgia" charset="0"/>
                <a:ea typeface="Georgia" charset="0"/>
                <a:cs typeface="Georgia" charset="0"/>
              </a:defRPr>
            </a:lvl1pPr>
            <a:lvl2pPr marL="987401" indent="-377816" algn="l" defTabSz="606410" rtl="0" eaLnBrk="0" fontAlgn="base" hangingPunct="0">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787" indent="-301618" algn="l" defTabSz="60641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372" indent="-301618" algn="l" defTabSz="606410" rtl="0" eaLnBrk="0" fontAlgn="base" hangingPunct="0">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39957" indent="-301618" algn="l" defTabSz="606410" rtl="0" eaLnBrk="0" fontAlgn="base" hangingPunct="0">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464" indent="-304768" algn="l" defTabSz="609539" rtl="0" eaLnBrk="1" latinLnBrk="0" hangingPunct="1">
              <a:spcBef>
                <a:spcPct val="20000"/>
              </a:spcBef>
              <a:buFont typeface="Arial"/>
              <a:buChar char="•"/>
              <a:defRPr sz="2667" kern="1200">
                <a:solidFill>
                  <a:schemeClr val="tx1"/>
                </a:solidFill>
                <a:latin typeface="+mn-lt"/>
                <a:ea typeface="+mn-ea"/>
                <a:cs typeface="+mn-cs"/>
              </a:defRPr>
            </a:lvl6pPr>
            <a:lvl7pPr marL="3962005" indent="-304768" algn="l" defTabSz="609539" rtl="0" eaLnBrk="1" latinLnBrk="0" hangingPunct="1">
              <a:spcBef>
                <a:spcPct val="20000"/>
              </a:spcBef>
              <a:buFont typeface="Arial"/>
              <a:buChar char="•"/>
              <a:defRPr sz="2667" kern="1200">
                <a:solidFill>
                  <a:schemeClr val="tx1"/>
                </a:solidFill>
                <a:latin typeface="+mn-lt"/>
                <a:ea typeface="+mn-ea"/>
                <a:cs typeface="+mn-cs"/>
              </a:defRPr>
            </a:lvl7pPr>
            <a:lvl8pPr marL="4571544" indent="-304768" algn="l" defTabSz="609539" rtl="0" eaLnBrk="1" latinLnBrk="0" hangingPunct="1">
              <a:spcBef>
                <a:spcPct val="20000"/>
              </a:spcBef>
              <a:buFont typeface="Arial"/>
              <a:buChar char="•"/>
              <a:defRPr sz="2667" kern="1200">
                <a:solidFill>
                  <a:schemeClr val="tx1"/>
                </a:solidFill>
                <a:latin typeface="+mn-lt"/>
                <a:ea typeface="+mn-ea"/>
                <a:cs typeface="+mn-cs"/>
              </a:defRPr>
            </a:lvl8pPr>
            <a:lvl9pPr marL="5181082" indent="-304768" algn="l" defTabSz="609539" rtl="0" eaLnBrk="1" latinLnBrk="0" hangingPunct="1">
              <a:spcBef>
                <a:spcPct val="20000"/>
              </a:spcBef>
              <a:buFont typeface="Arial"/>
              <a:buChar char="•"/>
              <a:defRPr sz="2667" kern="1200">
                <a:solidFill>
                  <a:schemeClr val="tx1"/>
                </a:solidFill>
                <a:latin typeface="+mn-lt"/>
                <a:ea typeface="+mn-ea"/>
                <a:cs typeface="+mn-cs"/>
              </a:defRPr>
            </a:lvl9pPr>
          </a:lstStyle>
          <a:p>
            <a:pPr algn="r">
              <a:spcBef>
                <a:spcPct val="0"/>
              </a:spcBef>
            </a:pPr>
            <a:r>
              <a:rPr lang="en-US" altLang="en-US" dirty="0">
                <a:solidFill>
                  <a:srgbClr val="CC0099"/>
                </a:solidFill>
                <a:ea typeface="ＭＳ Ｐゴシック" charset="-128"/>
              </a:rPr>
              <a:t>And at the same time we have more stuff than ever…</a:t>
            </a:r>
          </a:p>
        </p:txBody>
      </p:sp>
    </p:spTree>
    <p:extLst>
      <p:ext uri="{BB962C8B-B14F-4D97-AF65-F5344CB8AC3E}">
        <p14:creationId xmlns:p14="http://schemas.microsoft.com/office/powerpoint/2010/main" val="2722264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ea6.JPG"/>
          <p:cNvPicPr>
            <a:picLocks noGrp="1" noChangeAspect="1"/>
          </p:cNvPicPr>
          <p:nvPr>
            <p:ph idx="1"/>
          </p:nvPr>
        </p:nvPicPr>
        <p:blipFill>
          <a:blip r:embed="rId3" cstate="print"/>
          <a:stretch>
            <a:fillRect/>
          </a:stretch>
        </p:blipFill>
        <p:spPr>
          <a:xfrm>
            <a:off x="4282982" y="351377"/>
            <a:ext cx="3667124" cy="2738883"/>
          </a:xfrm>
        </p:spPr>
      </p:pic>
      <p:pic>
        <p:nvPicPr>
          <p:cNvPr id="5" name="Picture 4" descr="nia1.JPG"/>
          <p:cNvPicPr>
            <a:picLocks noChangeAspect="1"/>
          </p:cNvPicPr>
          <p:nvPr/>
        </p:nvPicPr>
        <p:blipFill>
          <a:blip r:embed="rId4" cstate="print">
            <a:lum bright="-10000" contrast="20000"/>
          </a:blip>
          <a:stretch>
            <a:fillRect/>
          </a:stretch>
        </p:blipFill>
        <p:spPr>
          <a:xfrm>
            <a:off x="8075611" y="331763"/>
            <a:ext cx="3616869" cy="2701488"/>
          </a:xfrm>
          <a:prstGeom prst="rect">
            <a:avLst/>
          </a:prstGeom>
        </p:spPr>
      </p:pic>
      <p:pic>
        <p:nvPicPr>
          <p:cNvPr id="6" name="Picture 5" descr="bea4.JPG"/>
          <p:cNvPicPr>
            <a:picLocks noChangeAspect="1"/>
          </p:cNvPicPr>
          <p:nvPr/>
        </p:nvPicPr>
        <p:blipFill>
          <a:blip r:embed="rId5" cstate="print">
            <a:lum bright="-10000" contrast="20000"/>
          </a:blip>
          <a:stretch>
            <a:fillRect/>
          </a:stretch>
        </p:blipFill>
        <p:spPr>
          <a:xfrm>
            <a:off x="488808" y="351377"/>
            <a:ext cx="3668669" cy="2740037"/>
          </a:xfrm>
          <a:prstGeom prst="rect">
            <a:avLst/>
          </a:prstGeom>
        </p:spPr>
      </p:pic>
      <p:pic>
        <p:nvPicPr>
          <p:cNvPr id="7" name="Picture 6" descr="photo 2.JPG"/>
          <p:cNvPicPr>
            <a:picLocks noChangeAspect="1"/>
          </p:cNvPicPr>
          <p:nvPr/>
        </p:nvPicPr>
        <p:blipFill rotWithShape="1">
          <a:blip r:embed="rId6" cstate="print">
            <a:lum bright="-10000" contrast="30000"/>
          </a:blip>
          <a:srcRect l="3127"/>
          <a:stretch/>
        </p:blipFill>
        <p:spPr>
          <a:xfrm rot="5400000">
            <a:off x="107559" y="3616900"/>
            <a:ext cx="3246499" cy="2503151"/>
          </a:xfrm>
          <a:prstGeom prst="rect">
            <a:avLst/>
          </a:prstGeom>
        </p:spPr>
      </p:pic>
      <p:pic>
        <p:nvPicPr>
          <p:cNvPr id="8" name="Picture 7" descr="photo 1.JPG"/>
          <p:cNvPicPr>
            <a:picLocks noChangeAspect="1"/>
          </p:cNvPicPr>
          <p:nvPr/>
        </p:nvPicPr>
        <p:blipFill rotWithShape="1">
          <a:blip r:embed="rId7" cstate="print">
            <a:lum bright="10000" contrast="10000"/>
          </a:blip>
          <a:srcRect t="20356" b="8284"/>
          <a:stretch/>
        </p:blipFill>
        <p:spPr>
          <a:xfrm>
            <a:off x="3136407" y="3239247"/>
            <a:ext cx="3601900" cy="1919803"/>
          </a:xfrm>
          <a:prstGeom prst="rect">
            <a:avLst/>
          </a:prstGeom>
        </p:spPr>
      </p:pic>
      <p:pic>
        <p:nvPicPr>
          <p:cNvPr id="10" name="Picture 9" descr="photo.JPG"/>
          <p:cNvPicPr>
            <a:picLocks noChangeAspect="1"/>
          </p:cNvPicPr>
          <p:nvPr/>
        </p:nvPicPr>
        <p:blipFill>
          <a:blip r:embed="rId8" cstate="print">
            <a:lum bright="10000" contrast="10000"/>
          </a:blip>
          <a:stretch>
            <a:fillRect/>
          </a:stretch>
        </p:blipFill>
        <p:spPr>
          <a:xfrm rot="16200000">
            <a:off x="6415023" y="3656679"/>
            <a:ext cx="3321177" cy="2480632"/>
          </a:xfrm>
          <a:prstGeom prst="rect">
            <a:avLst/>
          </a:prstGeom>
        </p:spPr>
      </p:pic>
      <p:pic>
        <p:nvPicPr>
          <p:cNvPr id="11" name="Picture 10" descr="bea1.JPG"/>
          <p:cNvPicPr>
            <a:picLocks noChangeAspect="1"/>
          </p:cNvPicPr>
          <p:nvPr/>
        </p:nvPicPr>
        <p:blipFill>
          <a:blip r:embed="rId9" cstate="print">
            <a:lum bright="-10000" contrast="10000"/>
          </a:blip>
          <a:srcRect t="23868"/>
          <a:stretch>
            <a:fillRect/>
          </a:stretch>
        </p:blipFill>
        <p:spPr>
          <a:xfrm>
            <a:off x="3107890" y="5097091"/>
            <a:ext cx="2488485" cy="1414972"/>
          </a:xfrm>
          <a:prstGeom prst="rect">
            <a:avLst/>
          </a:prstGeom>
        </p:spPr>
      </p:pic>
      <p:pic>
        <p:nvPicPr>
          <p:cNvPr id="12" name="Picture 11" descr="bea2.JPG"/>
          <p:cNvPicPr>
            <a:picLocks noChangeAspect="1"/>
          </p:cNvPicPr>
          <p:nvPr/>
        </p:nvPicPr>
        <p:blipFill>
          <a:blip r:embed="rId10" cstate="print"/>
          <a:srcRect r="35294"/>
          <a:stretch>
            <a:fillRect/>
          </a:stretch>
        </p:blipFill>
        <p:spPr>
          <a:xfrm>
            <a:off x="5517732" y="5100145"/>
            <a:ext cx="1220575" cy="1408864"/>
          </a:xfrm>
          <a:prstGeom prst="rect">
            <a:avLst/>
          </a:prstGeom>
        </p:spPr>
      </p:pic>
      <p:pic>
        <p:nvPicPr>
          <p:cNvPr id="13" name="Picture 12" descr="photo 3.JPG"/>
          <p:cNvPicPr>
            <a:picLocks noChangeAspect="1"/>
          </p:cNvPicPr>
          <p:nvPr/>
        </p:nvPicPr>
        <p:blipFill>
          <a:blip r:embed="rId11" cstate="print">
            <a:lum bright="-10000" contrast="10000"/>
          </a:blip>
          <a:srcRect t="8060"/>
          <a:stretch>
            <a:fillRect/>
          </a:stretch>
        </p:blipFill>
        <p:spPr>
          <a:xfrm rot="5400000">
            <a:off x="8892930" y="3758034"/>
            <a:ext cx="3319536" cy="2279564"/>
          </a:xfrm>
          <a:prstGeom prst="rect">
            <a:avLst/>
          </a:prstGeom>
        </p:spPr>
      </p:pic>
    </p:spTree>
    <p:extLst>
      <p:ext uri="{BB962C8B-B14F-4D97-AF65-F5344CB8AC3E}">
        <p14:creationId xmlns:p14="http://schemas.microsoft.com/office/powerpoint/2010/main" val="2121836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drawer clutter.jpg"/>
          <p:cNvPicPr>
            <a:picLocks noChangeAspect="1"/>
          </p:cNvPicPr>
          <p:nvPr/>
        </p:nvPicPr>
        <p:blipFill rotWithShape="1">
          <a:blip r:embed="rId3" cstate="print"/>
          <a:srcRect t="-1" r="19378" b="9032"/>
          <a:stretch/>
        </p:blipFill>
        <p:spPr>
          <a:xfrm>
            <a:off x="487672" y="289383"/>
            <a:ext cx="3119806" cy="4712923"/>
          </a:xfrm>
          <a:prstGeom prst="rect">
            <a:avLst/>
          </a:prstGeom>
        </p:spPr>
      </p:pic>
      <p:pic>
        <p:nvPicPr>
          <p:cNvPr id="16" name="Picture 15" descr="top shelf.jpg"/>
          <p:cNvPicPr>
            <a:picLocks noChangeAspect="1"/>
          </p:cNvPicPr>
          <p:nvPr/>
        </p:nvPicPr>
        <p:blipFill rotWithShape="1">
          <a:blip r:embed="rId4" cstate="print"/>
          <a:srcRect l="2597" b="17119"/>
          <a:stretch/>
        </p:blipFill>
        <p:spPr>
          <a:xfrm>
            <a:off x="3699435" y="289383"/>
            <a:ext cx="4117038" cy="2616611"/>
          </a:xfrm>
          <a:prstGeom prst="rect">
            <a:avLst/>
          </a:prstGeom>
        </p:spPr>
      </p:pic>
      <p:pic>
        <p:nvPicPr>
          <p:cNvPr id="17" name="Picture 16" descr="shelf clutter.jpg"/>
          <p:cNvPicPr>
            <a:picLocks noChangeAspect="1"/>
          </p:cNvPicPr>
          <p:nvPr/>
        </p:nvPicPr>
        <p:blipFill>
          <a:blip r:embed="rId5" cstate="print"/>
          <a:srcRect b="7143"/>
          <a:stretch>
            <a:fillRect/>
          </a:stretch>
        </p:blipFill>
        <p:spPr>
          <a:xfrm>
            <a:off x="7918706" y="289383"/>
            <a:ext cx="3630072" cy="2616613"/>
          </a:xfrm>
          <a:prstGeom prst="rect">
            <a:avLst/>
          </a:prstGeom>
        </p:spPr>
      </p:pic>
      <p:pic>
        <p:nvPicPr>
          <p:cNvPr id="18" name="Picture 17" descr="IMG_0761.JPG"/>
          <p:cNvPicPr>
            <a:picLocks noChangeAspect="1"/>
          </p:cNvPicPr>
          <p:nvPr/>
        </p:nvPicPr>
        <p:blipFill>
          <a:blip r:embed="rId6" cstate="print">
            <a:lum bright="10000" contrast="10000"/>
          </a:blip>
          <a:srcRect t="8331" b="8000"/>
          <a:stretch>
            <a:fillRect/>
          </a:stretch>
        </p:blipFill>
        <p:spPr>
          <a:xfrm>
            <a:off x="3694863" y="3007181"/>
            <a:ext cx="3222035" cy="2013563"/>
          </a:xfrm>
          <a:prstGeom prst="rect">
            <a:avLst/>
          </a:prstGeom>
        </p:spPr>
      </p:pic>
      <p:pic>
        <p:nvPicPr>
          <p:cNvPr id="19" name="Picture 18" descr="IMG_0760.JPG"/>
          <p:cNvPicPr>
            <a:picLocks noChangeAspect="1"/>
          </p:cNvPicPr>
          <p:nvPr/>
        </p:nvPicPr>
        <p:blipFill>
          <a:blip r:embed="rId7" cstate="print"/>
          <a:srcRect b="4514"/>
          <a:stretch>
            <a:fillRect/>
          </a:stretch>
        </p:blipFill>
        <p:spPr>
          <a:xfrm rot="5400000">
            <a:off x="8496150" y="3478247"/>
            <a:ext cx="3563653" cy="2541603"/>
          </a:xfrm>
          <a:prstGeom prst="rect">
            <a:avLst/>
          </a:prstGeom>
        </p:spPr>
      </p:pic>
      <p:pic>
        <p:nvPicPr>
          <p:cNvPr id="20" name="Picture 19" descr="IMG_0758.JPG"/>
          <p:cNvPicPr>
            <a:picLocks noChangeAspect="1"/>
          </p:cNvPicPr>
          <p:nvPr/>
        </p:nvPicPr>
        <p:blipFill>
          <a:blip r:embed="rId8" cstate="print">
            <a:lum bright="10000" contrast="10000"/>
          </a:blip>
          <a:srcRect r="28000" b="8959"/>
          <a:stretch>
            <a:fillRect/>
          </a:stretch>
        </p:blipFill>
        <p:spPr>
          <a:xfrm>
            <a:off x="7009824" y="3007574"/>
            <a:ext cx="1811500" cy="2012778"/>
          </a:xfrm>
          <a:prstGeom prst="rect">
            <a:avLst/>
          </a:prstGeom>
        </p:spPr>
      </p:pic>
      <p:pic>
        <p:nvPicPr>
          <p:cNvPr id="21" name="Picture 20" descr="IMG_0759.JPG"/>
          <p:cNvPicPr>
            <a:picLocks noChangeAspect="1"/>
          </p:cNvPicPr>
          <p:nvPr/>
        </p:nvPicPr>
        <p:blipFill>
          <a:blip r:embed="rId9" cstate="print"/>
          <a:srcRect l="4326" t="15207" b="10990"/>
          <a:stretch>
            <a:fillRect/>
          </a:stretch>
        </p:blipFill>
        <p:spPr>
          <a:xfrm flipH="1">
            <a:off x="6468004" y="5121931"/>
            <a:ext cx="2445383" cy="1408944"/>
          </a:xfrm>
          <a:prstGeom prst="rect">
            <a:avLst/>
          </a:prstGeom>
        </p:spPr>
      </p:pic>
      <p:pic>
        <p:nvPicPr>
          <p:cNvPr id="9" name="Picture 8" descr="ale1.JPG"/>
          <p:cNvPicPr>
            <a:picLocks noChangeAspect="1"/>
          </p:cNvPicPr>
          <p:nvPr/>
        </p:nvPicPr>
        <p:blipFill>
          <a:blip r:embed="rId10" cstate="print">
            <a:lum contrast="10000"/>
          </a:blip>
          <a:srcRect t="20388" r="12812" b="8256"/>
          <a:stretch>
            <a:fillRect/>
          </a:stretch>
        </p:blipFill>
        <p:spPr>
          <a:xfrm>
            <a:off x="5071537" y="5121931"/>
            <a:ext cx="1291154" cy="1408944"/>
          </a:xfrm>
          <a:prstGeom prst="rect">
            <a:avLst/>
          </a:prstGeom>
        </p:spPr>
      </p:pic>
      <p:pic>
        <p:nvPicPr>
          <p:cNvPr id="10" name="Picture 9" descr="ale3.JPG"/>
          <p:cNvPicPr>
            <a:picLocks noChangeAspect="1"/>
          </p:cNvPicPr>
          <p:nvPr/>
        </p:nvPicPr>
        <p:blipFill>
          <a:blip r:embed="rId11" cstate="print">
            <a:lum bright="-10000" contrast="-10000"/>
          </a:blip>
          <a:srcRect t="17220" b="10895"/>
          <a:stretch>
            <a:fillRect/>
          </a:stretch>
        </p:blipFill>
        <p:spPr>
          <a:xfrm>
            <a:off x="2407082" y="5121931"/>
            <a:ext cx="2560070" cy="1380227"/>
          </a:xfrm>
          <a:prstGeom prst="rect">
            <a:avLst/>
          </a:prstGeom>
        </p:spPr>
      </p:pic>
      <p:pic>
        <p:nvPicPr>
          <p:cNvPr id="11" name="Picture 10" descr="ale4.JPG"/>
          <p:cNvPicPr>
            <a:picLocks noChangeAspect="1"/>
          </p:cNvPicPr>
          <p:nvPr/>
        </p:nvPicPr>
        <p:blipFill>
          <a:blip r:embed="rId12" cstate="print">
            <a:lum bright="10000" contrast="10000"/>
          </a:blip>
          <a:srcRect l="14286" t="21419" b="29090"/>
          <a:stretch>
            <a:fillRect/>
          </a:stretch>
        </p:blipFill>
        <p:spPr>
          <a:xfrm>
            <a:off x="487672" y="5107573"/>
            <a:ext cx="1811500" cy="1394585"/>
          </a:xfrm>
          <a:prstGeom prst="rect">
            <a:avLst/>
          </a:prstGeom>
        </p:spPr>
      </p:pic>
    </p:spTree>
    <p:extLst>
      <p:ext uri="{BB962C8B-B14F-4D97-AF65-F5344CB8AC3E}">
        <p14:creationId xmlns:p14="http://schemas.microsoft.com/office/powerpoint/2010/main" val="3637224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3581572" y="247634"/>
            <a:ext cx="8229600" cy="940966"/>
          </a:xfrm>
        </p:spPr>
        <p:txBody>
          <a:bodyPr>
            <a:normAutofit/>
          </a:bodyPr>
          <a:lstStyle/>
          <a:p>
            <a:pPr algn="r"/>
            <a:r>
              <a:rPr lang="en-GB" dirty="0">
                <a:solidFill>
                  <a:srgbClr val="CC0099"/>
                </a:solidFill>
                <a:latin typeface="Garamond" panose="02020404030301010803" pitchFamily="18" charset="0"/>
                <a:cs typeface="Courier New" pitchFamily="49" charset="0"/>
              </a:rPr>
              <a:t>Stuff &amp; space in our lives</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1852" b="14074"/>
          <a:stretch/>
        </p:blipFill>
        <p:spPr>
          <a:xfrm>
            <a:off x="271133" y="358588"/>
            <a:ext cx="5777055" cy="6113162"/>
          </a:xfrm>
          <a:prstGeom prst="rect">
            <a:avLst/>
          </a:prstGeom>
        </p:spPr>
      </p:pic>
    </p:spTree>
    <p:extLst>
      <p:ext uri="{BB962C8B-B14F-4D97-AF65-F5344CB8AC3E}">
        <p14:creationId xmlns:p14="http://schemas.microsoft.com/office/powerpoint/2010/main" val="2888915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174014" y="68529"/>
            <a:ext cx="8587680" cy="1143000"/>
          </a:xfrm>
          <a:prstGeom prst="rect">
            <a:avLst/>
          </a:prstGeom>
        </p:spPr>
        <p:txBody>
          <a:bodyPr vert="horz" lIns="91440" tIns="45720" rIns="91440" bIns="45720" rtlCol="0" anchor="ctr">
            <a:normAutofit/>
          </a:bodyPr>
          <a:lstStyle/>
          <a:p>
            <a:pPr algn="r">
              <a:spcBef>
                <a:spcPct val="0"/>
              </a:spcBef>
              <a:defRPr/>
            </a:pPr>
            <a:r>
              <a:rPr lang="en-GB" sz="4400" dirty="0">
                <a:solidFill>
                  <a:srgbClr val="CC0099"/>
                </a:solidFill>
                <a:latin typeface="Garamond" panose="02020404030301010803" pitchFamily="18" charset="0"/>
                <a:ea typeface="+mj-ea"/>
                <a:cs typeface="Courier New" pitchFamily="49" charset="0"/>
              </a:rPr>
              <a:t>Space is overwhelmed by..</a:t>
            </a:r>
          </a:p>
        </p:txBody>
      </p:sp>
      <p:sp>
        <p:nvSpPr>
          <p:cNvPr id="17409" name="Rectangle 1"/>
          <p:cNvSpPr>
            <a:spLocks noChangeArrowheads="1"/>
          </p:cNvSpPr>
          <p:nvPr/>
        </p:nvSpPr>
        <p:spPr bwMode="auto">
          <a:xfrm>
            <a:off x="101600" y="2291191"/>
            <a:ext cx="12012706" cy="12926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GB" sz="4800" dirty="0">
                <a:solidFill>
                  <a:srgbClr val="FF0000"/>
                </a:solidFill>
                <a:latin typeface="Garamond" panose="02020404030301010803" pitchFamily="18" charset="0"/>
                <a:ea typeface="Calibri" pitchFamily="34" charset="0"/>
                <a:cs typeface="Times New Roman" pitchFamily="18" charset="0"/>
              </a:rPr>
              <a:t>not-at-present-in-use-maybe-never-again objects</a:t>
            </a:r>
            <a:endParaRPr lang="en-US" sz="4800" dirty="0">
              <a:solidFill>
                <a:srgbClr val="FF0000"/>
              </a:solidFill>
              <a:latin typeface="Garamond" panose="02020404030301010803" pitchFamily="18" charset="0"/>
            </a:endParaRPr>
          </a:p>
          <a:p>
            <a:pPr eaLnBrk="0" fontAlgn="base" hangingPunct="0">
              <a:spcBef>
                <a:spcPct val="0"/>
              </a:spcBef>
              <a:spcAft>
                <a:spcPct val="0"/>
              </a:spcAft>
            </a:pPr>
            <a:endParaRPr lang="en-US" sz="3000" dirty="0">
              <a:latin typeface="Arial" pitchFamily="34" charset="0"/>
            </a:endParaRPr>
          </a:p>
        </p:txBody>
      </p:sp>
      <p:sp>
        <p:nvSpPr>
          <p:cNvPr id="8" name="Rectangle 1"/>
          <p:cNvSpPr>
            <a:spLocks noChangeArrowheads="1"/>
          </p:cNvSpPr>
          <p:nvPr/>
        </p:nvSpPr>
        <p:spPr bwMode="auto">
          <a:xfrm>
            <a:off x="1919536" y="3738517"/>
            <a:ext cx="8208912"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GB" sz="7200" b="1" dirty="0">
                <a:solidFill>
                  <a:schemeClr val="tx1">
                    <a:lumMod val="75000"/>
                    <a:lumOff val="25000"/>
                  </a:schemeClr>
                </a:solidFill>
                <a:latin typeface="Candara" pitchFamily="34" charset="0"/>
                <a:ea typeface="Calibri" pitchFamily="34" charset="0"/>
                <a:cs typeface="Times New Roman" pitchFamily="18" charset="0"/>
              </a:rPr>
              <a:t>DEAD- STORAGE</a:t>
            </a:r>
            <a:endParaRPr lang="en-US" sz="7200" b="1" dirty="0">
              <a:solidFill>
                <a:schemeClr val="tx1">
                  <a:lumMod val="75000"/>
                  <a:lumOff val="25000"/>
                </a:schemeClr>
              </a:solidFill>
              <a:latin typeface="Candara" pitchFamily="34" charset="0"/>
            </a:endParaRPr>
          </a:p>
          <a:p>
            <a:pPr eaLnBrk="0" fontAlgn="base" hangingPunct="0">
              <a:spcBef>
                <a:spcPct val="0"/>
              </a:spcBef>
              <a:spcAft>
                <a:spcPct val="0"/>
              </a:spcAft>
            </a:pPr>
            <a:endParaRPr lang="en-US" dirty="0">
              <a:latin typeface="Arial" pitchFamily="34" charset="0"/>
            </a:endParaRPr>
          </a:p>
        </p:txBody>
      </p:sp>
    </p:spTree>
    <p:extLst>
      <p:ext uri="{BB962C8B-B14F-4D97-AF65-F5344CB8AC3E}">
        <p14:creationId xmlns:p14="http://schemas.microsoft.com/office/powerpoint/2010/main" val="75396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0863" y="1123146"/>
            <a:ext cx="3714405" cy="1330036"/>
          </a:xfrm>
          <a:ln>
            <a:noFill/>
          </a:ln>
        </p:spPr>
        <p:style>
          <a:lnRef idx="2">
            <a:schemeClr val="dk1"/>
          </a:lnRef>
          <a:fillRef idx="1">
            <a:schemeClr val="lt1"/>
          </a:fillRef>
          <a:effectRef idx="0">
            <a:schemeClr val="dk1"/>
          </a:effectRef>
          <a:fontRef idx="minor">
            <a:schemeClr val="dk1"/>
          </a:fontRef>
        </p:style>
        <p:txBody>
          <a:bodyPr>
            <a:noAutofit/>
          </a:bodyPr>
          <a:lstStyle/>
          <a:p>
            <a:br>
              <a:rPr lang="en-GB" sz="2000" b="1" dirty="0">
                <a:latin typeface="Garamond" panose="02020404030301010803" pitchFamily="18" charset="0"/>
              </a:rPr>
            </a:br>
            <a:r>
              <a:rPr lang="en-GB" sz="2000" b="1" dirty="0">
                <a:latin typeface="Garamond" panose="02020404030301010803" pitchFamily="18" charset="0"/>
              </a:rPr>
              <a:t>Material Possessions</a:t>
            </a:r>
            <a:br>
              <a:rPr lang="en-GB" sz="2000" b="1" dirty="0">
                <a:latin typeface="Garamond" panose="02020404030301010803" pitchFamily="18" charset="0"/>
              </a:rPr>
            </a:br>
            <a:r>
              <a:rPr lang="en-GB" sz="2000" b="1" dirty="0">
                <a:latin typeface="Garamond" panose="02020404030301010803" pitchFamily="18" charset="0"/>
              </a:rPr>
              <a:t> Analysis</a:t>
            </a:r>
            <a:br>
              <a:rPr lang="en-GB" sz="2000" b="1" dirty="0">
                <a:latin typeface="Garamond" panose="02020404030301010803" pitchFamily="18" charset="0"/>
              </a:rPr>
            </a:br>
            <a:br>
              <a:rPr lang="en-GB" sz="2000" b="1" dirty="0">
                <a:latin typeface="Garamond" panose="02020404030301010803" pitchFamily="18" charset="0"/>
              </a:rPr>
            </a:br>
            <a:r>
              <a:rPr lang="en-GB" sz="1500" dirty="0">
                <a:solidFill>
                  <a:schemeClr val="tx1"/>
                </a:solidFill>
                <a:latin typeface="Garamond" panose="02020404030301010803" pitchFamily="18" charset="0"/>
                <a:ea typeface="+mj-ea"/>
                <a:cs typeface="+mj-cs"/>
              </a:rPr>
              <a:t>people have more stuff than ever</a:t>
            </a:r>
            <a:br>
              <a:rPr lang="en-GB" sz="1500" dirty="0">
                <a:solidFill>
                  <a:schemeClr val="tx1"/>
                </a:solidFill>
                <a:latin typeface="Garamond" panose="02020404030301010803" pitchFamily="18" charset="0"/>
                <a:ea typeface="+mj-ea"/>
                <a:cs typeface="+mj-cs"/>
              </a:rPr>
            </a:br>
            <a:r>
              <a:rPr lang="en-GB" sz="1500" dirty="0">
                <a:solidFill>
                  <a:schemeClr val="tx1"/>
                </a:solidFill>
                <a:latin typeface="Garamond" panose="02020404030301010803" pitchFamily="18" charset="0"/>
                <a:ea typeface="+mj-ea"/>
                <a:cs typeface="+mj-cs"/>
              </a:rPr>
              <a:t>material possessions facilitate everyday life</a:t>
            </a:r>
            <a:endParaRPr lang="en-GB" sz="1500" b="1" dirty="0"/>
          </a:p>
        </p:txBody>
      </p:sp>
      <p:sp>
        <p:nvSpPr>
          <p:cNvPr id="4" name="Title 1"/>
          <p:cNvSpPr txBox="1">
            <a:spLocks/>
          </p:cNvSpPr>
          <p:nvPr/>
        </p:nvSpPr>
        <p:spPr>
          <a:xfrm>
            <a:off x="385648" y="3867111"/>
            <a:ext cx="3920276" cy="1330034"/>
          </a:xfrm>
          <a:prstGeom prst="rect">
            <a:avLst/>
          </a:prstGeom>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GB" sz="7200" b="1" dirty="0">
              <a:latin typeface="Garamond" panose="02020404030301010803" pitchFamily="18" charset="0"/>
            </a:endParaRPr>
          </a:p>
          <a:p>
            <a:r>
              <a:rPr lang="en-GB" sz="8000" b="1" dirty="0">
                <a:latin typeface="Garamond" panose="02020404030301010803" pitchFamily="18" charset="0"/>
              </a:rPr>
              <a:t>Housing Problem  </a:t>
            </a:r>
          </a:p>
          <a:p>
            <a:r>
              <a:rPr lang="en-GB" sz="8000" b="1" dirty="0">
                <a:latin typeface="Garamond" panose="02020404030301010803" pitchFamily="18" charset="0"/>
              </a:rPr>
              <a:t>Analysis</a:t>
            </a:r>
          </a:p>
          <a:p>
            <a:endParaRPr lang="en-GB" sz="7200" b="1" dirty="0">
              <a:latin typeface="Garamond" panose="02020404030301010803" pitchFamily="18" charset="0"/>
            </a:endParaRPr>
          </a:p>
          <a:p>
            <a:r>
              <a:rPr lang="en-GB" dirty="0">
                <a:latin typeface="Garamond" panose="02020404030301010803" pitchFamily="18" charset="0"/>
              </a:rPr>
              <a:t>houses are too small</a:t>
            </a:r>
          </a:p>
          <a:p>
            <a:r>
              <a:rPr lang="en-GB" dirty="0">
                <a:latin typeface="Garamond" panose="02020404030301010803" pitchFamily="18" charset="0"/>
              </a:rPr>
              <a:t>more rooms are crammed in same house footprint</a:t>
            </a:r>
          </a:p>
          <a:p>
            <a:r>
              <a:rPr lang="en-GB" dirty="0">
                <a:latin typeface="Garamond" panose="02020404030301010803" pitchFamily="18" charset="0"/>
              </a:rPr>
              <a:t>spaces change use to accommodate possessions </a:t>
            </a:r>
            <a:endParaRPr lang="en-GB" sz="1800" dirty="0">
              <a:latin typeface="Garamond" panose="02020404030301010803" pitchFamily="18" charset="0"/>
            </a:endParaRPr>
          </a:p>
        </p:txBody>
      </p:sp>
      <p:sp>
        <p:nvSpPr>
          <p:cNvPr id="6" name="TextBox 5"/>
          <p:cNvSpPr txBox="1"/>
          <p:nvPr/>
        </p:nvSpPr>
        <p:spPr>
          <a:xfrm>
            <a:off x="5784750" y="3074694"/>
            <a:ext cx="6337400" cy="707886"/>
          </a:xfrm>
          <a:prstGeom prst="rect">
            <a:avLst/>
          </a:prstGeom>
          <a:solidFill>
            <a:schemeClr val="accent2">
              <a:lumMod val="60000"/>
              <a:lumOff val="40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latin typeface="Garamond" panose="02020404030301010803" pitchFamily="18" charset="0"/>
                <a:ea typeface="+mj-ea"/>
                <a:cs typeface="+mj-cs"/>
              </a:rPr>
              <a:t>Research Problem</a:t>
            </a:r>
          </a:p>
          <a:p>
            <a:pPr algn="ctr"/>
            <a:r>
              <a:rPr lang="en-GB" sz="2000" dirty="0">
                <a:latin typeface="Garamond" panose="02020404030301010803" pitchFamily="18" charset="0"/>
              </a:rPr>
              <a:t>Houses are not well designed for today’s material possessions</a:t>
            </a:r>
          </a:p>
        </p:txBody>
      </p:sp>
      <p:sp>
        <p:nvSpPr>
          <p:cNvPr id="27" name="TextBox 26"/>
          <p:cNvSpPr txBox="1"/>
          <p:nvPr/>
        </p:nvSpPr>
        <p:spPr>
          <a:xfrm>
            <a:off x="7181686" y="5341265"/>
            <a:ext cx="3631355" cy="70788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latin typeface="Garamond" panose="02020404030301010803" pitchFamily="18" charset="0"/>
                <a:ea typeface="+mj-ea"/>
                <a:cs typeface="+mj-cs"/>
              </a:rPr>
              <a:t>How to design houses better for today’s material possessions</a:t>
            </a:r>
          </a:p>
        </p:txBody>
      </p:sp>
      <p:sp>
        <p:nvSpPr>
          <p:cNvPr id="7" name="Oval 6"/>
          <p:cNvSpPr/>
          <p:nvPr/>
        </p:nvSpPr>
        <p:spPr>
          <a:xfrm>
            <a:off x="443200" y="448606"/>
            <a:ext cx="3805243" cy="2837543"/>
          </a:xfrm>
          <a:prstGeom prst="ellipse">
            <a:avLst/>
          </a:prstGeom>
          <a:no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447309" y="3356938"/>
            <a:ext cx="3805243" cy="2837543"/>
          </a:xfrm>
          <a:prstGeom prst="ellipse">
            <a:avLst/>
          </a:prstGeom>
          <a:no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1" y="133643"/>
            <a:ext cx="4691575" cy="6400800"/>
          </a:xfrm>
          <a:prstGeom prst="ellipse">
            <a:avLst/>
          </a:prstGeom>
          <a:no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ight Arrow 11"/>
          <p:cNvSpPr/>
          <p:nvPr/>
        </p:nvSpPr>
        <p:spPr>
          <a:xfrm>
            <a:off x="4820675" y="3034980"/>
            <a:ext cx="834974" cy="832131"/>
          </a:xfrm>
          <a:prstGeom prst="rightArrow">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ight Arrow 29"/>
          <p:cNvSpPr/>
          <p:nvPr/>
        </p:nvSpPr>
        <p:spPr>
          <a:xfrm rot="5400000">
            <a:off x="8659391" y="3963021"/>
            <a:ext cx="834974" cy="832131"/>
          </a:xfrm>
          <a:prstGeom prst="rightArrow">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6775450" y="4916487"/>
            <a:ext cx="4546600" cy="1670050"/>
          </a:xfrm>
          <a:prstGeom prst="ellipse">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1">
            <a:extLst>
              <a:ext uri="{FF2B5EF4-FFF2-40B4-BE49-F238E27FC236}">
                <a16:creationId xmlns:a16="http://schemas.microsoft.com/office/drawing/2014/main" id="{C90CC881-EAF9-4A64-A98B-132D846C674A}"/>
              </a:ext>
            </a:extLst>
          </p:cNvPr>
          <p:cNvSpPr txBox="1">
            <a:spLocks/>
          </p:cNvSpPr>
          <p:nvPr/>
        </p:nvSpPr>
        <p:spPr>
          <a:xfrm>
            <a:off x="3681899" y="-310335"/>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defRPr/>
            </a:pPr>
            <a:r>
              <a:rPr lang="en-GB" sz="4400" dirty="0">
                <a:solidFill>
                  <a:srgbClr val="CC0099"/>
                </a:solidFill>
                <a:latin typeface="Garamond" panose="02020404030301010803" pitchFamily="18" charset="0"/>
                <a:cs typeface="Courier New" pitchFamily="49" charset="0"/>
              </a:rPr>
              <a:t>The problem</a:t>
            </a:r>
          </a:p>
        </p:txBody>
      </p:sp>
    </p:spTree>
    <p:extLst>
      <p:ext uri="{BB962C8B-B14F-4D97-AF65-F5344CB8AC3E}">
        <p14:creationId xmlns:p14="http://schemas.microsoft.com/office/powerpoint/2010/main" val="1223076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bwMode="auto">
          <a:xfrm>
            <a:off x="3668685" y="119356"/>
            <a:ext cx="8292916" cy="6702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defTabSz="606410" rtl="0" eaLnBrk="0" fontAlgn="base" hangingPunct="0">
              <a:lnSpc>
                <a:spcPts val="4800"/>
              </a:lnSpc>
              <a:spcBef>
                <a:spcPts val="0"/>
              </a:spcBef>
              <a:spcAft>
                <a:spcPct val="0"/>
              </a:spcAft>
              <a:buFontTx/>
              <a:buNone/>
              <a:defRPr sz="4400" b="0" i="0" kern="1200">
                <a:solidFill>
                  <a:srgbClr val="598752"/>
                </a:solidFill>
                <a:latin typeface="Georgia" charset="0"/>
                <a:ea typeface="Georgia" charset="0"/>
                <a:cs typeface="Georgia" charset="0"/>
              </a:defRPr>
            </a:lvl1pPr>
            <a:lvl2pPr marL="987401" indent="-377816" algn="l" defTabSz="606410" rtl="0" eaLnBrk="0" fontAlgn="base" hangingPunct="0">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787" indent="-301618" algn="l" defTabSz="60641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372" indent="-301618" algn="l" defTabSz="606410" rtl="0" eaLnBrk="0" fontAlgn="base" hangingPunct="0">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39957" indent="-301618" algn="l" defTabSz="606410" rtl="0" eaLnBrk="0" fontAlgn="base" hangingPunct="0">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464" indent="-304768" algn="l" defTabSz="609539" rtl="0" eaLnBrk="1" latinLnBrk="0" hangingPunct="1">
              <a:spcBef>
                <a:spcPct val="20000"/>
              </a:spcBef>
              <a:buFont typeface="Arial"/>
              <a:buChar char="•"/>
              <a:defRPr sz="2667" kern="1200">
                <a:solidFill>
                  <a:schemeClr val="tx1"/>
                </a:solidFill>
                <a:latin typeface="+mn-lt"/>
                <a:ea typeface="+mn-ea"/>
                <a:cs typeface="+mn-cs"/>
              </a:defRPr>
            </a:lvl6pPr>
            <a:lvl7pPr marL="3962005" indent="-304768" algn="l" defTabSz="609539" rtl="0" eaLnBrk="1" latinLnBrk="0" hangingPunct="1">
              <a:spcBef>
                <a:spcPct val="20000"/>
              </a:spcBef>
              <a:buFont typeface="Arial"/>
              <a:buChar char="•"/>
              <a:defRPr sz="2667" kern="1200">
                <a:solidFill>
                  <a:schemeClr val="tx1"/>
                </a:solidFill>
                <a:latin typeface="+mn-lt"/>
                <a:ea typeface="+mn-ea"/>
                <a:cs typeface="+mn-cs"/>
              </a:defRPr>
            </a:lvl7pPr>
            <a:lvl8pPr marL="4571544" indent="-304768" algn="l" defTabSz="609539" rtl="0" eaLnBrk="1" latinLnBrk="0" hangingPunct="1">
              <a:spcBef>
                <a:spcPct val="20000"/>
              </a:spcBef>
              <a:buFont typeface="Arial"/>
              <a:buChar char="•"/>
              <a:defRPr sz="2667" kern="1200">
                <a:solidFill>
                  <a:schemeClr val="tx1"/>
                </a:solidFill>
                <a:latin typeface="+mn-lt"/>
                <a:ea typeface="+mn-ea"/>
                <a:cs typeface="+mn-cs"/>
              </a:defRPr>
            </a:lvl8pPr>
            <a:lvl9pPr marL="5181082" indent="-304768" algn="l" defTabSz="609539" rtl="0" eaLnBrk="1" latinLnBrk="0" hangingPunct="1">
              <a:spcBef>
                <a:spcPct val="20000"/>
              </a:spcBef>
              <a:buFont typeface="Arial"/>
              <a:buChar char="•"/>
              <a:defRPr sz="2667" kern="1200">
                <a:solidFill>
                  <a:schemeClr val="tx1"/>
                </a:solidFill>
                <a:latin typeface="+mn-lt"/>
                <a:ea typeface="+mn-ea"/>
                <a:cs typeface="+mn-cs"/>
              </a:defRPr>
            </a:lvl9pPr>
          </a:lstStyle>
          <a:p>
            <a:pPr algn="r">
              <a:spcBef>
                <a:spcPct val="0"/>
              </a:spcBef>
            </a:pPr>
            <a:r>
              <a:rPr lang="en-US" altLang="en-US" sz="3200" dirty="0">
                <a:solidFill>
                  <a:srgbClr val="CC0099"/>
                </a:solidFill>
                <a:ea typeface="ＭＳ Ｐゴシック" charset="-128"/>
              </a:rPr>
              <a:t>Why does this research matter? </a:t>
            </a:r>
          </a:p>
        </p:txBody>
      </p:sp>
      <p:sp>
        <p:nvSpPr>
          <p:cNvPr id="3" name="Rectangle 2"/>
          <p:cNvSpPr/>
          <p:nvPr/>
        </p:nvSpPr>
        <p:spPr>
          <a:xfrm>
            <a:off x="639744" y="738279"/>
            <a:ext cx="10891384" cy="6001643"/>
          </a:xfrm>
          <a:prstGeom prst="rect">
            <a:avLst/>
          </a:prstGeom>
        </p:spPr>
        <p:txBody>
          <a:bodyPr wrap="square">
            <a:spAutoFit/>
          </a:bodyPr>
          <a:lstStyle/>
          <a:p>
            <a:pPr marL="342900" indent="-342900">
              <a:buFont typeface="Arial" panose="020B0604020202020204" pitchFamily="34" charset="0"/>
              <a:buChar char="•"/>
            </a:pPr>
            <a:r>
              <a:rPr lang="en-GB" sz="2400" dirty="0">
                <a:latin typeface="Garamond" panose="02020404030301010803" pitchFamily="18" charset="0"/>
              </a:rPr>
              <a:t>Storage is fundamental but invisible dimension of inter-personal relationships and inhabitant’s lifestyles that has gone unnoticed in the design of standardised house types</a:t>
            </a:r>
          </a:p>
          <a:p>
            <a:pPr marL="342900" indent="-342900">
              <a:buFont typeface="Arial" panose="020B0604020202020204" pitchFamily="34" charset="0"/>
              <a:buChar char="•"/>
            </a:pPr>
            <a:endParaRPr lang="en-GB" sz="2400" dirty="0">
              <a:latin typeface="Garamond" panose="02020404030301010803" pitchFamily="18" charset="0"/>
            </a:endParaRPr>
          </a:p>
          <a:p>
            <a:pPr marL="342900" indent="-342900">
              <a:buFont typeface="Arial" panose="020B0604020202020204" pitchFamily="34" charset="0"/>
              <a:buChar char="•"/>
            </a:pPr>
            <a:r>
              <a:rPr lang="en-GB" sz="2400" dirty="0">
                <a:latin typeface="Garamond" panose="02020404030301010803" pitchFamily="18" charset="0"/>
              </a:rPr>
              <a:t>Storage has been overlooked in consumption theories, and I argue, in design</a:t>
            </a:r>
          </a:p>
          <a:p>
            <a:r>
              <a:rPr lang="en-GB" sz="2400" dirty="0">
                <a:latin typeface="Garamond" panose="02020404030301010803" pitchFamily="18" charset="0"/>
              </a:rPr>
              <a:t> </a:t>
            </a:r>
          </a:p>
          <a:p>
            <a:pPr marL="342900" indent="-342900">
              <a:buFont typeface="Arial" panose="020B0604020202020204" pitchFamily="34" charset="0"/>
              <a:buChar char="•"/>
            </a:pPr>
            <a:r>
              <a:rPr lang="en-GB" sz="2400" dirty="0">
                <a:latin typeface="Garamond" panose="02020404030301010803" pitchFamily="18" charset="0"/>
              </a:rPr>
              <a:t>Storage facilitates order, both physically and mentally, in the inhabitant and affects happiness and well-being. </a:t>
            </a:r>
          </a:p>
          <a:p>
            <a:pPr marL="342900" indent="-342900">
              <a:buFont typeface="Arial" panose="020B0604020202020204" pitchFamily="34" charset="0"/>
              <a:buChar char="•"/>
            </a:pPr>
            <a:endParaRPr lang="en-GB" sz="2400" dirty="0">
              <a:latin typeface="Garamond" panose="02020404030301010803" pitchFamily="18" charset="0"/>
            </a:endParaRPr>
          </a:p>
          <a:p>
            <a:pPr marL="342900" indent="-342900">
              <a:buFont typeface="Arial" panose="020B0604020202020204" pitchFamily="34" charset="0"/>
              <a:buChar char="•"/>
            </a:pPr>
            <a:r>
              <a:rPr lang="en-GB" sz="2400" dirty="0">
                <a:latin typeface="Garamond" panose="02020404030301010803" pitchFamily="18" charset="0"/>
              </a:rPr>
              <a:t>Storage orders material possessions in space and time, and as a consequence also orders the activities,  inter-personal relationships and lifestyles of inhabitants</a:t>
            </a:r>
          </a:p>
          <a:p>
            <a:pPr marL="342900" indent="-342900">
              <a:buFont typeface="Arial" panose="020B0604020202020204" pitchFamily="34" charset="0"/>
              <a:buChar char="•"/>
            </a:pPr>
            <a:endParaRPr lang="en-GB" sz="2400" dirty="0">
              <a:latin typeface="Garamond" panose="02020404030301010803" pitchFamily="18" charset="0"/>
            </a:endParaRPr>
          </a:p>
          <a:p>
            <a:pPr marL="342900" indent="-342900">
              <a:buFont typeface="Arial" panose="020B0604020202020204" pitchFamily="34" charset="0"/>
              <a:buChar char="•"/>
            </a:pPr>
            <a:r>
              <a:rPr lang="en-GB" sz="2400" dirty="0">
                <a:latin typeface="Garamond" panose="02020404030301010803" pitchFamily="18" charset="0"/>
              </a:rPr>
              <a:t>Storage is not valued by inhabitants when buying a house, but inhabitants complain later that there isn’t enough storage</a:t>
            </a:r>
          </a:p>
          <a:p>
            <a:pPr marL="342900" indent="-342900">
              <a:buFont typeface="Arial" panose="020B0604020202020204" pitchFamily="34" charset="0"/>
              <a:buChar char="•"/>
            </a:pPr>
            <a:endParaRPr lang="en-GB" sz="2400" dirty="0">
              <a:latin typeface="Garamond" panose="02020404030301010803" pitchFamily="18" charset="0"/>
            </a:endParaRPr>
          </a:p>
          <a:p>
            <a:pPr marL="342900" indent="-342900">
              <a:buFont typeface="Arial" panose="020B0604020202020204" pitchFamily="34" charset="0"/>
              <a:buChar char="•"/>
            </a:pPr>
            <a:r>
              <a:rPr lang="en-GB" sz="2400" dirty="0">
                <a:latin typeface="Garamond" panose="02020404030301010803" pitchFamily="18" charset="0"/>
              </a:rPr>
              <a:t>By including storage in the designers agenda, we can begin to provide modern housing that truly reflects the needs of the inhabitants</a:t>
            </a:r>
            <a:endParaRPr lang="en-GB" dirty="0">
              <a:solidFill>
                <a:srgbClr val="000000"/>
              </a:solidFill>
              <a:latin typeface="Code"/>
            </a:endParaRPr>
          </a:p>
        </p:txBody>
      </p:sp>
    </p:spTree>
    <p:extLst>
      <p:ext uri="{BB962C8B-B14F-4D97-AF65-F5344CB8AC3E}">
        <p14:creationId xmlns:p14="http://schemas.microsoft.com/office/powerpoint/2010/main" val="37389900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C495DC29F69DA41B831D7985DDEFF7A" ma:contentTypeVersion="13" ma:contentTypeDescription="Create a new document." ma:contentTypeScope="" ma:versionID="83821d349d7516d9d21633b47ccdbc15">
  <xsd:schema xmlns:xsd="http://www.w3.org/2001/XMLSchema" xmlns:xs="http://www.w3.org/2001/XMLSchema" xmlns:p="http://schemas.microsoft.com/office/2006/metadata/properties" xmlns:ns3="f6569699-ae44-4c85-9383-dd5a41d3d471" xmlns:ns4="da5da9df-85e1-4e4b-b319-af1e48434c21" targetNamespace="http://schemas.microsoft.com/office/2006/metadata/properties" ma:root="true" ma:fieldsID="ea2ddeb60a036212aa2336bf7c8fce2b" ns3:_="" ns4:_="">
    <xsd:import namespace="f6569699-ae44-4c85-9383-dd5a41d3d471"/>
    <xsd:import namespace="da5da9df-85e1-4e4b-b319-af1e48434c2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Location" minOccurs="0"/>
                <xsd:element ref="ns3:MediaServiceOCR"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569699-ae44-4c85-9383-dd5a41d3d4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a5da9df-85e1-4e4b-b319-af1e48434c2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0AC3AD1-AE1A-4F68-8853-059867F37627}">
  <ds:schemaRefs>
    <ds:schemaRef ds:uri="http://schemas.microsoft.com/sharepoint/v3/contenttype/forms"/>
  </ds:schemaRefs>
</ds:datastoreItem>
</file>

<file path=customXml/itemProps2.xml><?xml version="1.0" encoding="utf-8"?>
<ds:datastoreItem xmlns:ds="http://schemas.openxmlformats.org/officeDocument/2006/customXml" ds:itemID="{3ED32D30-512A-43A6-9C67-91DD96253E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6569699-ae44-4c85-9383-dd5a41d3d471"/>
    <ds:schemaRef ds:uri="da5da9df-85e1-4e4b-b319-af1e48434c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315CF26-B340-4109-BADA-10078C4AAC54}">
  <ds:schemaRefs>
    <ds:schemaRef ds:uri="f6569699-ae44-4c85-9383-dd5a41d3d471"/>
    <ds:schemaRef ds:uri="http://purl.org/dc/elements/1.1/"/>
    <ds:schemaRef ds:uri="http://schemas.openxmlformats.org/package/2006/metadata/core-properties"/>
    <ds:schemaRef ds:uri="http://www.w3.org/XML/1998/namespace"/>
    <ds:schemaRef ds:uri="http://schemas.microsoft.com/office/infopath/2007/PartnerControls"/>
    <ds:schemaRef ds:uri="http://purl.org/dc/terms/"/>
    <ds:schemaRef ds:uri="da5da9df-85e1-4e4b-b319-af1e48434c21"/>
    <ds:schemaRef ds:uri="http://schemas.microsoft.com/office/2006/metadata/properties"/>
    <ds:schemaRef ds:uri="http://schemas.microsoft.com/office/2006/documentManagement/typ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44815</TotalTime>
  <Words>4208</Words>
  <Application>Microsoft Office PowerPoint</Application>
  <PresentationFormat>Widescreen</PresentationFormat>
  <Paragraphs>159</Paragraphs>
  <Slides>16</Slides>
  <Notes>15</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30" baseType="lpstr">
      <vt:lpstr>ＭＳ Ｐゴシック</vt:lpstr>
      <vt:lpstr>Arial</vt:lpstr>
      <vt:lpstr>Calibri</vt:lpstr>
      <vt:lpstr>Calibri Light</vt:lpstr>
      <vt:lpstr>Candara</vt:lpstr>
      <vt:lpstr>Code</vt:lpstr>
      <vt:lpstr>Courier New</vt:lpstr>
      <vt:lpstr>Garamond</vt:lpstr>
      <vt:lpstr>Georgia</vt:lpstr>
      <vt:lpstr>Symbol</vt:lpstr>
      <vt:lpstr>Tahoma</vt:lpstr>
      <vt:lpstr>Times New Roman</vt:lpstr>
      <vt:lpstr>Office Theme</vt:lpstr>
      <vt:lpstr>Acrobat Document</vt:lpstr>
      <vt:lpstr>PowerPoint Presentation</vt:lpstr>
      <vt:lpstr>PowerPoint Presentation</vt:lpstr>
      <vt:lpstr>PowerPoint Presentation</vt:lpstr>
      <vt:lpstr>PowerPoint Presentation</vt:lpstr>
      <vt:lpstr>PowerPoint Presentation</vt:lpstr>
      <vt:lpstr>Stuff &amp; space in our lives</vt:lpstr>
      <vt:lpstr>PowerPoint Presentation</vt:lpstr>
      <vt:lpstr> Material Possessions  Analysis  people have more stuff than ever material possessions facilitate everyday life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the West of England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Stuff Analysis</dc:title>
  <dc:creator>Elena Marco</dc:creator>
  <cp:lastModifiedBy>Elena Marco</cp:lastModifiedBy>
  <cp:revision>551</cp:revision>
  <cp:lastPrinted>2021-04-13T09:02:53Z</cp:lastPrinted>
  <dcterms:created xsi:type="dcterms:W3CDTF">2017-11-19T10:57:50Z</dcterms:created>
  <dcterms:modified xsi:type="dcterms:W3CDTF">2021-04-14T11:35:21Z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0x0101001C495DC29F69DA41B831D7985DDEFF7A</vt:lpwstr>
  </property>
</Properties>
</file>