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3" r:id="rId6"/>
    <p:sldId id="257" r:id="rId7"/>
    <p:sldId id="267" r:id="rId8"/>
    <p:sldId id="258" r:id="rId9"/>
    <p:sldId id="259" r:id="rId10"/>
    <p:sldId id="260" r:id="rId11"/>
    <p:sldId id="261" r:id="rId12"/>
    <p:sldId id="262" r:id="rId13"/>
    <p:sldId id="265" r:id="rId14"/>
  </p:sldIdLst>
  <p:sldSz cx="9144000" cy="6858000" type="screen4x3"/>
  <p:notesSz cx="9144000" cy="6858000"/>
  <p:custDataLst>
    <p:tags r:id="rId1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284EADD-FE41-494D-A42C-2B60CCFC2DE6}">
          <p14:sldIdLst>
            <p14:sldId id="256"/>
            <p14:sldId id="263"/>
            <p14:sldId id="257"/>
            <p14:sldId id="267"/>
            <p14:sldId id="258"/>
            <p14:sldId id="259"/>
            <p14:sldId id="260"/>
            <p14:sldId id="261"/>
            <p14:sldId id="262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4" orient="horz" pos="3838">
          <p15:clr>
            <a:srgbClr val="A4A3A4"/>
          </p15:clr>
        </p15:guide>
        <p15:guide id="5" pos="2880">
          <p15:clr>
            <a:srgbClr val="A4A3A4"/>
          </p15:clr>
        </p15:guide>
        <p15:guide id="7" pos="5103">
          <p15:clr>
            <a:srgbClr val="A4A3A4"/>
          </p15:clr>
        </p15:guide>
        <p15:guide id="12" pos="6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9DAC"/>
    <a:srgbClr val="1A9DAC"/>
    <a:srgbClr val="16818D"/>
    <a:srgbClr val="1C9DAC"/>
    <a:srgbClr val="7A7392"/>
    <a:srgbClr val="598752"/>
    <a:srgbClr val="6DA463"/>
    <a:srgbClr val="A65C45"/>
    <a:srgbClr val="CC705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86418"/>
  </p:normalViewPr>
  <p:slideViewPr>
    <p:cSldViewPr showGuides="1">
      <p:cViewPr varScale="1">
        <p:scale>
          <a:sx n="73" d="100"/>
          <a:sy n="73" d="100"/>
        </p:scale>
        <p:origin x="1314" y="72"/>
      </p:cViewPr>
      <p:guideLst>
        <p:guide orient="horz" pos="3838"/>
        <p:guide pos="2880"/>
        <p:guide pos="5103"/>
        <p:guide pos="6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83" d="100"/>
          <a:sy n="183" d="100"/>
        </p:scale>
        <p:origin x="208" y="3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A43CF07-9307-6C48-9A7D-CFB6D27789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57DB75-BAF4-B743-9A92-74B92A91E0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22C6B3-A39F-7849-8137-15C55F281F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1F245-9DFC-A14D-946D-EB14F66A9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02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5360570-2B09-DB43-BBE0-DA076DA911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4877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panopto.com/s/article/Navigate-the-Viewer" TargetMode="External"/><Relationship Id="rId2" Type="http://schemas.openxmlformats.org/officeDocument/2006/relationships/hyperlink" Target="https://support.panopto.com/s/article/End-user-configurable-caption-styling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1A9D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0"/>
            <a:ext cx="1787872" cy="895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6FE3B5BC-7C7D-A745-8158-A53C466DA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0826" y="1915479"/>
            <a:ext cx="5689524" cy="2089585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69EC6F0B-C9B0-464E-ABF8-505FA2B99A3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86421" y="1916832"/>
            <a:ext cx="1219139" cy="26908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0" i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US" dirty="0"/>
              <a:t>Presented by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C1E2BFEE-0AD7-C548-92B3-DE639BB40C8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86420" y="2323737"/>
            <a:ext cx="1219139" cy="58990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="1" i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FE54718D-4C22-E94B-A4C0-C34A3A4257A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8505" y="3206843"/>
            <a:ext cx="1219139" cy="58990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="1" i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63A8BFE-74A7-E94B-8A00-4CD70EAFA367}"/>
              </a:ext>
            </a:extLst>
          </p:cNvPr>
          <p:cNvCxnSpPr>
            <a:cxnSpLocks/>
          </p:cNvCxnSpPr>
          <p:nvPr userDrawn="1"/>
        </p:nvCxnSpPr>
        <p:spPr>
          <a:xfrm>
            <a:off x="1919288" y="1916832"/>
            <a:ext cx="0" cy="3802212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5B2378F-7E74-5649-B1F7-5BE87863FD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98505" y="5373216"/>
            <a:ext cx="1219139" cy="3458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0" i="0">
                <a:solidFill>
                  <a:schemeClr val="bg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 dirty="0"/>
              <a:t>Presentation date</a:t>
            </a:r>
          </a:p>
        </p:txBody>
      </p:sp>
    </p:spTree>
    <p:extLst>
      <p:ext uri="{BB962C8B-B14F-4D97-AF65-F5344CB8AC3E}">
        <p14:creationId xmlns:p14="http://schemas.microsoft.com/office/powerpoint/2010/main" val="2037226853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1207" userDrawn="1">
          <p15:clr>
            <a:srgbClr val="FBAE40"/>
          </p15:clr>
        </p15:guide>
        <p15:guide id="2" pos="129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rrow column text style with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465AE-FBB8-C547-A863-8ACFC537D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1" y="692696"/>
            <a:ext cx="7886700" cy="936103"/>
          </a:xfrm>
        </p:spPr>
        <p:txBody>
          <a:bodyPr/>
          <a:lstStyle>
            <a:lvl1pPr>
              <a:defRPr>
                <a:solidFill>
                  <a:srgbClr val="1A9DA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592" y="1628800"/>
            <a:ext cx="3312368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2"/>
          </p:nvPr>
        </p:nvSpPr>
        <p:spPr>
          <a:xfrm>
            <a:off x="4284663" y="1628799"/>
            <a:ext cx="3816350" cy="4464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28611724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ED979-55B4-3C48-802B-10CF449D3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692697"/>
            <a:ext cx="7886700" cy="720080"/>
          </a:xfrm>
        </p:spPr>
        <p:txBody>
          <a:bodyPr/>
          <a:lstStyle>
            <a:lvl1pPr>
              <a:defRPr>
                <a:solidFill>
                  <a:srgbClr val="1A9DA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215" y="1412776"/>
            <a:ext cx="9144000" cy="59511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80606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AD231-0526-BA4B-A751-485A68D4F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2" y="692697"/>
            <a:ext cx="7454131" cy="768356"/>
          </a:xfrm>
        </p:spPr>
        <p:txBody>
          <a:bodyPr/>
          <a:lstStyle>
            <a:lvl1pPr>
              <a:defRPr>
                <a:solidFill>
                  <a:srgbClr val="1A9DA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461052"/>
            <a:ext cx="3024188" cy="539694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5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59113" y="1461053"/>
            <a:ext cx="3020316" cy="265057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7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59113" y="4149725"/>
            <a:ext cx="3020316" cy="27082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3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18225" y="1461052"/>
            <a:ext cx="3025775" cy="539694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219801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332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4" pos="3833" userDrawn="1">
          <p15:clr>
            <a:srgbClr val="FBAE40"/>
          </p15:clr>
        </p15:guide>
        <p15:guide id="5" orient="horz" pos="2614" userDrawn="1">
          <p15:clr>
            <a:srgbClr val="FBAE40"/>
          </p15:clr>
        </p15:guide>
        <p15:guide id="6" pos="567" userDrawn="1">
          <p15:clr>
            <a:srgbClr val="FBAE40"/>
          </p15:clr>
        </p15:guide>
        <p15:guide id="8" pos="1927" userDrawn="1">
          <p15:clr>
            <a:srgbClr val="FBAE40"/>
          </p15:clr>
        </p15:guide>
        <p15:guide id="9" pos="3854" userDrawn="1">
          <p15:clr>
            <a:srgbClr val="FBAE40"/>
          </p15:clr>
        </p15:guide>
        <p15:guide id="10" orient="horz" pos="259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E2A74-33A9-1E47-9EBD-B4B8BA3C3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065" y="692696"/>
            <a:ext cx="7886700" cy="7683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58065" y="1461052"/>
            <a:ext cx="2547073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A9DAC"/>
              </a:buClr>
              <a:buSzTx/>
              <a:buFont typeface="Arial" panose="020B0604020202020204" pitchFamily="34" charset="0"/>
              <a:buChar char="•"/>
              <a:tabLst/>
              <a:defRPr sz="2000" b="0" i="0" baseline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A9DAC"/>
              </a:buClr>
              <a:buFont typeface="Courier New" panose="02070309020205020404" pitchFamily="49" charset="0"/>
              <a:buChar char="o"/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1A9DAC"/>
              </a:buClr>
              <a:buFont typeface="Arial" panose="020B0604020202020204" pitchFamily="34" charset="0"/>
              <a:buChar char="̶"/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Second Bullet Point</a:t>
            </a:r>
          </a:p>
          <a:p>
            <a:pPr lvl="2"/>
            <a:r>
              <a:rPr lang="en-GB" dirty="0"/>
              <a:t>Third Bullet Point</a:t>
            </a:r>
          </a:p>
          <a:p>
            <a:pPr lvl="3"/>
            <a:endParaRPr lang="en-GB" dirty="0"/>
          </a:p>
        </p:txBody>
      </p:sp>
      <p:sp>
        <p:nvSpPr>
          <p:cNvPr id="5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041650" y="1461052"/>
            <a:ext cx="3043238" cy="539694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21400" y="1461053"/>
            <a:ext cx="3022599" cy="265057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21400" y="4146550"/>
            <a:ext cx="3022600" cy="27114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45381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pos="3856" userDrawn="1">
          <p15:clr>
            <a:srgbClr val="FBAE40"/>
          </p15:clr>
        </p15:guide>
        <p15:guide id="4" pos="3833" userDrawn="1">
          <p15:clr>
            <a:srgbClr val="FBAE40"/>
          </p15:clr>
        </p15:guide>
        <p15:guide id="6" orient="horz" pos="2590" userDrawn="1">
          <p15:clr>
            <a:srgbClr val="FBAE40"/>
          </p15:clr>
        </p15:guide>
        <p15:guide id="7" orient="horz" pos="261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AFF90F4-0461-4994-8ECC-80648A92C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065" y="692697"/>
            <a:ext cx="7886700" cy="12241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042988" y="1916832"/>
            <a:ext cx="7058025" cy="352839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600"/>
              </a:lnSpc>
              <a:buNone/>
              <a:defRPr sz="2800" b="0" i="1" baseline="0">
                <a:solidFill>
                  <a:srgbClr val="1A9DAC"/>
                </a:solidFill>
                <a:latin typeface="+mj-lt"/>
              </a:defRPr>
            </a:lvl1pPr>
            <a:lvl2pPr marL="609600" indent="0">
              <a:lnSpc>
                <a:spcPts val="3600"/>
              </a:lnSpc>
              <a:buNone/>
              <a:defRPr sz="2800" b="0" i="1" baseline="0">
                <a:solidFill>
                  <a:srgbClr val="1A9DAC"/>
                </a:solidFill>
                <a:latin typeface="+mj-lt"/>
              </a:defRPr>
            </a:lvl2pPr>
            <a:lvl3pPr marL="1219200" indent="0">
              <a:lnSpc>
                <a:spcPts val="3600"/>
              </a:lnSpc>
              <a:buNone/>
              <a:defRPr sz="2800" b="0" i="1" baseline="0">
                <a:solidFill>
                  <a:srgbClr val="1A9DAC"/>
                </a:solidFill>
                <a:latin typeface="+mj-lt"/>
              </a:defRPr>
            </a:lvl3pPr>
            <a:lvl4pPr marL="1828800" indent="0">
              <a:lnSpc>
                <a:spcPts val="3600"/>
              </a:lnSpc>
              <a:buNone/>
              <a:defRPr sz="2800" b="0" i="1" baseline="0">
                <a:solidFill>
                  <a:srgbClr val="1A9DAC"/>
                </a:solidFill>
                <a:latin typeface="+mj-lt"/>
              </a:defRPr>
            </a:lvl4pPr>
            <a:lvl5pPr marL="2438400" indent="0">
              <a:lnSpc>
                <a:spcPts val="3600"/>
              </a:lnSpc>
              <a:buNone/>
              <a:defRPr sz="2800" b="0" i="1" baseline="0">
                <a:solidFill>
                  <a:srgbClr val="1A9DAC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042988" y="5661025"/>
            <a:ext cx="7058025" cy="119697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1800"/>
              </a:lnSpc>
              <a:buNone/>
              <a:defRPr sz="1800" baseline="0">
                <a:solidFill>
                  <a:schemeClr val="tx1"/>
                </a:solidFill>
                <a:latin typeface="+mn-lt"/>
              </a:defRPr>
            </a:lvl1pPr>
            <a:lvl2pPr marL="609600" indent="0" algn="r">
              <a:lnSpc>
                <a:spcPts val="1800"/>
              </a:lnSpc>
              <a:buNone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219200" indent="0" algn="r">
              <a:lnSpc>
                <a:spcPts val="1800"/>
              </a:lnSpc>
              <a:buNone/>
              <a:defRPr sz="1800" baseline="0">
                <a:solidFill>
                  <a:schemeClr val="tx1"/>
                </a:solidFill>
                <a:latin typeface="+mn-lt"/>
              </a:defRPr>
            </a:lvl3pPr>
            <a:lvl4pPr marL="1828800" indent="0" algn="r">
              <a:lnSpc>
                <a:spcPts val="1800"/>
              </a:lnSpc>
              <a:buNone/>
              <a:defRPr sz="1800" baseline="0">
                <a:solidFill>
                  <a:schemeClr val="tx1"/>
                </a:solidFill>
                <a:latin typeface="+mn-lt"/>
              </a:defRPr>
            </a:lvl4pPr>
            <a:lvl5pPr marL="2438400" indent="0" algn="r">
              <a:lnSpc>
                <a:spcPts val="1800"/>
              </a:lnSpc>
              <a:buNone/>
              <a:defRPr sz="1800" baseline="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06941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orient="horz" pos="572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BC024-4559-4C02-9AB3-98D956AC7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E056E6-17B0-445E-93EC-A3A4B42B212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2349500"/>
            <a:ext cx="4104456" cy="2879725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3000">
                <a:solidFill>
                  <a:srgbClr val="199DAC"/>
                </a:solidFill>
              </a:defRPr>
            </a:lvl1pPr>
            <a:lvl2pPr marL="609600" indent="0">
              <a:buNone/>
              <a:defRPr>
                <a:solidFill>
                  <a:srgbClr val="16818D"/>
                </a:solidFill>
              </a:defRPr>
            </a:lvl2pPr>
            <a:lvl3pPr marL="1219200" indent="0">
              <a:buNone/>
              <a:defRPr>
                <a:solidFill>
                  <a:srgbClr val="16818D"/>
                </a:solidFill>
              </a:defRPr>
            </a:lvl3pPr>
            <a:lvl4pPr marL="1828800" indent="0">
              <a:buNone/>
              <a:defRPr>
                <a:solidFill>
                  <a:srgbClr val="16818D"/>
                </a:solidFill>
              </a:defRPr>
            </a:lvl4pPr>
            <a:lvl5pPr marL="2438400" indent="0">
              <a:buNone/>
              <a:defRPr>
                <a:solidFill>
                  <a:srgbClr val="16818D"/>
                </a:solidFill>
              </a:defRPr>
            </a:lvl5pPr>
          </a:lstStyle>
          <a:p>
            <a:pPr lvl="0"/>
            <a:r>
              <a:rPr lang="en-US" dirty="0"/>
              <a:t>100%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212DBA2-E4CA-4633-9C0C-58EB9F03F1E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16016" y="2349500"/>
            <a:ext cx="3672334" cy="2879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199DAC"/>
                </a:solidFill>
              </a:defRPr>
            </a:lvl1pPr>
            <a:lvl2pPr marL="609600" indent="0">
              <a:buNone/>
              <a:defRPr sz="2000">
                <a:solidFill>
                  <a:srgbClr val="199DAC"/>
                </a:solidFill>
              </a:defRPr>
            </a:lvl2pPr>
            <a:lvl3pPr marL="1219200" indent="0">
              <a:buNone/>
              <a:defRPr sz="2000">
                <a:solidFill>
                  <a:srgbClr val="199DAC"/>
                </a:solidFill>
              </a:defRPr>
            </a:lvl3pPr>
            <a:lvl4pPr marL="1828800" indent="0">
              <a:buNone/>
              <a:defRPr sz="2000">
                <a:solidFill>
                  <a:srgbClr val="199DAC"/>
                </a:solidFill>
              </a:defRPr>
            </a:lvl4pPr>
            <a:lvl5pPr marL="2438400" indent="0">
              <a:buNone/>
              <a:defRPr sz="2000">
                <a:solidFill>
                  <a:srgbClr val="199DAC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6D44D0B-0878-42C4-9A43-6D580C188C5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8650" y="5157192"/>
            <a:ext cx="7472363" cy="79216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/>
            </a:lvl1pPr>
            <a:lvl2pPr marL="609600" indent="0" algn="r">
              <a:buNone/>
              <a:defRPr sz="1800"/>
            </a:lvl2pPr>
            <a:lvl3pPr marL="1219200" indent="0" algn="r">
              <a:buNone/>
              <a:defRPr sz="1800"/>
            </a:lvl3pPr>
            <a:lvl4pPr marL="1828800" indent="0" algn="r">
              <a:buNone/>
              <a:defRPr sz="1800"/>
            </a:lvl4pPr>
            <a:lvl5pPr marL="2438400" indent="0" algn="r"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5793842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nd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E3DBD-28B5-6744-B93D-384D879AF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1974055"/>
            <a:ext cx="651562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A9DA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592" y="4221163"/>
            <a:ext cx="6515620" cy="6031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FontTx/>
              <a:buNone/>
              <a:defRPr sz="2000" b="0" i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450603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ings, text and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64AAA3-E9D4-B544-B77B-0789573E9C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9591" y="689701"/>
            <a:ext cx="7886700" cy="1011108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1A9DAC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99591" y="1700808"/>
            <a:ext cx="6551612" cy="4608512"/>
          </a:xfrm>
          <a:prstGeom prst="rect">
            <a:avLst/>
          </a:prstGeom>
        </p:spPr>
        <p:txBody>
          <a:bodyPr lIns="0" tIns="0" rIns="0" bIns="0"/>
          <a:lstStyle>
            <a:lvl1pPr marL="266700" indent="-257175">
              <a:buClr>
                <a:srgbClr val="1A9DAC"/>
              </a:buClr>
              <a:tabLst/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A9DAC"/>
              </a:buClr>
              <a:buFont typeface="Courier New" panose="02070309020205020404" pitchFamily="49" charset="0"/>
              <a:buChar char="o"/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266700">
              <a:buClr>
                <a:srgbClr val="1A9DAC"/>
              </a:buClr>
              <a:buFont typeface="Arial" panose="020B0604020202020204" pitchFamily="34" charset="0"/>
              <a:buChar char="̶"/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6912239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5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ing adv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64AAA3-E9D4-B544-B77B-0789573E9C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9591" y="689701"/>
            <a:ext cx="7886700" cy="1011108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1A9DAC"/>
                </a:solidFill>
              </a:defRPr>
            </a:lvl1pPr>
          </a:lstStyle>
          <a:p>
            <a:pPr lvl="0"/>
            <a:r>
              <a:rPr lang="en-GB" dirty="0"/>
              <a:t>Captions are available for this resource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99591" y="1700808"/>
            <a:ext cx="6551612" cy="4608512"/>
          </a:xfrm>
          <a:prstGeom prst="rect">
            <a:avLst/>
          </a:prstGeom>
        </p:spPr>
        <p:txBody>
          <a:bodyPr lIns="0" tIns="0" rIns="0" bIns="0"/>
          <a:lstStyle>
            <a:lvl1pPr marL="266700" indent="-257175">
              <a:buClr>
                <a:srgbClr val="1A9DAC"/>
              </a:buClr>
              <a:tabLst/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266700" indent="0">
              <a:buClr>
                <a:srgbClr val="1A9DAC"/>
              </a:buClr>
              <a:buFont typeface="Courier New" panose="02070309020205020404" pitchFamily="49" charset="0"/>
              <a:buNone/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541338" indent="0">
              <a:buClr>
                <a:srgbClr val="1A9DAC"/>
              </a:buClr>
              <a:buFont typeface="Arial" panose="020B0604020202020204" pitchFamily="34" charset="0"/>
              <a:buNone/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r>
              <a:rPr lang="en-GB" dirty="0"/>
              <a:t>This video has been automatically captioned by a machine. </a:t>
            </a:r>
          </a:p>
          <a:p>
            <a:r>
              <a:rPr lang="en-GB" dirty="0"/>
              <a:t>We believe this captioning will be more than 75% accurate. </a:t>
            </a:r>
          </a:p>
          <a:p>
            <a:r>
              <a:rPr lang="en-GB" dirty="0"/>
              <a:t>To see the captions click on “CC” on the bottom right of the video viewer. You can choose </a:t>
            </a:r>
            <a:r>
              <a:rPr lang="en-GB" u="sng" dirty="0">
                <a:hlinkClick r:id="rId2"/>
              </a:rPr>
              <a:t>how these captions appear</a:t>
            </a:r>
            <a:r>
              <a:rPr lang="en-GB" dirty="0"/>
              <a:t>. </a:t>
            </a:r>
          </a:p>
          <a:p>
            <a:r>
              <a:rPr lang="en-GB" dirty="0"/>
              <a:t>When refreshing your knowledge you can skip to the relevant section of video or captions using a </a:t>
            </a:r>
            <a:r>
              <a:rPr lang="en-GB" dirty="0">
                <a:hlinkClick r:id="rId3"/>
              </a:rPr>
              <a:t>key word search</a:t>
            </a:r>
            <a:r>
              <a:rPr lang="en-GB" dirty="0"/>
              <a:t>. </a:t>
            </a:r>
          </a:p>
          <a:p>
            <a:pPr marL="9525" indent="0">
              <a:buNone/>
            </a:pPr>
            <a:endParaRPr lang="en-GB" dirty="0"/>
          </a:p>
          <a:p>
            <a:r>
              <a:rPr lang="en-GB" dirty="0"/>
              <a:t>Provision of this captioning does not impact on your rights to request additional support or higher accuracy captions via Disability Services. </a:t>
            </a:r>
          </a:p>
          <a:p>
            <a:r>
              <a:rPr lang="en-GB" dirty="0"/>
              <a:t>Feedback on the captions should initially be given to the session lead. 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194434"/>
      </p:ext>
    </p:extLst>
  </p:cSld>
  <p:clrMapOvr>
    <a:masterClrMapping/>
  </p:clrMapOvr>
  <p:transition spd="slow">
    <p:fade/>
  </p:transition>
  <p:extLst mod="1"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5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ings, text and numbered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34AA9-9B1B-7D49-821B-E768D4FEE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687614"/>
            <a:ext cx="7886700" cy="1012599"/>
          </a:xfrm>
        </p:spPr>
        <p:txBody>
          <a:bodyPr/>
          <a:lstStyle>
            <a:lvl1pPr>
              <a:defRPr>
                <a:solidFill>
                  <a:srgbClr val="1A9DA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00113" y="1700213"/>
            <a:ext cx="6551612" cy="4465637"/>
          </a:xfrm>
          <a:prstGeom prst="rect">
            <a:avLst/>
          </a:prstGeom>
        </p:spPr>
        <p:txBody>
          <a:bodyPr lIns="0" tIns="0" rIns="0" bIns="0"/>
          <a:lstStyle>
            <a:lvl1pPr marL="266700" indent="-266700">
              <a:buClr>
                <a:srgbClr val="1A9DAC"/>
              </a:buClr>
              <a:buFont typeface="+mj-lt"/>
              <a:buAutoNum type="arabicPeriod"/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09600" indent="-342900">
              <a:buClr>
                <a:srgbClr val="1A9DAC"/>
              </a:buClr>
              <a:buFont typeface="+mj-lt"/>
              <a:buAutoNum type="romanLcPeriod"/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5988" marR="0" indent="-285750" algn="l" defTabSz="60642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A9DAC"/>
              </a:buClr>
              <a:buSzTx/>
              <a:buFont typeface="Arial" panose="020B0604020202020204" pitchFamily="34" charset="0"/>
              <a:buChar char="•"/>
              <a:tabLst/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2343150" indent="-514350"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952750" indent="-514350"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38606882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D85A6-D158-2E49-90B4-F2441730F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1" y="692697"/>
            <a:ext cx="7886700" cy="93610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592" y="1628800"/>
            <a:ext cx="3167583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284663" y="1628800"/>
            <a:ext cx="3167583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362276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 with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A63C3-2B19-3E4C-861A-2B5A52BA7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1" y="692697"/>
            <a:ext cx="7886700" cy="936104"/>
          </a:xfrm>
        </p:spPr>
        <p:txBody>
          <a:bodyPr/>
          <a:lstStyle>
            <a:lvl1pPr>
              <a:defRPr>
                <a:solidFill>
                  <a:srgbClr val="1A9DA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99592" y="1628800"/>
            <a:ext cx="3167583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A9DAC"/>
              </a:buClr>
              <a:buSzTx/>
              <a:buFont typeface="Arial" panose="020B0604020202020204" pitchFamily="34" charset="0"/>
              <a:buChar char="•"/>
              <a:tabLst/>
              <a:defRPr sz="2000" b="0" i="0" baseline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A9DAC"/>
              </a:buClr>
              <a:buFont typeface="Courier New" panose="02070309020205020404" pitchFamily="49" charset="0"/>
              <a:buChar char="o"/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1A9DAC"/>
              </a:buClr>
              <a:buFont typeface="Arial" panose="020B0604020202020204" pitchFamily="34" charset="0"/>
              <a:buChar char="̶"/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Second Bullet Point</a:t>
            </a:r>
          </a:p>
          <a:p>
            <a:pPr lvl="2"/>
            <a:r>
              <a:rPr lang="en-GB" dirty="0"/>
              <a:t>Third Bullet Point</a:t>
            </a:r>
          </a:p>
          <a:p>
            <a:pPr lvl="3"/>
            <a:endParaRPr lang="en-GB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284663" y="1628800"/>
            <a:ext cx="3167583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A9DAC"/>
              </a:buClr>
              <a:buSzTx/>
              <a:buFont typeface="Arial" panose="020B0604020202020204" pitchFamily="34" charset="0"/>
              <a:buChar char="•"/>
              <a:tabLst/>
              <a:defRPr sz="2400" b="0" i="0" baseline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A9DAC"/>
              </a:buClr>
              <a:buFont typeface="Courier New" panose="02070309020205020404" pitchFamily="49" charset="0"/>
              <a:buChar char="o"/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1A9DAC"/>
              </a:buClr>
              <a:buFont typeface="Arial" panose="020B0604020202020204" pitchFamily="34" charset="0"/>
              <a:buChar char="̶"/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Bullet Point</a:t>
            </a:r>
          </a:p>
          <a:p>
            <a:pPr lvl="2"/>
            <a:r>
              <a:rPr lang="en-US" dirty="0"/>
              <a:t>Third Bullet Point</a:t>
            </a:r>
          </a:p>
          <a:p>
            <a:pPr lvl="3"/>
            <a:endParaRPr lang="en-US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455156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 with numbered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AA39C-6E99-FE4F-B641-F44C7B4B4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692697"/>
            <a:ext cx="7886700" cy="936104"/>
          </a:xfrm>
        </p:spPr>
        <p:txBody>
          <a:bodyPr/>
          <a:lstStyle>
            <a:lvl1pPr>
              <a:defRPr>
                <a:solidFill>
                  <a:srgbClr val="1A9DA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99592" y="1628800"/>
            <a:ext cx="3167583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66700" marR="0" indent="-26670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A9DAC"/>
              </a:buClr>
              <a:buSzTx/>
              <a:buFont typeface="+mj-lt"/>
              <a:buAutoNum type="arabicPeriod"/>
              <a:tabLst/>
              <a:defRPr sz="20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  <a:lvl2pPr marL="541338" indent="-274638">
              <a:buClr>
                <a:srgbClr val="1A9DAC"/>
              </a:buClr>
              <a:buFont typeface="+mj-lt"/>
              <a:buAutoNum type="romanLcPeriod"/>
              <a:defRPr sz="2000" baseline="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1A9DAC"/>
              </a:buClr>
              <a:buFont typeface="Arial" panose="020B0604020202020204" pitchFamily="34" charset="0"/>
              <a:buChar char="̶"/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52538" indent="-285750">
              <a:buFont typeface="Arial" panose="020B0604020202020204" pitchFamily="34" charset="0"/>
              <a:buChar char="̶"/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Number Position Number 2</a:t>
            </a:r>
          </a:p>
          <a:p>
            <a:pPr lvl="2"/>
            <a:r>
              <a:rPr lang="en-GB" dirty="0"/>
              <a:t>Number Position Number 3</a:t>
            </a:r>
          </a:p>
          <a:p>
            <a:pPr lvl="3"/>
            <a:endParaRPr lang="en-GB" dirty="0"/>
          </a:p>
          <a:p>
            <a:pPr lvl="3"/>
            <a:endParaRPr lang="en-GB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284663" y="1628800"/>
            <a:ext cx="3167583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66700" marR="0" indent="-26670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A9DAC"/>
              </a:buClr>
              <a:buSzTx/>
              <a:buFont typeface="+mj-lt"/>
              <a:buAutoNum type="arabicPeriod"/>
              <a:tabLst/>
              <a:defRPr sz="20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  <a:lvl2pPr marL="541338" indent="-274638">
              <a:buClr>
                <a:srgbClr val="1A9DAC"/>
              </a:buClr>
              <a:buFont typeface="+mj-lt"/>
              <a:buAutoNum type="romanLcPeriod"/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1A9DAC"/>
              </a:buClr>
              <a:buFont typeface="Arial" panose="020B0604020202020204" pitchFamily="34" charset="0"/>
              <a:buChar char="̶"/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966788" indent="0">
              <a:buFont typeface="Arial" panose="020B0604020202020204" pitchFamily="34" charset="0"/>
              <a:buNone/>
              <a:defRPr sz="14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Number Position Number 2</a:t>
            </a:r>
          </a:p>
          <a:p>
            <a:pPr lvl="2"/>
            <a:r>
              <a:rPr lang="en-GB" dirty="0"/>
              <a:t>Number Position Number 3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76518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and graph 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0C80B-5DE2-104C-BCD7-114FA55CD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515" y="692697"/>
            <a:ext cx="7886700" cy="862064"/>
          </a:xfrm>
        </p:spPr>
        <p:txBody>
          <a:bodyPr/>
          <a:lstStyle>
            <a:lvl1pPr>
              <a:defRPr>
                <a:solidFill>
                  <a:srgbClr val="1A9DA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1"/>
          </p:nvPr>
        </p:nvSpPr>
        <p:spPr>
          <a:xfrm>
            <a:off x="899592" y="1554760"/>
            <a:ext cx="6515620" cy="453806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47534947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6D7E385-10D3-CC4C-B8C0-4CD9D91D4F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3631A212-DAA8-B544-9BA8-9F3465AA8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92697"/>
            <a:ext cx="7886700" cy="79208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77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  <p:sldLayoutId id="2147483973" r:id="rId13"/>
    <p:sldLayoutId id="2147483974" r:id="rId14"/>
    <p:sldLayoutId id="2147483976" r:id="rId15"/>
  </p:sldLayoutIdLst>
  <p:transition spd="slow">
    <p:fade/>
  </p:transition>
  <p:txStyles>
    <p:titleStyle>
      <a:lvl1pPr algn="l" defTabSz="606425" rtl="0" eaLnBrk="1" fontAlgn="base" hangingPunct="1">
        <a:spcBef>
          <a:spcPct val="0"/>
        </a:spcBef>
        <a:spcAft>
          <a:spcPct val="0"/>
        </a:spcAft>
        <a:defRPr sz="3600" kern="1200">
          <a:solidFill>
            <a:srgbClr val="1A9DAC"/>
          </a:solidFill>
          <a:latin typeface="+mj-lt"/>
          <a:ea typeface="ＭＳ Ｐゴシック" charset="0"/>
          <a:cs typeface="ＭＳ Ｐゴシック" charset="0"/>
        </a:defRPr>
      </a:lvl1pPr>
      <a:lvl2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609555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219110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828664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2438218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454025" indent="-4540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87425" indent="-3778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7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520825" indent="-3016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2130425" indent="-3016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740025" indent="-3016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news/uk-takes-top-spot-in-fight-against-dirty-money" TargetMode="External"/><Relationship Id="rId2" Type="http://schemas.openxmlformats.org/officeDocument/2006/relationships/hyperlink" Target="https://www.fatf-gafi.org/publications/mutualevaluations/documents/mer-united-kingdom-2018.html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publications.parliament.uk/pa/cm201719/cmselect/cmtreasy/2010/2010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overnment/publications/economic-crime-plan-2019-to-2022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onsult.justice.gov.uk/digital-communications/corporate-liability-for-economic-crime/supporting_documents/corporateliabilityforeconomiccrimeconsultationdocument.pdf" TargetMode="External"/><Relationship Id="rId2" Type="http://schemas.openxmlformats.org/officeDocument/2006/relationships/hyperlink" Target="http://www.lawcom.gov.uk/app/uploads/2015/03/lc276_Fraud.pdf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lawcom.gov.uk/law-commission-begins-project-on-corporate-criminal-liability/" TargetMode="External"/><Relationship Id="rId4" Type="http://schemas.openxmlformats.org/officeDocument/2006/relationships/hyperlink" Target="https://consult.justice.gov.uk/digital-communications/corporate-liability-for-economic-crime/results/corporate-liability-economic-crime-call-evidence-government-response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wcom.gov.uk/project/confiscation-under-part-2-of-the-proceeds-of-crime-act-2002/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parency.org.uk/fatf-review-no-grounds-complacency-fight-against-dirty-money" TargetMode="External"/><Relationship Id="rId2" Type="http://schemas.openxmlformats.org/officeDocument/2006/relationships/hyperlink" Target="https://rusi.org/rusi-news/rusi-experts-react-uk-financial-action-task-force-mutual-evaluation-report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isc.independent.gov.uk/news-archive/21july2020" TargetMode="External"/><Relationship Id="rId5" Type="http://schemas.openxmlformats.org/officeDocument/2006/relationships/hyperlink" Target="https://publications.parliament.uk/pa/cm201719/cmselect/cmfaff/932/932.pdf" TargetMode="External"/><Relationship Id="rId4" Type="http://schemas.openxmlformats.org/officeDocument/2006/relationships/hyperlink" Target="https://www.state.gov/2020-international-narcotics-control-strategy-repor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9D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4D975-E46C-4FBD-9BFF-3391E890B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Anti-money laundering and global security: the United Kingdom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A97C58-C14E-4090-A9F8-CF9724DF048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sz="1800" dirty="0"/>
              <a:t>Presented</a:t>
            </a:r>
            <a:r>
              <a:rPr lang="en-GB" dirty="0"/>
              <a:t> by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DD503E-D58C-4CF4-9AF1-A463BA5351B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 smtClean="0"/>
              <a:t>Dr Nicholas Ryder</a:t>
            </a:r>
          </a:p>
          <a:p>
            <a:r>
              <a:rPr lang="en-GB" dirty="0" smtClean="0"/>
              <a:t>Professo</a:t>
            </a:r>
            <a:r>
              <a:rPr lang="en-GB" dirty="0" smtClean="0"/>
              <a:t>r in Financial Crime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9573A4-DD2F-41F9-BEA3-C0DA2B8E6EA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Head of Research</a:t>
            </a:r>
          </a:p>
          <a:p>
            <a:r>
              <a:rPr lang="en-GB" dirty="0" smtClean="0"/>
              <a:t>Bristol Law School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54F8BEE-7710-42A4-AA6A-772F79F0452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sz="1800" dirty="0" smtClean="0"/>
              <a:t>December 10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679702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99591" y="332657"/>
            <a:ext cx="7886700" cy="864096"/>
          </a:xfrm>
        </p:spPr>
        <p:txBody>
          <a:bodyPr/>
          <a:lstStyle/>
          <a:p>
            <a:pPr algn="just"/>
            <a:r>
              <a:rPr lang="en-GB" b="1" dirty="0" smtClean="0"/>
              <a:t>Findings</a:t>
            </a:r>
            <a:endParaRPr lang="en-GB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/>
              <a:t>Money laundering</a:t>
            </a:r>
          </a:p>
          <a:p>
            <a:pPr lvl="1"/>
            <a:r>
              <a:rPr lang="en-GB" dirty="0" smtClean="0"/>
              <a:t>Enforcement,</a:t>
            </a:r>
          </a:p>
          <a:p>
            <a:pPr lvl="1"/>
            <a:r>
              <a:rPr lang="en-GB" dirty="0" smtClean="0"/>
              <a:t>Law Commission Review  - not implemented,</a:t>
            </a:r>
            <a:endParaRPr lang="en-GB" dirty="0"/>
          </a:p>
          <a:p>
            <a:pPr lvl="1"/>
            <a:r>
              <a:rPr lang="en-GB" dirty="0"/>
              <a:t>Financial </a:t>
            </a:r>
            <a:r>
              <a:rPr lang="en-GB" dirty="0" smtClean="0"/>
              <a:t>intelligence and the use of suspicious activity reports.</a:t>
            </a:r>
          </a:p>
          <a:p>
            <a:pPr lvl="1"/>
            <a:endParaRPr lang="en-GB" dirty="0"/>
          </a:p>
          <a:p>
            <a:r>
              <a:rPr lang="en-GB" b="1" dirty="0"/>
              <a:t>Terrorism financing</a:t>
            </a:r>
          </a:p>
          <a:p>
            <a:pPr lvl="1"/>
            <a:r>
              <a:rPr lang="en-GB" dirty="0"/>
              <a:t>Disconnected </a:t>
            </a:r>
            <a:r>
              <a:rPr lang="en-GB" dirty="0" smtClean="0"/>
              <a:t>policies</a:t>
            </a:r>
          </a:p>
          <a:p>
            <a:pPr lvl="1"/>
            <a:r>
              <a:rPr lang="en-GB" dirty="0" smtClean="0"/>
              <a:t>Emerging funding typologies</a:t>
            </a:r>
          </a:p>
          <a:p>
            <a:pPr lvl="1"/>
            <a:r>
              <a:rPr lang="en-GB" dirty="0" smtClean="0"/>
              <a:t>Enforcement</a:t>
            </a:r>
          </a:p>
          <a:p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211960" y="1628800"/>
            <a:ext cx="3167583" cy="4536504"/>
          </a:xfrm>
        </p:spPr>
        <p:txBody>
          <a:bodyPr/>
          <a:lstStyle/>
          <a:p>
            <a:r>
              <a:rPr lang="en-GB" sz="2000" b="1" dirty="0" smtClean="0"/>
              <a:t>Corporate Economic Crime</a:t>
            </a:r>
          </a:p>
          <a:p>
            <a:pPr lvl="1"/>
            <a:r>
              <a:rPr lang="en-GB" dirty="0" smtClean="0"/>
              <a:t>Enforcement,</a:t>
            </a:r>
          </a:p>
          <a:p>
            <a:pPr lvl="1"/>
            <a:r>
              <a:rPr lang="en-GB" dirty="0" smtClean="0"/>
              <a:t>Common law rules,</a:t>
            </a:r>
          </a:p>
          <a:p>
            <a:pPr lvl="1"/>
            <a:r>
              <a:rPr lang="en-GB" dirty="0" smtClean="0"/>
              <a:t>Deferred Prosecution Agreements,</a:t>
            </a:r>
          </a:p>
          <a:p>
            <a:pPr lvl="1"/>
            <a:r>
              <a:rPr lang="en-GB" dirty="0" smtClean="0"/>
              <a:t>Law Commission Review.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r>
              <a:rPr lang="en-GB" sz="2000" b="1" dirty="0" smtClean="0"/>
              <a:t>Exchange of Information</a:t>
            </a:r>
          </a:p>
          <a:p>
            <a:pPr lvl="1"/>
            <a:r>
              <a:rPr lang="en-GB" dirty="0" smtClean="0"/>
              <a:t>UK regarded as best international practice</a:t>
            </a:r>
          </a:p>
          <a:p>
            <a:pPr lvl="1"/>
            <a:r>
              <a:rPr lang="en-GB" dirty="0" smtClean="0"/>
              <a:t>Joint Money Laundering Steering Group</a:t>
            </a:r>
          </a:p>
          <a:p>
            <a:pPr lvl="1"/>
            <a:r>
              <a:rPr lang="en-GB" dirty="0" smtClean="0"/>
              <a:t>Similar models adopted in several countries</a:t>
            </a:r>
          </a:p>
        </p:txBody>
      </p:sp>
    </p:spTree>
    <p:extLst>
      <p:ext uri="{BB962C8B-B14F-4D97-AF65-F5344CB8AC3E}">
        <p14:creationId xmlns:p14="http://schemas.microsoft.com/office/powerpoint/2010/main" val="3506760633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Introduction</a:t>
            </a:r>
            <a:endParaRPr lang="en-GB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00113" y="1700213"/>
            <a:ext cx="4535983" cy="446563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dirty="0"/>
              <a:t>Professor in Financial Crime,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dirty="0"/>
              <a:t>My research has been funded by Economic and Social Research Council, Innovate UK, RUSI, LexisNexis Risk Solutions, the City of London Police Force, ICT Wilmington Risk &amp; Compliance, Universities South West, the France Telecom Group and the European Social Fund,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dirty="0" smtClean="0"/>
              <a:t>I </a:t>
            </a:r>
            <a:r>
              <a:rPr lang="en-GB" altLang="en-US" dirty="0"/>
              <a:t>have provided counter-terrorism financing training for NATO, </a:t>
            </a:r>
            <a:r>
              <a:rPr lang="en-GB" altLang="en-US" dirty="0" smtClean="0"/>
              <a:t>CEPOL, multinational financial </a:t>
            </a:r>
            <a:r>
              <a:rPr lang="en-GB" altLang="en-US" dirty="0" err="1" smtClean="0"/>
              <a:t>comapnies</a:t>
            </a:r>
            <a:r>
              <a:rPr lang="en-GB" altLang="en-US" dirty="0" smtClean="0"/>
              <a:t> </a:t>
            </a:r>
            <a:r>
              <a:rPr lang="en-GB" altLang="en-US" dirty="0"/>
              <a:t>and numerous law enforcement agencies.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dirty="0" smtClean="0"/>
              <a:t>Nicholas.ryder@uwe.ac.uk</a:t>
            </a:r>
            <a:endParaRPr lang="en-GB" altLang="en-US" dirty="0"/>
          </a:p>
          <a:p>
            <a:endParaRPr lang="en-GB" dirty="0"/>
          </a:p>
        </p:txBody>
      </p:sp>
      <p:pic>
        <p:nvPicPr>
          <p:cNvPr id="6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964" y="1700213"/>
            <a:ext cx="307340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3983254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4D3DD-3920-4182-B95D-64617C5EF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Abstract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64E3D0-8A77-489A-AE73-89AC14DDD8A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This presentation will be divided into</a:t>
            </a:r>
          </a:p>
          <a:p>
            <a:endParaRPr lang="en-GB" dirty="0" smtClean="0"/>
          </a:p>
          <a:p>
            <a:pPr marL="741363" lvl="2" indent="-457200">
              <a:buFont typeface="+mj-lt"/>
              <a:buAutoNum type="arabicPeriod"/>
            </a:pPr>
            <a:r>
              <a:rPr lang="en-GB" dirty="0" smtClean="0"/>
              <a:t> Background on financial crime and the threat it presents,</a:t>
            </a:r>
          </a:p>
          <a:p>
            <a:pPr marL="741363" lvl="2" indent="-457200">
              <a:buFont typeface="+mj-lt"/>
              <a:buAutoNum type="arabicPeriod"/>
            </a:pPr>
            <a:r>
              <a:rPr lang="en-GB" dirty="0" smtClean="0"/>
              <a:t>Case study – the United Kingdom and the 2018 Mutual Evaluation Report,</a:t>
            </a:r>
          </a:p>
          <a:p>
            <a:pPr marL="741363" lvl="2" indent="-457200">
              <a:buFont typeface="+mj-lt"/>
              <a:buAutoNum type="arabicPeriod"/>
            </a:pPr>
            <a:r>
              <a:rPr lang="en-GB" dirty="0" smtClean="0"/>
              <a:t>Money laundering, terrorism financing, fraud, corporate economic crime, market manipulation and confiscation of the proceeds of crime,</a:t>
            </a:r>
          </a:p>
          <a:p>
            <a:pPr marL="741363" lvl="2" indent="-457200">
              <a:buFont typeface="+mj-lt"/>
              <a:buAutoNum type="arabicPeriod"/>
            </a:pPr>
            <a:r>
              <a:rPr lang="en-GB" dirty="0" smtClean="0"/>
              <a:t>Commentary and </a:t>
            </a:r>
          </a:p>
          <a:p>
            <a:pPr marL="741363" lvl="2" indent="-457200">
              <a:buFont typeface="+mj-lt"/>
              <a:buAutoNum type="arabicPeriod"/>
            </a:pPr>
            <a:r>
              <a:rPr lang="en-GB" dirty="0" smtClean="0"/>
              <a:t>Findings.</a:t>
            </a:r>
            <a:endParaRPr lang="en-GB" dirty="0" smtClean="0"/>
          </a:p>
          <a:p>
            <a:pPr marL="741363" lvl="2" indent="-45720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599441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Threat posed by financial crime</a:t>
            </a:r>
          </a:p>
          <a:p>
            <a:r>
              <a:rPr lang="en-GB" dirty="0" smtClean="0"/>
              <a:t>Money Laundering</a:t>
            </a:r>
          </a:p>
          <a:p>
            <a:r>
              <a:rPr lang="en-GB" dirty="0" smtClean="0"/>
              <a:t>Global anti-money laundering policy:</a:t>
            </a:r>
          </a:p>
          <a:p>
            <a:pPr lvl="1"/>
            <a:r>
              <a:rPr lang="en-GB" dirty="0"/>
              <a:t>	</a:t>
            </a:r>
            <a:r>
              <a:rPr lang="en-GB" dirty="0" smtClean="0"/>
              <a:t>United Nations</a:t>
            </a:r>
          </a:p>
          <a:p>
            <a:pPr lvl="1"/>
            <a:r>
              <a:rPr lang="en-GB" dirty="0"/>
              <a:t>	</a:t>
            </a:r>
            <a:r>
              <a:rPr lang="en-GB" dirty="0" smtClean="0"/>
              <a:t>European Union</a:t>
            </a:r>
          </a:p>
          <a:p>
            <a:pPr lvl="1"/>
            <a:r>
              <a:rPr lang="en-GB" dirty="0"/>
              <a:t>	</a:t>
            </a:r>
            <a:r>
              <a:rPr lang="en-GB" dirty="0" smtClean="0"/>
              <a:t>Financial Action Task Force</a:t>
            </a:r>
          </a:p>
          <a:p>
            <a:pPr lvl="1"/>
            <a:r>
              <a:rPr lang="en-GB" dirty="0"/>
              <a:t>	</a:t>
            </a:r>
            <a:r>
              <a:rPr lang="en-GB" dirty="0" smtClean="0"/>
              <a:t>International best practices</a:t>
            </a:r>
          </a:p>
          <a:p>
            <a:r>
              <a:rPr lang="en-GB" dirty="0"/>
              <a:t>Terrorism </a:t>
            </a:r>
            <a:r>
              <a:rPr lang="en-GB" dirty="0" smtClean="0"/>
              <a:t>Financing</a:t>
            </a:r>
          </a:p>
          <a:p>
            <a:pPr lvl="1"/>
            <a:r>
              <a:rPr lang="en-GB" dirty="0"/>
              <a:t>	</a:t>
            </a:r>
            <a:r>
              <a:rPr lang="en-GB" dirty="0" smtClean="0"/>
              <a:t>Emphasis on money laundering</a:t>
            </a:r>
          </a:p>
          <a:p>
            <a:pPr lvl="1"/>
            <a:r>
              <a:rPr lang="en-GB" dirty="0"/>
              <a:t>	</a:t>
            </a:r>
            <a:r>
              <a:rPr lang="en-GB" dirty="0" smtClean="0"/>
              <a:t>Financial War on Terrorism</a:t>
            </a:r>
          </a:p>
          <a:p>
            <a:r>
              <a:rPr lang="en-GB" dirty="0" smtClean="0"/>
              <a:t>The correct focus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5139487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Action Task Force Mutual Evaluation Report – the United Kingdom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 dirty="0" smtClean="0"/>
              <a:t>United Kingdom (UK) Mutual Evaluation Report (</a:t>
            </a:r>
            <a:r>
              <a:rPr lang="en-GB" sz="2400" dirty="0" smtClean="0">
                <a:hlinkClick r:id="rId2"/>
              </a:rPr>
              <a:t>2018</a:t>
            </a:r>
            <a:r>
              <a:rPr lang="en-GB" sz="2400" dirty="0" smtClean="0"/>
              <a:t>)</a:t>
            </a:r>
          </a:p>
          <a:p>
            <a:pPr lvl="1"/>
            <a:r>
              <a:rPr lang="en-GB" sz="2400" dirty="0" smtClean="0"/>
              <a:t>FATF rated UK </a:t>
            </a:r>
            <a:r>
              <a:rPr lang="en-GB" sz="2400" dirty="0"/>
              <a:t>compliance with its </a:t>
            </a:r>
            <a:r>
              <a:rPr lang="en-GB" sz="2400" dirty="0" smtClean="0"/>
              <a:t>Recommendations as </a:t>
            </a:r>
            <a:r>
              <a:rPr lang="en-GB" sz="2400" dirty="0"/>
              <a:t>the best in </a:t>
            </a:r>
            <a:r>
              <a:rPr lang="en-GB" sz="2400" dirty="0" smtClean="0"/>
              <a:t>world (HM Government, </a:t>
            </a:r>
            <a:r>
              <a:rPr lang="en-GB" sz="2400" dirty="0" smtClean="0">
                <a:hlinkClick r:id="rId3"/>
              </a:rPr>
              <a:t>2018</a:t>
            </a:r>
            <a:r>
              <a:rPr lang="en-GB" sz="2400" dirty="0" smtClean="0"/>
              <a:t>)</a:t>
            </a:r>
          </a:p>
          <a:p>
            <a:pPr lvl="1"/>
            <a:r>
              <a:rPr lang="en-GB" sz="2400" dirty="0" smtClean="0"/>
              <a:t>In </a:t>
            </a:r>
            <a:r>
              <a:rPr lang="en-GB" sz="2400" dirty="0"/>
              <a:t>order to achieve this rating, the UK has adopted an aggressive and, at times, holistic strategy towards tackling </a:t>
            </a:r>
            <a:r>
              <a:rPr lang="en-GB" sz="2400" dirty="0" smtClean="0"/>
              <a:t>financial crime,</a:t>
            </a:r>
          </a:p>
          <a:p>
            <a:r>
              <a:rPr lang="en-GB" sz="2400" dirty="0" smtClean="0"/>
              <a:t>HM Treasury Select Committee noted that prior to the publication of the Mutual Evaluation Report in 2018, “the pace of reform in this area has increased” (</a:t>
            </a:r>
            <a:r>
              <a:rPr lang="en-GB" sz="2400" dirty="0" smtClean="0">
                <a:hlinkClick r:id="rId4"/>
              </a:rPr>
              <a:t>2019</a:t>
            </a:r>
            <a:r>
              <a:rPr lang="en-GB" sz="2400" dirty="0" smtClean="0"/>
              <a:t>, at 10),  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7579848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United Kingdom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Money laundering:</a:t>
            </a:r>
          </a:p>
          <a:p>
            <a:pPr lvl="1"/>
            <a:r>
              <a:rPr lang="en-GB" dirty="0" smtClean="0"/>
              <a:t>Proceeds of Crime Act 2002,</a:t>
            </a:r>
          </a:p>
          <a:p>
            <a:pPr lvl="1"/>
            <a:r>
              <a:rPr lang="en-GB" dirty="0" smtClean="0"/>
              <a:t>Criminal Finances Act 2017</a:t>
            </a:r>
          </a:p>
          <a:p>
            <a:pPr lvl="1"/>
            <a:r>
              <a:rPr lang="en-GB" dirty="0" smtClean="0"/>
              <a:t>Money Laundering Regulations 2020 and</a:t>
            </a:r>
          </a:p>
          <a:p>
            <a:pPr lvl="1"/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Office for Professional Body Anti-Money Laundering </a:t>
            </a:r>
            <a:r>
              <a:rPr lang="en-GB" dirty="0" smtClean="0"/>
              <a:t>Supervision.</a:t>
            </a:r>
          </a:p>
          <a:p>
            <a:r>
              <a:rPr lang="en-GB" dirty="0" smtClean="0"/>
              <a:t>Terrorism Financing</a:t>
            </a:r>
          </a:p>
          <a:p>
            <a:pPr lvl="1"/>
            <a:r>
              <a:rPr lang="en-GB" dirty="0" smtClean="0"/>
              <a:t>Terrorism Act 2000,</a:t>
            </a:r>
          </a:p>
          <a:p>
            <a:pPr lvl="1"/>
            <a:r>
              <a:rPr lang="en-GB" dirty="0"/>
              <a:t>HM Government stated, “that the findings of the Mutual Evaluation Report showed that the UK has the strongest overall … CTF regime of over 60 countries assessed</a:t>
            </a:r>
            <a:r>
              <a:rPr lang="en-GB" dirty="0" smtClean="0"/>
              <a:t>” (</a:t>
            </a:r>
            <a:r>
              <a:rPr lang="en-GB" dirty="0"/>
              <a:t>HM </a:t>
            </a:r>
            <a:r>
              <a:rPr lang="en-GB" dirty="0" smtClean="0"/>
              <a:t>Government, </a:t>
            </a:r>
            <a:r>
              <a:rPr lang="en-GB" dirty="0" smtClean="0">
                <a:hlinkClick r:id="rId2"/>
              </a:rPr>
              <a:t>2019</a:t>
            </a:r>
            <a:r>
              <a:rPr lang="en-GB" dirty="0" smtClean="0"/>
              <a:t>, 17)</a:t>
            </a:r>
          </a:p>
        </p:txBody>
      </p:sp>
    </p:spTree>
    <p:extLst>
      <p:ext uri="{BB962C8B-B14F-4D97-AF65-F5344CB8AC3E}">
        <p14:creationId xmlns:p14="http://schemas.microsoft.com/office/powerpoint/2010/main" val="3541399209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United Kingdom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Fraud:</a:t>
            </a:r>
          </a:p>
          <a:p>
            <a:pPr lvl="1"/>
            <a:r>
              <a:rPr lang="en-GB" dirty="0" smtClean="0"/>
              <a:t>Law Commission (</a:t>
            </a:r>
            <a:r>
              <a:rPr lang="en-GB" dirty="0" smtClean="0">
                <a:hlinkClick r:id="rId2"/>
              </a:rPr>
              <a:t>2002</a:t>
            </a:r>
            <a:r>
              <a:rPr lang="en-GB" dirty="0" smtClean="0"/>
              <a:t>) and</a:t>
            </a:r>
          </a:p>
          <a:p>
            <a:pPr lvl="1"/>
            <a:r>
              <a:rPr lang="en-GB" dirty="0" smtClean="0"/>
              <a:t>Fraud Review (2006)</a:t>
            </a:r>
          </a:p>
          <a:p>
            <a:r>
              <a:rPr lang="en-GB" dirty="0" smtClean="0"/>
              <a:t>Corporate Economic Crime:</a:t>
            </a:r>
          </a:p>
          <a:p>
            <a:pPr lvl="1"/>
            <a:r>
              <a:rPr lang="en-GB" dirty="0" smtClean="0"/>
              <a:t>Bribery </a:t>
            </a:r>
            <a:r>
              <a:rPr lang="en-GB" dirty="0"/>
              <a:t>Act (2010</a:t>
            </a:r>
            <a:r>
              <a:rPr lang="en-GB" dirty="0" smtClean="0"/>
              <a:t>),</a:t>
            </a:r>
          </a:p>
          <a:p>
            <a:pPr lvl="1"/>
            <a:r>
              <a:rPr lang="en-GB" dirty="0" smtClean="0"/>
              <a:t>Criminal </a:t>
            </a:r>
            <a:r>
              <a:rPr lang="en-GB" dirty="0"/>
              <a:t>Finances Act (2017</a:t>
            </a:r>
            <a:r>
              <a:rPr lang="en-GB" dirty="0" smtClean="0"/>
              <a:t>),</a:t>
            </a:r>
          </a:p>
          <a:p>
            <a:pPr lvl="1"/>
            <a:r>
              <a:rPr lang="en-GB" dirty="0" smtClean="0"/>
              <a:t>Ministry of Justice (</a:t>
            </a:r>
            <a:r>
              <a:rPr lang="en-GB" dirty="0" smtClean="0">
                <a:hlinkClick r:id="rId3"/>
              </a:rPr>
              <a:t>2017</a:t>
            </a:r>
            <a:r>
              <a:rPr lang="en-GB" dirty="0" smtClean="0"/>
              <a:t>, </a:t>
            </a:r>
            <a:r>
              <a:rPr lang="en-GB" dirty="0" smtClean="0">
                <a:hlinkClick r:id="rId4"/>
              </a:rPr>
              <a:t>2020</a:t>
            </a:r>
            <a:r>
              <a:rPr lang="en-GB" dirty="0" smtClean="0"/>
              <a:t>) and</a:t>
            </a:r>
          </a:p>
          <a:p>
            <a:pPr lvl="1"/>
            <a:r>
              <a:rPr lang="en-GB" dirty="0" smtClean="0"/>
              <a:t>Law Commission (</a:t>
            </a:r>
            <a:r>
              <a:rPr lang="en-GB" dirty="0" smtClean="0">
                <a:hlinkClick r:id="rId5"/>
              </a:rPr>
              <a:t>2020</a:t>
            </a:r>
            <a:r>
              <a:rPr lang="en-GB" dirty="0" smtClean="0"/>
              <a:t>).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19503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United Kingdom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Market manipulation:</a:t>
            </a:r>
          </a:p>
          <a:p>
            <a:pPr lvl="1"/>
            <a:r>
              <a:rPr lang="en-GB" dirty="0" smtClean="0"/>
              <a:t>Financial </a:t>
            </a:r>
            <a:r>
              <a:rPr lang="en-GB" dirty="0"/>
              <a:t>Services Act (2012) and </a:t>
            </a:r>
            <a:endParaRPr lang="en-GB" dirty="0" smtClean="0"/>
          </a:p>
          <a:p>
            <a:pPr lvl="1"/>
            <a:r>
              <a:rPr lang="en-GB" dirty="0" smtClean="0"/>
              <a:t>the </a:t>
            </a:r>
            <a:r>
              <a:rPr lang="en-GB" dirty="0"/>
              <a:t>Financial Services (Banking Reform) Act (2013</a:t>
            </a:r>
            <a:r>
              <a:rPr lang="en-GB" dirty="0" smtClean="0"/>
              <a:t>).</a:t>
            </a:r>
          </a:p>
          <a:p>
            <a:r>
              <a:rPr lang="en-GB" dirty="0" smtClean="0"/>
              <a:t>Confiscation of the Proceeds of Crime</a:t>
            </a:r>
          </a:p>
          <a:p>
            <a:pPr lvl="1"/>
            <a:r>
              <a:rPr lang="en-GB" dirty="0" smtClean="0"/>
              <a:t>Proceeds of Crime Act 2002,</a:t>
            </a:r>
          </a:p>
          <a:p>
            <a:pPr lvl="1"/>
            <a:r>
              <a:rPr lang="en-GB" dirty="0" smtClean="0"/>
              <a:t>Courts and Crime Act 2013,</a:t>
            </a:r>
          </a:p>
          <a:p>
            <a:pPr lvl="1"/>
            <a:r>
              <a:rPr lang="en-GB" dirty="0" smtClean="0"/>
              <a:t>Criminal Finances Act 2017 and </a:t>
            </a:r>
          </a:p>
          <a:p>
            <a:pPr lvl="1"/>
            <a:r>
              <a:rPr lang="en-GB" dirty="0" smtClean="0"/>
              <a:t>Law Commission (</a:t>
            </a:r>
            <a:r>
              <a:rPr lang="en-GB" dirty="0" smtClean="0">
                <a:hlinkClick r:id="rId2"/>
              </a:rPr>
              <a:t>2020</a:t>
            </a:r>
            <a:r>
              <a:rPr lang="en-GB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067677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1" y="332657"/>
            <a:ext cx="7886700" cy="720080"/>
          </a:xfrm>
        </p:spPr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Commentary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99591" y="1052737"/>
            <a:ext cx="6551612" cy="5616623"/>
          </a:xfrm>
        </p:spPr>
        <p:txBody>
          <a:bodyPr/>
          <a:lstStyle/>
          <a:p>
            <a:r>
              <a:rPr lang="en-GB" dirty="0" smtClean="0"/>
              <a:t>A perfect regime?</a:t>
            </a:r>
          </a:p>
          <a:p>
            <a:pPr lvl="1"/>
            <a:r>
              <a:rPr lang="en-GB" dirty="0" smtClean="0"/>
              <a:t>Royal United Services Institute:</a:t>
            </a:r>
          </a:p>
          <a:p>
            <a:pPr lvl="2"/>
            <a:r>
              <a:rPr lang="en-GB" dirty="0" smtClean="0"/>
              <a:t>“</a:t>
            </a:r>
            <a:r>
              <a:rPr lang="en-GB" dirty="0"/>
              <a:t>the UK remains central to global money laundering schemes … brings into question the relevance of this evaluation</a:t>
            </a:r>
            <a:r>
              <a:rPr lang="en-GB" dirty="0" smtClean="0"/>
              <a:t>” (</a:t>
            </a:r>
            <a:r>
              <a:rPr lang="en-GB" dirty="0" smtClean="0">
                <a:hlinkClick r:id="rId2"/>
              </a:rPr>
              <a:t>2018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Transparency International:</a:t>
            </a:r>
          </a:p>
          <a:p>
            <a:pPr lvl="2"/>
            <a:r>
              <a:rPr lang="en-GB" dirty="0" smtClean="0"/>
              <a:t>“but </a:t>
            </a:r>
            <a:r>
              <a:rPr lang="en-GB" dirty="0"/>
              <a:t>in a global context where – as the recent </a:t>
            </a:r>
            <a:r>
              <a:rPr lang="en-GB" dirty="0" err="1"/>
              <a:t>Dankse</a:t>
            </a:r>
            <a:r>
              <a:rPr lang="en-GB" dirty="0"/>
              <a:t> Bank case shows – anti-money laundering standards remain low, this is no grounds for </a:t>
            </a:r>
            <a:r>
              <a:rPr lang="en-GB" dirty="0" smtClean="0"/>
              <a:t>complacency” (</a:t>
            </a:r>
            <a:r>
              <a:rPr lang="en-GB" dirty="0" smtClean="0">
                <a:hlinkClick r:id="rId3"/>
              </a:rPr>
              <a:t>2018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United </a:t>
            </a:r>
            <a:r>
              <a:rPr lang="en-GB" dirty="0"/>
              <a:t>States Department of State Bureau of International Narcotics and Law Enforcement Affairs </a:t>
            </a:r>
            <a:r>
              <a:rPr lang="en-GB" dirty="0" smtClean="0"/>
              <a:t>(</a:t>
            </a:r>
            <a:r>
              <a:rPr lang="en-GB" dirty="0" smtClean="0">
                <a:hlinkClick r:id="rId4"/>
              </a:rPr>
              <a:t>2020</a:t>
            </a:r>
            <a:r>
              <a:rPr lang="en-GB" dirty="0" smtClean="0"/>
              <a:t>, 198),</a:t>
            </a:r>
          </a:p>
          <a:p>
            <a:pPr lvl="1"/>
            <a:r>
              <a:rPr lang="en-GB" dirty="0" smtClean="0"/>
              <a:t>House </a:t>
            </a:r>
            <a:r>
              <a:rPr lang="en-GB" dirty="0"/>
              <a:t>of Commons Foreign Affairs Committee </a:t>
            </a:r>
            <a:r>
              <a:rPr lang="en-GB" dirty="0" smtClean="0"/>
              <a:t>(</a:t>
            </a:r>
            <a:r>
              <a:rPr lang="en-GB" dirty="0" smtClean="0">
                <a:hlinkClick r:id="rId5"/>
              </a:rPr>
              <a:t>2018</a:t>
            </a:r>
            <a:r>
              <a:rPr lang="en-GB" dirty="0" smtClean="0"/>
              <a:t>, 11) and</a:t>
            </a:r>
          </a:p>
          <a:p>
            <a:pPr lvl="1"/>
            <a:r>
              <a:rPr lang="en-GB" dirty="0" smtClean="0"/>
              <a:t>Intelligence </a:t>
            </a:r>
            <a:r>
              <a:rPr lang="en-GB" dirty="0"/>
              <a:t>and Security Committee of Parliament </a:t>
            </a:r>
            <a:r>
              <a:rPr lang="en-GB" dirty="0" smtClean="0"/>
              <a:t>(</a:t>
            </a:r>
            <a:r>
              <a:rPr lang="en-GB" dirty="0" smtClean="0">
                <a:hlinkClick r:id="rId6"/>
              </a:rPr>
              <a:t>2020</a:t>
            </a:r>
            <a:r>
              <a:rPr lang="en-GB" dirty="0" smtClean="0"/>
              <a:t>, 11).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8958825"/>
      </p:ext>
    </p:extLst>
  </p:cSld>
  <p:clrMapOvr>
    <a:masterClrMapping/>
  </p:clrMapOvr>
  <p:transition spd="slow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73&quot;&gt;&lt;object type=&quot;3&quot; unique_id=&quot;10074&quot;&gt;&lt;property id=&quot;20148&quot; value=&quot;5&quot;/&gt;&lt;property id=&quot;20300&quot; value=&quot;Slide 1&quot;/&gt;&lt;property id=&quot;20307&quot; value=&quot;256&quot;/&gt;&lt;/object&gt;&lt;object type=&quot;3&quot; unique_id=&quot;10075&quot;&gt;&lt;property id=&quot;20148&quot; value=&quot;5&quot;/&gt;&lt;property id=&quot;20300&quot; value=&quot;Slide 2&quot;/&gt;&lt;property id=&quot;20307&quot; value=&quot;260&quot;/&gt;&lt;/object&gt;&lt;object type=&quot;3&quot; unique_id=&quot;10076&quot;&gt;&lt;property id=&quot;20148&quot; value=&quot;5&quot;/&gt;&lt;property id=&quot;20300&quot; value=&quot;Slide 3&quot;/&gt;&lt;property id=&quot;20307&quot; value=&quot;267&quot;/&gt;&lt;/object&gt;&lt;object type=&quot;3&quot; unique_id=&quot;10077&quot;&gt;&lt;property id=&quot;20148&quot; value=&quot;5&quot;/&gt;&lt;property id=&quot;20300&quot; value=&quot;Slide 4&quot;/&gt;&lt;property id=&quot;20307&quot; value=&quot;264&quot;/&gt;&lt;/object&gt;&lt;object type=&quot;3&quot; unique_id=&quot;10078&quot;&gt;&lt;property id=&quot;20148&quot; value=&quot;5&quot;/&gt;&lt;property id=&quot;20300&quot; value=&quot;Slide 5&quot;/&gt;&lt;property id=&quot;20307&quot; value=&quot;268&quot;/&gt;&lt;/object&gt;&lt;object type=&quot;3&quot; unique_id=&quot;10079&quot;&gt;&lt;property id=&quot;20148&quot; value=&quot;5&quot;/&gt;&lt;property id=&quot;20300&quot; value=&quot;Slide 6&quot;/&gt;&lt;property id=&quot;20307&quot; value=&quot;265&quot;/&gt;&lt;/object&gt;&lt;object type=&quot;3&quot; unique_id=&quot;10080&quot;&gt;&lt;property id=&quot;20148&quot; value=&quot;5&quot;/&gt;&lt;property id=&quot;20300&quot; value=&quot;Slide 7&quot;/&gt;&lt;property id=&quot;20307&quot; value=&quot;266&quot;/&gt;&lt;/object&gt;&lt;object type=&quot;3&quot; unique_id=&quot;10081&quot;&gt;&lt;property id=&quot;20148&quot; value=&quot;5&quot;/&gt;&lt;property id=&quot;20300&quot; value=&quot;Slide 8&quot;/&gt;&lt;property id=&quot;20307&quot; value=&quot;262&quot;/&gt;&lt;/object&gt;&lt;object type=&quot;3&quot; unique_id=&quot;10082&quot;&gt;&lt;property id=&quot;20148&quot; value=&quot;5&quot;/&gt;&lt;property id=&quot;20300&quot; value=&quot;Slide 9&quot;/&gt;&lt;property id=&quot;20307&quot; value=&quot;269&quot;/&gt;&lt;/object&gt;&lt;object type=&quot;3&quot; unique_id=&quot;10083&quot;&gt;&lt;property id=&quot;20148&quot; value=&quot;5&quot;/&gt;&lt;property id=&quot;20300&quot; value=&quot;Slide 10&quot;/&gt;&lt;property id=&quot;20307&quot; value=&quot;259&quot;/&gt;&lt;/object&gt;&lt;/object&gt;&lt;object type=&quot;8&quot; unique_id=&quot;10095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WE Sky standard" id="{AD8DDF46-A5CC-4622-A02E-85EACB7FB611}" vid="{035B7317-0F9E-4103-A6E9-A33CA3ACF84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8939316926C04BB434D827A7A27A1D" ma:contentTypeVersion="10" ma:contentTypeDescription="Create a new document." ma:contentTypeScope="" ma:versionID="b1702581da8c7697dfff1d5bddd6d2d8">
  <xsd:schema xmlns:xsd="http://www.w3.org/2001/XMLSchema" xmlns:xs="http://www.w3.org/2001/XMLSchema" xmlns:p="http://schemas.microsoft.com/office/2006/metadata/properties" xmlns:ns2="548516d9-4766-4c45-95c7-f1dd44c6982a" xmlns:ns3="9372c811-71b3-403b-802c-98f34db367dc" targetNamespace="http://schemas.microsoft.com/office/2006/metadata/properties" ma:root="true" ma:fieldsID="0df1892d5fdc6f8914b8490f60d16783" ns2:_="" ns3:_="">
    <xsd:import namespace="548516d9-4766-4c45-95c7-f1dd44c6982a"/>
    <xsd:import namespace="9372c811-71b3-403b-802c-98f34db367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8516d9-4766-4c45-95c7-f1dd44c698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72c811-71b3-403b-802c-98f34db367d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5552B4-89B5-4F8D-B1E4-E0A34EA58D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D2D201-97C8-4E70-BF77-76D11DC8600F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9372c811-71b3-403b-802c-98f34db367dc"/>
    <ds:schemaRef ds:uri="548516d9-4766-4c45-95c7-f1dd44c6982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4F0E19C-E6E1-4213-8632-339AC91B38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8516d9-4766-4c45-95c7-f1dd44c6982a"/>
    <ds:schemaRef ds:uri="9372c811-71b3-403b-802c-98f34db367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UWE Sky standard</Template>
  <TotalTime>227</TotalTime>
  <Words>649</Words>
  <Application>Microsoft Office PowerPoint</Application>
  <PresentationFormat>On-screen Show (4:3)</PresentationFormat>
  <Paragraphs>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Calibri</vt:lpstr>
      <vt:lpstr>Courier New</vt:lpstr>
      <vt:lpstr>Tahoma</vt:lpstr>
      <vt:lpstr>Custom Design</vt:lpstr>
      <vt:lpstr>Anti-money laundering and global security: the United Kingdom</vt:lpstr>
      <vt:lpstr>Introduction</vt:lpstr>
      <vt:lpstr>Abstract</vt:lpstr>
      <vt:lpstr>Background</vt:lpstr>
      <vt:lpstr>Financial Action Task Force Mutual Evaluation Report – the United Kingdom</vt:lpstr>
      <vt:lpstr>The United Kingdom</vt:lpstr>
      <vt:lpstr>The United Kingdom</vt:lpstr>
      <vt:lpstr>The United Kingdom</vt:lpstr>
      <vt:lpstr>Commentary</vt:lpstr>
      <vt:lpstr>Findings</vt:lpstr>
    </vt:vector>
  </TitlesOfParts>
  <Company>University of the West of England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Nicholas Ryder</dc:creator>
  <cp:lastModifiedBy>Nicholas Ryder</cp:lastModifiedBy>
  <cp:revision>11</cp:revision>
  <cp:lastPrinted>2016-09-22T10:08:48Z</cp:lastPrinted>
  <dcterms:created xsi:type="dcterms:W3CDTF">2020-12-10T09:13:56Z</dcterms:created>
  <dcterms:modified xsi:type="dcterms:W3CDTF">2020-12-10T13:01:33Z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0x010100F28939316926C04BB434D827A7A27A1D</vt:lpwstr>
  </property>
</Properties>
</file>