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2"/>
  </p:notesMasterIdLst>
  <p:sldIdLst>
    <p:sldId id="256" r:id="rId5"/>
    <p:sldId id="257" r:id="rId6"/>
    <p:sldId id="312" r:id="rId7"/>
    <p:sldId id="310" r:id="rId8"/>
    <p:sldId id="315" r:id="rId9"/>
    <p:sldId id="316" r:id="rId10"/>
    <p:sldId id="317" r:id="rId11"/>
    <p:sldId id="323" r:id="rId12"/>
    <p:sldId id="318" r:id="rId13"/>
    <p:sldId id="320" r:id="rId14"/>
    <p:sldId id="321" r:id="rId15"/>
    <p:sldId id="322" r:id="rId16"/>
    <p:sldId id="324" r:id="rId17"/>
    <p:sldId id="319" r:id="rId18"/>
    <p:sldId id="300" r:id="rId19"/>
    <p:sldId id="311" r:id="rId20"/>
    <p:sldId id="30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Hickman" initials="HH" lastIdx="29" clrIdx="0">
    <p:extLst>
      <p:ext uri="{19B8F6BF-5375-455C-9EA6-DF929625EA0E}">
        <p15:presenceInfo xmlns:p15="http://schemas.microsoft.com/office/powerpoint/2012/main" userId="S-1-5-21-1659004503-492894223-725345543-2583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66356" autoAdjust="0"/>
  </p:normalViewPr>
  <p:slideViewPr>
    <p:cSldViewPr>
      <p:cViewPr varScale="1">
        <p:scale>
          <a:sx n="45" d="100"/>
          <a:sy n="45" d="100"/>
        </p:scale>
        <p:origin x="1472" y="40"/>
      </p:cViewPr>
      <p:guideLst>
        <p:guide orient="horz" pos="2160"/>
        <p:guide pos="3840"/>
      </p:guideLst>
    </p:cSldViewPr>
  </p:slideViewPr>
  <p:outlineViewPr>
    <p:cViewPr>
      <p:scale>
        <a:sx n="33" d="100"/>
        <a:sy n="33" d="100"/>
      </p:scale>
      <p:origin x="53"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7BEF36-E51A-42AF-9F08-1D5C52817F87}" type="datetimeFigureOut">
              <a:rPr lang="en-GB" smtClean="0"/>
              <a:t>15/09/2020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635D79-3C27-49DF-9E0E-E3AC5B20230D}" type="slidenum">
              <a:rPr lang="en-GB" smtClean="0"/>
              <a:t>‹#›</a:t>
            </a:fld>
            <a:endParaRPr lang="en-GB"/>
          </a:p>
        </p:txBody>
      </p:sp>
    </p:spTree>
    <p:extLst>
      <p:ext uri="{BB962C8B-B14F-4D97-AF65-F5344CB8AC3E}">
        <p14:creationId xmlns:p14="http://schemas.microsoft.com/office/powerpoint/2010/main" val="2625623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5635D79-3C27-49DF-9E0E-E3AC5B20230D}" type="slidenum">
              <a:rPr lang="en-GB" smtClean="0"/>
              <a:t>1</a:t>
            </a:fld>
            <a:endParaRPr lang="en-GB"/>
          </a:p>
        </p:txBody>
      </p:sp>
    </p:spTree>
    <p:extLst>
      <p:ext uri="{BB962C8B-B14F-4D97-AF65-F5344CB8AC3E}">
        <p14:creationId xmlns:p14="http://schemas.microsoft.com/office/powerpoint/2010/main" val="3981478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Benefit of the public is often aligned with discussions of ethics…</a:t>
            </a:r>
          </a:p>
        </p:txBody>
      </p:sp>
      <p:sp>
        <p:nvSpPr>
          <p:cNvPr id="4" name="Slide Number Placeholder 3"/>
          <p:cNvSpPr>
            <a:spLocks noGrp="1"/>
          </p:cNvSpPr>
          <p:nvPr>
            <p:ph type="sldNum" sz="quarter" idx="5"/>
          </p:nvPr>
        </p:nvSpPr>
        <p:spPr/>
        <p:txBody>
          <a:bodyPr/>
          <a:lstStyle/>
          <a:p>
            <a:fld id="{15635D79-3C27-49DF-9E0E-E3AC5B20230D}" type="slidenum">
              <a:rPr lang="en-GB" smtClean="0"/>
              <a:t>3</a:t>
            </a:fld>
            <a:endParaRPr lang="en-GB"/>
          </a:p>
        </p:txBody>
      </p:sp>
    </p:spTree>
    <p:extLst>
      <p:ext uri="{BB962C8B-B14F-4D97-AF65-F5344CB8AC3E}">
        <p14:creationId xmlns:p14="http://schemas.microsoft.com/office/powerpoint/2010/main" val="2399031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shows a higher proportion than 39% working in the private sector, due to different data sources, but whichever way you cut it, nearly half of planners are now in the private sector.</a:t>
            </a:r>
          </a:p>
        </p:txBody>
      </p:sp>
      <p:sp>
        <p:nvSpPr>
          <p:cNvPr id="4" name="Slide Number Placeholder 3"/>
          <p:cNvSpPr>
            <a:spLocks noGrp="1"/>
          </p:cNvSpPr>
          <p:nvPr>
            <p:ph type="sldNum" sz="quarter" idx="5"/>
          </p:nvPr>
        </p:nvSpPr>
        <p:spPr/>
        <p:txBody>
          <a:bodyPr/>
          <a:lstStyle/>
          <a:p>
            <a:fld id="{15635D79-3C27-49DF-9E0E-E3AC5B20230D}" type="slidenum">
              <a:rPr lang="en-GB" smtClean="0"/>
              <a:t>4</a:t>
            </a:fld>
            <a:endParaRPr lang="en-GB"/>
          </a:p>
        </p:txBody>
      </p:sp>
    </p:spTree>
    <p:extLst>
      <p:ext uri="{BB962C8B-B14F-4D97-AF65-F5344CB8AC3E}">
        <p14:creationId xmlns:p14="http://schemas.microsoft.com/office/powerpoint/2010/main" val="3962368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Public sector ethics - Something that is under-acknowledged in the literature.</a:t>
            </a:r>
          </a:p>
        </p:txBody>
      </p:sp>
      <p:sp>
        <p:nvSpPr>
          <p:cNvPr id="4" name="Slide Number Placeholder 3"/>
          <p:cNvSpPr>
            <a:spLocks noGrp="1"/>
          </p:cNvSpPr>
          <p:nvPr>
            <p:ph type="sldNum" sz="quarter" idx="5"/>
          </p:nvPr>
        </p:nvSpPr>
        <p:spPr/>
        <p:txBody>
          <a:bodyPr/>
          <a:lstStyle/>
          <a:p>
            <a:fld id="{15635D79-3C27-49DF-9E0E-E3AC5B20230D}" type="slidenum">
              <a:rPr lang="en-GB" smtClean="0"/>
              <a:t>7</a:t>
            </a:fld>
            <a:endParaRPr lang="en-GB"/>
          </a:p>
        </p:txBody>
      </p:sp>
    </p:spTree>
    <p:extLst>
      <p:ext uri="{BB962C8B-B14F-4D97-AF65-F5344CB8AC3E}">
        <p14:creationId xmlns:p14="http://schemas.microsoft.com/office/powerpoint/2010/main" val="751330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AICP has a very developed and thought through discussion of ethics on their website, perhaps unlike the RTPI.</a:t>
            </a:r>
          </a:p>
          <a:p>
            <a:endParaRPr lang="en-GB" dirty="0"/>
          </a:p>
          <a:p>
            <a:r>
              <a:rPr lang="en-GB" dirty="0"/>
              <a:t>We intend to explore / develop Lauria and Long's ideas  further to think about these in the context of planning outcomes.</a:t>
            </a:r>
          </a:p>
        </p:txBody>
      </p:sp>
      <p:sp>
        <p:nvSpPr>
          <p:cNvPr id="4" name="Slide Number Placeholder 3"/>
          <p:cNvSpPr>
            <a:spLocks noGrp="1"/>
          </p:cNvSpPr>
          <p:nvPr>
            <p:ph type="sldNum" sz="quarter" idx="5"/>
          </p:nvPr>
        </p:nvSpPr>
        <p:spPr/>
        <p:txBody>
          <a:bodyPr/>
          <a:lstStyle/>
          <a:p>
            <a:fld id="{15635D79-3C27-49DF-9E0E-E3AC5B20230D}" type="slidenum">
              <a:rPr lang="en-GB" smtClean="0"/>
              <a:t>8</a:t>
            </a:fld>
            <a:endParaRPr lang="en-GB"/>
          </a:p>
        </p:txBody>
      </p:sp>
    </p:spTree>
    <p:extLst>
      <p:ext uri="{BB962C8B-B14F-4D97-AF65-F5344CB8AC3E}">
        <p14:creationId xmlns:p14="http://schemas.microsoft.com/office/powerpoint/2010/main" val="3660857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Persimmon highlighted by some as being more aggressive than other housebuilders.</a:t>
            </a:r>
          </a:p>
        </p:txBody>
      </p:sp>
      <p:sp>
        <p:nvSpPr>
          <p:cNvPr id="4" name="Slide Number Placeholder 3"/>
          <p:cNvSpPr>
            <a:spLocks noGrp="1"/>
          </p:cNvSpPr>
          <p:nvPr>
            <p:ph type="sldNum" sz="quarter" idx="5"/>
          </p:nvPr>
        </p:nvSpPr>
        <p:spPr/>
        <p:txBody>
          <a:bodyPr/>
          <a:lstStyle/>
          <a:p>
            <a:fld id="{15635D79-3C27-49DF-9E0E-E3AC5B20230D}" type="slidenum">
              <a:rPr lang="en-GB" smtClean="0"/>
              <a:t>9</a:t>
            </a:fld>
            <a:endParaRPr lang="en-GB"/>
          </a:p>
        </p:txBody>
      </p:sp>
    </p:spTree>
    <p:extLst>
      <p:ext uri="{BB962C8B-B14F-4D97-AF65-F5344CB8AC3E}">
        <p14:creationId xmlns:p14="http://schemas.microsoft.com/office/powerpoint/2010/main" val="2294343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Early attempt, evolving…</a:t>
            </a:r>
          </a:p>
        </p:txBody>
      </p:sp>
      <p:sp>
        <p:nvSpPr>
          <p:cNvPr id="4" name="Slide Number Placeholder 3"/>
          <p:cNvSpPr>
            <a:spLocks noGrp="1"/>
          </p:cNvSpPr>
          <p:nvPr>
            <p:ph type="sldNum" sz="quarter" idx="5"/>
          </p:nvPr>
        </p:nvSpPr>
        <p:spPr/>
        <p:txBody>
          <a:bodyPr/>
          <a:lstStyle/>
          <a:p>
            <a:fld id="{15635D79-3C27-49DF-9E0E-E3AC5B20230D}" type="slidenum">
              <a:rPr lang="en-GB" smtClean="0"/>
              <a:t>13</a:t>
            </a:fld>
            <a:endParaRPr lang="en-GB"/>
          </a:p>
        </p:txBody>
      </p:sp>
    </p:spTree>
    <p:extLst>
      <p:ext uri="{BB962C8B-B14F-4D97-AF65-F5344CB8AC3E}">
        <p14:creationId xmlns:p14="http://schemas.microsoft.com/office/powerpoint/2010/main" val="35905858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Acknowledge also that the public interest (as ever) is a contested term, and the extent to which planners feel that they are working in the public interest (as opposed to the interests of e.g. the environment) varies hugely. NB Will share out student survey findings with you as soon as I have RTPI permission - students are thinking much more about being motivated by addressing climate change than by the public interest it seems.</a:t>
            </a:r>
          </a:p>
          <a:p>
            <a:endParaRPr lang="en-GB" dirty="0"/>
          </a:p>
          <a:p>
            <a:r>
              <a:rPr lang="en-GB" dirty="0"/>
              <a:t>Another point to add under findings might be that no-one mentioned and could recall any training on ethical practice / public interest, within their </a:t>
            </a:r>
            <a:r>
              <a:rPr lang="en-GB" dirty="0" err="1"/>
              <a:t>organisaiton</a:t>
            </a:r>
            <a:r>
              <a:rPr lang="en-GB" dirty="0"/>
              <a:t> relevant to planning.</a:t>
            </a:r>
          </a:p>
        </p:txBody>
      </p:sp>
      <p:sp>
        <p:nvSpPr>
          <p:cNvPr id="4" name="Slide Number Placeholder 3"/>
          <p:cNvSpPr>
            <a:spLocks noGrp="1"/>
          </p:cNvSpPr>
          <p:nvPr>
            <p:ph type="sldNum" sz="quarter" idx="5"/>
          </p:nvPr>
        </p:nvSpPr>
        <p:spPr/>
        <p:txBody>
          <a:bodyPr/>
          <a:lstStyle/>
          <a:p>
            <a:fld id="{15635D79-3C27-49DF-9E0E-E3AC5B20230D}" type="slidenum">
              <a:rPr lang="en-GB" smtClean="0"/>
              <a:t>15</a:t>
            </a:fld>
            <a:endParaRPr lang="en-GB"/>
          </a:p>
        </p:txBody>
      </p:sp>
    </p:spTree>
    <p:extLst>
      <p:ext uri="{BB962C8B-B14F-4D97-AF65-F5344CB8AC3E}">
        <p14:creationId xmlns:p14="http://schemas.microsoft.com/office/powerpoint/2010/main" val="4099002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5635D79-3C27-49DF-9E0E-E3AC5B20230D}" type="slidenum">
              <a:rPr lang="en-GB" smtClean="0"/>
              <a:t>16</a:t>
            </a:fld>
            <a:endParaRPr lang="en-GB"/>
          </a:p>
        </p:txBody>
      </p:sp>
    </p:spTree>
    <p:extLst>
      <p:ext uri="{BB962C8B-B14F-4D97-AF65-F5344CB8AC3E}">
        <p14:creationId xmlns:p14="http://schemas.microsoft.com/office/powerpoint/2010/main" val="1944331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pPr eaLnBrk="1" latinLnBrk="0" hangingPunct="1"/>
            <a:fld id="{544213AF-26F6-41FA-8D85-E2C5388D6E58}" type="datetimeFigureOut">
              <a:rPr lang="en-US" smtClean="0"/>
              <a:pPr eaLnBrk="1" latinLnBrk="0" hangingPunct="1"/>
              <a:t>9/15/2020</a:t>
            </a:fld>
            <a:endParaRPr lang="en-US" dirty="0">
              <a:solidFill>
                <a:srgbClr val="FFFFFF"/>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5BBC35B-A44B-4119-B8DA-DE9E3DFADA20}" type="slidenum">
              <a:rPr kumimoji="0" lang="en-US" smtClean="0"/>
              <a:pPr eaLnBrk="1" latinLnBrk="0" hangingPunct="1"/>
              <a:t>‹#›</a:t>
            </a:fld>
            <a:endParaRPr kumimoji="0" lang="en-US" dirty="0">
              <a:solidFill>
                <a:srgbClr val="FFFFFF"/>
              </a:solidFill>
            </a:endParaRPr>
          </a:p>
        </p:txBody>
      </p:sp>
      <p:sp>
        <p:nvSpPr>
          <p:cNvPr id="12" name="Footer Placeholder 11"/>
          <p:cNvSpPr>
            <a:spLocks noGrp="1"/>
          </p:cNvSpPr>
          <p:nvPr>
            <p:ph type="ftr" sz="quarter" idx="12"/>
          </p:nvPr>
        </p:nvSpPr>
        <p:spPr/>
        <p:txBody>
          <a:bodyPr/>
          <a:lstStyle>
            <a:lvl1pPr>
              <a:defRPr>
                <a:solidFill>
                  <a:schemeClr val="bg2"/>
                </a:solidFill>
              </a:defRPr>
            </a:lvl1pPr>
          </a:lstStyle>
          <a:p>
            <a:endParaRPr kumimoji="0" lang="en-US">
              <a:solidFill>
                <a:schemeClr val="accent1">
                  <a:tint val="20000"/>
                </a:schemeClr>
              </a:solidFill>
            </a:endParaRPr>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9/15/2020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550400" y="274639"/>
            <a:ext cx="2235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9/15/2020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9/15/2020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pPr eaLnBrk="1" latinLnBrk="0" hangingPunct="1"/>
            <a:fld id="{544213AF-26F6-41FA-8D85-E2C5388D6E58}" type="datetimeFigureOut">
              <a:rPr lang="en-US" smtClean="0"/>
              <a:pPr eaLnBrk="1" latinLnBrk="0" hangingPunct="1"/>
              <a:t>9/15/2020</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5BBC35B-A44B-4119-B8DA-DE9E3DFADA20}" type="slidenum">
              <a:rPr kumimoji="0" lang="en-US" smtClean="0"/>
              <a:pPr eaLnBrk="1" latinLnBrk="0" hangingPunct="1"/>
              <a:t>‹#›</a:t>
            </a:fld>
            <a:endParaRPr kumimoji="0"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kumimoji="0" lang="en-US"/>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9/15/2020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9/15/2020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9/15/2020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9/15/2020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9/15/2020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5BBC35B-A44B-4119-B8DA-DE9E3DFADA20}" type="slidenum">
              <a:rPr kumimoji="0" lang="en-US" smtClean="0"/>
              <a:pPr eaLnBrk="1" latinLnBrk="0" hangingPunct="1"/>
              <a:t>‹#›</a:t>
            </a:fld>
            <a:endParaRPr kumimoji="0" lang="en-US"/>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9/15/2020</a:t>
            </a:fld>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solidFill>
                <a:schemeClr val="tx1"/>
              </a:solidFill>
            </a:endParaRPr>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pPr eaLnBrk="1" latinLnBrk="0" hangingPunct="1"/>
            <a:fld id="{544213AF-26F6-41FA-8D85-E2C5388D6E58}" type="datetimeFigureOut">
              <a:rPr lang="en-US" smtClean="0"/>
              <a:pPr eaLnBrk="1" latinLnBrk="0" hangingPunct="1"/>
              <a:t>9/15/2020</a:t>
            </a:fld>
            <a:endParaRPr lang="en-US" sz="1000" dirty="0">
              <a:solidFill>
                <a:schemeClr val="tx1"/>
              </a:solidFill>
            </a:endParaRPr>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pPr algn="r" eaLnBrk="1" latinLnBrk="0" hangingPunct="1"/>
            <a:endParaRPr kumimoji="0" lang="en-US" sz="1000" dirty="0">
              <a:solidFill>
                <a:schemeClr val="tx1"/>
              </a:solidFill>
            </a:endParaRPr>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5BBC35B-A44B-4119-B8DA-DE9E3DFADA20}" type="slidenum">
              <a:rPr kumimoji="0" lang="en-US" smtClean="0"/>
              <a:pPr eaLnBrk="1" latinLnBrk="0" hangingPunct="1"/>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arup.com/perspectives/publications/speeches-and-lectures/section/ove-arup-key-speech"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624392" y="1340768"/>
            <a:ext cx="1981200" cy="4176464"/>
          </a:xfrm>
        </p:spPr>
        <p:txBody>
          <a:bodyPr>
            <a:normAutofit/>
          </a:bodyPr>
          <a:lstStyle/>
          <a:p>
            <a:r>
              <a:rPr lang="en-GB" dirty="0"/>
              <a:t>John </a:t>
            </a:r>
            <a:r>
              <a:rPr lang="en-GB" dirty="0" err="1"/>
              <a:t>Sturzaker</a:t>
            </a:r>
            <a:r>
              <a:rPr lang="en-GB" dirty="0"/>
              <a:t> and Hannah Hickman</a:t>
            </a:r>
          </a:p>
          <a:p>
            <a:endParaRPr lang="en-GB" dirty="0"/>
          </a:p>
          <a:p>
            <a:r>
              <a:rPr lang="en-GB" dirty="0"/>
              <a:t>Planning Research Conference</a:t>
            </a:r>
          </a:p>
          <a:p>
            <a:r>
              <a:rPr lang="en-GB" dirty="0"/>
              <a:t>UCL</a:t>
            </a:r>
          </a:p>
          <a:p>
            <a:endParaRPr lang="en-GB" dirty="0"/>
          </a:p>
          <a:p>
            <a:r>
              <a:rPr lang="en-GB" dirty="0"/>
              <a:t>September 2020</a:t>
            </a:r>
          </a:p>
        </p:txBody>
      </p:sp>
      <p:sp>
        <p:nvSpPr>
          <p:cNvPr id="2" name="Title 1"/>
          <p:cNvSpPr>
            <a:spLocks noGrp="1"/>
          </p:cNvSpPr>
          <p:nvPr>
            <p:ph type="title"/>
          </p:nvPr>
        </p:nvSpPr>
        <p:spPr>
          <a:xfrm>
            <a:off x="695400" y="2514600"/>
            <a:ext cx="8432800" cy="1828800"/>
          </a:xfrm>
        </p:spPr>
        <p:txBody>
          <a:bodyPr>
            <a:noAutofit/>
          </a:bodyPr>
          <a:lstStyle/>
          <a:p>
            <a:r>
              <a:rPr lang="en-GB" sz="3600" dirty="0"/>
              <a:t>Why do private sector planners do what they do?</a:t>
            </a:r>
            <a:br>
              <a:rPr lang="en-GB" sz="3600" dirty="0"/>
            </a:br>
            <a:br>
              <a:rPr lang="en-GB" sz="3600" dirty="0"/>
            </a:br>
            <a:r>
              <a:rPr lang="en-GB" sz="3600" dirty="0"/>
              <a:t>Ethics in An Increasingly diverse planning profession</a:t>
            </a:r>
          </a:p>
        </p:txBody>
      </p:sp>
    </p:spTree>
    <p:extLst>
      <p:ext uri="{BB962C8B-B14F-4D97-AF65-F5344CB8AC3E}">
        <p14:creationId xmlns:p14="http://schemas.microsoft.com/office/powerpoint/2010/main" val="2495216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A878CC-9304-479B-A0D0-D0E5B286F477}"/>
              </a:ext>
            </a:extLst>
          </p:cNvPr>
          <p:cNvSpPr>
            <a:spLocks noGrp="1"/>
          </p:cNvSpPr>
          <p:nvPr>
            <p:ph idx="1"/>
          </p:nvPr>
        </p:nvSpPr>
        <p:spPr/>
        <p:txBody>
          <a:bodyPr>
            <a:normAutofit fontScale="77500" lnSpcReduction="20000"/>
          </a:bodyPr>
          <a:lstStyle/>
          <a:p>
            <a:r>
              <a:rPr lang="en-GB" dirty="0"/>
              <a:t>All our private sector interviewees told us they had turned down, or would turn down, work from clients they did not want to work for; or on projects that they thought could not be improved to the extent they were in the public interest – for example “</a:t>
            </a:r>
            <a:r>
              <a:rPr lang="en-US" dirty="0"/>
              <a:t>I have said I would never do any work for the Value House Builders – they have dubious ethics, driven only by profit not place”</a:t>
            </a:r>
            <a:endParaRPr lang="en-GB" dirty="0"/>
          </a:p>
          <a:p>
            <a:r>
              <a:rPr lang="en-GB" dirty="0"/>
              <a:t>Conversely, they similarly all spoke about other companies who “take on some really crap and bad schemes”</a:t>
            </a:r>
          </a:p>
          <a:p>
            <a:r>
              <a:rPr lang="en-GB" dirty="0"/>
              <a:t>One individual with much private sector experience said “I don’t think there are many planning consultancies that will turn work down from any source”</a:t>
            </a:r>
          </a:p>
          <a:p>
            <a:r>
              <a:rPr lang="en-GB" dirty="0"/>
              <a:t>Perhaps the more senior people are, the more difficult decisions could be – directors of companies told us they had to think about the need for income to employ their staff, and the ethical consequences of laying people off if there was no work for them to do.</a:t>
            </a:r>
          </a:p>
          <a:p>
            <a:r>
              <a:rPr lang="en-GB" dirty="0"/>
              <a:t>Conversely, senior interviewees reported they were able to behave more ethically, because of their track record in gaining other types of work, or their confidence in being able to communicate with others about the kinds of work they were prepared to get involved in.</a:t>
            </a:r>
          </a:p>
        </p:txBody>
      </p:sp>
      <p:sp>
        <p:nvSpPr>
          <p:cNvPr id="3" name="Title 2">
            <a:extLst>
              <a:ext uri="{FF2B5EF4-FFF2-40B4-BE49-F238E27FC236}">
                <a16:creationId xmlns:a16="http://schemas.microsoft.com/office/drawing/2014/main" id="{EE46280E-C1E9-4BE2-8B03-787FE5C67C8C}"/>
              </a:ext>
            </a:extLst>
          </p:cNvPr>
          <p:cNvSpPr>
            <a:spLocks noGrp="1"/>
          </p:cNvSpPr>
          <p:nvPr>
            <p:ph type="title"/>
          </p:nvPr>
        </p:nvSpPr>
        <p:spPr/>
        <p:txBody>
          <a:bodyPr/>
          <a:lstStyle/>
          <a:p>
            <a:r>
              <a:rPr lang="en-GB" dirty="0"/>
              <a:t>How does this work day-to-day?</a:t>
            </a:r>
          </a:p>
        </p:txBody>
      </p:sp>
    </p:spTree>
    <p:extLst>
      <p:ext uri="{BB962C8B-B14F-4D97-AF65-F5344CB8AC3E}">
        <p14:creationId xmlns:p14="http://schemas.microsoft.com/office/powerpoint/2010/main" val="1649686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3D15DC-FEC5-420A-8ADC-2C184B66900A}"/>
              </a:ext>
            </a:extLst>
          </p:cNvPr>
          <p:cNvSpPr>
            <a:spLocks noGrp="1"/>
          </p:cNvSpPr>
          <p:nvPr>
            <p:ph idx="1"/>
          </p:nvPr>
        </p:nvSpPr>
        <p:spPr/>
        <p:txBody>
          <a:bodyPr>
            <a:normAutofit lnSpcReduction="10000"/>
          </a:bodyPr>
          <a:lstStyle/>
          <a:p>
            <a:r>
              <a:rPr lang="en-GB" dirty="0"/>
              <a:t>Several interviewees spoke about their role as “adding value” which might be in a traditional sense of adding value to their clients, but equally they talked about adding value in the public interest sense, for example: </a:t>
            </a:r>
          </a:p>
          <a:p>
            <a:pPr lvl="1"/>
            <a:r>
              <a:rPr lang="en-GB" dirty="0"/>
              <a:t>“with some projects the outset is that ‘We want to demolish blah, blah, blah,’ but I get quite excited just like, “Right, okay, well how about we look at this in a bit more detail and see where you can- if you want X amount of units let’s see if we can all work together to try and maybe keep the building but extend here or demolish half of it and do this.”</a:t>
            </a:r>
          </a:p>
          <a:p>
            <a:r>
              <a:rPr lang="en-GB" dirty="0"/>
              <a:t>Some justified taking on work on the basis that they believed they would improve the outcome through their involvement more than another consultant or the client acting without their help</a:t>
            </a:r>
          </a:p>
        </p:txBody>
      </p:sp>
      <p:sp>
        <p:nvSpPr>
          <p:cNvPr id="3" name="Title 2">
            <a:extLst>
              <a:ext uri="{FF2B5EF4-FFF2-40B4-BE49-F238E27FC236}">
                <a16:creationId xmlns:a16="http://schemas.microsoft.com/office/drawing/2014/main" id="{9A988717-D8AC-4C82-A017-2721910E9D28}"/>
              </a:ext>
            </a:extLst>
          </p:cNvPr>
          <p:cNvSpPr>
            <a:spLocks noGrp="1"/>
          </p:cNvSpPr>
          <p:nvPr>
            <p:ph type="title"/>
          </p:nvPr>
        </p:nvSpPr>
        <p:spPr/>
        <p:txBody>
          <a:bodyPr/>
          <a:lstStyle/>
          <a:p>
            <a:r>
              <a:rPr lang="en-GB" dirty="0"/>
              <a:t>How does this work day-to-day? II</a:t>
            </a:r>
          </a:p>
        </p:txBody>
      </p:sp>
    </p:spTree>
    <p:extLst>
      <p:ext uri="{BB962C8B-B14F-4D97-AF65-F5344CB8AC3E}">
        <p14:creationId xmlns:p14="http://schemas.microsoft.com/office/powerpoint/2010/main" val="3647544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D5CF27-95B6-4C7E-99AB-229F0287771D}"/>
              </a:ext>
            </a:extLst>
          </p:cNvPr>
          <p:cNvSpPr>
            <a:spLocks noGrp="1"/>
          </p:cNvSpPr>
          <p:nvPr>
            <p:ph idx="1"/>
          </p:nvPr>
        </p:nvSpPr>
        <p:spPr/>
        <p:txBody>
          <a:bodyPr>
            <a:normAutofit lnSpcReduction="10000"/>
          </a:bodyPr>
          <a:lstStyle/>
          <a:p>
            <a:r>
              <a:rPr lang="en-US" dirty="0"/>
              <a:t>There can be a sense of balancing public statements with what goes on behind closed doors:</a:t>
            </a:r>
          </a:p>
          <a:p>
            <a:pPr lvl="1"/>
            <a:r>
              <a:rPr lang="en-US" dirty="0"/>
              <a:t>“We see our role to work collaboratively with local authorities. We moderate and mediate but of course we want to achieve a positive outcome for a client. Privately we might push back quite hard on a client, but publicly we will endorse what the client wants. I have been asked by clients ‘who are you actually working for?’”</a:t>
            </a:r>
          </a:p>
          <a:p>
            <a:pPr lvl="1"/>
            <a:r>
              <a:rPr lang="en-GB" dirty="0"/>
              <a:t>“I ran ahead of everyone, met with the council like five minutes before the meeting was due to start and said “You’re about to get pitched something which is completely ridiculous, so don’t take this as a thing from us because we’ve told them they’ve not got a chance but they want us to pitch it.”</a:t>
            </a:r>
          </a:p>
          <a:p>
            <a:endParaRPr lang="en-GB" dirty="0"/>
          </a:p>
        </p:txBody>
      </p:sp>
      <p:sp>
        <p:nvSpPr>
          <p:cNvPr id="3" name="Title 2">
            <a:extLst>
              <a:ext uri="{FF2B5EF4-FFF2-40B4-BE49-F238E27FC236}">
                <a16:creationId xmlns:a16="http://schemas.microsoft.com/office/drawing/2014/main" id="{796F7510-5FB2-4A4E-813A-FBFAD37FE53F}"/>
              </a:ext>
            </a:extLst>
          </p:cNvPr>
          <p:cNvSpPr>
            <a:spLocks noGrp="1"/>
          </p:cNvSpPr>
          <p:nvPr>
            <p:ph type="title"/>
          </p:nvPr>
        </p:nvSpPr>
        <p:spPr/>
        <p:txBody>
          <a:bodyPr/>
          <a:lstStyle/>
          <a:p>
            <a:r>
              <a:rPr lang="en-GB" dirty="0"/>
              <a:t>How does this work day-to-day? III</a:t>
            </a:r>
          </a:p>
        </p:txBody>
      </p:sp>
    </p:spTree>
    <p:extLst>
      <p:ext uri="{BB962C8B-B14F-4D97-AF65-F5344CB8AC3E}">
        <p14:creationId xmlns:p14="http://schemas.microsoft.com/office/powerpoint/2010/main" val="1621434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B2F78AB7-7317-437A-AFE3-7C8675116EB9}"/>
              </a:ext>
            </a:extLst>
          </p:cNvPr>
          <p:cNvSpPr/>
          <p:nvPr/>
        </p:nvSpPr>
        <p:spPr>
          <a:xfrm>
            <a:off x="4095750" y="276225"/>
            <a:ext cx="1914525" cy="819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Virtue-based ethics</a:t>
            </a:r>
          </a:p>
        </p:txBody>
      </p:sp>
      <p:sp>
        <p:nvSpPr>
          <p:cNvPr id="3" name="Rectangle: Rounded Corners 2">
            <a:extLst>
              <a:ext uri="{FF2B5EF4-FFF2-40B4-BE49-F238E27FC236}">
                <a16:creationId xmlns:a16="http://schemas.microsoft.com/office/drawing/2014/main" id="{97D6908D-DD3F-48D9-8C41-72A431A949E3}"/>
              </a:ext>
            </a:extLst>
          </p:cNvPr>
          <p:cNvSpPr/>
          <p:nvPr/>
        </p:nvSpPr>
        <p:spPr>
          <a:xfrm>
            <a:off x="6972300" y="276225"/>
            <a:ext cx="1914525" cy="819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Deontic ethics</a:t>
            </a:r>
          </a:p>
        </p:txBody>
      </p:sp>
      <p:sp>
        <p:nvSpPr>
          <p:cNvPr id="4" name="Rectangle: Rounded Corners 3">
            <a:extLst>
              <a:ext uri="{FF2B5EF4-FFF2-40B4-BE49-F238E27FC236}">
                <a16:creationId xmlns:a16="http://schemas.microsoft.com/office/drawing/2014/main" id="{A1771307-C414-440E-8C48-60D914EDD9DC}"/>
              </a:ext>
            </a:extLst>
          </p:cNvPr>
          <p:cNvSpPr/>
          <p:nvPr/>
        </p:nvSpPr>
        <p:spPr>
          <a:xfrm>
            <a:off x="9848850" y="276225"/>
            <a:ext cx="1914525" cy="819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Utilitarian ethics</a:t>
            </a:r>
          </a:p>
        </p:txBody>
      </p:sp>
      <p:sp>
        <p:nvSpPr>
          <p:cNvPr id="5" name="Rectangle: Rounded Corners 4">
            <a:extLst>
              <a:ext uri="{FF2B5EF4-FFF2-40B4-BE49-F238E27FC236}">
                <a16:creationId xmlns:a16="http://schemas.microsoft.com/office/drawing/2014/main" id="{5283EE92-6570-4150-8CAF-E09CC06CE013}"/>
              </a:ext>
            </a:extLst>
          </p:cNvPr>
          <p:cNvSpPr/>
          <p:nvPr/>
        </p:nvSpPr>
        <p:spPr>
          <a:xfrm>
            <a:off x="2171701" y="1314450"/>
            <a:ext cx="1200150" cy="4572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1</a:t>
            </a:r>
          </a:p>
        </p:txBody>
      </p:sp>
      <p:sp>
        <p:nvSpPr>
          <p:cNvPr id="6" name="Rectangle: Rounded Corners 5">
            <a:extLst>
              <a:ext uri="{FF2B5EF4-FFF2-40B4-BE49-F238E27FC236}">
                <a16:creationId xmlns:a16="http://schemas.microsoft.com/office/drawing/2014/main" id="{D040BD09-2D0B-4EC2-9934-53AD145C944A}"/>
              </a:ext>
            </a:extLst>
          </p:cNvPr>
          <p:cNvSpPr/>
          <p:nvPr/>
        </p:nvSpPr>
        <p:spPr>
          <a:xfrm>
            <a:off x="2171701" y="1885950"/>
            <a:ext cx="1200150" cy="4572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2</a:t>
            </a:r>
          </a:p>
        </p:txBody>
      </p:sp>
      <p:sp>
        <p:nvSpPr>
          <p:cNvPr id="7" name="Rectangle: Rounded Corners 6">
            <a:extLst>
              <a:ext uri="{FF2B5EF4-FFF2-40B4-BE49-F238E27FC236}">
                <a16:creationId xmlns:a16="http://schemas.microsoft.com/office/drawing/2014/main" id="{8683F9A0-50FE-4452-B6BD-93A5C8E65BCA}"/>
              </a:ext>
            </a:extLst>
          </p:cNvPr>
          <p:cNvSpPr/>
          <p:nvPr/>
        </p:nvSpPr>
        <p:spPr>
          <a:xfrm>
            <a:off x="323850" y="1257299"/>
            <a:ext cx="3324225" cy="116205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accent6">
                    <a:lumMod val="75000"/>
                  </a:schemeClr>
                </a:solidFill>
              </a:rPr>
              <a:t>Housebuilders</a:t>
            </a:r>
          </a:p>
        </p:txBody>
      </p:sp>
      <p:sp>
        <p:nvSpPr>
          <p:cNvPr id="8" name="Rectangle: Rounded Corners 7">
            <a:extLst>
              <a:ext uri="{FF2B5EF4-FFF2-40B4-BE49-F238E27FC236}">
                <a16:creationId xmlns:a16="http://schemas.microsoft.com/office/drawing/2014/main" id="{8749AE7A-5BDE-496D-8F38-63130AAA6710}"/>
              </a:ext>
            </a:extLst>
          </p:cNvPr>
          <p:cNvSpPr/>
          <p:nvPr/>
        </p:nvSpPr>
        <p:spPr>
          <a:xfrm>
            <a:off x="323849" y="2533649"/>
            <a:ext cx="3324225" cy="21478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accent2">
                    <a:lumMod val="75000"/>
                  </a:schemeClr>
                </a:solidFill>
              </a:rPr>
              <a:t>Large </a:t>
            </a:r>
          </a:p>
          <a:p>
            <a:r>
              <a:rPr lang="en-GB" dirty="0">
                <a:solidFill>
                  <a:schemeClr val="accent2">
                    <a:lumMod val="75000"/>
                  </a:schemeClr>
                </a:solidFill>
              </a:rPr>
              <a:t>consultancies</a:t>
            </a:r>
          </a:p>
        </p:txBody>
      </p:sp>
      <p:sp>
        <p:nvSpPr>
          <p:cNvPr id="9" name="Rectangle: Rounded Corners 8">
            <a:extLst>
              <a:ext uri="{FF2B5EF4-FFF2-40B4-BE49-F238E27FC236}">
                <a16:creationId xmlns:a16="http://schemas.microsoft.com/office/drawing/2014/main" id="{D4535F55-35A0-4006-BC5E-8234A3F137F7}"/>
              </a:ext>
            </a:extLst>
          </p:cNvPr>
          <p:cNvSpPr/>
          <p:nvPr/>
        </p:nvSpPr>
        <p:spPr>
          <a:xfrm>
            <a:off x="2171701" y="2571750"/>
            <a:ext cx="1200150" cy="45720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1</a:t>
            </a:r>
          </a:p>
        </p:txBody>
      </p:sp>
      <p:sp>
        <p:nvSpPr>
          <p:cNvPr id="10" name="Rectangle: Rounded Corners 9">
            <a:extLst>
              <a:ext uri="{FF2B5EF4-FFF2-40B4-BE49-F238E27FC236}">
                <a16:creationId xmlns:a16="http://schemas.microsoft.com/office/drawing/2014/main" id="{891275EF-B648-4379-A1C8-A1280DDD5FA8}"/>
              </a:ext>
            </a:extLst>
          </p:cNvPr>
          <p:cNvSpPr/>
          <p:nvPr/>
        </p:nvSpPr>
        <p:spPr>
          <a:xfrm>
            <a:off x="2171701" y="3143250"/>
            <a:ext cx="1200150" cy="45720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2</a:t>
            </a:r>
          </a:p>
        </p:txBody>
      </p:sp>
      <p:sp>
        <p:nvSpPr>
          <p:cNvPr id="11" name="Rectangle: Rounded Corners 10">
            <a:extLst>
              <a:ext uri="{FF2B5EF4-FFF2-40B4-BE49-F238E27FC236}">
                <a16:creationId xmlns:a16="http://schemas.microsoft.com/office/drawing/2014/main" id="{1B6A176B-13CD-4AE4-BA1F-D15EF0113071}"/>
              </a:ext>
            </a:extLst>
          </p:cNvPr>
          <p:cNvSpPr/>
          <p:nvPr/>
        </p:nvSpPr>
        <p:spPr>
          <a:xfrm>
            <a:off x="2181225" y="4872037"/>
            <a:ext cx="1200150" cy="45720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1</a:t>
            </a:r>
          </a:p>
        </p:txBody>
      </p:sp>
      <p:sp>
        <p:nvSpPr>
          <p:cNvPr id="12" name="Rectangle: Rounded Corners 11">
            <a:extLst>
              <a:ext uri="{FF2B5EF4-FFF2-40B4-BE49-F238E27FC236}">
                <a16:creationId xmlns:a16="http://schemas.microsoft.com/office/drawing/2014/main" id="{3F5E78BE-90A5-4649-9902-0BD360EE2C61}"/>
              </a:ext>
            </a:extLst>
          </p:cNvPr>
          <p:cNvSpPr/>
          <p:nvPr/>
        </p:nvSpPr>
        <p:spPr>
          <a:xfrm>
            <a:off x="333373" y="4762500"/>
            <a:ext cx="3324225" cy="12096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accent4">
                    <a:lumMod val="75000"/>
                  </a:schemeClr>
                </a:solidFill>
              </a:rPr>
              <a:t>Engineering</a:t>
            </a:r>
          </a:p>
          <a:p>
            <a:r>
              <a:rPr lang="en-GB" dirty="0">
                <a:solidFill>
                  <a:schemeClr val="accent4">
                    <a:lumMod val="75000"/>
                  </a:schemeClr>
                </a:solidFill>
              </a:rPr>
              <a:t>businesses</a:t>
            </a:r>
          </a:p>
        </p:txBody>
      </p:sp>
      <p:sp>
        <p:nvSpPr>
          <p:cNvPr id="13" name="Rectangle: Rounded Corners 12">
            <a:extLst>
              <a:ext uri="{FF2B5EF4-FFF2-40B4-BE49-F238E27FC236}">
                <a16:creationId xmlns:a16="http://schemas.microsoft.com/office/drawing/2014/main" id="{F56F3DBE-D128-452C-B50A-FFA53390F416}"/>
              </a:ext>
            </a:extLst>
          </p:cNvPr>
          <p:cNvSpPr/>
          <p:nvPr/>
        </p:nvSpPr>
        <p:spPr>
          <a:xfrm>
            <a:off x="2181225" y="5434012"/>
            <a:ext cx="1200150" cy="45720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2</a:t>
            </a:r>
          </a:p>
        </p:txBody>
      </p:sp>
      <p:sp>
        <p:nvSpPr>
          <p:cNvPr id="14" name="Rectangle: Rounded Corners 13">
            <a:extLst>
              <a:ext uri="{FF2B5EF4-FFF2-40B4-BE49-F238E27FC236}">
                <a16:creationId xmlns:a16="http://schemas.microsoft.com/office/drawing/2014/main" id="{E99C10EE-B25C-458D-B36E-91588D75680C}"/>
              </a:ext>
            </a:extLst>
          </p:cNvPr>
          <p:cNvSpPr/>
          <p:nvPr/>
        </p:nvSpPr>
        <p:spPr>
          <a:xfrm>
            <a:off x="333373" y="6086475"/>
            <a:ext cx="3324225" cy="6572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rgbClr val="FF0000"/>
                </a:solidFill>
              </a:rPr>
              <a:t>Small</a:t>
            </a:r>
          </a:p>
          <a:p>
            <a:r>
              <a:rPr lang="en-GB" dirty="0">
                <a:solidFill>
                  <a:srgbClr val="FF0000"/>
                </a:solidFill>
              </a:rPr>
              <a:t>consultancies</a:t>
            </a:r>
          </a:p>
        </p:txBody>
      </p:sp>
      <p:sp>
        <p:nvSpPr>
          <p:cNvPr id="15" name="Rectangle: Rounded Corners 14">
            <a:extLst>
              <a:ext uri="{FF2B5EF4-FFF2-40B4-BE49-F238E27FC236}">
                <a16:creationId xmlns:a16="http://schemas.microsoft.com/office/drawing/2014/main" id="{E073B113-7E45-4B07-B0CF-A68917866363}"/>
              </a:ext>
            </a:extLst>
          </p:cNvPr>
          <p:cNvSpPr/>
          <p:nvPr/>
        </p:nvSpPr>
        <p:spPr>
          <a:xfrm>
            <a:off x="2181225" y="6181726"/>
            <a:ext cx="12001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1</a:t>
            </a:r>
          </a:p>
        </p:txBody>
      </p:sp>
      <p:sp>
        <p:nvSpPr>
          <p:cNvPr id="16" name="Rectangle: Rounded Corners 15">
            <a:extLst>
              <a:ext uri="{FF2B5EF4-FFF2-40B4-BE49-F238E27FC236}">
                <a16:creationId xmlns:a16="http://schemas.microsoft.com/office/drawing/2014/main" id="{E9BEF489-CF41-4CBE-9508-30F8DC577A3D}"/>
              </a:ext>
            </a:extLst>
          </p:cNvPr>
          <p:cNvSpPr/>
          <p:nvPr/>
        </p:nvSpPr>
        <p:spPr>
          <a:xfrm>
            <a:off x="2171701" y="3657600"/>
            <a:ext cx="1200150" cy="45720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3</a:t>
            </a:r>
          </a:p>
        </p:txBody>
      </p:sp>
      <p:sp>
        <p:nvSpPr>
          <p:cNvPr id="17" name="Rectangle: Rounded Corners 16">
            <a:extLst>
              <a:ext uri="{FF2B5EF4-FFF2-40B4-BE49-F238E27FC236}">
                <a16:creationId xmlns:a16="http://schemas.microsoft.com/office/drawing/2014/main" id="{FB646FBD-4316-4445-922C-BC8E2A5AE974}"/>
              </a:ext>
            </a:extLst>
          </p:cNvPr>
          <p:cNvSpPr/>
          <p:nvPr/>
        </p:nvSpPr>
        <p:spPr>
          <a:xfrm>
            <a:off x="2171701" y="4191000"/>
            <a:ext cx="1200150" cy="45720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4</a:t>
            </a:r>
          </a:p>
        </p:txBody>
      </p:sp>
      <p:sp>
        <p:nvSpPr>
          <p:cNvPr id="18" name="Rectangle: Rounded Corners 17">
            <a:extLst>
              <a:ext uri="{FF2B5EF4-FFF2-40B4-BE49-F238E27FC236}">
                <a16:creationId xmlns:a16="http://schemas.microsoft.com/office/drawing/2014/main" id="{B9AAD36B-E07F-4287-AA66-03B16612FE99}"/>
              </a:ext>
            </a:extLst>
          </p:cNvPr>
          <p:cNvSpPr/>
          <p:nvPr/>
        </p:nvSpPr>
        <p:spPr>
          <a:xfrm>
            <a:off x="7324725" y="1271587"/>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A</a:t>
            </a:r>
          </a:p>
        </p:txBody>
      </p:sp>
      <p:sp>
        <p:nvSpPr>
          <p:cNvPr id="19" name="Rectangle: Rounded Corners 18">
            <a:extLst>
              <a:ext uri="{FF2B5EF4-FFF2-40B4-BE49-F238E27FC236}">
                <a16:creationId xmlns:a16="http://schemas.microsoft.com/office/drawing/2014/main" id="{E2DB0E74-72FA-4173-8388-12CD65ECF77D}"/>
              </a:ext>
            </a:extLst>
          </p:cNvPr>
          <p:cNvSpPr/>
          <p:nvPr/>
        </p:nvSpPr>
        <p:spPr>
          <a:xfrm>
            <a:off x="9848850" y="1271587"/>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A’s colleague</a:t>
            </a:r>
          </a:p>
        </p:txBody>
      </p:sp>
      <p:sp>
        <p:nvSpPr>
          <p:cNvPr id="20" name="Rectangle: Rounded Corners 19">
            <a:extLst>
              <a:ext uri="{FF2B5EF4-FFF2-40B4-BE49-F238E27FC236}">
                <a16:creationId xmlns:a16="http://schemas.microsoft.com/office/drawing/2014/main" id="{1877DDC0-8A2C-4248-865A-AE4B0066C7F4}"/>
              </a:ext>
            </a:extLst>
          </p:cNvPr>
          <p:cNvSpPr/>
          <p:nvPr/>
        </p:nvSpPr>
        <p:spPr>
          <a:xfrm>
            <a:off x="10877550" y="1838324"/>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All staff?!</a:t>
            </a:r>
          </a:p>
        </p:txBody>
      </p:sp>
      <p:sp>
        <p:nvSpPr>
          <p:cNvPr id="21" name="Rectangle: Rounded Corners 20">
            <a:extLst>
              <a:ext uri="{FF2B5EF4-FFF2-40B4-BE49-F238E27FC236}">
                <a16:creationId xmlns:a16="http://schemas.microsoft.com/office/drawing/2014/main" id="{11AEBE9B-8282-4DE7-9316-43C2486DDA7D}"/>
              </a:ext>
            </a:extLst>
          </p:cNvPr>
          <p:cNvSpPr/>
          <p:nvPr/>
        </p:nvSpPr>
        <p:spPr>
          <a:xfrm>
            <a:off x="4557712" y="2547937"/>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B</a:t>
            </a:r>
          </a:p>
        </p:txBody>
      </p:sp>
      <p:sp>
        <p:nvSpPr>
          <p:cNvPr id="22" name="Rectangle: Rounded Corners 21">
            <a:extLst>
              <a:ext uri="{FF2B5EF4-FFF2-40B4-BE49-F238E27FC236}">
                <a16:creationId xmlns:a16="http://schemas.microsoft.com/office/drawing/2014/main" id="{607E821A-0863-4DF5-97E0-BDD9857782CC}"/>
              </a:ext>
            </a:extLst>
          </p:cNvPr>
          <p:cNvSpPr/>
          <p:nvPr/>
        </p:nvSpPr>
        <p:spPr>
          <a:xfrm>
            <a:off x="4586287" y="4244975"/>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E</a:t>
            </a:r>
          </a:p>
        </p:txBody>
      </p:sp>
      <p:sp>
        <p:nvSpPr>
          <p:cNvPr id="23" name="Rectangle: Rounded Corners 22">
            <a:extLst>
              <a:ext uri="{FF2B5EF4-FFF2-40B4-BE49-F238E27FC236}">
                <a16:creationId xmlns:a16="http://schemas.microsoft.com/office/drawing/2014/main" id="{FB3373C4-374F-4771-99AA-544383B7C264}"/>
              </a:ext>
            </a:extLst>
          </p:cNvPr>
          <p:cNvSpPr/>
          <p:nvPr/>
        </p:nvSpPr>
        <p:spPr>
          <a:xfrm>
            <a:off x="4557712" y="3152775"/>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a:t>
            </a:r>
          </a:p>
        </p:txBody>
      </p:sp>
      <p:sp>
        <p:nvSpPr>
          <p:cNvPr id="24" name="Rectangle: Rounded Corners 23">
            <a:extLst>
              <a:ext uri="{FF2B5EF4-FFF2-40B4-BE49-F238E27FC236}">
                <a16:creationId xmlns:a16="http://schemas.microsoft.com/office/drawing/2014/main" id="{3AB7D9E1-056F-4BC8-AEC6-C413A383A755}"/>
              </a:ext>
            </a:extLst>
          </p:cNvPr>
          <p:cNvSpPr/>
          <p:nvPr/>
        </p:nvSpPr>
        <p:spPr>
          <a:xfrm>
            <a:off x="7324725" y="4824412"/>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F</a:t>
            </a:r>
          </a:p>
        </p:txBody>
      </p:sp>
      <p:sp>
        <p:nvSpPr>
          <p:cNvPr id="25" name="Rectangle: Rounded Corners 24">
            <a:extLst>
              <a:ext uri="{FF2B5EF4-FFF2-40B4-BE49-F238E27FC236}">
                <a16:creationId xmlns:a16="http://schemas.microsoft.com/office/drawing/2014/main" id="{9BC568EB-E870-46CE-A293-EEC9D8901D43}"/>
              </a:ext>
            </a:extLst>
          </p:cNvPr>
          <p:cNvSpPr/>
          <p:nvPr/>
        </p:nvSpPr>
        <p:spPr>
          <a:xfrm>
            <a:off x="4124325" y="276225"/>
            <a:ext cx="1914525" cy="819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Virtue-based ethics</a:t>
            </a:r>
          </a:p>
        </p:txBody>
      </p:sp>
      <p:sp>
        <p:nvSpPr>
          <p:cNvPr id="26" name="Rectangle: Rounded Corners 25">
            <a:extLst>
              <a:ext uri="{FF2B5EF4-FFF2-40B4-BE49-F238E27FC236}">
                <a16:creationId xmlns:a16="http://schemas.microsoft.com/office/drawing/2014/main" id="{4492062B-7EA3-44BD-8234-8AD93ECBDE97}"/>
              </a:ext>
            </a:extLst>
          </p:cNvPr>
          <p:cNvSpPr/>
          <p:nvPr/>
        </p:nvSpPr>
        <p:spPr>
          <a:xfrm>
            <a:off x="7000875" y="276225"/>
            <a:ext cx="1914525" cy="819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Deontic ethics</a:t>
            </a:r>
          </a:p>
        </p:txBody>
      </p:sp>
      <p:sp>
        <p:nvSpPr>
          <p:cNvPr id="27" name="Rectangle: Rounded Corners 26">
            <a:extLst>
              <a:ext uri="{FF2B5EF4-FFF2-40B4-BE49-F238E27FC236}">
                <a16:creationId xmlns:a16="http://schemas.microsoft.com/office/drawing/2014/main" id="{0176B3DC-71BB-4EBF-9575-7F988C52B77A}"/>
              </a:ext>
            </a:extLst>
          </p:cNvPr>
          <p:cNvSpPr/>
          <p:nvPr/>
        </p:nvSpPr>
        <p:spPr>
          <a:xfrm>
            <a:off x="10310812" y="3686175"/>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a:t>
            </a:r>
          </a:p>
        </p:txBody>
      </p:sp>
      <p:sp>
        <p:nvSpPr>
          <p:cNvPr id="28" name="Rectangle: Rounded Corners 27">
            <a:extLst>
              <a:ext uri="{FF2B5EF4-FFF2-40B4-BE49-F238E27FC236}">
                <a16:creationId xmlns:a16="http://schemas.microsoft.com/office/drawing/2014/main" id="{836C4137-F40E-4A20-8DB7-89545583EAE0}"/>
              </a:ext>
            </a:extLst>
          </p:cNvPr>
          <p:cNvSpPr/>
          <p:nvPr/>
        </p:nvSpPr>
        <p:spPr>
          <a:xfrm>
            <a:off x="4557712" y="6102350"/>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H</a:t>
            </a:r>
          </a:p>
        </p:txBody>
      </p:sp>
      <p:sp>
        <p:nvSpPr>
          <p:cNvPr id="29" name="Rectangle: Rounded Corners 28">
            <a:extLst>
              <a:ext uri="{FF2B5EF4-FFF2-40B4-BE49-F238E27FC236}">
                <a16:creationId xmlns:a16="http://schemas.microsoft.com/office/drawing/2014/main" id="{F054300A-0A00-4D1A-8A0F-498A0915DD1B}"/>
              </a:ext>
            </a:extLst>
          </p:cNvPr>
          <p:cNvSpPr/>
          <p:nvPr/>
        </p:nvSpPr>
        <p:spPr>
          <a:xfrm>
            <a:off x="4557712" y="5434012"/>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G</a:t>
            </a:r>
          </a:p>
        </p:txBody>
      </p:sp>
      <p:sp>
        <p:nvSpPr>
          <p:cNvPr id="30" name="Rectangle: Rounded Corners 29">
            <a:extLst>
              <a:ext uri="{FF2B5EF4-FFF2-40B4-BE49-F238E27FC236}">
                <a16:creationId xmlns:a16="http://schemas.microsoft.com/office/drawing/2014/main" id="{432ED857-A597-424B-BB7E-96C2ECB1B6A2}"/>
              </a:ext>
            </a:extLst>
          </p:cNvPr>
          <p:cNvSpPr/>
          <p:nvPr/>
        </p:nvSpPr>
        <p:spPr>
          <a:xfrm>
            <a:off x="10344150" y="6134101"/>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H</a:t>
            </a:r>
          </a:p>
        </p:txBody>
      </p:sp>
      <p:cxnSp>
        <p:nvCxnSpPr>
          <p:cNvPr id="32" name="Straight Arrow Connector 31">
            <a:extLst>
              <a:ext uri="{FF2B5EF4-FFF2-40B4-BE49-F238E27FC236}">
                <a16:creationId xmlns:a16="http://schemas.microsoft.com/office/drawing/2014/main" id="{F2727F3F-92C7-424B-92E1-963DB459F435}"/>
              </a:ext>
            </a:extLst>
          </p:cNvPr>
          <p:cNvCxnSpPr>
            <a:stCxn id="28" idx="3"/>
            <a:endCxn id="30" idx="1"/>
          </p:cNvCxnSpPr>
          <p:nvPr/>
        </p:nvCxnSpPr>
        <p:spPr>
          <a:xfrm>
            <a:off x="5548312" y="6354763"/>
            <a:ext cx="4795838" cy="31751"/>
          </a:xfrm>
          <a:prstGeom prst="straightConnector1">
            <a:avLst/>
          </a:prstGeom>
          <a:ln>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33" name="Rectangle: Rounded Corners 32">
            <a:extLst>
              <a:ext uri="{FF2B5EF4-FFF2-40B4-BE49-F238E27FC236}">
                <a16:creationId xmlns:a16="http://schemas.microsoft.com/office/drawing/2014/main" id="{31FCDAFD-008E-4EFE-98AD-5180F018D015}"/>
              </a:ext>
            </a:extLst>
          </p:cNvPr>
          <p:cNvSpPr/>
          <p:nvPr/>
        </p:nvSpPr>
        <p:spPr>
          <a:xfrm>
            <a:off x="7324725" y="4244974"/>
            <a:ext cx="990600" cy="5048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E</a:t>
            </a:r>
          </a:p>
        </p:txBody>
      </p:sp>
      <p:cxnSp>
        <p:nvCxnSpPr>
          <p:cNvPr id="37" name="Straight Arrow Connector 36">
            <a:extLst>
              <a:ext uri="{FF2B5EF4-FFF2-40B4-BE49-F238E27FC236}">
                <a16:creationId xmlns:a16="http://schemas.microsoft.com/office/drawing/2014/main" id="{25B60A8C-4097-41BF-AFFD-5ACE5B0FE306}"/>
              </a:ext>
            </a:extLst>
          </p:cNvPr>
          <p:cNvCxnSpPr>
            <a:stCxn id="22" idx="3"/>
            <a:endCxn id="33" idx="1"/>
          </p:cNvCxnSpPr>
          <p:nvPr/>
        </p:nvCxnSpPr>
        <p:spPr>
          <a:xfrm flipV="1">
            <a:off x="5576887" y="4497387"/>
            <a:ext cx="1747838" cy="1"/>
          </a:xfrm>
          <a:prstGeom prst="straightConnector1">
            <a:avLst/>
          </a:prstGeom>
          <a:ln>
            <a:headEnd type="triangle" w="lg" len="lg"/>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3629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74714A-1E66-4539-9AB4-7818AB3BA28E}"/>
              </a:ext>
            </a:extLst>
          </p:cNvPr>
          <p:cNvSpPr>
            <a:spLocks noGrp="1"/>
          </p:cNvSpPr>
          <p:nvPr>
            <p:ph idx="1"/>
          </p:nvPr>
        </p:nvSpPr>
        <p:spPr/>
        <p:txBody>
          <a:bodyPr/>
          <a:lstStyle/>
          <a:p>
            <a:r>
              <a:rPr lang="en-GB" dirty="0"/>
              <a:t>Two public sector planners told us that they were:</a:t>
            </a:r>
          </a:p>
          <a:p>
            <a:pPr lvl="1"/>
            <a:r>
              <a:rPr lang="en-GB" dirty="0"/>
              <a:t>More positive about planning applications on land owned, or previously owned, by the local authority;</a:t>
            </a:r>
          </a:p>
          <a:p>
            <a:pPr lvl="1"/>
            <a:r>
              <a:rPr lang="en-GB" dirty="0"/>
              <a:t>That they likewise were more supportive of development put forward by people who were “important stakeholders in the city”</a:t>
            </a:r>
          </a:p>
          <a:p>
            <a:pPr lvl="1"/>
            <a:r>
              <a:rPr lang="en-GB" dirty="0"/>
              <a:t>They were unabashed about this – it was all part of “acting more corporately”, something they were encouraged by senior politicians and officers to be</a:t>
            </a:r>
          </a:p>
          <a:p>
            <a:r>
              <a:rPr lang="en-GB" dirty="0"/>
              <a:t>Most planning officers in that local authority are not members of the RTPI, and it is not a requirement to be employed by them</a:t>
            </a:r>
          </a:p>
        </p:txBody>
      </p:sp>
      <p:sp>
        <p:nvSpPr>
          <p:cNvPr id="3" name="Title 2">
            <a:extLst>
              <a:ext uri="{FF2B5EF4-FFF2-40B4-BE49-F238E27FC236}">
                <a16:creationId xmlns:a16="http://schemas.microsoft.com/office/drawing/2014/main" id="{2849F3CC-45F7-4659-8EFD-967CD9CB7E23}"/>
              </a:ext>
            </a:extLst>
          </p:cNvPr>
          <p:cNvSpPr>
            <a:spLocks noGrp="1"/>
          </p:cNvSpPr>
          <p:nvPr>
            <p:ph type="title"/>
          </p:nvPr>
        </p:nvSpPr>
        <p:spPr/>
        <p:txBody>
          <a:bodyPr/>
          <a:lstStyle/>
          <a:p>
            <a:r>
              <a:rPr lang="en-GB" dirty="0"/>
              <a:t>Meanwhile…</a:t>
            </a:r>
          </a:p>
        </p:txBody>
      </p:sp>
    </p:spTree>
    <p:extLst>
      <p:ext uri="{BB962C8B-B14F-4D97-AF65-F5344CB8AC3E}">
        <p14:creationId xmlns:p14="http://schemas.microsoft.com/office/powerpoint/2010/main" val="3225802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a:t>Based on our own experiences, the traditional view that planners working in the private sector are working for “the dark side” is not a fair or accurate portrayal</a:t>
            </a:r>
          </a:p>
          <a:p>
            <a:r>
              <a:rPr lang="en-GB" dirty="0"/>
              <a:t>We argue that the discipline and profession needs to develop a more nuanced understanding of behaviour which is ethical/in the public interest</a:t>
            </a:r>
          </a:p>
          <a:p>
            <a:r>
              <a:rPr lang="en-GB" dirty="0"/>
              <a:t>Because the demands of clients, and need to provide income for staff, can pose </a:t>
            </a:r>
            <a:r>
              <a:rPr lang="en-GB" b="1" dirty="0"/>
              <a:t>different</a:t>
            </a:r>
            <a:r>
              <a:rPr lang="en-GB" dirty="0"/>
              <a:t> challenges for what is an ethical planning outcome, than for planners in the public sector</a:t>
            </a:r>
          </a:p>
          <a:p>
            <a:r>
              <a:rPr lang="en-GB" dirty="0"/>
              <a:t>Our initial interviews support this assertion, BUT:</a:t>
            </a:r>
          </a:p>
          <a:p>
            <a:pPr lvl="1"/>
            <a:r>
              <a:rPr lang="en-GB" dirty="0"/>
              <a:t>They are from a limited pool</a:t>
            </a:r>
          </a:p>
          <a:p>
            <a:pPr lvl="1"/>
            <a:r>
              <a:rPr lang="en-GB" dirty="0"/>
              <a:t>What was happening six months ago may be very different from now, or 10 years ago</a:t>
            </a:r>
          </a:p>
          <a:p>
            <a:r>
              <a:rPr lang="en-GB" dirty="0"/>
              <a:t>Our next steps will be to expand </a:t>
            </a:r>
            <a:r>
              <a:rPr lang="en-GB"/>
              <a:t>and balance </a:t>
            </a:r>
            <a:r>
              <a:rPr lang="en-GB" dirty="0"/>
              <a:t>our data sources…</a:t>
            </a:r>
          </a:p>
        </p:txBody>
      </p:sp>
      <p:sp>
        <p:nvSpPr>
          <p:cNvPr id="3" name="Title 2"/>
          <p:cNvSpPr>
            <a:spLocks noGrp="1"/>
          </p:cNvSpPr>
          <p:nvPr>
            <p:ph type="title"/>
          </p:nvPr>
        </p:nvSpPr>
        <p:spPr/>
        <p:txBody>
          <a:bodyPr/>
          <a:lstStyle/>
          <a:p>
            <a:r>
              <a:rPr lang="en-GB" dirty="0"/>
              <a:t>summary</a:t>
            </a:r>
          </a:p>
        </p:txBody>
      </p:sp>
    </p:spTree>
    <p:extLst>
      <p:ext uri="{BB962C8B-B14F-4D97-AF65-F5344CB8AC3E}">
        <p14:creationId xmlns:p14="http://schemas.microsoft.com/office/powerpoint/2010/main" val="335455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EE3947-9220-4FA2-A65B-7741CA595705}"/>
              </a:ext>
            </a:extLst>
          </p:cNvPr>
          <p:cNvSpPr>
            <a:spLocks noGrp="1"/>
          </p:cNvSpPr>
          <p:nvPr>
            <p:ph idx="1"/>
          </p:nvPr>
        </p:nvSpPr>
        <p:spPr>
          <a:xfrm>
            <a:off x="507998" y="1719071"/>
            <a:ext cx="11420649" cy="4407408"/>
          </a:xfrm>
        </p:spPr>
        <p:txBody>
          <a:bodyPr>
            <a:noAutofit/>
          </a:bodyPr>
          <a:lstStyle/>
          <a:p>
            <a:r>
              <a:rPr lang="en-GB" sz="1400" dirty="0" err="1"/>
              <a:t>Albrechts</a:t>
            </a:r>
            <a:r>
              <a:rPr lang="en-GB" sz="1400" dirty="0"/>
              <a:t>, L. (2018) A Quest for a Critical Debate and New Ideas, in T. </a:t>
            </a:r>
            <a:r>
              <a:rPr lang="en-GB" sz="1400" dirty="0" err="1"/>
              <a:t>Tasan-Kok</a:t>
            </a:r>
            <a:r>
              <a:rPr lang="en-GB" sz="1400" dirty="0"/>
              <a:t> &amp; M. </a:t>
            </a:r>
            <a:r>
              <a:rPr lang="en-GB" sz="1400" dirty="0" err="1"/>
              <a:t>Oranje</a:t>
            </a:r>
            <a:r>
              <a:rPr lang="en-GB" sz="1400" dirty="0"/>
              <a:t> (eds), </a:t>
            </a:r>
            <a:r>
              <a:rPr lang="en-GB" sz="1400" i="1" dirty="0"/>
              <a:t>From Student to Urban Planner: Young Practitioners’ Reflections on Contemporary Ethical Challenges</a:t>
            </a:r>
            <a:r>
              <a:rPr lang="en-GB" sz="1400" dirty="0"/>
              <a:t>, Routledge, Abingdon, pp. 287-293.</a:t>
            </a:r>
          </a:p>
          <a:p>
            <a:r>
              <a:rPr lang="en-GB" sz="1400" dirty="0"/>
              <a:t>Campbell, H. &amp; Marshall, R. (2000) 'Moral Obligations, Planning, and the Public Interest: A Commentary on Current British Practice', </a:t>
            </a:r>
            <a:r>
              <a:rPr lang="en-GB" sz="1400" i="1" dirty="0"/>
              <a:t>Environment and Planning B: Planning and Design</a:t>
            </a:r>
            <a:r>
              <a:rPr lang="en-GB" sz="1400" dirty="0"/>
              <a:t>, vol. 27, no. 2,</a:t>
            </a:r>
            <a:r>
              <a:rPr lang="en-GB" sz="1400" b="1" dirty="0"/>
              <a:t> </a:t>
            </a:r>
            <a:r>
              <a:rPr lang="en-GB" sz="1400" dirty="0"/>
              <a:t>pp. 297-312.</a:t>
            </a:r>
          </a:p>
          <a:p>
            <a:r>
              <a:rPr lang="en-GB" sz="1400" dirty="0"/>
              <a:t>Cherry, G. (1996) </a:t>
            </a:r>
            <a:r>
              <a:rPr lang="en-GB" sz="1400" i="1" dirty="0"/>
              <a:t>Town Planning in Britain since 1900: The Rise and Fall of the Planning Ideal</a:t>
            </a:r>
            <a:r>
              <a:rPr lang="en-GB" sz="1400" dirty="0"/>
              <a:t>, Blackwell, Oxford.</a:t>
            </a:r>
          </a:p>
          <a:p>
            <a:r>
              <a:rPr lang="en-GB" sz="1400" dirty="0"/>
              <a:t>Kenny, T. (2019) </a:t>
            </a:r>
            <a:r>
              <a:rPr lang="en-GB" sz="1400" i="1" dirty="0"/>
              <a:t>Resourcing Public Planning: Five stories about local authority planning in England and recommendations for the next chapter</a:t>
            </a:r>
            <a:r>
              <a:rPr lang="en-GB" sz="1400" dirty="0"/>
              <a:t>, Royal Town Planning Institute, London.</a:t>
            </a:r>
          </a:p>
          <a:p>
            <a:r>
              <a:rPr lang="en-GB" sz="1400" dirty="0"/>
              <a:t>Koch, M. &amp; Harris, M. (2014) </a:t>
            </a:r>
            <a:r>
              <a:rPr lang="en-GB" sz="1400" i="1" dirty="0"/>
              <a:t>RTPI Membership Survey 2013 – Summary results</a:t>
            </a:r>
            <a:r>
              <a:rPr lang="en-GB" sz="1400" dirty="0"/>
              <a:t>, Royal Town Planning Institute, London.</a:t>
            </a:r>
          </a:p>
          <a:p>
            <a:r>
              <a:rPr lang="en-US" sz="1400" dirty="0"/>
              <a:t>Lauria, M. &amp; Long, M. (2017) Planning Experience and Planners’ Ethics, </a:t>
            </a:r>
            <a:r>
              <a:rPr lang="en-US" sz="1400" i="1" dirty="0"/>
              <a:t>Journal of the American Planning Association</a:t>
            </a:r>
            <a:r>
              <a:rPr lang="en-US" sz="1400" dirty="0"/>
              <a:t>, vol. 83 (2),</a:t>
            </a:r>
            <a:r>
              <a:rPr lang="en-US" sz="1400" b="1" dirty="0"/>
              <a:t> </a:t>
            </a:r>
            <a:r>
              <a:rPr lang="en-US" sz="1400" dirty="0"/>
              <a:t>pp. 202-220.</a:t>
            </a:r>
            <a:endParaRPr lang="en-GB" sz="1400" dirty="0"/>
          </a:p>
          <a:p>
            <a:r>
              <a:rPr lang="en-GB" sz="1400" dirty="0" err="1"/>
              <a:t>Loh</a:t>
            </a:r>
            <a:r>
              <a:rPr lang="en-GB" sz="1400" dirty="0"/>
              <a:t>, C.G. &amp; Norton, R.K. (2013) 'Planning Consultants and Local Planning', </a:t>
            </a:r>
            <a:r>
              <a:rPr lang="en-GB" sz="1400" i="1" dirty="0"/>
              <a:t>Journal of the American Planning Association</a:t>
            </a:r>
            <a:r>
              <a:rPr lang="en-GB" sz="1400" dirty="0"/>
              <a:t>, vol. 79, no. 2,</a:t>
            </a:r>
            <a:r>
              <a:rPr lang="en-GB" sz="1400" b="1" dirty="0"/>
              <a:t> </a:t>
            </a:r>
            <a:r>
              <a:rPr lang="en-GB" sz="1400" dirty="0"/>
              <a:t>pp. 138-147.</a:t>
            </a:r>
          </a:p>
          <a:p>
            <a:r>
              <a:rPr lang="en-GB" sz="1400" dirty="0"/>
              <a:t>RTPI (2019) </a:t>
            </a:r>
            <a:r>
              <a:rPr lang="en-GB" sz="1400" i="1" dirty="0"/>
              <a:t>The UK Planning Profession in 2019: Statistics on the size and make-up of the planning profession in the UK</a:t>
            </a:r>
            <a:r>
              <a:rPr lang="en-GB" sz="1400" dirty="0"/>
              <a:t>, Royal Town Planning Institute, London.</a:t>
            </a:r>
          </a:p>
          <a:p>
            <a:r>
              <a:rPr lang="en-GB" sz="1400" dirty="0"/>
              <a:t>Slade, D., Gunn, S. &amp; </a:t>
            </a:r>
            <a:r>
              <a:rPr lang="en-GB" sz="1400" dirty="0" err="1"/>
              <a:t>Schoneboom</a:t>
            </a:r>
            <a:r>
              <a:rPr lang="en-GB" sz="1400" dirty="0"/>
              <a:t>, A. (2019) </a:t>
            </a:r>
            <a:r>
              <a:rPr lang="en-GB" sz="1400" i="1" dirty="0"/>
              <a:t>Serving the Public Interest? The reorganisation of UK planning services in an era of reluctant outsourcing</a:t>
            </a:r>
            <a:r>
              <a:rPr lang="en-GB" sz="1400" dirty="0"/>
              <a:t>, Royal Town Planning Institute, London.</a:t>
            </a:r>
          </a:p>
          <a:p>
            <a:r>
              <a:rPr lang="en-GB" sz="1400" dirty="0" err="1"/>
              <a:t>Taşan-Kok</a:t>
            </a:r>
            <a:r>
              <a:rPr lang="en-GB" sz="1400" dirty="0"/>
              <a:t>, T. &amp; </a:t>
            </a:r>
            <a:r>
              <a:rPr lang="en-GB" sz="1400" dirty="0" err="1"/>
              <a:t>Penpecioğlu</a:t>
            </a:r>
            <a:r>
              <a:rPr lang="en-GB" sz="1400" dirty="0"/>
              <a:t>, M. (2018) Confronted and Disappointed? Struggle of Turkish Planners against Authoritarian State-Regulated Urban </a:t>
            </a:r>
            <a:r>
              <a:rPr lang="en-GB" sz="1400" dirty="0" err="1"/>
              <a:t>Developmen</a:t>
            </a:r>
            <a:r>
              <a:rPr lang="en-GB" sz="1400" dirty="0"/>
              <a:t>, in T. </a:t>
            </a:r>
            <a:r>
              <a:rPr lang="en-GB" sz="1400" dirty="0" err="1"/>
              <a:t>Tasan-Kok</a:t>
            </a:r>
            <a:r>
              <a:rPr lang="en-GB" sz="1400" dirty="0"/>
              <a:t> &amp; M. </a:t>
            </a:r>
            <a:r>
              <a:rPr lang="en-GB" sz="1400" dirty="0" err="1"/>
              <a:t>Oranje</a:t>
            </a:r>
            <a:r>
              <a:rPr lang="en-GB" sz="1400" dirty="0"/>
              <a:t> (eds), </a:t>
            </a:r>
            <a:r>
              <a:rPr lang="en-GB" sz="1400" i="1" dirty="0"/>
              <a:t>From Student to Urban Planner: Young Practitioners’ Reflections on Contemporary Ethical Challenges</a:t>
            </a:r>
            <a:r>
              <a:rPr lang="en-GB" sz="1400" dirty="0"/>
              <a:t>, Routledge, Abingdon, pp. 107-123.</a:t>
            </a:r>
          </a:p>
          <a:p>
            <a:endParaRPr lang="en-GB" sz="1400" i="1" dirty="0"/>
          </a:p>
        </p:txBody>
      </p:sp>
      <p:sp>
        <p:nvSpPr>
          <p:cNvPr id="3" name="Title 2">
            <a:extLst>
              <a:ext uri="{FF2B5EF4-FFF2-40B4-BE49-F238E27FC236}">
                <a16:creationId xmlns:a16="http://schemas.microsoft.com/office/drawing/2014/main" id="{9FAFE69A-816F-4A2E-9740-FAD4571B3A09}"/>
              </a:ext>
            </a:extLst>
          </p:cNvPr>
          <p:cNvSpPr>
            <a:spLocks noGrp="1"/>
          </p:cNvSpPr>
          <p:nvPr>
            <p:ph type="title"/>
          </p:nvPr>
        </p:nvSpPr>
        <p:spPr/>
        <p:txBody>
          <a:bodyPr/>
          <a:lstStyle/>
          <a:p>
            <a:r>
              <a:rPr lang="en-GB" dirty="0"/>
              <a:t>References</a:t>
            </a:r>
          </a:p>
        </p:txBody>
      </p:sp>
    </p:spTree>
    <p:extLst>
      <p:ext uri="{BB962C8B-B14F-4D97-AF65-F5344CB8AC3E}">
        <p14:creationId xmlns:p14="http://schemas.microsoft.com/office/powerpoint/2010/main" val="1156413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05000" y="2636912"/>
            <a:ext cx="8407893" cy="1872209"/>
          </a:xfrm>
        </p:spPr>
        <p:txBody>
          <a:bodyPr>
            <a:noAutofit/>
          </a:bodyPr>
          <a:lstStyle/>
          <a:p>
            <a:r>
              <a:rPr lang="en-GB" sz="3200" dirty="0"/>
              <a:t>Email: john.sturzaker@liverpool.ac.uk</a:t>
            </a:r>
          </a:p>
          <a:p>
            <a:r>
              <a:rPr lang="en-GB" sz="3200" dirty="0"/>
              <a:t>Tel: +44 (0)151 794 3109</a:t>
            </a:r>
          </a:p>
        </p:txBody>
      </p:sp>
      <p:sp>
        <p:nvSpPr>
          <p:cNvPr id="3" name="Title 2"/>
          <p:cNvSpPr>
            <a:spLocks noGrp="1"/>
          </p:cNvSpPr>
          <p:nvPr>
            <p:ph type="title"/>
          </p:nvPr>
        </p:nvSpPr>
        <p:spPr/>
        <p:txBody>
          <a:bodyPr/>
          <a:lstStyle/>
          <a:p>
            <a:r>
              <a:rPr lang="en-GB" dirty="0"/>
              <a:t>Contact details</a:t>
            </a:r>
          </a:p>
        </p:txBody>
      </p:sp>
    </p:spTree>
    <p:extLst>
      <p:ext uri="{BB962C8B-B14F-4D97-AF65-F5344CB8AC3E}">
        <p14:creationId xmlns:p14="http://schemas.microsoft.com/office/powerpoint/2010/main" val="338486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The (changing) nature of the planning profession in the UK</a:t>
            </a:r>
          </a:p>
          <a:p>
            <a:r>
              <a:rPr lang="en-GB" dirty="0"/>
              <a:t>What does it mean to be a planner?</a:t>
            </a:r>
          </a:p>
          <a:p>
            <a:r>
              <a:rPr lang="en-GB" dirty="0"/>
              <a:t>Whence the private sector planner?</a:t>
            </a:r>
          </a:p>
          <a:p>
            <a:r>
              <a:rPr lang="en-GB" dirty="0"/>
              <a:t>Public vs. Private?</a:t>
            </a:r>
          </a:p>
          <a:p>
            <a:r>
              <a:rPr lang="en-GB" dirty="0"/>
              <a:t>Our Project</a:t>
            </a:r>
          </a:p>
          <a:p>
            <a:r>
              <a:rPr lang="en-GB" dirty="0"/>
              <a:t>Emerging findings</a:t>
            </a:r>
          </a:p>
          <a:p>
            <a:r>
              <a:rPr lang="en-GB" dirty="0"/>
              <a:t>Summary</a:t>
            </a:r>
          </a:p>
        </p:txBody>
      </p:sp>
      <p:sp>
        <p:nvSpPr>
          <p:cNvPr id="3" name="Title 2"/>
          <p:cNvSpPr>
            <a:spLocks noGrp="1"/>
          </p:cNvSpPr>
          <p:nvPr>
            <p:ph type="title"/>
          </p:nvPr>
        </p:nvSpPr>
        <p:spPr/>
        <p:txBody>
          <a:bodyPr/>
          <a:lstStyle/>
          <a:p>
            <a:r>
              <a:rPr lang="en-GB" dirty="0"/>
              <a:t>contents</a:t>
            </a:r>
          </a:p>
        </p:txBody>
      </p:sp>
    </p:spTree>
    <p:extLst>
      <p:ext uri="{BB962C8B-B14F-4D97-AF65-F5344CB8AC3E}">
        <p14:creationId xmlns:p14="http://schemas.microsoft.com/office/powerpoint/2010/main" val="3286724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5A293-0946-4D44-B3F4-0E01FE7E7831}"/>
              </a:ext>
            </a:extLst>
          </p:cNvPr>
          <p:cNvSpPr>
            <a:spLocks noGrp="1"/>
          </p:cNvSpPr>
          <p:nvPr>
            <p:ph type="title"/>
          </p:nvPr>
        </p:nvSpPr>
        <p:spPr/>
        <p:txBody>
          <a:bodyPr/>
          <a:lstStyle/>
          <a:p>
            <a:r>
              <a:rPr lang="en-GB" dirty="0"/>
              <a:t>The (Changing) Nature of the Planning Profession in the UK</a:t>
            </a:r>
          </a:p>
        </p:txBody>
      </p:sp>
      <p:sp>
        <p:nvSpPr>
          <p:cNvPr id="3" name="Content Placeholder 2">
            <a:extLst>
              <a:ext uri="{FF2B5EF4-FFF2-40B4-BE49-F238E27FC236}">
                <a16:creationId xmlns:a16="http://schemas.microsoft.com/office/drawing/2014/main" id="{C7BDB52C-67B1-4A72-8D14-6A123D52F0D6}"/>
              </a:ext>
            </a:extLst>
          </p:cNvPr>
          <p:cNvSpPr>
            <a:spLocks noGrp="1"/>
          </p:cNvSpPr>
          <p:nvPr>
            <p:ph idx="1"/>
          </p:nvPr>
        </p:nvSpPr>
        <p:spPr/>
        <p:txBody>
          <a:bodyPr>
            <a:normAutofit lnSpcReduction="10000"/>
          </a:bodyPr>
          <a:lstStyle/>
          <a:p>
            <a:r>
              <a:rPr lang="en-GB" dirty="0"/>
              <a:t>In the UK, when it was introduced, Planning rested ‘on notions of an extension of public control over private interests in land and property’ (Cherry, 1996, p. 17)</a:t>
            </a:r>
          </a:p>
          <a:p>
            <a:r>
              <a:rPr lang="en-GB" dirty="0"/>
              <a:t>Through the 1909 Housing &amp; Town Planning Act ‘statutory town planning became a new function of local government’ (Cherry, 1996, p. 18).</a:t>
            </a:r>
          </a:p>
          <a:p>
            <a:r>
              <a:rPr lang="en-GB" dirty="0"/>
              <a:t>RTPI members have a duty “to advance the science and art of planning (including town and country and spatial planning) for the benefit of the public” under the RTPI’s Royal Charter.</a:t>
            </a:r>
          </a:p>
          <a:p>
            <a:r>
              <a:rPr lang="en-GB" dirty="0"/>
              <a:t>In 1996, only 18% of RTPI members worked in the private sector (Campbell &amp; Marshall, 2000). This rose slightly to 22% in 2013 (Koch &amp; Harris, 2014), but is now at least 39% (RTPI, 2019).</a:t>
            </a:r>
          </a:p>
        </p:txBody>
      </p:sp>
    </p:spTree>
    <p:extLst>
      <p:ext uri="{BB962C8B-B14F-4D97-AF65-F5344CB8AC3E}">
        <p14:creationId xmlns:p14="http://schemas.microsoft.com/office/powerpoint/2010/main" val="4264609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E0E87B2-8490-4F9E-A3CD-20468759399A}"/>
              </a:ext>
            </a:extLst>
          </p:cNvPr>
          <p:cNvPicPr>
            <a:picLocks noChangeAspect="1"/>
          </p:cNvPicPr>
          <p:nvPr/>
        </p:nvPicPr>
        <p:blipFill>
          <a:blip r:embed="rId3"/>
          <a:stretch>
            <a:fillRect/>
          </a:stretch>
        </p:blipFill>
        <p:spPr>
          <a:xfrm>
            <a:off x="276898" y="377148"/>
            <a:ext cx="11638204" cy="5133007"/>
          </a:xfrm>
          <a:prstGeom prst="rect">
            <a:avLst/>
          </a:prstGeom>
        </p:spPr>
      </p:pic>
      <p:sp>
        <p:nvSpPr>
          <p:cNvPr id="5" name="Rectangle 4">
            <a:extLst>
              <a:ext uri="{FF2B5EF4-FFF2-40B4-BE49-F238E27FC236}">
                <a16:creationId xmlns:a16="http://schemas.microsoft.com/office/drawing/2014/main" id="{16944642-3118-4A33-BAA2-C32F14B0C7B9}"/>
              </a:ext>
            </a:extLst>
          </p:cNvPr>
          <p:cNvSpPr/>
          <p:nvPr/>
        </p:nvSpPr>
        <p:spPr>
          <a:xfrm>
            <a:off x="2063552" y="5510155"/>
            <a:ext cx="8496944" cy="1200329"/>
          </a:xfrm>
          <a:prstGeom prst="rect">
            <a:avLst/>
          </a:prstGeom>
        </p:spPr>
        <p:txBody>
          <a:bodyPr wrap="square">
            <a:spAutoFit/>
          </a:bodyPr>
          <a:lstStyle/>
          <a:p>
            <a:pPr algn="ctr"/>
            <a:r>
              <a:rPr lang="en-GB" sz="2400" dirty="0">
                <a:solidFill>
                  <a:schemeClr val="tx2"/>
                </a:solidFill>
              </a:rPr>
              <a:t>Proportion of planners in the UK working in the public and private sectors over time – using ONS data</a:t>
            </a:r>
          </a:p>
          <a:p>
            <a:pPr algn="r"/>
            <a:r>
              <a:rPr lang="en-GB" sz="2400" dirty="0">
                <a:solidFill>
                  <a:schemeClr val="tx2"/>
                </a:solidFill>
              </a:rPr>
              <a:t>(Kenny, 2019, p. 14)</a:t>
            </a:r>
          </a:p>
        </p:txBody>
      </p:sp>
    </p:spTree>
    <p:extLst>
      <p:ext uri="{BB962C8B-B14F-4D97-AF65-F5344CB8AC3E}">
        <p14:creationId xmlns:p14="http://schemas.microsoft.com/office/powerpoint/2010/main" val="974763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635112-4F3A-4A1A-9492-7632ACE6D086}"/>
              </a:ext>
            </a:extLst>
          </p:cNvPr>
          <p:cNvSpPr>
            <a:spLocks noGrp="1"/>
          </p:cNvSpPr>
          <p:nvPr>
            <p:ph idx="1"/>
          </p:nvPr>
        </p:nvSpPr>
        <p:spPr/>
        <p:txBody>
          <a:bodyPr>
            <a:normAutofit/>
          </a:bodyPr>
          <a:lstStyle/>
          <a:p>
            <a:r>
              <a:rPr lang="en-GB" dirty="0"/>
              <a:t>The absence of the private sector planner from Albrecht’s definitions of activist planners suggests, perhaps, that they are not perceived as Planners at all. These narratives fail to explore the idea that the private sector planner may be able to simultaneously pursue profit and serve the public interest, or even – and perhaps more radically – the idea that the private sector planner may even, in some contexts, be better placed to pursue notions of the public interest from outside the strictures of the political and regulatory state setting.</a:t>
            </a:r>
          </a:p>
          <a:p>
            <a:r>
              <a:rPr lang="en-GB" dirty="0"/>
              <a:t>Our anecdotal experience is that many of the private sector planners we know are what we would consider to be motivated by achieving good planning outcomes.</a:t>
            </a:r>
          </a:p>
        </p:txBody>
      </p:sp>
      <p:sp>
        <p:nvSpPr>
          <p:cNvPr id="3" name="Title 2">
            <a:extLst>
              <a:ext uri="{FF2B5EF4-FFF2-40B4-BE49-F238E27FC236}">
                <a16:creationId xmlns:a16="http://schemas.microsoft.com/office/drawing/2014/main" id="{7FC759B7-179E-456A-BAFC-F3A665FA4411}"/>
              </a:ext>
            </a:extLst>
          </p:cNvPr>
          <p:cNvSpPr>
            <a:spLocks noGrp="1"/>
          </p:cNvSpPr>
          <p:nvPr>
            <p:ph type="title"/>
          </p:nvPr>
        </p:nvSpPr>
        <p:spPr/>
        <p:txBody>
          <a:bodyPr/>
          <a:lstStyle/>
          <a:p>
            <a:r>
              <a:rPr lang="en-GB" dirty="0"/>
              <a:t>Whence the private sector planner?</a:t>
            </a:r>
          </a:p>
        </p:txBody>
      </p:sp>
    </p:spTree>
    <p:extLst>
      <p:ext uri="{BB962C8B-B14F-4D97-AF65-F5344CB8AC3E}">
        <p14:creationId xmlns:p14="http://schemas.microsoft.com/office/powerpoint/2010/main" val="697662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3EAC58-D0DA-4D0C-B8F5-2ACEA19849D9}"/>
              </a:ext>
            </a:extLst>
          </p:cNvPr>
          <p:cNvSpPr>
            <a:spLocks noGrp="1"/>
          </p:cNvSpPr>
          <p:nvPr>
            <p:ph idx="1"/>
          </p:nvPr>
        </p:nvSpPr>
        <p:spPr/>
        <p:txBody>
          <a:bodyPr/>
          <a:lstStyle/>
          <a:p>
            <a:r>
              <a:rPr lang="en-GB" dirty="0" err="1"/>
              <a:t>Loh</a:t>
            </a:r>
            <a:r>
              <a:rPr lang="en-GB" dirty="0"/>
              <a:t> and Norton (2013) spoke to public and private sector Planners in the US, and whilst each group thought they behaved more ethically than the other, in fact there was ‘a remarkable degree of convergence in the professional values of practicing planners’ (</a:t>
            </a:r>
            <a:r>
              <a:rPr lang="en-GB" dirty="0" err="1"/>
              <a:t>Loh</a:t>
            </a:r>
            <a:r>
              <a:rPr lang="en-GB" dirty="0"/>
              <a:t> &amp; Norton, 2013, p. 146), regardless of employer.</a:t>
            </a:r>
          </a:p>
          <a:p>
            <a:r>
              <a:rPr lang="en-GB" dirty="0"/>
              <a:t>A recent study of Planners in the UK, focusing particularly on private sector planners working on consultancy projects for public sector clients, likewise noted that in that context there were few sectoral differences in how Planners tried to behave (Slade et al., 2019).</a:t>
            </a:r>
          </a:p>
          <a:p>
            <a:endParaRPr lang="en-GB" dirty="0"/>
          </a:p>
        </p:txBody>
      </p:sp>
      <p:sp>
        <p:nvSpPr>
          <p:cNvPr id="3" name="Title 2">
            <a:extLst>
              <a:ext uri="{FF2B5EF4-FFF2-40B4-BE49-F238E27FC236}">
                <a16:creationId xmlns:a16="http://schemas.microsoft.com/office/drawing/2014/main" id="{31C4A12D-1BEE-4E3D-AB0F-89A7C756A2A0}"/>
              </a:ext>
            </a:extLst>
          </p:cNvPr>
          <p:cNvSpPr>
            <a:spLocks noGrp="1"/>
          </p:cNvSpPr>
          <p:nvPr>
            <p:ph type="title"/>
          </p:nvPr>
        </p:nvSpPr>
        <p:spPr/>
        <p:txBody>
          <a:bodyPr/>
          <a:lstStyle/>
          <a:p>
            <a:r>
              <a:rPr lang="en-GB" dirty="0"/>
              <a:t>Public vs. Private?</a:t>
            </a:r>
          </a:p>
        </p:txBody>
      </p:sp>
    </p:spTree>
    <p:extLst>
      <p:ext uri="{BB962C8B-B14F-4D97-AF65-F5344CB8AC3E}">
        <p14:creationId xmlns:p14="http://schemas.microsoft.com/office/powerpoint/2010/main" val="906374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5C0AC1-AAE0-49CA-8648-A72EE1C82BAD}"/>
              </a:ext>
            </a:extLst>
          </p:cNvPr>
          <p:cNvSpPr>
            <a:spLocks noGrp="1"/>
          </p:cNvSpPr>
          <p:nvPr>
            <p:ph idx="1"/>
          </p:nvPr>
        </p:nvSpPr>
        <p:spPr/>
        <p:txBody>
          <a:bodyPr/>
          <a:lstStyle/>
          <a:p>
            <a:r>
              <a:rPr lang="en-GB" dirty="0"/>
              <a:t>How do Planners in the UK, particularly the c. 40% who work in the private sector, try to meet their professional obligation to advance the public interest?</a:t>
            </a:r>
          </a:p>
          <a:p>
            <a:r>
              <a:rPr lang="en-GB" dirty="0"/>
              <a:t>How do the ethical requirements of their profession and the demands of their clients intersect?</a:t>
            </a:r>
          </a:p>
          <a:p>
            <a:r>
              <a:rPr lang="en-GB" dirty="0"/>
              <a:t>What factors contribute to their decision-making?</a:t>
            </a:r>
          </a:p>
          <a:p>
            <a:r>
              <a:rPr lang="en-GB" dirty="0"/>
              <a:t>We are interviewing, on an </a:t>
            </a:r>
            <a:r>
              <a:rPr lang="en-GB" i="1" dirty="0"/>
              <a:t>ad hoc</a:t>
            </a:r>
            <a:r>
              <a:rPr lang="en-GB" dirty="0"/>
              <a:t> basis, people we know in planning – highly un-robust methodology (so far)!</a:t>
            </a:r>
          </a:p>
          <a:p>
            <a:r>
              <a:rPr lang="en-GB" dirty="0"/>
              <a:t>So far we have interviewed nine planners working in the private sector and two in the public sector (the latter after several interviewees told us they thought it was harder to act ethically in the public sector)</a:t>
            </a:r>
          </a:p>
        </p:txBody>
      </p:sp>
      <p:sp>
        <p:nvSpPr>
          <p:cNvPr id="3" name="Title 2">
            <a:extLst>
              <a:ext uri="{FF2B5EF4-FFF2-40B4-BE49-F238E27FC236}">
                <a16:creationId xmlns:a16="http://schemas.microsoft.com/office/drawing/2014/main" id="{50285016-FBE1-4E69-9D8A-4955F615FD99}"/>
              </a:ext>
            </a:extLst>
          </p:cNvPr>
          <p:cNvSpPr>
            <a:spLocks noGrp="1"/>
          </p:cNvSpPr>
          <p:nvPr>
            <p:ph type="title"/>
          </p:nvPr>
        </p:nvSpPr>
        <p:spPr/>
        <p:txBody>
          <a:bodyPr/>
          <a:lstStyle/>
          <a:p>
            <a:r>
              <a:rPr lang="en-GB" dirty="0"/>
              <a:t>Our project</a:t>
            </a:r>
          </a:p>
        </p:txBody>
      </p:sp>
    </p:spTree>
    <p:extLst>
      <p:ext uri="{BB962C8B-B14F-4D97-AF65-F5344CB8AC3E}">
        <p14:creationId xmlns:p14="http://schemas.microsoft.com/office/powerpoint/2010/main" val="947044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382E35-7FA4-4690-B0FA-82AF0FBFD90D}"/>
              </a:ext>
            </a:extLst>
          </p:cNvPr>
          <p:cNvSpPr>
            <a:spLocks noGrp="1"/>
          </p:cNvSpPr>
          <p:nvPr>
            <p:ph idx="1"/>
          </p:nvPr>
        </p:nvSpPr>
        <p:spPr/>
        <p:txBody>
          <a:bodyPr>
            <a:normAutofit fontScale="92500" lnSpcReduction="20000"/>
          </a:bodyPr>
          <a:lstStyle/>
          <a:p>
            <a:pPr lvl="0"/>
            <a:r>
              <a:rPr lang="en-GB" dirty="0"/>
              <a:t>“virtue ethics, which are aspirational and based on the moral character of the decision maker and not on the outcome of the decision… Planners making decisions using a virtuous framework will do as they perceive someone who they respect would do… Virtue ethics suggests that the planner does the ethical thing because it is moral, not because of the impact on others”.</a:t>
            </a:r>
          </a:p>
          <a:p>
            <a:pPr lvl="0"/>
            <a:r>
              <a:rPr lang="en-GB" dirty="0"/>
              <a:t>“deontic ethics, which stress following accepted rules of </a:t>
            </a:r>
            <a:r>
              <a:rPr lang="en-GB" dirty="0" err="1"/>
              <a:t>behavior</a:t>
            </a:r>
            <a:r>
              <a:rPr lang="en-GB" dirty="0"/>
              <a:t> and are not based on the outcome of the decision… [it] is summed up with the golden rule: Treat others as you would want to be treated. But more clearly it is: Do not treat anyone in a way you would not want to be treated”</a:t>
            </a:r>
          </a:p>
          <a:p>
            <a:r>
              <a:rPr lang="en-GB" dirty="0"/>
              <a:t>“utilitarian ethics, which depend solely on the outcomes or consequences of the decision… The ethical thing to do is the thing that results in, unit for unit, more good than harm. Utilitarianism focuses on maximizing utility and reducing suffering for the entire community”.</a:t>
            </a:r>
          </a:p>
          <a:p>
            <a:pPr marL="45720" indent="0" algn="r">
              <a:buNone/>
            </a:pPr>
            <a:r>
              <a:rPr lang="en-GB" dirty="0"/>
              <a:t>(Lauria &amp; Long, 2017, p. 205)</a:t>
            </a:r>
          </a:p>
        </p:txBody>
      </p:sp>
      <p:sp>
        <p:nvSpPr>
          <p:cNvPr id="3" name="Title 2">
            <a:extLst>
              <a:ext uri="{FF2B5EF4-FFF2-40B4-BE49-F238E27FC236}">
                <a16:creationId xmlns:a16="http://schemas.microsoft.com/office/drawing/2014/main" id="{490F227E-A51F-46ED-A0B6-B8FACDE546D2}"/>
              </a:ext>
            </a:extLst>
          </p:cNvPr>
          <p:cNvSpPr>
            <a:spLocks noGrp="1"/>
          </p:cNvSpPr>
          <p:nvPr>
            <p:ph type="title"/>
          </p:nvPr>
        </p:nvSpPr>
        <p:spPr/>
        <p:txBody>
          <a:bodyPr/>
          <a:lstStyle/>
          <a:p>
            <a:r>
              <a:rPr lang="en-GB" dirty="0"/>
              <a:t>Types of Ethics in US AICP Code:</a:t>
            </a:r>
          </a:p>
        </p:txBody>
      </p:sp>
    </p:spTree>
    <p:extLst>
      <p:ext uri="{BB962C8B-B14F-4D97-AF65-F5344CB8AC3E}">
        <p14:creationId xmlns:p14="http://schemas.microsoft.com/office/powerpoint/2010/main" val="2400173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BB4819-B483-413D-AA9A-8607E8EC06E1}"/>
              </a:ext>
            </a:extLst>
          </p:cNvPr>
          <p:cNvSpPr>
            <a:spLocks noGrp="1"/>
          </p:cNvSpPr>
          <p:nvPr>
            <p:ph idx="1"/>
          </p:nvPr>
        </p:nvSpPr>
        <p:spPr/>
        <p:txBody>
          <a:bodyPr>
            <a:normAutofit fontScale="92500" lnSpcReduction="10000"/>
          </a:bodyPr>
          <a:lstStyle/>
          <a:p>
            <a:r>
              <a:rPr lang="en-GB" dirty="0"/>
              <a:t>Some private sector organisations have ethics and/or the public interest as part of their founding principles or as rhetorically central to their business identity. This is part of their corporate induction, and they are regularly reminded to speak to clients about these principles (for example, Arup – see </a:t>
            </a:r>
            <a:r>
              <a:rPr lang="en-GB" dirty="0">
                <a:hlinkClick r:id="rId3"/>
              </a:rPr>
              <a:t>https://www.arup.com/perspectives/publications/speeches-and-lectures/section/ove-arup-key-speech</a:t>
            </a:r>
            <a:r>
              <a:rPr lang="en-GB" dirty="0"/>
              <a:t>).</a:t>
            </a:r>
          </a:p>
          <a:p>
            <a:r>
              <a:rPr lang="en-GB" dirty="0"/>
              <a:t>This is not the case in most organisations, where the ethical position to be adopted appears to a very large extent to come from senior management.</a:t>
            </a:r>
          </a:p>
          <a:p>
            <a:r>
              <a:rPr lang="en-GB" dirty="0"/>
              <a:t>In some cases, particular (types of) organisations attract particular (types of) people to work there, who might then reinforce a position – positive or negative.</a:t>
            </a:r>
          </a:p>
          <a:p>
            <a:r>
              <a:rPr lang="en-GB" dirty="0"/>
              <a:t>In other cases, organisations working in the same, or very similar, sectors, can have very different ethical positions re what they will and will not do.</a:t>
            </a:r>
          </a:p>
        </p:txBody>
      </p:sp>
      <p:sp>
        <p:nvSpPr>
          <p:cNvPr id="3" name="Title 2">
            <a:extLst>
              <a:ext uri="{FF2B5EF4-FFF2-40B4-BE49-F238E27FC236}">
                <a16:creationId xmlns:a16="http://schemas.microsoft.com/office/drawing/2014/main" id="{52F161DD-B59E-4872-A5B3-B600653D9838}"/>
              </a:ext>
            </a:extLst>
          </p:cNvPr>
          <p:cNvSpPr>
            <a:spLocks noGrp="1"/>
          </p:cNvSpPr>
          <p:nvPr>
            <p:ph type="title"/>
          </p:nvPr>
        </p:nvSpPr>
        <p:spPr/>
        <p:txBody>
          <a:bodyPr/>
          <a:lstStyle/>
          <a:p>
            <a:r>
              <a:rPr lang="en-GB" dirty="0"/>
              <a:t>Emerging Findings</a:t>
            </a:r>
          </a:p>
        </p:txBody>
      </p:sp>
    </p:spTree>
    <p:extLst>
      <p:ext uri="{BB962C8B-B14F-4D97-AF65-F5344CB8AC3E}">
        <p14:creationId xmlns:p14="http://schemas.microsoft.com/office/powerpoint/2010/main" val="2496130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A7F0A86286E454BAA62B1CD43C395E0" ma:contentTypeVersion="13" ma:contentTypeDescription="Create a new document." ma:contentTypeScope="" ma:versionID="42c2eec2cd92022e554c29b1918ee6db">
  <xsd:schema xmlns:xsd="http://www.w3.org/2001/XMLSchema" xmlns:xs="http://www.w3.org/2001/XMLSchema" xmlns:p="http://schemas.microsoft.com/office/2006/metadata/properties" xmlns:ns3="8518406e-c1f7-400e-88f9-64c460a99e61" xmlns:ns4="4edea22a-393d-48cf-8590-c8b64a0e3d24" targetNamespace="http://schemas.microsoft.com/office/2006/metadata/properties" ma:root="true" ma:fieldsID="4ae229a143a1b4a81e271c343694898a" ns3:_="" ns4:_="">
    <xsd:import namespace="8518406e-c1f7-400e-88f9-64c460a99e61"/>
    <xsd:import namespace="4edea22a-393d-48cf-8590-c8b64a0e3d2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18406e-c1f7-400e-88f9-64c460a99e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edea22a-393d-48cf-8590-c8b64a0e3d2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87BF7F-367C-47D0-A43F-B9701248FC26}">
  <ds:schemaRefs>
    <ds:schemaRef ds:uri="http://schemas.microsoft.com/sharepoint/v3/contenttype/forms"/>
  </ds:schemaRefs>
</ds:datastoreItem>
</file>

<file path=customXml/itemProps2.xml><?xml version="1.0" encoding="utf-8"?>
<ds:datastoreItem xmlns:ds="http://schemas.openxmlformats.org/officeDocument/2006/customXml" ds:itemID="{00043965-7EB1-4CD7-86CB-301005F41F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18406e-c1f7-400e-88f9-64c460a99e61"/>
    <ds:schemaRef ds:uri="4edea22a-393d-48cf-8590-c8b64a0e3d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2B7783-FF56-41EF-A9A2-F39D19D4BC7F}">
  <ds:schemaRefs>
    <ds:schemaRef ds:uri="4edea22a-393d-48cf-8590-c8b64a0e3d24"/>
    <ds:schemaRef ds:uri="http://purl.org/dc/terms/"/>
    <ds:schemaRef ds:uri="http://schemas.openxmlformats.org/package/2006/metadata/core-properties"/>
    <ds:schemaRef ds:uri="http://purl.org/dc/dcmitype/"/>
    <ds:schemaRef ds:uri="http://schemas.microsoft.com/office/infopath/2007/PartnerControls"/>
    <ds:schemaRef ds:uri="8518406e-c1f7-400e-88f9-64c460a99e61"/>
    <ds:schemaRef ds:uri="http://purl.org/dc/elements/1.1/"/>
    <ds:schemaRef ds:uri="http://schemas.microsoft.com/office/2006/metadata/properties"/>
    <ds:schemaRef ds:uri="http://schemas.microsoft.com/office/2006/documentManagement/typ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Grid</Template>
  <TotalTime>596</TotalTime>
  <Words>2470</Words>
  <Application>Microsoft Office PowerPoint</Application>
  <PresentationFormat>Widescreen</PresentationFormat>
  <Paragraphs>139</Paragraphs>
  <Slides>17</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Franklin Gothic Medium</vt:lpstr>
      <vt:lpstr>Wingdings</vt:lpstr>
      <vt:lpstr>Wingdings 2</vt:lpstr>
      <vt:lpstr>Grid</vt:lpstr>
      <vt:lpstr>Why do private sector planners do what they do?  Ethics in An Increasingly diverse planning profession</vt:lpstr>
      <vt:lpstr>contents</vt:lpstr>
      <vt:lpstr>The (Changing) Nature of the Planning Profession in the UK</vt:lpstr>
      <vt:lpstr>PowerPoint Presentation</vt:lpstr>
      <vt:lpstr>Whence the private sector planner?</vt:lpstr>
      <vt:lpstr>Public vs. Private?</vt:lpstr>
      <vt:lpstr>Our project</vt:lpstr>
      <vt:lpstr>Types of Ethics in US AICP Code:</vt:lpstr>
      <vt:lpstr>Emerging Findings</vt:lpstr>
      <vt:lpstr>How does this work day-to-day?</vt:lpstr>
      <vt:lpstr>How does this work day-to-day? II</vt:lpstr>
      <vt:lpstr>How does this work day-to-day? III</vt:lpstr>
      <vt:lpstr>PowerPoint Presentation</vt:lpstr>
      <vt:lpstr>Meanwhile…</vt:lpstr>
      <vt:lpstr>summary</vt:lpstr>
      <vt:lpstr>References</vt:lpstr>
      <vt:lpstr>Contact details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Spatial Planning to Localism – Planning in England under the Coalition Government</dc:title>
  <dc:creator>John Sturzaker</dc:creator>
  <cp:lastModifiedBy>Hannah Hickman</cp:lastModifiedBy>
  <cp:revision>97</cp:revision>
  <dcterms:created xsi:type="dcterms:W3CDTF">2014-01-07T08:48:14Z</dcterms:created>
  <dcterms:modified xsi:type="dcterms:W3CDTF">2020-09-15T07:43:33Z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0x0101004A7F0A86286E454BAA62B1CD43C395E0</vt:lpwstr>
  </property>
</Properties>
</file>