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8" r:id="rId1"/>
  </p:sldMasterIdLst>
  <p:sldIdLst>
    <p:sldId id="256" r:id="rId2"/>
    <p:sldId id="257" r:id="rId3"/>
    <p:sldId id="262" r:id="rId4"/>
    <p:sldId id="263" r:id="rId5"/>
    <p:sldId id="258" r:id="rId6"/>
    <p:sldId id="259" r:id="rId7"/>
    <p:sldId id="264" r:id="rId8"/>
    <p:sldId id="265" r:id="rId9"/>
    <p:sldId id="266" r:id="rId10"/>
    <p:sldId id="267" r:id="rId11"/>
    <p:sldId id="269" r:id="rId12"/>
    <p:sldId id="270" r:id="rId13"/>
    <p:sldId id="260" r:id="rId14"/>
    <p:sldId id="261"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D2E3915-EBE7-4DB1-A670-784809E89EBD}" type="datetimeFigureOut">
              <a:rPr lang="en-GB" smtClean="0"/>
              <a:t>09/09/2015</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43710C0-C2F8-4DC1-AC4A-81B5514E612E}"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2E3915-EBE7-4DB1-A670-784809E89EBD}"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3710C0-C2F8-4DC1-AC4A-81B5514E612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D2E3915-EBE7-4DB1-A670-784809E89EBD}" type="datetimeFigureOut">
              <a:rPr lang="en-GB" smtClean="0"/>
              <a:t>09/09/2015</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43710C0-C2F8-4DC1-AC4A-81B5514E612E}"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D2E3915-EBE7-4DB1-A670-784809E89EBD}"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43710C0-C2F8-4DC1-AC4A-81B5514E612E}" type="slidenum">
              <a:rPr lang="en-GB" smtClean="0"/>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D2E3915-EBE7-4DB1-A670-784809E89EBD}" type="datetimeFigureOut">
              <a:rPr lang="en-GB" smtClean="0"/>
              <a:t>09/09/2015</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43710C0-C2F8-4DC1-AC4A-81B5514E612E}"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D2E3915-EBE7-4DB1-A670-784809E89EBD}" type="datetimeFigureOut">
              <a:rPr lang="en-GB" smtClean="0"/>
              <a:t>09/09/2015</a:t>
            </a:fld>
            <a:endParaRPr lang="en-GB"/>
          </a:p>
        </p:txBody>
      </p:sp>
      <p:sp>
        <p:nvSpPr>
          <p:cNvPr id="10" name="Slide Number Placeholder 9"/>
          <p:cNvSpPr>
            <a:spLocks noGrp="1"/>
          </p:cNvSpPr>
          <p:nvPr>
            <p:ph type="sldNum" sz="quarter" idx="16"/>
          </p:nvPr>
        </p:nvSpPr>
        <p:spPr/>
        <p:txBody>
          <a:bodyPr rtlCol="0"/>
          <a:lstStyle/>
          <a:p>
            <a:fld id="{843710C0-C2F8-4DC1-AC4A-81B5514E612E}" type="slidenum">
              <a:rPr lang="en-GB" smtClean="0"/>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D2E3915-EBE7-4DB1-A670-784809E89EBD}" type="datetimeFigureOut">
              <a:rPr lang="en-GB" smtClean="0"/>
              <a:t>09/09/2015</a:t>
            </a:fld>
            <a:endParaRPr lang="en-GB"/>
          </a:p>
        </p:txBody>
      </p:sp>
      <p:sp>
        <p:nvSpPr>
          <p:cNvPr id="12" name="Slide Number Placeholder 11"/>
          <p:cNvSpPr>
            <a:spLocks noGrp="1"/>
          </p:cNvSpPr>
          <p:nvPr>
            <p:ph type="sldNum" sz="quarter" idx="16"/>
          </p:nvPr>
        </p:nvSpPr>
        <p:spPr/>
        <p:txBody>
          <a:bodyPr rtlCol="0"/>
          <a:lstStyle/>
          <a:p>
            <a:fld id="{843710C0-C2F8-4DC1-AC4A-81B5514E612E}" type="slidenum">
              <a:rPr lang="en-GB" smtClean="0"/>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2E3915-EBE7-4DB1-A670-784809E89EBD}" type="datetimeFigureOut">
              <a:rPr lang="en-GB" smtClean="0"/>
              <a:t>09/09/2015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43710C0-C2F8-4DC1-AC4A-81B5514E612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E3915-EBE7-4DB1-A670-784809E89EBD}" type="datetimeFigureOut">
              <a:rPr lang="en-GB" smtClean="0"/>
              <a:t>09/09/2015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43710C0-C2F8-4DC1-AC4A-81B5514E612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D2E3915-EBE7-4DB1-A670-784809E89EBD}" type="datetimeFigureOut">
              <a:rPr lang="en-GB" smtClean="0"/>
              <a:t>09/09/2015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43710C0-C2F8-4DC1-AC4A-81B5514E612E}" type="slidenum">
              <a:rPr lang="en-GB" smtClean="0"/>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D2E3915-EBE7-4DB1-A670-784809E89EBD}" type="datetimeFigureOut">
              <a:rPr lang="en-GB" smtClean="0"/>
              <a:t>09/09/2015</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43710C0-C2F8-4DC1-AC4A-81B5514E612E}" type="slidenum">
              <a:rPr lang="en-GB" smtClean="0"/>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D2E3915-EBE7-4DB1-A670-784809E89EBD}" type="datetimeFigureOut">
              <a:rPr lang="en-GB" smtClean="0"/>
              <a:t>09/09/2015</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43710C0-C2F8-4DC1-AC4A-81B5514E612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Practice–based learning and tomorrow’s journalists</a:t>
            </a:r>
            <a:endParaRPr lang="en-GB" dirty="0"/>
          </a:p>
        </p:txBody>
      </p:sp>
      <p:sp>
        <p:nvSpPr>
          <p:cNvPr id="3" name="Subtitle 2"/>
          <p:cNvSpPr>
            <a:spLocks noGrp="1"/>
          </p:cNvSpPr>
          <p:nvPr>
            <p:ph type="subTitle" idx="1"/>
          </p:nvPr>
        </p:nvSpPr>
        <p:spPr/>
        <p:txBody>
          <a:bodyPr/>
          <a:lstStyle/>
          <a:p>
            <a:pPr algn="ctr"/>
            <a:r>
              <a:rPr lang="en-GB" dirty="0" smtClean="0"/>
              <a:t>By Myra Evans </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“I </a:t>
            </a:r>
            <a:r>
              <a:rPr lang="en-GB" dirty="0"/>
              <a:t>know it’s difficult when you’ve got a deadline breathing down your neck, but feedback throughout, because if I’ve got an interview in the morning, do the interview in the morning, get it edited by say one o’clock and then I’ve got another interview at five o’clock and I get feedback on that interview in between, that will tell you where you can go right or wrong and prepare you for the next interview. </a:t>
            </a:r>
            <a:r>
              <a:rPr lang="en-GB" dirty="0" smtClean="0"/>
              <a:t>“</a:t>
            </a:r>
            <a:endParaRPr lang="en-GB" dirty="0"/>
          </a:p>
        </p:txBody>
      </p:sp>
    </p:spTree>
    <p:extLst>
      <p:ext uri="{BB962C8B-B14F-4D97-AF65-F5344CB8AC3E}">
        <p14:creationId xmlns:p14="http://schemas.microsoft.com/office/powerpoint/2010/main" val="3409915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Preparation for industry</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a:t>“…the practical side was really beneficial because it helped me to get a placement in [name of place]. I went to [name of place] last summer and I worked in a TV station called [name of company]. To be honest it was really useful.”</a:t>
            </a:r>
          </a:p>
          <a:p>
            <a:endParaRPr lang="en-GB" dirty="0" smtClean="0"/>
          </a:p>
          <a:p>
            <a:r>
              <a:rPr lang="en-GB" dirty="0" smtClean="0"/>
              <a:t>“I </a:t>
            </a:r>
            <a:r>
              <a:rPr lang="en-GB" dirty="0"/>
              <a:t>just feel like I know what to do pretty much, the nice thing is that even though I don’t consider myself particularly talented on the TV or the broadcast side, I feel like I could go into a broadcast newsroom and know what to do</a:t>
            </a:r>
            <a:r>
              <a:rPr lang="en-GB" dirty="0" smtClean="0"/>
              <a:t>.” </a:t>
            </a:r>
            <a:endParaRPr lang="en-GB" dirty="0"/>
          </a:p>
        </p:txBody>
      </p:sp>
    </p:spTree>
    <p:extLst>
      <p:ext uri="{BB962C8B-B14F-4D97-AF65-F5344CB8AC3E}">
        <p14:creationId xmlns:p14="http://schemas.microsoft.com/office/powerpoint/2010/main" val="1598615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a:t>
            </a:r>
            <a:r>
              <a:rPr lang="en-GB" dirty="0"/>
              <a:t>everything that we’ve been taught on our news days is pretty much everything that we do every single day. So, like, news days alone are probably one of the most beneficial things for us because it’s more practical. And obviously we’re out and about doing practical things every day that, to be honest with you, news days have probably been the one thing that’s really done it for me, </a:t>
            </a:r>
            <a:r>
              <a:rPr lang="en-GB" dirty="0" smtClean="0"/>
              <a:t>anyway.”</a:t>
            </a:r>
            <a:endParaRPr lang="en-GB" dirty="0"/>
          </a:p>
        </p:txBody>
      </p:sp>
    </p:spTree>
    <p:extLst>
      <p:ext uri="{BB962C8B-B14F-4D97-AF65-F5344CB8AC3E}">
        <p14:creationId xmlns:p14="http://schemas.microsoft.com/office/powerpoint/2010/main" val="2591850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sz="quarter" idx="1"/>
          </p:nvPr>
        </p:nvSpPr>
        <p:spPr/>
        <p:txBody>
          <a:bodyPr/>
          <a:lstStyle/>
          <a:p>
            <a:r>
              <a:rPr lang="en-GB" dirty="0" smtClean="0"/>
              <a:t>Benefits of  “doing it for real” are widespread (work experience and industry skills)</a:t>
            </a:r>
          </a:p>
          <a:p>
            <a:r>
              <a:rPr lang="en-GB" dirty="0" smtClean="0"/>
              <a:t>Incremental autonomy that comes with the </a:t>
            </a:r>
            <a:r>
              <a:rPr lang="en-GB" dirty="0" err="1" smtClean="0"/>
              <a:t>scaffolded</a:t>
            </a:r>
            <a:r>
              <a:rPr lang="en-GB" dirty="0" smtClean="0"/>
              <a:t> learning employed on news days creates a deeper level of learning.</a:t>
            </a:r>
          </a:p>
          <a:p>
            <a:r>
              <a:rPr lang="en-GB" dirty="0" smtClean="0"/>
              <a:t>News days are a “safe place” to make mistakes.</a:t>
            </a:r>
          </a:p>
          <a:p>
            <a:r>
              <a:rPr lang="en-GB" dirty="0" smtClean="0"/>
              <a:t>Surprising amount of self-reflection.</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next?...</a:t>
            </a:r>
            <a:endParaRPr lang="en-GB" dirty="0"/>
          </a:p>
        </p:txBody>
      </p:sp>
      <p:sp>
        <p:nvSpPr>
          <p:cNvPr id="3" name="Content Placeholder 2"/>
          <p:cNvSpPr>
            <a:spLocks noGrp="1"/>
          </p:cNvSpPr>
          <p:nvPr>
            <p:ph sz="quarter" idx="1"/>
          </p:nvPr>
        </p:nvSpPr>
        <p:spPr/>
        <p:txBody>
          <a:bodyPr/>
          <a:lstStyle/>
          <a:p>
            <a:r>
              <a:rPr lang="en-GB" dirty="0" smtClean="0"/>
              <a:t>How do students who are less engaged with the news day pedagogy perceive news days?</a:t>
            </a:r>
          </a:p>
          <a:p>
            <a:r>
              <a:rPr lang="en-GB" dirty="0" smtClean="0"/>
              <a:t>Are the skills they learn on these days transferable into other professions?</a:t>
            </a:r>
          </a:p>
          <a:p>
            <a:r>
              <a:rPr lang="en-GB" dirty="0" smtClean="0"/>
              <a:t>Do employers value the news day skills and experiences when employing journalism graduates?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sz="quarter" idx="1"/>
          </p:nvPr>
        </p:nvSpPr>
        <p:spPr/>
        <p:txBody>
          <a:bodyPr/>
          <a:lstStyle/>
          <a:p>
            <a:r>
              <a:rPr lang="en-GB" dirty="0"/>
              <a:t>This work was supported by a writing bursary from the Centre for Moving Image Research at the University of the West of </a:t>
            </a:r>
            <a:r>
              <a:rPr lang="en-GB" dirty="0" smtClean="0"/>
              <a:t>England.</a:t>
            </a:r>
            <a:endParaRPr lang="en-GB" dirty="0"/>
          </a:p>
        </p:txBody>
      </p:sp>
    </p:spTree>
    <p:extLst>
      <p:ext uri="{BB962C8B-B14F-4D97-AF65-F5344CB8AC3E}">
        <p14:creationId xmlns:p14="http://schemas.microsoft.com/office/powerpoint/2010/main" val="2877877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a:t>
            </a:r>
            <a:endParaRPr lang="en-GB" dirty="0"/>
          </a:p>
        </p:txBody>
      </p:sp>
      <p:sp>
        <p:nvSpPr>
          <p:cNvPr id="3" name="Content Placeholder 2"/>
          <p:cNvSpPr>
            <a:spLocks noGrp="1"/>
          </p:cNvSpPr>
          <p:nvPr>
            <p:ph sz="quarter" idx="1"/>
          </p:nvPr>
        </p:nvSpPr>
        <p:spPr/>
        <p:txBody>
          <a:bodyPr>
            <a:normAutofit lnSpcReduction="10000"/>
          </a:bodyPr>
          <a:lstStyle/>
          <a:p>
            <a:r>
              <a:rPr lang="en-GB" dirty="0"/>
              <a:t>Notion that news days prepare students for a career in industry – but no research has been done into how students perceive  it. </a:t>
            </a:r>
          </a:p>
          <a:p>
            <a:r>
              <a:rPr lang="en-GB" dirty="0" smtClean="0"/>
              <a:t>BJTC require 15 news days per year at each level. Undertaken by 70 courses at 40 institutions in the UK.</a:t>
            </a:r>
          </a:p>
          <a:p>
            <a:r>
              <a:rPr lang="en-GB" dirty="0" smtClean="0"/>
              <a:t>But academics have asked how valuable this is </a:t>
            </a:r>
            <a:r>
              <a:rPr lang="en-GB" dirty="0" smtClean="0"/>
              <a:t>in </a:t>
            </a:r>
            <a:r>
              <a:rPr lang="en-GB" dirty="0" smtClean="0"/>
              <a:t>the changing world of journalism (</a:t>
            </a:r>
            <a:r>
              <a:rPr lang="en-GB" dirty="0" err="1" smtClean="0"/>
              <a:t>Mensing</a:t>
            </a:r>
            <a:r>
              <a:rPr lang="en-GB" dirty="0" smtClean="0"/>
              <a:t>, 2010 and 2011) </a:t>
            </a:r>
          </a:p>
          <a:p>
            <a:r>
              <a:rPr lang="en-GB" dirty="0" smtClean="0"/>
              <a:t>But what do the students think?</a:t>
            </a:r>
            <a:endParaRPr lang="en-GB" dirty="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sz="quarter" idx="1"/>
          </p:nvPr>
        </p:nvSpPr>
        <p:spPr/>
        <p:txBody>
          <a:bodyPr/>
          <a:lstStyle/>
          <a:p>
            <a:r>
              <a:rPr lang="en-GB" dirty="0" smtClean="0"/>
              <a:t>Kolb’s Experiential Learning Cycle (1984)</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2708920"/>
            <a:ext cx="3829050" cy="2933700"/>
          </a:xfrm>
          <a:prstGeom prst="rect">
            <a:avLst/>
          </a:prstGeom>
        </p:spPr>
      </p:pic>
    </p:spTree>
    <p:extLst>
      <p:ext uri="{BB962C8B-B14F-4D97-AF65-F5344CB8AC3E}">
        <p14:creationId xmlns:p14="http://schemas.microsoft.com/office/powerpoint/2010/main" val="1185328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Brandon (2002):  Experiential learning could open new areas of knowledge for journalism education as well as helping to improve the courses for students.   </a:t>
            </a:r>
          </a:p>
          <a:p>
            <a:r>
              <a:rPr lang="en-GB" dirty="0" smtClean="0"/>
              <a:t>Steel et al (2007): Called for further research into the “practice of teaching journalism in all its aspects”. Also further empirical research into experiential learning in journalism. </a:t>
            </a:r>
          </a:p>
          <a:p>
            <a:endParaRPr lang="en-GB" dirty="0" smtClean="0"/>
          </a:p>
          <a:p>
            <a:endParaRPr lang="en-GB" dirty="0"/>
          </a:p>
        </p:txBody>
      </p:sp>
    </p:spTree>
    <p:extLst>
      <p:ext uri="{BB962C8B-B14F-4D97-AF65-F5344CB8AC3E}">
        <p14:creationId xmlns:p14="http://schemas.microsoft.com/office/powerpoint/2010/main" val="372557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Methods: </a:t>
            </a:r>
            <a:endParaRPr lang="en-GB" dirty="0"/>
          </a:p>
        </p:txBody>
      </p:sp>
      <p:sp>
        <p:nvSpPr>
          <p:cNvPr id="3" name="Content Placeholder 2"/>
          <p:cNvSpPr>
            <a:spLocks noGrp="1"/>
          </p:cNvSpPr>
          <p:nvPr>
            <p:ph sz="quarter" idx="1"/>
          </p:nvPr>
        </p:nvSpPr>
        <p:spPr/>
        <p:txBody>
          <a:bodyPr/>
          <a:lstStyle/>
          <a:p>
            <a:r>
              <a:rPr lang="en-GB" dirty="0" smtClean="0"/>
              <a:t>Semi-structured interviews and focus groups with students of journalism at the University of the West of England and Coventry University</a:t>
            </a:r>
          </a:p>
          <a:p>
            <a:r>
              <a:rPr lang="en-GB" dirty="0" smtClean="0"/>
              <a:t>Semi-structured group interview with former journalism students at UWE now working in the journalism industry</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Doing it for Real</a:t>
            </a:r>
            <a:endParaRPr lang="en-GB" dirty="0"/>
          </a:p>
        </p:txBody>
      </p:sp>
      <p:sp>
        <p:nvSpPr>
          <p:cNvPr id="3" name="Content Placeholder 2"/>
          <p:cNvSpPr>
            <a:spLocks noGrp="1"/>
          </p:cNvSpPr>
          <p:nvPr>
            <p:ph sz="quarter" idx="1"/>
          </p:nvPr>
        </p:nvSpPr>
        <p:spPr/>
        <p:txBody>
          <a:bodyPr/>
          <a:lstStyle/>
          <a:p>
            <a:r>
              <a:rPr lang="en-GB" dirty="0" smtClean="0"/>
              <a:t>“…it represents what it would be like in the real world, like if you were to be on ITV, BBC or any of those outlets. So I think it’s a great experience and a great practice for us to do beforehand. So, when we do go out there we’ve really got the experience and we’ve got the techniques and all of that.”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t>“I think definitely going out into the city and doing news gathering and filming and making all the mistakes that you need to at that point.”</a:t>
            </a:r>
          </a:p>
          <a:p>
            <a:endParaRPr lang="en-GB" dirty="0"/>
          </a:p>
          <a:p>
            <a:r>
              <a:rPr lang="en-GB" dirty="0" smtClean="0"/>
              <a:t>“…we obviously had time before we went on air here [refers to place of work] to sort of hone things a little bit more and get used to the work-load a bit, but having that platform is vital.”</a:t>
            </a:r>
            <a:endParaRPr lang="en-GB" dirty="0"/>
          </a:p>
        </p:txBody>
      </p:sp>
    </p:spTree>
    <p:extLst>
      <p:ext uri="{BB962C8B-B14F-4D97-AF65-F5344CB8AC3E}">
        <p14:creationId xmlns:p14="http://schemas.microsoft.com/office/powerpoint/2010/main" val="3802281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Lecturer involvement</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 I think one of the nice things about being very autonomous is that you do figure out more stuff on your own than you think you would. Because I think the hands-off approach is nice because I make a lot of mistakes that are really stupid, and once I’ve made them once I’m like “Okay, that was really stupid”. I’m aware that’s really stupid and I’m probably never going to do it again. If a tutor had caught that earlier and told me not to do it, it might not have sunk in in the same way.”</a:t>
            </a:r>
            <a:endParaRPr lang="en-GB" dirty="0"/>
          </a:p>
        </p:txBody>
      </p:sp>
    </p:spTree>
    <p:extLst>
      <p:ext uri="{BB962C8B-B14F-4D97-AF65-F5344CB8AC3E}">
        <p14:creationId xmlns:p14="http://schemas.microsoft.com/office/powerpoint/2010/main" val="2588209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Repetition and reflection</a:t>
            </a:r>
            <a:endParaRPr lang="en-GB" dirty="0"/>
          </a:p>
        </p:txBody>
      </p:sp>
      <p:sp>
        <p:nvSpPr>
          <p:cNvPr id="3" name="Content Placeholder 2"/>
          <p:cNvSpPr>
            <a:spLocks noGrp="1"/>
          </p:cNvSpPr>
          <p:nvPr>
            <p:ph sz="quarter" idx="1"/>
          </p:nvPr>
        </p:nvSpPr>
        <p:spPr/>
        <p:txBody>
          <a:bodyPr/>
          <a:lstStyle/>
          <a:p>
            <a:r>
              <a:rPr lang="en-GB" dirty="0" smtClean="0"/>
              <a:t>“I </a:t>
            </a:r>
            <a:r>
              <a:rPr lang="en-GB" dirty="0"/>
              <a:t>think the first few weeks was, like personally I did panic. Like, “how am I going to find a story? one a week?” And then when you actually think about all the other journalists who are actually working, they have to find one a day. And then once you get the hang of it, it was really easy, like we were finding three or four ideas a week, and then like, it’s up to you to decide “Oh which one do I want to put up on [name of website</a:t>
            </a:r>
            <a:r>
              <a:rPr lang="en-GB" dirty="0" smtClean="0"/>
              <a:t>]?”</a:t>
            </a:r>
            <a:endParaRPr lang="en-GB" dirty="0"/>
          </a:p>
        </p:txBody>
      </p:sp>
    </p:spTree>
    <p:extLst>
      <p:ext uri="{BB962C8B-B14F-4D97-AF65-F5344CB8AC3E}">
        <p14:creationId xmlns:p14="http://schemas.microsoft.com/office/powerpoint/2010/main" val="7974391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TotalTime>
  <Words>949</Words>
  <Application>Microsoft Office PowerPoint</Application>
  <PresentationFormat>On-screen Show (4:3)</PresentationFormat>
  <Paragraphs>40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Tw Cen MT</vt:lpstr>
      <vt:lpstr>Wingdings</vt:lpstr>
      <vt:lpstr>Wingdings 2</vt:lpstr>
      <vt:lpstr>Median</vt:lpstr>
      <vt:lpstr>Practice–based learning and tomorrow’s journalists</vt:lpstr>
      <vt:lpstr>Aims: </vt:lpstr>
      <vt:lpstr>Background:</vt:lpstr>
      <vt:lpstr>PowerPoint Presentation</vt:lpstr>
      <vt:lpstr>Methods: </vt:lpstr>
      <vt:lpstr>Results: Doing it for Real</vt:lpstr>
      <vt:lpstr>PowerPoint Presentation</vt:lpstr>
      <vt:lpstr>Results: Lecturer involvement</vt:lpstr>
      <vt:lpstr>Repetition and reflection</vt:lpstr>
      <vt:lpstr>PowerPoint Presentation</vt:lpstr>
      <vt:lpstr>Results: Preparation for industry</vt:lpstr>
      <vt:lpstr>PowerPoint Presentation</vt:lpstr>
      <vt:lpstr>Summary</vt:lpstr>
      <vt:lpstr>What next?...</vt:lpstr>
      <vt:lpstr>Thank you:</vt:lpstr>
    </vt:vector>
  </TitlesOfParts>
  <Company>University of the West of England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Practice–based learning and tomorrow’s journalists</dc:title>
  <dc:creator>Myra Lee</dc:creator>
  <cp:lastModifiedBy>Myra Lee</cp:lastModifiedBy>
  <cp:revision>12</cp:revision>
  <dcterms:created xsi:type="dcterms:W3CDTF">2015-09-07T15:12:14Z</dcterms:created>
  <dcterms:modified xsi:type="dcterms:W3CDTF">2015-09-09T11:48:02Z</dcterms:modified>
</cp:coreProperties>
</file>