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2"/>
  </p:sldMasterIdLst>
  <p:notesMasterIdLst>
    <p:notesMasterId r:id="rId32"/>
  </p:notesMasterIdLst>
  <p:sldIdLst>
    <p:sldId id="256" r:id="rId3"/>
    <p:sldId id="260" r:id="rId4"/>
    <p:sldId id="276" r:id="rId5"/>
    <p:sldId id="291" r:id="rId6"/>
    <p:sldId id="293" r:id="rId7"/>
    <p:sldId id="274" r:id="rId8"/>
    <p:sldId id="264" r:id="rId9"/>
    <p:sldId id="290" r:id="rId10"/>
    <p:sldId id="279" r:id="rId11"/>
    <p:sldId id="295" r:id="rId12"/>
    <p:sldId id="281" r:id="rId13"/>
    <p:sldId id="278" r:id="rId14"/>
    <p:sldId id="286" r:id="rId15"/>
    <p:sldId id="283" r:id="rId16"/>
    <p:sldId id="288" r:id="rId17"/>
    <p:sldId id="289" r:id="rId18"/>
    <p:sldId id="277" r:id="rId19"/>
    <p:sldId id="297" r:id="rId20"/>
    <p:sldId id="280" r:id="rId21"/>
    <p:sldId id="296" r:id="rId22"/>
    <p:sldId id="299" r:id="rId23"/>
    <p:sldId id="298" r:id="rId24"/>
    <p:sldId id="300" r:id="rId25"/>
    <p:sldId id="301" r:id="rId26"/>
    <p:sldId id="303" r:id="rId27"/>
    <p:sldId id="275" r:id="rId28"/>
    <p:sldId id="302" r:id="rId29"/>
    <p:sldId id="284" r:id="rId30"/>
    <p:sldId id="282" r:id="rId31"/>
  </p:sldIdLst>
  <p:sldSz cx="9144000" cy="5143500" type="screen16x9"/>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2880" userDrawn="1">
          <p15:clr>
            <a:srgbClr val="A4A3A4"/>
          </p15:clr>
        </p15:guide>
        <p15:guide id="6" pos="562" userDrawn="1">
          <p15:clr>
            <a:srgbClr val="A4A3A4"/>
          </p15:clr>
        </p15:guide>
        <p15:guide id="7" pos="5103" userDrawn="1">
          <p15:clr>
            <a:srgbClr val="A4A3A4"/>
          </p15:clr>
        </p15:guide>
        <p15:guide id="8" pos="2562" userDrawn="1">
          <p15:clr>
            <a:srgbClr val="A4A3A4"/>
          </p15:clr>
        </p15:guide>
        <p15:guide id="9" pos="26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1A9DAC"/>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6"/>
    <p:restoredTop sz="79862" autoAdjust="0"/>
  </p:normalViewPr>
  <p:slideViewPr>
    <p:cSldViewPr showGuides="1">
      <p:cViewPr varScale="1">
        <p:scale>
          <a:sx n="83" d="100"/>
          <a:sy n="83" d="100"/>
        </p:scale>
        <p:origin x="630" y="78"/>
      </p:cViewPr>
      <p:guideLst>
        <p:guide orient="horz" pos="1620"/>
        <p:guide orient="horz" pos="320"/>
        <p:guide orient="horz" pos="737"/>
        <p:guide orient="horz" pos="2879"/>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hyperlink" Target="http://www.carfueldata.gov/" TargetMode="External"/><Relationship Id="rId1" Type="http://schemas.openxmlformats.org/officeDocument/2006/relationships/hyperlink" Target="http://www.cso.ie/"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carfueldata.gov/" TargetMode="External"/><Relationship Id="rId1" Type="http://schemas.openxmlformats.org/officeDocument/2006/relationships/hyperlink" Target="http://www.cso.ie/"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3FE8F-7D80-41A5-9B2A-CADB6D3718A8}" type="doc">
      <dgm:prSet loTypeId="urn:microsoft.com/office/officeart/2005/8/layout/rings+Icon" loCatId="relationship" qsTypeId="urn:microsoft.com/office/officeart/2005/8/quickstyle/3d4" qsCatId="3D" csTypeId="urn:microsoft.com/office/officeart/2005/8/colors/colorful3" csCatId="colorful" phldr="1"/>
      <dgm:spPr/>
    </dgm:pt>
    <dgm:pt modelId="{1E8493F0-19D9-491F-9719-F515A3BED716}">
      <dgm:prSet phldrT="[Text]"/>
      <dgm:spPr/>
      <dgm:t>
        <a:bodyPr/>
        <a:lstStyle/>
        <a:p>
          <a:r>
            <a:rPr lang="en-US" b="1" dirty="0" smtClean="0"/>
            <a:t>Demographic - Age</a:t>
          </a:r>
        </a:p>
        <a:p>
          <a:r>
            <a:rPr lang="en-US" b="1" dirty="0" smtClean="0"/>
            <a:t>(2011 Census)</a:t>
          </a:r>
          <a:endParaRPr lang="en-US" b="1" dirty="0"/>
        </a:p>
      </dgm:t>
    </dgm:pt>
    <dgm:pt modelId="{68E2F9BA-1605-4785-809B-C6E390ECD2D8}" type="parTrans" cxnId="{6A3D04CA-A631-4E34-958F-7C757C32C7D9}">
      <dgm:prSet/>
      <dgm:spPr/>
      <dgm:t>
        <a:bodyPr/>
        <a:lstStyle/>
        <a:p>
          <a:endParaRPr lang="en-US" b="1"/>
        </a:p>
      </dgm:t>
    </dgm:pt>
    <dgm:pt modelId="{438817C6-B845-4E2D-A542-59B97754C44A}" type="sibTrans" cxnId="{6A3D04CA-A631-4E34-958F-7C757C32C7D9}">
      <dgm:prSet/>
      <dgm:spPr/>
      <dgm:t>
        <a:bodyPr/>
        <a:lstStyle/>
        <a:p>
          <a:endParaRPr lang="en-US" b="1"/>
        </a:p>
      </dgm:t>
    </dgm:pt>
    <dgm:pt modelId="{0A9EE245-D839-4CD0-81E9-FA6BA4F7FE3D}">
      <dgm:prSet phldrT="[Text]"/>
      <dgm:spPr/>
      <dgm:t>
        <a:bodyPr/>
        <a:lstStyle/>
        <a:p>
          <a:r>
            <a:rPr lang="en-US" b="1" dirty="0" smtClean="0"/>
            <a:t>Socioeconomic</a:t>
          </a:r>
        </a:p>
        <a:p>
          <a:r>
            <a:rPr lang="en-US" b="1" dirty="0" smtClean="0"/>
            <a:t>(Poverty - </a:t>
          </a:r>
        </a:p>
        <a:p>
          <a:r>
            <a:rPr lang="en-US" b="1" dirty="0" smtClean="0"/>
            <a:t>BB Index)</a:t>
          </a:r>
          <a:endParaRPr lang="en-US" b="1" dirty="0"/>
        </a:p>
      </dgm:t>
    </dgm:pt>
    <dgm:pt modelId="{5EB8298F-2FDD-4AAA-8861-1E59F3729563}" type="parTrans" cxnId="{578CFA9A-0745-4A46-A3F3-54EA16C7B2CD}">
      <dgm:prSet/>
      <dgm:spPr/>
      <dgm:t>
        <a:bodyPr/>
        <a:lstStyle/>
        <a:p>
          <a:endParaRPr lang="en-US" b="1"/>
        </a:p>
      </dgm:t>
    </dgm:pt>
    <dgm:pt modelId="{454CCEE4-EB2E-414B-8D70-7BAE92FB9115}" type="sibTrans" cxnId="{578CFA9A-0745-4A46-A3F3-54EA16C7B2CD}">
      <dgm:prSet/>
      <dgm:spPr/>
      <dgm:t>
        <a:bodyPr/>
        <a:lstStyle/>
        <a:p>
          <a:endParaRPr lang="en-US" b="1"/>
        </a:p>
      </dgm:t>
    </dgm:pt>
    <dgm:pt modelId="{45238AA3-086B-4F64-849A-8F8D8613029A}">
      <dgm:prSet phldrT="[Text]"/>
      <dgm:spPr/>
      <dgm:t>
        <a:bodyPr/>
        <a:lstStyle/>
        <a:p>
          <a:r>
            <a:rPr lang="en-US" b="1" dirty="0" smtClean="0"/>
            <a:t>Car availability</a:t>
          </a:r>
        </a:p>
        <a:p>
          <a:r>
            <a:rPr lang="en-US" b="1" dirty="0" smtClean="0"/>
            <a:t> (2011 Census) </a:t>
          </a:r>
          <a:endParaRPr lang="en-US" b="1" dirty="0"/>
        </a:p>
      </dgm:t>
    </dgm:pt>
    <dgm:pt modelId="{867CE616-1DBD-4E3F-BF69-5A6BEDFFA75C}" type="parTrans" cxnId="{54B712AE-6D0B-4DD9-96E4-42FE60A66E5C}">
      <dgm:prSet/>
      <dgm:spPr/>
      <dgm:t>
        <a:bodyPr/>
        <a:lstStyle/>
        <a:p>
          <a:endParaRPr lang="en-US" b="1"/>
        </a:p>
      </dgm:t>
    </dgm:pt>
    <dgm:pt modelId="{6BC7D59F-07F3-4932-95D6-48E16DDCDC60}" type="sibTrans" cxnId="{54B712AE-6D0B-4DD9-96E4-42FE60A66E5C}">
      <dgm:prSet/>
      <dgm:spPr/>
      <dgm:t>
        <a:bodyPr/>
        <a:lstStyle/>
        <a:p>
          <a:endParaRPr lang="en-US" b="1"/>
        </a:p>
      </dgm:t>
    </dgm:pt>
    <dgm:pt modelId="{A0E824D8-B3FF-49A2-9FDC-4FF739B7525D}">
      <dgm:prSet phldrT="[Text]"/>
      <dgm:spPr/>
      <dgm:t>
        <a:bodyPr/>
        <a:lstStyle/>
        <a:p>
          <a:r>
            <a:rPr lang="en-US" b="1" dirty="0" smtClean="0"/>
            <a:t>NOx emissions</a:t>
          </a:r>
        </a:p>
        <a:p>
          <a:r>
            <a:rPr lang="en-US" b="1" dirty="0" smtClean="0"/>
            <a:t>(MOT)</a:t>
          </a:r>
          <a:endParaRPr lang="en-US" b="1" dirty="0"/>
        </a:p>
      </dgm:t>
    </dgm:pt>
    <dgm:pt modelId="{265C5104-768D-4EC5-8672-71261EB55D58}" type="parTrans" cxnId="{8F8E3BA9-EE24-4B9D-AD27-7A1139D8B401}">
      <dgm:prSet/>
      <dgm:spPr/>
      <dgm:t>
        <a:bodyPr/>
        <a:lstStyle/>
        <a:p>
          <a:endParaRPr lang="en-US" b="1"/>
        </a:p>
      </dgm:t>
    </dgm:pt>
    <dgm:pt modelId="{61585D56-8820-4AA1-9233-0714077DFD74}" type="sibTrans" cxnId="{8F8E3BA9-EE24-4B9D-AD27-7A1139D8B401}">
      <dgm:prSet/>
      <dgm:spPr/>
      <dgm:t>
        <a:bodyPr/>
        <a:lstStyle/>
        <a:p>
          <a:endParaRPr lang="en-US" b="1"/>
        </a:p>
      </dgm:t>
    </dgm:pt>
    <dgm:pt modelId="{80DBC1D7-A006-4585-88C7-A2945A3C4AF6}">
      <dgm:prSet phldrT="[Text]"/>
      <dgm:spPr/>
      <dgm:t>
        <a:bodyPr/>
        <a:lstStyle/>
        <a:p>
          <a:endParaRPr lang="en-US" b="1" dirty="0" smtClean="0"/>
        </a:p>
        <a:p>
          <a:r>
            <a:rPr lang="en-US" b="1" dirty="0" smtClean="0"/>
            <a:t>NO</a:t>
          </a:r>
          <a:r>
            <a:rPr lang="en-US" b="1" baseline="-25000" dirty="0" smtClean="0"/>
            <a:t>2</a:t>
          </a:r>
          <a:r>
            <a:rPr lang="en-US" b="1" dirty="0" smtClean="0"/>
            <a:t> concentrations (PCM)</a:t>
          </a:r>
        </a:p>
        <a:p>
          <a:endParaRPr lang="en-US" b="1" dirty="0"/>
        </a:p>
      </dgm:t>
    </dgm:pt>
    <dgm:pt modelId="{E00F54E8-7CCC-45A9-9644-EA6485D27AF0}" type="parTrans" cxnId="{56715B18-2DD7-4A67-943C-6C05D6AADCAE}">
      <dgm:prSet/>
      <dgm:spPr/>
      <dgm:t>
        <a:bodyPr/>
        <a:lstStyle/>
        <a:p>
          <a:endParaRPr lang="en-US"/>
        </a:p>
      </dgm:t>
    </dgm:pt>
    <dgm:pt modelId="{0291FD0B-0E06-4C9F-89D4-D9FA18AC3D9C}" type="sibTrans" cxnId="{56715B18-2DD7-4A67-943C-6C05D6AADCAE}">
      <dgm:prSet/>
      <dgm:spPr/>
      <dgm:t>
        <a:bodyPr/>
        <a:lstStyle/>
        <a:p>
          <a:endParaRPr lang="en-US"/>
        </a:p>
      </dgm:t>
    </dgm:pt>
    <dgm:pt modelId="{59F337AE-015A-4E46-95DB-EAB9BEDBA99E}" type="pres">
      <dgm:prSet presAssocID="{9A03FE8F-7D80-41A5-9B2A-CADB6D3718A8}" presName="Name0" presStyleCnt="0">
        <dgm:presLayoutVars>
          <dgm:chMax val="7"/>
          <dgm:dir/>
          <dgm:resizeHandles val="exact"/>
        </dgm:presLayoutVars>
      </dgm:prSet>
      <dgm:spPr/>
    </dgm:pt>
    <dgm:pt modelId="{F5D20136-572C-45A3-A515-5884FF4B1C12}" type="pres">
      <dgm:prSet presAssocID="{9A03FE8F-7D80-41A5-9B2A-CADB6D3718A8}" presName="ellipse1" presStyleLbl="vennNode1" presStyleIdx="0" presStyleCnt="5" custLinFactNeighborX="36946" custLinFactNeighborY="2232">
        <dgm:presLayoutVars>
          <dgm:bulletEnabled val="1"/>
        </dgm:presLayoutVars>
      </dgm:prSet>
      <dgm:spPr/>
      <dgm:t>
        <a:bodyPr/>
        <a:lstStyle/>
        <a:p>
          <a:endParaRPr lang="en-US"/>
        </a:p>
      </dgm:t>
    </dgm:pt>
    <dgm:pt modelId="{329CB511-AE13-413F-9F00-C193EC3D95C1}" type="pres">
      <dgm:prSet presAssocID="{9A03FE8F-7D80-41A5-9B2A-CADB6D3718A8}" presName="ellipse2" presStyleLbl="vennNode1" presStyleIdx="1" presStyleCnt="5" custLinFactNeighborX="32867" custLinFactNeighborY="2972">
        <dgm:presLayoutVars>
          <dgm:bulletEnabled val="1"/>
        </dgm:presLayoutVars>
      </dgm:prSet>
      <dgm:spPr/>
      <dgm:t>
        <a:bodyPr/>
        <a:lstStyle/>
        <a:p>
          <a:endParaRPr lang="en-US"/>
        </a:p>
      </dgm:t>
    </dgm:pt>
    <dgm:pt modelId="{F954EB77-4A81-4055-9BC9-0555212359BA}" type="pres">
      <dgm:prSet presAssocID="{9A03FE8F-7D80-41A5-9B2A-CADB6D3718A8}" presName="ellipse3" presStyleLbl="vennNode1" presStyleIdx="2" presStyleCnt="5" custLinFactX="-25626" custLinFactNeighborX="-100000" custLinFactNeighborY="67830">
        <dgm:presLayoutVars>
          <dgm:bulletEnabled val="1"/>
        </dgm:presLayoutVars>
      </dgm:prSet>
      <dgm:spPr/>
      <dgm:t>
        <a:bodyPr/>
        <a:lstStyle/>
        <a:p>
          <a:endParaRPr lang="en-US"/>
        </a:p>
      </dgm:t>
    </dgm:pt>
    <dgm:pt modelId="{B6393E77-23CD-4AD5-AB7A-12A77057F143}" type="pres">
      <dgm:prSet presAssocID="{9A03FE8F-7D80-41A5-9B2A-CADB6D3718A8}" presName="ellipse4" presStyleLbl="vennNode1" presStyleIdx="3" presStyleCnt="5" custLinFactNeighborX="-17791" custLinFactNeighborY="-63865">
        <dgm:presLayoutVars>
          <dgm:bulletEnabled val="1"/>
        </dgm:presLayoutVars>
      </dgm:prSet>
      <dgm:spPr/>
      <dgm:t>
        <a:bodyPr/>
        <a:lstStyle/>
        <a:p>
          <a:endParaRPr lang="en-US"/>
        </a:p>
      </dgm:t>
    </dgm:pt>
    <dgm:pt modelId="{44F18EE7-D71D-427E-973D-0C35B1F33838}" type="pres">
      <dgm:prSet presAssocID="{9A03FE8F-7D80-41A5-9B2A-CADB6D3718A8}" presName="ellipse5" presStyleLbl="vennNode1" presStyleIdx="4" presStyleCnt="5" custLinFactNeighborX="-37872" custLinFactNeighborY="71103">
        <dgm:presLayoutVars>
          <dgm:bulletEnabled val="1"/>
        </dgm:presLayoutVars>
      </dgm:prSet>
      <dgm:spPr/>
      <dgm:t>
        <a:bodyPr/>
        <a:lstStyle/>
        <a:p>
          <a:endParaRPr lang="en-US"/>
        </a:p>
      </dgm:t>
    </dgm:pt>
  </dgm:ptLst>
  <dgm:cxnLst>
    <dgm:cxn modelId="{0F3763D4-7F16-4F50-A1BE-CD7A0D422273}" type="presOf" srcId="{0A9EE245-D839-4CD0-81E9-FA6BA4F7FE3D}" destId="{329CB511-AE13-413F-9F00-C193EC3D95C1}" srcOrd="0" destOrd="0" presId="urn:microsoft.com/office/officeart/2005/8/layout/rings+Icon"/>
    <dgm:cxn modelId="{E3FE69A7-4013-4382-8CBF-E48B1A02DE76}" type="presOf" srcId="{A0E824D8-B3FF-49A2-9FDC-4FF739B7525D}" destId="{44F18EE7-D71D-427E-973D-0C35B1F33838}" srcOrd="0" destOrd="0" presId="urn:microsoft.com/office/officeart/2005/8/layout/rings+Icon"/>
    <dgm:cxn modelId="{B4A6AB6A-0126-419C-AC83-FFE5B1B3E572}" type="presOf" srcId="{80DBC1D7-A006-4585-88C7-A2945A3C4AF6}" destId="{F954EB77-4A81-4055-9BC9-0555212359BA}" srcOrd="0" destOrd="0" presId="urn:microsoft.com/office/officeart/2005/8/layout/rings+Icon"/>
    <dgm:cxn modelId="{CBA83207-4FCB-4317-BA0C-B7C1CBA964D4}" type="presOf" srcId="{1E8493F0-19D9-491F-9719-F515A3BED716}" destId="{F5D20136-572C-45A3-A515-5884FF4B1C12}" srcOrd="0" destOrd="0" presId="urn:microsoft.com/office/officeart/2005/8/layout/rings+Icon"/>
    <dgm:cxn modelId="{54B712AE-6D0B-4DD9-96E4-42FE60A66E5C}" srcId="{9A03FE8F-7D80-41A5-9B2A-CADB6D3718A8}" destId="{45238AA3-086B-4F64-849A-8F8D8613029A}" srcOrd="3" destOrd="0" parTransId="{867CE616-1DBD-4E3F-BF69-5A6BEDFFA75C}" sibTransId="{6BC7D59F-07F3-4932-95D6-48E16DDCDC60}"/>
    <dgm:cxn modelId="{8CDDC6DF-A851-4E30-A470-2238CBE00112}" type="presOf" srcId="{9A03FE8F-7D80-41A5-9B2A-CADB6D3718A8}" destId="{59F337AE-015A-4E46-95DB-EAB9BEDBA99E}" srcOrd="0" destOrd="0" presId="urn:microsoft.com/office/officeart/2005/8/layout/rings+Icon"/>
    <dgm:cxn modelId="{03AA08D8-9B1D-4657-A52C-C2A5A3296C9C}" type="presOf" srcId="{45238AA3-086B-4F64-849A-8F8D8613029A}" destId="{B6393E77-23CD-4AD5-AB7A-12A77057F143}" srcOrd="0" destOrd="0" presId="urn:microsoft.com/office/officeart/2005/8/layout/rings+Icon"/>
    <dgm:cxn modelId="{8F8E3BA9-EE24-4B9D-AD27-7A1139D8B401}" srcId="{9A03FE8F-7D80-41A5-9B2A-CADB6D3718A8}" destId="{A0E824D8-B3FF-49A2-9FDC-4FF739B7525D}" srcOrd="4" destOrd="0" parTransId="{265C5104-768D-4EC5-8672-71261EB55D58}" sibTransId="{61585D56-8820-4AA1-9233-0714077DFD74}"/>
    <dgm:cxn modelId="{56715B18-2DD7-4A67-943C-6C05D6AADCAE}" srcId="{9A03FE8F-7D80-41A5-9B2A-CADB6D3718A8}" destId="{80DBC1D7-A006-4585-88C7-A2945A3C4AF6}" srcOrd="2" destOrd="0" parTransId="{E00F54E8-7CCC-45A9-9644-EA6485D27AF0}" sibTransId="{0291FD0B-0E06-4C9F-89D4-D9FA18AC3D9C}"/>
    <dgm:cxn modelId="{578CFA9A-0745-4A46-A3F3-54EA16C7B2CD}" srcId="{9A03FE8F-7D80-41A5-9B2A-CADB6D3718A8}" destId="{0A9EE245-D839-4CD0-81E9-FA6BA4F7FE3D}" srcOrd="1" destOrd="0" parTransId="{5EB8298F-2FDD-4AAA-8861-1E59F3729563}" sibTransId="{454CCEE4-EB2E-414B-8D70-7BAE92FB9115}"/>
    <dgm:cxn modelId="{6A3D04CA-A631-4E34-958F-7C757C32C7D9}" srcId="{9A03FE8F-7D80-41A5-9B2A-CADB6D3718A8}" destId="{1E8493F0-19D9-491F-9719-F515A3BED716}" srcOrd="0" destOrd="0" parTransId="{68E2F9BA-1605-4785-809B-C6E390ECD2D8}" sibTransId="{438817C6-B845-4E2D-A542-59B97754C44A}"/>
    <dgm:cxn modelId="{EA9C1C41-3280-4B1B-BE1E-F64D3AE7B7DB}" type="presParOf" srcId="{59F337AE-015A-4E46-95DB-EAB9BEDBA99E}" destId="{F5D20136-572C-45A3-A515-5884FF4B1C12}" srcOrd="0" destOrd="0" presId="urn:microsoft.com/office/officeart/2005/8/layout/rings+Icon"/>
    <dgm:cxn modelId="{BAE891E2-4C54-4C2E-8465-00163659CA7B}" type="presParOf" srcId="{59F337AE-015A-4E46-95DB-EAB9BEDBA99E}" destId="{329CB511-AE13-413F-9F00-C193EC3D95C1}" srcOrd="1" destOrd="0" presId="urn:microsoft.com/office/officeart/2005/8/layout/rings+Icon"/>
    <dgm:cxn modelId="{6AA635BF-5554-4C6B-8CC2-A965B36C6A74}" type="presParOf" srcId="{59F337AE-015A-4E46-95DB-EAB9BEDBA99E}" destId="{F954EB77-4A81-4055-9BC9-0555212359BA}" srcOrd="2" destOrd="0" presId="urn:microsoft.com/office/officeart/2005/8/layout/rings+Icon"/>
    <dgm:cxn modelId="{452C2945-7F33-4374-92C4-BEB3BF220D6B}" type="presParOf" srcId="{59F337AE-015A-4E46-95DB-EAB9BEDBA99E}" destId="{B6393E77-23CD-4AD5-AB7A-12A77057F143}" srcOrd="3" destOrd="0" presId="urn:microsoft.com/office/officeart/2005/8/layout/rings+Icon"/>
    <dgm:cxn modelId="{13441E59-197C-4CA6-94B0-7F3EC02BA73D}" type="presParOf" srcId="{59F337AE-015A-4E46-95DB-EAB9BEDBA99E}" destId="{44F18EE7-D71D-427E-973D-0C35B1F33838}"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12E4E9-4C89-460E-BB40-554356CBCE7C}" type="doc">
      <dgm:prSet loTypeId="urn:microsoft.com/office/officeart/2005/8/layout/chevron2" loCatId="process" qsTypeId="urn:microsoft.com/office/officeart/2005/8/quickstyle/3d3" qsCatId="3D" csTypeId="urn:microsoft.com/office/officeart/2005/8/colors/colorful3" csCatId="colorful" phldr="1"/>
      <dgm:spPr/>
      <dgm:t>
        <a:bodyPr/>
        <a:lstStyle/>
        <a:p>
          <a:endParaRPr lang="en-GB"/>
        </a:p>
      </dgm:t>
    </dgm:pt>
    <dgm:pt modelId="{26F17B6E-70FB-4A14-A3BB-6ED087DC95B2}">
      <dgm:prSet/>
      <dgm:spPr/>
      <dgm:t>
        <a:bodyPr/>
        <a:lstStyle/>
        <a:p>
          <a:pPr rtl="0"/>
          <a:r>
            <a:rPr lang="en-GB" b="1" smtClean="0">
              <a:solidFill>
                <a:schemeClr val="tx1"/>
              </a:solidFill>
            </a:rPr>
            <a:t>MOT</a:t>
          </a:r>
          <a:br>
            <a:rPr lang="en-GB" b="1" smtClean="0">
              <a:solidFill>
                <a:schemeClr val="tx1"/>
              </a:solidFill>
            </a:rPr>
          </a:br>
          <a:r>
            <a:rPr lang="en-GB" b="1" smtClean="0">
              <a:solidFill>
                <a:schemeClr val="tx1"/>
              </a:solidFill>
            </a:rPr>
            <a:t>Dataset</a:t>
          </a:r>
          <a:endParaRPr lang="en-GB" b="1" dirty="0">
            <a:solidFill>
              <a:schemeClr val="tx1"/>
            </a:solidFill>
          </a:endParaRPr>
        </a:p>
      </dgm:t>
    </dgm:pt>
    <dgm:pt modelId="{0EBE63E3-C54F-417B-A239-533D29E6B045}" type="parTrans" cxnId="{65D87811-90CC-48CF-BD78-E1AE37D6473C}">
      <dgm:prSet/>
      <dgm:spPr/>
      <dgm:t>
        <a:bodyPr/>
        <a:lstStyle/>
        <a:p>
          <a:endParaRPr lang="en-GB">
            <a:solidFill>
              <a:schemeClr val="tx1"/>
            </a:solidFill>
          </a:endParaRPr>
        </a:p>
      </dgm:t>
    </dgm:pt>
    <dgm:pt modelId="{3BFD1FC5-C4CA-46B5-976A-E849BDB43F0C}" type="sibTrans" cxnId="{65D87811-90CC-48CF-BD78-E1AE37D6473C}">
      <dgm:prSet/>
      <dgm:spPr/>
      <dgm:t>
        <a:bodyPr/>
        <a:lstStyle/>
        <a:p>
          <a:endParaRPr lang="en-GB">
            <a:solidFill>
              <a:schemeClr val="tx1"/>
            </a:solidFill>
          </a:endParaRPr>
        </a:p>
      </dgm:t>
    </dgm:pt>
    <dgm:pt modelId="{692C5FB3-8968-44E5-8A36-EA896F172F7F}">
      <dgm:prSet/>
      <dgm:spPr/>
      <dgm:t>
        <a:bodyPr/>
        <a:lstStyle/>
        <a:p>
          <a:pPr rtl="0"/>
          <a:r>
            <a:rPr lang="en-GB" dirty="0" smtClean="0">
              <a:solidFill>
                <a:schemeClr val="tx1"/>
              </a:solidFill>
            </a:rPr>
            <a:t>Odometer Reading and Date of Test</a:t>
          </a:r>
          <a:endParaRPr lang="en-GB" dirty="0">
            <a:solidFill>
              <a:schemeClr val="tx1"/>
            </a:solidFill>
          </a:endParaRPr>
        </a:p>
      </dgm:t>
    </dgm:pt>
    <dgm:pt modelId="{6F151C4F-3EF9-40DD-9AD8-679F0C01593A}" type="parTrans" cxnId="{BE03A7C5-0383-4D38-B62D-959F38AAF989}">
      <dgm:prSet/>
      <dgm:spPr/>
      <dgm:t>
        <a:bodyPr/>
        <a:lstStyle/>
        <a:p>
          <a:endParaRPr lang="en-GB">
            <a:solidFill>
              <a:schemeClr val="tx1"/>
            </a:solidFill>
          </a:endParaRPr>
        </a:p>
      </dgm:t>
    </dgm:pt>
    <dgm:pt modelId="{6EF9D266-7B2D-4388-A94E-C2B0327E09C0}" type="sibTrans" cxnId="{BE03A7C5-0383-4D38-B62D-959F38AAF989}">
      <dgm:prSet/>
      <dgm:spPr/>
      <dgm:t>
        <a:bodyPr/>
        <a:lstStyle/>
        <a:p>
          <a:endParaRPr lang="en-GB">
            <a:solidFill>
              <a:schemeClr val="tx1"/>
            </a:solidFill>
          </a:endParaRPr>
        </a:p>
      </dgm:t>
    </dgm:pt>
    <dgm:pt modelId="{3352BC32-6664-44ED-92CC-21BA1F2569E5}">
      <dgm:prSet/>
      <dgm:spPr/>
      <dgm:t>
        <a:bodyPr/>
        <a:lstStyle/>
        <a:p>
          <a:pPr rtl="0"/>
          <a:r>
            <a:rPr lang="en-GB" smtClean="0">
              <a:solidFill>
                <a:schemeClr val="tx1"/>
              </a:solidFill>
            </a:rPr>
            <a:t>Calculate annual mileage using straddle dates (Wilson et al. 2013)</a:t>
          </a:r>
          <a:endParaRPr lang="en-GB" dirty="0">
            <a:solidFill>
              <a:schemeClr val="tx1"/>
            </a:solidFill>
          </a:endParaRPr>
        </a:p>
      </dgm:t>
    </dgm:pt>
    <dgm:pt modelId="{944676C7-3C79-4912-882D-71142F1C7E22}" type="parTrans" cxnId="{3063B5B0-373A-478B-96F8-5EBE9967C1BC}">
      <dgm:prSet/>
      <dgm:spPr/>
      <dgm:t>
        <a:bodyPr/>
        <a:lstStyle/>
        <a:p>
          <a:endParaRPr lang="en-GB">
            <a:solidFill>
              <a:schemeClr val="tx1"/>
            </a:solidFill>
          </a:endParaRPr>
        </a:p>
      </dgm:t>
    </dgm:pt>
    <dgm:pt modelId="{1BAF5C31-D8C5-4070-9B81-DAFE9CD032DC}" type="sibTrans" cxnId="{3063B5B0-373A-478B-96F8-5EBE9967C1BC}">
      <dgm:prSet/>
      <dgm:spPr/>
      <dgm:t>
        <a:bodyPr/>
        <a:lstStyle/>
        <a:p>
          <a:endParaRPr lang="en-GB">
            <a:solidFill>
              <a:schemeClr val="tx1"/>
            </a:solidFill>
          </a:endParaRPr>
        </a:p>
      </dgm:t>
    </dgm:pt>
    <dgm:pt modelId="{BEB03212-4C7B-45C8-A412-1A9A273C24AB}">
      <dgm:prSet/>
      <dgm:spPr/>
      <dgm:t>
        <a:bodyPr/>
        <a:lstStyle/>
        <a:p>
          <a:pPr rtl="0"/>
          <a:r>
            <a:rPr lang="en-GB" dirty="0" smtClean="0">
              <a:solidFill>
                <a:schemeClr val="tx1"/>
              </a:solidFill>
            </a:rPr>
            <a:t>Engine size/Fuel type/Date of first registration</a:t>
          </a:r>
          <a:endParaRPr lang="en-GB" dirty="0">
            <a:solidFill>
              <a:schemeClr val="tx1"/>
            </a:solidFill>
          </a:endParaRPr>
        </a:p>
      </dgm:t>
    </dgm:pt>
    <dgm:pt modelId="{41ECB8AF-72E0-4D7B-9112-85AB1BBC14B2}" type="parTrans" cxnId="{525ADF8D-C34E-47CB-A34E-9A43938AF799}">
      <dgm:prSet/>
      <dgm:spPr/>
      <dgm:t>
        <a:bodyPr/>
        <a:lstStyle/>
        <a:p>
          <a:endParaRPr lang="en-GB">
            <a:solidFill>
              <a:schemeClr val="tx1"/>
            </a:solidFill>
          </a:endParaRPr>
        </a:p>
      </dgm:t>
    </dgm:pt>
    <dgm:pt modelId="{7B799B55-D45B-4F7D-AADA-40FEFD221F8A}" type="sibTrans" cxnId="{525ADF8D-C34E-47CB-A34E-9A43938AF799}">
      <dgm:prSet/>
      <dgm:spPr/>
      <dgm:t>
        <a:bodyPr/>
        <a:lstStyle/>
        <a:p>
          <a:endParaRPr lang="en-GB">
            <a:solidFill>
              <a:schemeClr val="tx1"/>
            </a:solidFill>
          </a:endParaRPr>
        </a:p>
      </dgm:t>
    </dgm:pt>
    <dgm:pt modelId="{57DEF005-27C3-46F3-A863-2F32D20AF524}">
      <dgm:prSet/>
      <dgm:spPr/>
      <dgm:t>
        <a:bodyPr/>
        <a:lstStyle/>
        <a:p>
          <a:pPr rtl="0"/>
          <a:r>
            <a:rPr lang="en-GB" b="1" smtClean="0">
              <a:solidFill>
                <a:schemeClr val="tx1"/>
              </a:solidFill>
            </a:rPr>
            <a:t>Fuel</a:t>
          </a:r>
          <a:br>
            <a:rPr lang="en-GB" b="1" smtClean="0">
              <a:solidFill>
                <a:schemeClr val="tx1"/>
              </a:solidFill>
            </a:rPr>
          </a:br>
          <a:r>
            <a:rPr lang="en-GB" b="1" smtClean="0">
              <a:solidFill>
                <a:schemeClr val="tx1"/>
              </a:solidFill>
            </a:rPr>
            <a:t>Usage </a:t>
          </a:r>
          <a:endParaRPr lang="en-GB" b="1" dirty="0">
            <a:solidFill>
              <a:schemeClr val="tx1"/>
            </a:solidFill>
          </a:endParaRPr>
        </a:p>
      </dgm:t>
    </dgm:pt>
    <dgm:pt modelId="{F2021D9A-C96E-48B0-87FD-8DCD22BDB6D1}" type="parTrans" cxnId="{DFCA3D8A-1443-4564-B575-0E6BD0035260}">
      <dgm:prSet/>
      <dgm:spPr/>
      <dgm:t>
        <a:bodyPr/>
        <a:lstStyle/>
        <a:p>
          <a:endParaRPr lang="en-GB">
            <a:solidFill>
              <a:schemeClr val="tx1"/>
            </a:solidFill>
          </a:endParaRPr>
        </a:p>
      </dgm:t>
    </dgm:pt>
    <dgm:pt modelId="{597CCF48-55E0-4005-A486-9AF9E9066E23}" type="sibTrans" cxnId="{DFCA3D8A-1443-4564-B575-0E6BD0035260}">
      <dgm:prSet/>
      <dgm:spPr/>
      <dgm:t>
        <a:bodyPr/>
        <a:lstStyle/>
        <a:p>
          <a:endParaRPr lang="en-GB">
            <a:solidFill>
              <a:schemeClr val="tx1"/>
            </a:solidFill>
          </a:endParaRPr>
        </a:p>
      </dgm:t>
    </dgm:pt>
    <dgm:pt modelId="{FE9344BB-CE1C-4168-B25B-DBEBC73ABF6B}">
      <dgm:prSet/>
      <dgm:spPr/>
      <dgm:t>
        <a:bodyPr/>
        <a:lstStyle/>
        <a:p>
          <a:pPr rtl="0"/>
          <a:r>
            <a:rPr lang="en-GB" dirty="0" smtClean="0">
              <a:solidFill>
                <a:schemeClr val="tx1"/>
              </a:solidFill>
            </a:rPr>
            <a:t>Figures by year and engine size from </a:t>
          </a:r>
          <a:r>
            <a:rPr lang="en-GB" dirty="0" smtClean="0">
              <a:solidFill>
                <a:schemeClr val="tx1"/>
              </a:solidFill>
              <a:hlinkClick xmlns:r="http://schemas.openxmlformats.org/officeDocument/2006/relationships" r:id="rId1"/>
            </a:rPr>
            <a:t>www.cso.ie</a:t>
          </a:r>
          <a:endParaRPr lang="en-GB" dirty="0">
            <a:solidFill>
              <a:schemeClr val="tx1"/>
            </a:solidFill>
          </a:endParaRPr>
        </a:p>
      </dgm:t>
    </dgm:pt>
    <dgm:pt modelId="{6BC91DAF-CBD6-4888-B1E7-4BCEC5F842F9}" type="parTrans" cxnId="{FC3B0B59-220F-45C5-80A8-728559AD6AB2}">
      <dgm:prSet/>
      <dgm:spPr/>
      <dgm:t>
        <a:bodyPr/>
        <a:lstStyle/>
        <a:p>
          <a:endParaRPr lang="en-GB">
            <a:solidFill>
              <a:schemeClr val="tx1"/>
            </a:solidFill>
          </a:endParaRPr>
        </a:p>
      </dgm:t>
    </dgm:pt>
    <dgm:pt modelId="{27F69620-EBE1-44BC-BAD3-825076F22680}" type="sibTrans" cxnId="{FC3B0B59-220F-45C5-80A8-728559AD6AB2}">
      <dgm:prSet/>
      <dgm:spPr/>
      <dgm:t>
        <a:bodyPr/>
        <a:lstStyle/>
        <a:p>
          <a:endParaRPr lang="en-GB">
            <a:solidFill>
              <a:schemeClr val="tx1"/>
            </a:solidFill>
          </a:endParaRPr>
        </a:p>
      </dgm:t>
    </dgm:pt>
    <dgm:pt modelId="{91519673-606A-44BA-B0EE-C773DAAE5218}">
      <dgm:prSet/>
      <dgm:spPr/>
      <dgm:t>
        <a:bodyPr/>
        <a:lstStyle/>
        <a:p>
          <a:pPr rtl="0"/>
          <a:r>
            <a:rPr lang="en-GB" b="1" smtClean="0">
              <a:solidFill>
                <a:schemeClr val="tx1"/>
              </a:solidFill>
            </a:rPr>
            <a:t>Emission</a:t>
          </a:r>
          <a:br>
            <a:rPr lang="en-GB" b="1" smtClean="0">
              <a:solidFill>
                <a:schemeClr val="tx1"/>
              </a:solidFill>
            </a:rPr>
          </a:br>
          <a:r>
            <a:rPr lang="en-GB" b="1" smtClean="0">
              <a:solidFill>
                <a:schemeClr val="tx1"/>
              </a:solidFill>
            </a:rPr>
            <a:t>Factors</a:t>
          </a:r>
          <a:endParaRPr lang="en-GB" b="1" dirty="0">
            <a:solidFill>
              <a:schemeClr val="tx1"/>
            </a:solidFill>
          </a:endParaRPr>
        </a:p>
      </dgm:t>
    </dgm:pt>
    <dgm:pt modelId="{5A8A18C7-6F47-437A-857A-B00FE0C739AD}" type="parTrans" cxnId="{C5A64BD8-CF02-4FED-B07F-B47FF47DECD5}">
      <dgm:prSet/>
      <dgm:spPr/>
      <dgm:t>
        <a:bodyPr/>
        <a:lstStyle/>
        <a:p>
          <a:endParaRPr lang="en-GB">
            <a:solidFill>
              <a:schemeClr val="tx1"/>
            </a:solidFill>
          </a:endParaRPr>
        </a:p>
      </dgm:t>
    </dgm:pt>
    <dgm:pt modelId="{504A548C-CBF7-427C-B4A7-7C3EEA19DF77}" type="sibTrans" cxnId="{C5A64BD8-CF02-4FED-B07F-B47FF47DECD5}">
      <dgm:prSet/>
      <dgm:spPr/>
      <dgm:t>
        <a:bodyPr/>
        <a:lstStyle/>
        <a:p>
          <a:endParaRPr lang="en-GB">
            <a:solidFill>
              <a:schemeClr val="tx1"/>
            </a:solidFill>
          </a:endParaRPr>
        </a:p>
      </dgm:t>
    </dgm:pt>
    <dgm:pt modelId="{B68DD474-1BE7-489F-BB75-20949B4C6FE1}">
      <dgm:prSet/>
      <dgm:spPr/>
      <dgm:t>
        <a:bodyPr/>
        <a:lstStyle/>
        <a:p>
          <a:pPr rtl="0"/>
          <a:r>
            <a:rPr lang="en-GB" dirty="0" smtClean="0">
              <a:solidFill>
                <a:schemeClr val="tx1"/>
              </a:solidFill>
            </a:rPr>
            <a:t>Alt. fuel from </a:t>
          </a:r>
          <a:r>
            <a:rPr lang="en-GB" dirty="0" smtClean="0">
              <a:solidFill>
                <a:schemeClr val="tx1"/>
              </a:solidFill>
              <a:hlinkClick xmlns:r="http://schemas.openxmlformats.org/officeDocument/2006/relationships" r:id="rId2"/>
            </a:rPr>
            <a:t>www.carfueldata.gov</a:t>
          </a:r>
          <a:r>
            <a:rPr lang="en-GB" dirty="0" smtClean="0">
              <a:solidFill>
                <a:schemeClr val="tx1"/>
              </a:solidFill>
            </a:rPr>
            <a:t>   </a:t>
          </a:r>
          <a:endParaRPr lang="en-GB" dirty="0">
            <a:solidFill>
              <a:schemeClr val="tx1"/>
            </a:solidFill>
          </a:endParaRPr>
        </a:p>
      </dgm:t>
    </dgm:pt>
    <dgm:pt modelId="{5996BA5E-257F-4A47-AAC5-BE1E7C4C8CB1}" type="parTrans" cxnId="{49F9AF95-41B3-40CE-A1AC-5F968CFCA10F}">
      <dgm:prSet/>
      <dgm:spPr/>
      <dgm:t>
        <a:bodyPr/>
        <a:lstStyle/>
        <a:p>
          <a:endParaRPr lang="en-GB">
            <a:solidFill>
              <a:schemeClr val="tx1"/>
            </a:solidFill>
          </a:endParaRPr>
        </a:p>
      </dgm:t>
    </dgm:pt>
    <dgm:pt modelId="{A64DA091-A560-416E-A064-9F2654A2A07F}" type="sibTrans" cxnId="{49F9AF95-41B3-40CE-A1AC-5F968CFCA10F}">
      <dgm:prSet/>
      <dgm:spPr/>
      <dgm:t>
        <a:bodyPr/>
        <a:lstStyle/>
        <a:p>
          <a:endParaRPr lang="en-GB">
            <a:solidFill>
              <a:schemeClr val="tx1"/>
            </a:solidFill>
          </a:endParaRPr>
        </a:p>
      </dgm:t>
    </dgm:pt>
    <dgm:pt modelId="{F436A8EF-8045-4236-B70C-E464C6FF5454}">
      <dgm:prSet/>
      <dgm:spPr/>
      <dgm:t>
        <a:bodyPr/>
        <a:lstStyle/>
        <a:p>
          <a:pPr rtl="0"/>
          <a:r>
            <a:rPr lang="en-GB" dirty="0" smtClean="0">
              <a:solidFill>
                <a:schemeClr val="tx1"/>
              </a:solidFill>
            </a:rPr>
            <a:t>UWE </a:t>
          </a:r>
          <a:r>
            <a:rPr lang="en-GB" dirty="0" err="1" smtClean="0">
              <a:solidFill>
                <a:schemeClr val="tx1"/>
              </a:solidFill>
            </a:rPr>
            <a:t>ECOstars</a:t>
          </a:r>
          <a:r>
            <a:rPr lang="en-GB" dirty="0" smtClean="0">
              <a:solidFill>
                <a:schemeClr val="tx1"/>
              </a:solidFill>
            </a:rPr>
            <a:t> project (Barnes and Bailey, 2013)</a:t>
          </a:r>
          <a:endParaRPr lang="en-GB" dirty="0">
            <a:solidFill>
              <a:schemeClr val="tx1"/>
            </a:solidFill>
          </a:endParaRPr>
        </a:p>
      </dgm:t>
    </dgm:pt>
    <dgm:pt modelId="{9440BAE9-3B23-4E9A-B8FD-5296E8958729}" type="parTrans" cxnId="{CD0B0CB8-E330-433D-AEB7-02E8C0F0A64D}">
      <dgm:prSet/>
      <dgm:spPr/>
      <dgm:t>
        <a:bodyPr/>
        <a:lstStyle/>
        <a:p>
          <a:endParaRPr lang="en-GB">
            <a:solidFill>
              <a:schemeClr val="tx1"/>
            </a:solidFill>
          </a:endParaRPr>
        </a:p>
      </dgm:t>
    </dgm:pt>
    <dgm:pt modelId="{5CDE8309-C516-421B-83E0-00C169CE2C7F}" type="sibTrans" cxnId="{CD0B0CB8-E330-433D-AEB7-02E8C0F0A64D}">
      <dgm:prSet/>
      <dgm:spPr/>
      <dgm:t>
        <a:bodyPr/>
        <a:lstStyle/>
        <a:p>
          <a:endParaRPr lang="en-GB">
            <a:solidFill>
              <a:schemeClr val="tx1"/>
            </a:solidFill>
          </a:endParaRPr>
        </a:p>
      </dgm:t>
    </dgm:pt>
    <dgm:pt modelId="{17F64711-0C2B-4165-B0AF-9C395FC05A6D}">
      <dgm:prSet/>
      <dgm:spPr/>
      <dgm:t>
        <a:bodyPr/>
        <a:lstStyle/>
        <a:p>
          <a:pPr rtl="0"/>
          <a:r>
            <a:rPr lang="en-GB" dirty="0" err="1" smtClean="0">
              <a:solidFill>
                <a:schemeClr val="tx1"/>
              </a:solidFill>
            </a:rPr>
            <a:t>Copert</a:t>
          </a:r>
          <a:r>
            <a:rPr lang="en-GB" dirty="0" smtClean="0">
              <a:solidFill>
                <a:schemeClr val="tx1"/>
              </a:solidFill>
            </a:rPr>
            <a:t> 4 (v8.1), TRL (2009) for petrol and diesel </a:t>
          </a:r>
          <a:endParaRPr lang="en-GB" dirty="0">
            <a:solidFill>
              <a:schemeClr val="tx1"/>
            </a:solidFill>
          </a:endParaRPr>
        </a:p>
      </dgm:t>
    </dgm:pt>
    <dgm:pt modelId="{3660FA04-F6EC-46ED-A532-A7D328033D33}" type="parTrans" cxnId="{2F85AD3F-7F48-41DB-B471-80B7EB0417BA}">
      <dgm:prSet/>
      <dgm:spPr/>
      <dgm:t>
        <a:bodyPr/>
        <a:lstStyle/>
        <a:p>
          <a:endParaRPr lang="en-GB">
            <a:solidFill>
              <a:schemeClr val="tx1"/>
            </a:solidFill>
          </a:endParaRPr>
        </a:p>
      </dgm:t>
    </dgm:pt>
    <dgm:pt modelId="{28F8F175-BDEE-44C1-A9AF-0226FBB05C0E}" type="sibTrans" cxnId="{2F85AD3F-7F48-41DB-B471-80B7EB0417BA}">
      <dgm:prSet/>
      <dgm:spPr/>
      <dgm:t>
        <a:bodyPr/>
        <a:lstStyle/>
        <a:p>
          <a:endParaRPr lang="en-GB">
            <a:solidFill>
              <a:schemeClr val="tx1"/>
            </a:solidFill>
          </a:endParaRPr>
        </a:p>
      </dgm:t>
    </dgm:pt>
    <dgm:pt modelId="{440CB63B-DCA6-4AB1-8D10-B23AF5A17573}">
      <dgm:prSet/>
      <dgm:spPr/>
      <dgm:t>
        <a:bodyPr/>
        <a:lstStyle/>
        <a:p>
          <a:pPr rtl="0"/>
          <a:r>
            <a:rPr lang="en-GB" dirty="0" smtClean="0">
              <a:solidFill>
                <a:schemeClr val="tx1"/>
              </a:solidFill>
            </a:rPr>
            <a:t>NAEI (2013), EMEP/EEA (2013) for alt. fuel</a:t>
          </a:r>
          <a:endParaRPr lang="en-GB" dirty="0">
            <a:solidFill>
              <a:schemeClr val="tx1"/>
            </a:solidFill>
          </a:endParaRPr>
        </a:p>
      </dgm:t>
    </dgm:pt>
    <dgm:pt modelId="{F54B907A-54EA-459E-995A-225F0FFBD7D1}" type="parTrans" cxnId="{1407EAF8-B3E7-4ACC-A84E-671C7BDCD67F}">
      <dgm:prSet/>
      <dgm:spPr/>
      <dgm:t>
        <a:bodyPr/>
        <a:lstStyle/>
        <a:p>
          <a:endParaRPr lang="en-GB">
            <a:solidFill>
              <a:schemeClr val="tx1"/>
            </a:solidFill>
          </a:endParaRPr>
        </a:p>
      </dgm:t>
    </dgm:pt>
    <dgm:pt modelId="{DA235795-B442-487D-8AC8-3AB8333D7FF7}" type="sibTrans" cxnId="{1407EAF8-B3E7-4ACC-A84E-671C7BDCD67F}">
      <dgm:prSet/>
      <dgm:spPr/>
      <dgm:t>
        <a:bodyPr/>
        <a:lstStyle/>
        <a:p>
          <a:endParaRPr lang="en-GB">
            <a:solidFill>
              <a:schemeClr val="tx1"/>
            </a:solidFill>
          </a:endParaRPr>
        </a:p>
      </dgm:t>
    </dgm:pt>
    <dgm:pt modelId="{83C232FE-F81D-456B-8942-69B622D60131}" type="pres">
      <dgm:prSet presAssocID="{3312E4E9-4C89-460E-BB40-554356CBCE7C}" presName="linearFlow" presStyleCnt="0">
        <dgm:presLayoutVars>
          <dgm:dir/>
          <dgm:animLvl val="lvl"/>
          <dgm:resizeHandles val="exact"/>
        </dgm:presLayoutVars>
      </dgm:prSet>
      <dgm:spPr/>
      <dgm:t>
        <a:bodyPr/>
        <a:lstStyle/>
        <a:p>
          <a:endParaRPr lang="en-GB"/>
        </a:p>
      </dgm:t>
    </dgm:pt>
    <dgm:pt modelId="{54775D93-354E-41C1-ABAE-38784B55C8DF}" type="pres">
      <dgm:prSet presAssocID="{26F17B6E-70FB-4A14-A3BB-6ED087DC95B2}" presName="composite" presStyleCnt="0"/>
      <dgm:spPr/>
      <dgm:t>
        <a:bodyPr/>
        <a:lstStyle/>
        <a:p>
          <a:endParaRPr lang="en-US"/>
        </a:p>
      </dgm:t>
    </dgm:pt>
    <dgm:pt modelId="{6614D76B-C576-4424-9055-5444A305C658}" type="pres">
      <dgm:prSet presAssocID="{26F17B6E-70FB-4A14-A3BB-6ED087DC95B2}" presName="parentText" presStyleLbl="alignNode1" presStyleIdx="0" presStyleCnt="3">
        <dgm:presLayoutVars>
          <dgm:chMax val="1"/>
          <dgm:bulletEnabled val="1"/>
        </dgm:presLayoutVars>
      </dgm:prSet>
      <dgm:spPr/>
      <dgm:t>
        <a:bodyPr/>
        <a:lstStyle/>
        <a:p>
          <a:endParaRPr lang="en-GB"/>
        </a:p>
      </dgm:t>
    </dgm:pt>
    <dgm:pt modelId="{E79C07A3-FCFF-4805-80AA-4E1C9DAC5D73}" type="pres">
      <dgm:prSet presAssocID="{26F17B6E-70FB-4A14-A3BB-6ED087DC95B2}" presName="descendantText" presStyleLbl="alignAcc1" presStyleIdx="0" presStyleCnt="3" custLinFactNeighborX="312" custLinFactNeighborY="-7562">
        <dgm:presLayoutVars>
          <dgm:bulletEnabled val="1"/>
        </dgm:presLayoutVars>
      </dgm:prSet>
      <dgm:spPr/>
      <dgm:t>
        <a:bodyPr/>
        <a:lstStyle/>
        <a:p>
          <a:endParaRPr lang="en-GB"/>
        </a:p>
      </dgm:t>
    </dgm:pt>
    <dgm:pt modelId="{0D674AC3-51F6-47BC-91E1-519BA5BF48AC}" type="pres">
      <dgm:prSet presAssocID="{3BFD1FC5-C4CA-46B5-976A-E849BDB43F0C}" presName="sp" presStyleCnt="0"/>
      <dgm:spPr/>
      <dgm:t>
        <a:bodyPr/>
        <a:lstStyle/>
        <a:p>
          <a:endParaRPr lang="en-US"/>
        </a:p>
      </dgm:t>
    </dgm:pt>
    <dgm:pt modelId="{D391AC1A-383D-44FD-8E8A-548016475318}" type="pres">
      <dgm:prSet presAssocID="{57DEF005-27C3-46F3-A863-2F32D20AF524}" presName="composite" presStyleCnt="0"/>
      <dgm:spPr/>
      <dgm:t>
        <a:bodyPr/>
        <a:lstStyle/>
        <a:p>
          <a:endParaRPr lang="en-US"/>
        </a:p>
      </dgm:t>
    </dgm:pt>
    <dgm:pt modelId="{384C2B2F-6E9A-47F4-86BC-D0F675F59DF8}" type="pres">
      <dgm:prSet presAssocID="{57DEF005-27C3-46F3-A863-2F32D20AF524}" presName="parentText" presStyleLbl="alignNode1" presStyleIdx="1" presStyleCnt="3">
        <dgm:presLayoutVars>
          <dgm:chMax val="1"/>
          <dgm:bulletEnabled val="1"/>
        </dgm:presLayoutVars>
      </dgm:prSet>
      <dgm:spPr/>
      <dgm:t>
        <a:bodyPr/>
        <a:lstStyle/>
        <a:p>
          <a:endParaRPr lang="en-GB"/>
        </a:p>
      </dgm:t>
    </dgm:pt>
    <dgm:pt modelId="{F6091551-E7BC-4C83-8861-3FCCC28A5415}" type="pres">
      <dgm:prSet presAssocID="{57DEF005-27C3-46F3-A863-2F32D20AF524}" presName="descendantText" presStyleLbl="alignAcc1" presStyleIdx="1" presStyleCnt="3">
        <dgm:presLayoutVars>
          <dgm:bulletEnabled val="1"/>
        </dgm:presLayoutVars>
      </dgm:prSet>
      <dgm:spPr/>
      <dgm:t>
        <a:bodyPr/>
        <a:lstStyle/>
        <a:p>
          <a:endParaRPr lang="en-GB"/>
        </a:p>
      </dgm:t>
    </dgm:pt>
    <dgm:pt modelId="{AA187168-85A7-435A-803F-3019EE7FD8A2}" type="pres">
      <dgm:prSet presAssocID="{597CCF48-55E0-4005-A486-9AF9E9066E23}" presName="sp" presStyleCnt="0"/>
      <dgm:spPr/>
      <dgm:t>
        <a:bodyPr/>
        <a:lstStyle/>
        <a:p>
          <a:endParaRPr lang="en-US"/>
        </a:p>
      </dgm:t>
    </dgm:pt>
    <dgm:pt modelId="{682EB1A6-308C-439F-816C-985DA8F424DA}" type="pres">
      <dgm:prSet presAssocID="{91519673-606A-44BA-B0EE-C773DAAE5218}" presName="composite" presStyleCnt="0"/>
      <dgm:spPr/>
      <dgm:t>
        <a:bodyPr/>
        <a:lstStyle/>
        <a:p>
          <a:endParaRPr lang="en-US"/>
        </a:p>
      </dgm:t>
    </dgm:pt>
    <dgm:pt modelId="{01F3E71E-F533-4F60-AA3F-502DC4B41D3E}" type="pres">
      <dgm:prSet presAssocID="{91519673-606A-44BA-B0EE-C773DAAE5218}" presName="parentText" presStyleLbl="alignNode1" presStyleIdx="2" presStyleCnt="3">
        <dgm:presLayoutVars>
          <dgm:chMax val="1"/>
          <dgm:bulletEnabled val="1"/>
        </dgm:presLayoutVars>
      </dgm:prSet>
      <dgm:spPr/>
      <dgm:t>
        <a:bodyPr/>
        <a:lstStyle/>
        <a:p>
          <a:endParaRPr lang="en-GB"/>
        </a:p>
      </dgm:t>
    </dgm:pt>
    <dgm:pt modelId="{734E72E5-B47A-4FFC-8C6A-526E74BEA015}" type="pres">
      <dgm:prSet presAssocID="{91519673-606A-44BA-B0EE-C773DAAE5218}" presName="descendantText" presStyleLbl="alignAcc1" presStyleIdx="2" presStyleCnt="3">
        <dgm:presLayoutVars>
          <dgm:bulletEnabled val="1"/>
        </dgm:presLayoutVars>
      </dgm:prSet>
      <dgm:spPr/>
      <dgm:t>
        <a:bodyPr/>
        <a:lstStyle/>
        <a:p>
          <a:endParaRPr lang="en-GB"/>
        </a:p>
      </dgm:t>
    </dgm:pt>
  </dgm:ptLst>
  <dgm:cxnLst>
    <dgm:cxn modelId="{525ADF8D-C34E-47CB-A34E-9A43938AF799}" srcId="{26F17B6E-70FB-4A14-A3BB-6ED087DC95B2}" destId="{BEB03212-4C7B-45C8-A412-1A9A273C24AB}" srcOrd="2" destOrd="0" parTransId="{41ECB8AF-72E0-4D7B-9112-85AB1BBC14B2}" sibTransId="{7B799B55-D45B-4F7D-AADA-40FEFD221F8A}"/>
    <dgm:cxn modelId="{2F85AD3F-7F48-41DB-B471-80B7EB0417BA}" srcId="{91519673-606A-44BA-B0EE-C773DAAE5218}" destId="{17F64711-0C2B-4165-B0AF-9C395FC05A6D}" srcOrd="1" destOrd="0" parTransId="{3660FA04-F6EC-46ED-A532-A7D328033D33}" sibTransId="{28F8F175-BDEE-44C1-A9AF-0226FBB05C0E}"/>
    <dgm:cxn modelId="{65D87811-90CC-48CF-BD78-E1AE37D6473C}" srcId="{3312E4E9-4C89-460E-BB40-554356CBCE7C}" destId="{26F17B6E-70FB-4A14-A3BB-6ED087DC95B2}" srcOrd="0" destOrd="0" parTransId="{0EBE63E3-C54F-417B-A239-533D29E6B045}" sibTransId="{3BFD1FC5-C4CA-46B5-976A-E849BDB43F0C}"/>
    <dgm:cxn modelId="{2EAB144A-E3EB-4CBC-B64F-18EB3C93000E}" type="presOf" srcId="{57DEF005-27C3-46F3-A863-2F32D20AF524}" destId="{384C2B2F-6E9A-47F4-86BC-D0F675F59DF8}" srcOrd="0" destOrd="0" presId="urn:microsoft.com/office/officeart/2005/8/layout/chevron2"/>
    <dgm:cxn modelId="{FC3B0B59-220F-45C5-80A8-728559AD6AB2}" srcId="{57DEF005-27C3-46F3-A863-2F32D20AF524}" destId="{FE9344BB-CE1C-4168-B25B-DBEBC73ABF6B}" srcOrd="0" destOrd="0" parTransId="{6BC91DAF-CBD6-4888-B1E7-4BCEC5F842F9}" sibTransId="{27F69620-EBE1-44BC-BAD3-825076F22680}"/>
    <dgm:cxn modelId="{821D0FBC-DE76-40EC-B7DE-4AC43C07EA7F}" type="presOf" srcId="{91519673-606A-44BA-B0EE-C773DAAE5218}" destId="{01F3E71E-F533-4F60-AA3F-502DC4B41D3E}" srcOrd="0" destOrd="0" presId="urn:microsoft.com/office/officeart/2005/8/layout/chevron2"/>
    <dgm:cxn modelId="{8AF60FA1-B854-41E1-85B0-67A972E92015}" type="presOf" srcId="{3312E4E9-4C89-460E-BB40-554356CBCE7C}" destId="{83C232FE-F81D-456B-8942-69B622D60131}" srcOrd="0" destOrd="0" presId="urn:microsoft.com/office/officeart/2005/8/layout/chevron2"/>
    <dgm:cxn modelId="{0679C4B6-35CC-4CDC-9BF0-9365E62232F9}" type="presOf" srcId="{FE9344BB-CE1C-4168-B25B-DBEBC73ABF6B}" destId="{F6091551-E7BC-4C83-8861-3FCCC28A5415}" srcOrd="0" destOrd="0" presId="urn:microsoft.com/office/officeart/2005/8/layout/chevron2"/>
    <dgm:cxn modelId="{C5A64BD8-CF02-4FED-B07F-B47FF47DECD5}" srcId="{3312E4E9-4C89-460E-BB40-554356CBCE7C}" destId="{91519673-606A-44BA-B0EE-C773DAAE5218}" srcOrd="2" destOrd="0" parTransId="{5A8A18C7-6F47-437A-857A-B00FE0C739AD}" sibTransId="{504A548C-CBF7-427C-B4A7-7C3EEA19DF77}"/>
    <dgm:cxn modelId="{7A0054AB-A825-4970-8DA8-B2CFB349C1D7}" type="presOf" srcId="{BEB03212-4C7B-45C8-A412-1A9A273C24AB}" destId="{E79C07A3-FCFF-4805-80AA-4E1C9DAC5D73}" srcOrd="0" destOrd="2" presId="urn:microsoft.com/office/officeart/2005/8/layout/chevron2"/>
    <dgm:cxn modelId="{AFE4B4DC-224F-4D2C-8A74-FD0B2B80D5E3}" type="presOf" srcId="{B68DD474-1BE7-489F-BB75-20949B4C6FE1}" destId="{F6091551-E7BC-4C83-8861-3FCCC28A5415}" srcOrd="0" destOrd="1" presId="urn:microsoft.com/office/officeart/2005/8/layout/chevron2"/>
    <dgm:cxn modelId="{BB0826B9-6CCD-4C2B-B09F-548DCE799BE7}" type="presOf" srcId="{440CB63B-DCA6-4AB1-8D10-B23AF5A17573}" destId="{734E72E5-B47A-4FFC-8C6A-526E74BEA015}" srcOrd="0" destOrd="2" presId="urn:microsoft.com/office/officeart/2005/8/layout/chevron2"/>
    <dgm:cxn modelId="{EFA4057F-64B9-49DD-89D4-27C6330CF1BF}" type="presOf" srcId="{3352BC32-6664-44ED-92CC-21BA1F2569E5}" destId="{E79C07A3-FCFF-4805-80AA-4E1C9DAC5D73}" srcOrd="0" destOrd="1" presId="urn:microsoft.com/office/officeart/2005/8/layout/chevron2"/>
    <dgm:cxn modelId="{CD0B0CB8-E330-433D-AEB7-02E8C0F0A64D}" srcId="{91519673-606A-44BA-B0EE-C773DAAE5218}" destId="{F436A8EF-8045-4236-B70C-E464C6FF5454}" srcOrd="0" destOrd="0" parTransId="{9440BAE9-3B23-4E9A-B8FD-5296E8958729}" sibTransId="{5CDE8309-C516-421B-83E0-00C169CE2C7F}"/>
    <dgm:cxn modelId="{DFCA3D8A-1443-4564-B575-0E6BD0035260}" srcId="{3312E4E9-4C89-460E-BB40-554356CBCE7C}" destId="{57DEF005-27C3-46F3-A863-2F32D20AF524}" srcOrd="1" destOrd="0" parTransId="{F2021D9A-C96E-48B0-87FD-8DCD22BDB6D1}" sibTransId="{597CCF48-55E0-4005-A486-9AF9E9066E23}"/>
    <dgm:cxn modelId="{45069757-2B02-4D6E-97CC-F1AD4DD93906}" type="presOf" srcId="{692C5FB3-8968-44E5-8A36-EA896F172F7F}" destId="{E79C07A3-FCFF-4805-80AA-4E1C9DAC5D73}" srcOrd="0" destOrd="0" presId="urn:microsoft.com/office/officeart/2005/8/layout/chevron2"/>
    <dgm:cxn modelId="{BE03A7C5-0383-4D38-B62D-959F38AAF989}" srcId="{26F17B6E-70FB-4A14-A3BB-6ED087DC95B2}" destId="{692C5FB3-8968-44E5-8A36-EA896F172F7F}" srcOrd="0" destOrd="0" parTransId="{6F151C4F-3EF9-40DD-9AD8-679F0C01593A}" sibTransId="{6EF9D266-7B2D-4388-A94E-C2B0327E09C0}"/>
    <dgm:cxn modelId="{A41487F6-DD47-40FD-BFCE-FCB10E847D5B}" type="presOf" srcId="{26F17B6E-70FB-4A14-A3BB-6ED087DC95B2}" destId="{6614D76B-C576-4424-9055-5444A305C658}" srcOrd="0" destOrd="0" presId="urn:microsoft.com/office/officeart/2005/8/layout/chevron2"/>
    <dgm:cxn modelId="{1407EAF8-B3E7-4ACC-A84E-671C7BDCD67F}" srcId="{91519673-606A-44BA-B0EE-C773DAAE5218}" destId="{440CB63B-DCA6-4AB1-8D10-B23AF5A17573}" srcOrd="2" destOrd="0" parTransId="{F54B907A-54EA-459E-995A-225F0FFBD7D1}" sibTransId="{DA235795-B442-487D-8AC8-3AB8333D7FF7}"/>
    <dgm:cxn modelId="{5A21C4C8-CC65-419A-A777-5CCECDB81E26}" type="presOf" srcId="{F436A8EF-8045-4236-B70C-E464C6FF5454}" destId="{734E72E5-B47A-4FFC-8C6A-526E74BEA015}" srcOrd="0" destOrd="0" presId="urn:microsoft.com/office/officeart/2005/8/layout/chevron2"/>
    <dgm:cxn modelId="{49F9AF95-41B3-40CE-A1AC-5F968CFCA10F}" srcId="{57DEF005-27C3-46F3-A863-2F32D20AF524}" destId="{B68DD474-1BE7-489F-BB75-20949B4C6FE1}" srcOrd="1" destOrd="0" parTransId="{5996BA5E-257F-4A47-AAC5-BE1E7C4C8CB1}" sibTransId="{A64DA091-A560-416E-A064-9F2654A2A07F}"/>
    <dgm:cxn modelId="{F86DB8EC-8A72-42C4-BB38-F671B4726819}" type="presOf" srcId="{17F64711-0C2B-4165-B0AF-9C395FC05A6D}" destId="{734E72E5-B47A-4FFC-8C6A-526E74BEA015}" srcOrd="0" destOrd="1" presId="urn:microsoft.com/office/officeart/2005/8/layout/chevron2"/>
    <dgm:cxn modelId="{3063B5B0-373A-478B-96F8-5EBE9967C1BC}" srcId="{26F17B6E-70FB-4A14-A3BB-6ED087DC95B2}" destId="{3352BC32-6664-44ED-92CC-21BA1F2569E5}" srcOrd="1" destOrd="0" parTransId="{944676C7-3C79-4912-882D-71142F1C7E22}" sibTransId="{1BAF5C31-D8C5-4070-9B81-DAFE9CD032DC}"/>
    <dgm:cxn modelId="{B24D23F0-A6F9-46FC-9FBF-7966BFC22A84}" type="presParOf" srcId="{83C232FE-F81D-456B-8942-69B622D60131}" destId="{54775D93-354E-41C1-ABAE-38784B55C8DF}" srcOrd="0" destOrd="0" presId="urn:microsoft.com/office/officeart/2005/8/layout/chevron2"/>
    <dgm:cxn modelId="{2FD1D9D8-F1B0-4BD2-8D61-E0715D5B2832}" type="presParOf" srcId="{54775D93-354E-41C1-ABAE-38784B55C8DF}" destId="{6614D76B-C576-4424-9055-5444A305C658}" srcOrd="0" destOrd="0" presId="urn:microsoft.com/office/officeart/2005/8/layout/chevron2"/>
    <dgm:cxn modelId="{4973D6C0-EBA2-4B2E-85D4-7545B067972C}" type="presParOf" srcId="{54775D93-354E-41C1-ABAE-38784B55C8DF}" destId="{E79C07A3-FCFF-4805-80AA-4E1C9DAC5D73}" srcOrd="1" destOrd="0" presId="urn:microsoft.com/office/officeart/2005/8/layout/chevron2"/>
    <dgm:cxn modelId="{5DA1B737-8641-4680-8151-F3BF0B16EBC0}" type="presParOf" srcId="{83C232FE-F81D-456B-8942-69B622D60131}" destId="{0D674AC3-51F6-47BC-91E1-519BA5BF48AC}" srcOrd="1" destOrd="0" presId="urn:microsoft.com/office/officeart/2005/8/layout/chevron2"/>
    <dgm:cxn modelId="{6AF69CA0-9DE9-430E-B468-7AB23A4CD28B}" type="presParOf" srcId="{83C232FE-F81D-456B-8942-69B622D60131}" destId="{D391AC1A-383D-44FD-8E8A-548016475318}" srcOrd="2" destOrd="0" presId="urn:microsoft.com/office/officeart/2005/8/layout/chevron2"/>
    <dgm:cxn modelId="{EA918C66-B927-4D8E-B18E-8FE767C3B715}" type="presParOf" srcId="{D391AC1A-383D-44FD-8E8A-548016475318}" destId="{384C2B2F-6E9A-47F4-86BC-D0F675F59DF8}" srcOrd="0" destOrd="0" presId="urn:microsoft.com/office/officeart/2005/8/layout/chevron2"/>
    <dgm:cxn modelId="{F8D40267-B94D-48DF-A463-B944DAB35CBF}" type="presParOf" srcId="{D391AC1A-383D-44FD-8E8A-548016475318}" destId="{F6091551-E7BC-4C83-8861-3FCCC28A5415}" srcOrd="1" destOrd="0" presId="urn:microsoft.com/office/officeart/2005/8/layout/chevron2"/>
    <dgm:cxn modelId="{AB933D80-935E-4B01-8789-79366C68620D}" type="presParOf" srcId="{83C232FE-F81D-456B-8942-69B622D60131}" destId="{AA187168-85A7-435A-803F-3019EE7FD8A2}" srcOrd="3" destOrd="0" presId="urn:microsoft.com/office/officeart/2005/8/layout/chevron2"/>
    <dgm:cxn modelId="{FADA2F41-7E2C-4AD6-877B-868E1B9A3CC9}" type="presParOf" srcId="{83C232FE-F81D-456B-8942-69B622D60131}" destId="{682EB1A6-308C-439F-816C-985DA8F424DA}" srcOrd="4" destOrd="0" presId="urn:microsoft.com/office/officeart/2005/8/layout/chevron2"/>
    <dgm:cxn modelId="{4DAECB6F-D000-4205-AEE0-11E539A0F973}" type="presParOf" srcId="{682EB1A6-308C-439F-816C-985DA8F424DA}" destId="{01F3E71E-F533-4F60-AA3F-502DC4B41D3E}" srcOrd="0" destOrd="0" presId="urn:microsoft.com/office/officeart/2005/8/layout/chevron2"/>
    <dgm:cxn modelId="{7539453D-C2B3-4DA9-8BB1-D7ACDE8D8868}" type="presParOf" srcId="{682EB1A6-308C-439F-816C-985DA8F424DA}" destId="{734E72E5-B47A-4FFC-8C6A-526E74BEA0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20136-572C-45A3-A515-5884FF4B1C12}">
      <dsp:nvSpPr>
        <dsp:cNvPr id="0" name=""/>
        <dsp:cNvSpPr/>
      </dsp:nvSpPr>
      <dsp:spPr>
        <a:xfrm>
          <a:off x="887623" y="247463"/>
          <a:ext cx="2402489" cy="2402483"/>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Demographic - Age</a:t>
          </a:r>
        </a:p>
        <a:p>
          <a:pPr lvl="0" algn="ctr" defTabSz="844550">
            <a:lnSpc>
              <a:spcPct val="90000"/>
            </a:lnSpc>
            <a:spcBef>
              <a:spcPct val="0"/>
            </a:spcBef>
            <a:spcAft>
              <a:spcPct val="35000"/>
            </a:spcAft>
          </a:pPr>
          <a:r>
            <a:rPr lang="en-US" sz="1900" b="1" kern="1200" dirty="0" smtClean="0"/>
            <a:t>(2011 Census)</a:t>
          </a:r>
          <a:endParaRPr lang="en-US" sz="1900" b="1" kern="1200" dirty="0"/>
        </a:p>
      </dsp:txBody>
      <dsp:txXfrm>
        <a:off x="1239459" y="599298"/>
        <a:ext cx="1698817" cy="1698813"/>
      </dsp:txXfrm>
    </dsp:sp>
    <dsp:sp modelId="{329CB511-AE13-413F-9F00-C193EC3D95C1}">
      <dsp:nvSpPr>
        <dsp:cNvPr id="0" name=""/>
        <dsp:cNvSpPr/>
      </dsp:nvSpPr>
      <dsp:spPr>
        <a:xfrm>
          <a:off x="2025024" y="1867565"/>
          <a:ext cx="2402489" cy="2402483"/>
        </a:xfrm>
        <a:prstGeom prst="ellipse">
          <a:avLst/>
        </a:prstGeom>
        <a:solidFill>
          <a:schemeClr val="accent3">
            <a:alpha val="50000"/>
            <a:hueOff val="2812566"/>
            <a:satOff val="-4220"/>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Socioeconomic</a:t>
          </a:r>
        </a:p>
        <a:p>
          <a:pPr lvl="0" algn="ctr" defTabSz="844550">
            <a:lnSpc>
              <a:spcPct val="90000"/>
            </a:lnSpc>
            <a:spcBef>
              <a:spcPct val="0"/>
            </a:spcBef>
            <a:spcAft>
              <a:spcPct val="35000"/>
            </a:spcAft>
          </a:pPr>
          <a:r>
            <a:rPr lang="en-US" sz="1900" b="1" kern="1200" dirty="0" smtClean="0"/>
            <a:t>(Poverty - </a:t>
          </a:r>
        </a:p>
        <a:p>
          <a:pPr lvl="0" algn="ctr" defTabSz="844550">
            <a:lnSpc>
              <a:spcPct val="90000"/>
            </a:lnSpc>
            <a:spcBef>
              <a:spcPct val="0"/>
            </a:spcBef>
            <a:spcAft>
              <a:spcPct val="35000"/>
            </a:spcAft>
          </a:pPr>
          <a:r>
            <a:rPr lang="en-US" sz="1900" b="1" kern="1200" dirty="0" smtClean="0"/>
            <a:t>BB Index)</a:t>
          </a:r>
          <a:endParaRPr lang="en-US" sz="1900" b="1" kern="1200" dirty="0"/>
        </a:p>
      </dsp:txBody>
      <dsp:txXfrm>
        <a:off x="2376860" y="2219400"/>
        <a:ext cx="1698817" cy="1698813"/>
      </dsp:txXfrm>
    </dsp:sp>
    <dsp:sp modelId="{F954EB77-4A81-4055-9BC9-0555212359BA}">
      <dsp:nvSpPr>
        <dsp:cNvPr id="0" name=""/>
        <dsp:cNvSpPr/>
      </dsp:nvSpPr>
      <dsp:spPr>
        <a:xfrm>
          <a:off x="0" y="1823445"/>
          <a:ext cx="2402489" cy="2402483"/>
        </a:xfrm>
        <a:prstGeom prst="ellipse">
          <a:avLst/>
        </a:prstGeom>
        <a:solidFill>
          <a:schemeClr val="accent3">
            <a:alpha val="50000"/>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b="1" kern="1200" dirty="0" smtClean="0"/>
        </a:p>
        <a:p>
          <a:pPr lvl="0" algn="ctr" defTabSz="844550">
            <a:lnSpc>
              <a:spcPct val="90000"/>
            </a:lnSpc>
            <a:spcBef>
              <a:spcPct val="0"/>
            </a:spcBef>
            <a:spcAft>
              <a:spcPct val="35000"/>
            </a:spcAft>
          </a:pPr>
          <a:r>
            <a:rPr lang="en-US" sz="1900" b="1" kern="1200" dirty="0" smtClean="0"/>
            <a:t>NO</a:t>
          </a:r>
          <a:r>
            <a:rPr lang="en-US" sz="1900" b="1" kern="1200" baseline="-25000" dirty="0" smtClean="0"/>
            <a:t>2</a:t>
          </a:r>
          <a:r>
            <a:rPr lang="en-US" sz="1900" b="1" kern="1200" dirty="0" smtClean="0"/>
            <a:t> concentrations (PCM)</a:t>
          </a:r>
        </a:p>
        <a:p>
          <a:pPr lvl="0" algn="ctr" defTabSz="844550">
            <a:lnSpc>
              <a:spcPct val="90000"/>
            </a:lnSpc>
            <a:spcBef>
              <a:spcPct val="0"/>
            </a:spcBef>
            <a:spcAft>
              <a:spcPct val="35000"/>
            </a:spcAft>
          </a:pPr>
          <a:endParaRPr lang="en-US" sz="1900" b="1" kern="1200" dirty="0"/>
        </a:p>
      </dsp:txBody>
      <dsp:txXfrm>
        <a:off x="351836" y="2175280"/>
        <a:ext cx="1698817" cy="1698813"/>
      </dsp:txXfrm>
    </dsp:sp>
    <dsp:sp modelId="{B6393E77-23CD-4AD5-AB7A-12A77057F143}">
      <dsp:nvSpPr>
        <dsp:cNvPr id="0" name=""/>
        <dsp:cNvSpPr/>
      </dsp:nvSpPr>
      <dsp:spPr>
        <a:xfrm>
          <a:off x="3279501" y="261817"/>
          <a:ext cx="2402489" cy="2402483"/>
        </a:xfrm>
        <a:prstGeom prst="ellipse">
          <a:avLst/>
        </a:prstGeom>
        <a:solidFill>
          <a:schemeClr val="accent3">
            <a:alpha val="50000"/>
            <a:hueOff val="8437698"/>
            <a:satOff val="-12660"/>
            <a:lumOff val="-2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Car availability</a:t>
          </a:r>
        </a:p>
        <a:p>
          <a:pPr lvl="0" algn="ctr" defTabSz="844550">
            <a:lnSpc>
              <a:spcPct val="90000"/>
            </a:lnSpc>
            <a:spcBef>
              <a:spcPct val="0"/>
            </a:spcBef>
            <a:spcAft>
              <a:spcPct val="35000"/>
            </a:spcAft>
          </a:pPr>
          <a:r>
            <a:rPr lang="en-US" sz="1900" b="1" kern="1200" dirty="0" smtClean="0"/>
            <a:t> (2011 Census) </a:t>
          </a:r>
          <a:endParaRPr lang="en-US" sz="1900" b="1" kern="1200" dirty="0"/>
        </a:p>
      </dsp:txBody>
      <dsp:txXfrm>
        <a:off x="3631337" y="613652"/>
        <a:ext cx="1698817" cy="1698813"/>
      </dsp:txXfrm>
    </dsp:sp>
    <dsp:sp modelId="{44F18EE7-D71D-427E-973D-0C35B1F33838}">
      <dsp:nvSpPr>
        <dsp:cNvPr id="0" name=""/>
        <dsp:cNvSpPr/>
      </dsp:nvSpPr>
      <dsp:spPr>
        <a:xfrm>
          <a:off x="4032455" y="1902078"/>
          <a:ext cx="2402489" cy="2402483"/>
        </a:xfrm>
        <a:prstGeom prst="ellipse">
          <a:avLst/>
        </a:prstGeom>
        <a:solidFill>
          <a:schemeClr val="accent3">
            <a:alpha val="50000"/>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NOx emissions</a:t>
          </a:r>
        </a:p>
        <a:p>
          <a:pPr lvl="0" algn="ctr" defTabSz="844550">
            <a:lnSpc>
              <a:spcPct val="90000"/>
            </a:lnSpc>
            <a:spcBef>
              <a:spcPct val="0"/>
            </a:spcBef>
            <a:spcAft>
              <a:spcPct val="35000"/>
            </a:spcAft>
          </a:pPr>
          <a:r>
            <a:rPr lang="en-US" sz="1900" b="1" kern="1200" dirty="0" smtClean="0"/>
            <a:t>(MOT)</a:t>
          </a:r>
          <a:endParaRPr lang="en-US" sz="1900" b="1" kern="1200" dirty="0"/>
        </a:p>
      </dsp:txBody>
      <dsp:txXfrm>
        <a:off x="4384291" y="2253913"/>
        <a:ext cx="1698817" cy="1698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4D76B-C576-4424-9055-5444A305C658}">
      <dsp:nvSpPr>
        <dsp:cNvPr id="0" name=""/>
        <dsp:cNvSpPr/>
      </dsp:nvSpPr>
      <dsp:spPr>
        <a:xfrm rot="5400000">
          <a:off x="-211147" y="213167"/>
          <a:ext cx="1407651" cy="985356"/>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GB" sz="1400" b="1" kern="1200" smtClean="0">
              <a:solidFill>
                <a:schemeClr val="tx1"/>
              </a:solidFill>
            </a:rPr>
            <a:t>MOT</a:t>
          </a:r>
          <a:br>
            <a:rPr lang="en-GB" sz="1400" b="1" kern="1200" smtClean="0">
              <a:solidFill>
                <a:schemeClr val="tx1"/>
              </a:solidFill>
            </a:rPr>
          </a:br>
          <a:r>
            <a:rPr lang="en-GB" sz="1400" b="1" kern="1200" smtClean="0">
              <a:solidFill>
                <a:schemeClr val="tx1"/>
              </a:solidFill>
            </a:rPr>
            <a:t>Dataset</a:t>
          </a:r>
          <a:endParaRPr lang="en-GB" sz="1400" b="1" kern="1200" dirty="0">
            <a:solidFill>
              <a:schemeClr val="tx1"/>
            </a:solidFill>
          </a:endParaRPr>
        </a:p>
      </dsp:txBody>
      <dsp:txXfrm rot="-5400000">
        <a:off x="1" y="494697"/>
        <a:ext cx="985356" cy="422295"/>
      </dsp:txXfrm>
    </dsp:sp>
    <dsp:sp modelId="{E79C07A3-FCFF-4805-80AA-4E1C9DAC5D73}">
      <dsp:nvSpPr>
        <dsp:cNvPr id="0" name=""/>
        <dsp:cNvSpPr/>
      </dsp:nvSpPr>
      <dsp:spPr>
        <a:xfrm rot="5400000">
          <a:off x="3428568" y="-2443212"/>
          <a:ext cx="914973" cy="58013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solidFill>
                <a:schemeClr val="tx1"/>
              </a:solidFill>
            </a:rPr>
            <a:t>Odometer Reading and Date of Test</a:t>
          </a:r>
          <a:endParaRPr lang="en-GB" sz="1600" kern="1200" dirty="0">
            <a:solidFill>
              <a:schemeClr val="tx1"/>
            </a:solidFill>
          </a:endParaRPr>
        </a:p>
        <a:p>
          <a:pPr marL="171450" lvl="1" indent="-171450" algn="l" defTabSz="711200" rtl="0">
            <a:lnSpc>
              <a:spcPct val="90000"/>
            </a:lnSpc>
            <a:spcBef>
              <a:spcPct val="0"/>
            </a:spcBef>
            <a:spcAft>
              <a:spcPct val="15000"/>
            </a:spcAft>
            <a:buChar char="••"/>
          </a:pPr>
          <a:r>
            <a:rPr lang="en-GB" sz="1600" kern="1200" smtClean="0">
              <a:solidFill>
                <a:schemeClr val="tx1"/>
              </a:solidFill>
            </a:rPr>
            <a:t>Calculate annual mileage using straddle dates (Wilson et al. 2013)</a:t>
          </a:r>
          <a:endParaRPr lang="en-GB" sz="1600" kern="1200" dirty="0">
            <a:solidFill>
              <a:schemeClr val="tx1"/>
            </a:solidFill>
          </a:endParaRPr>
        </a:p>
        <a:p>
          <a:pPr marL="171450" lvl="1" indent="-171450" algn="l" defTabSz="711200" rtl="0">
            <a:lnSpc>
              <a:spcPct val="90000"/>
            </a:lnSpc>
            <a:spcBef>
              <a:spcPct val="0"/>
            </a:spcBef>
            <a:spcAft>
              <a:spcPct val="15000"/>
            </a:spcAft>
            <a:buChar char="••"/>
          </a:pPr>
          <a:r>
            <a:rPr lang="en-GB" sz="1600" kern="1200" dirty="0" smtClean="0">
              <a:solidFill>
                <a:schemeClr val="tx1"/>
              </a:solidFill>
            </a:rPr>
            <a:t>Engine size/Fuel type/Date of first registration</a:t>
          </a:r>
          <a:endParaRPr lang="en-GB" sz="1600" kern="1200" dirty="0">
            <a:solidFill>
              <a:schemeClr val="tx1"/>
            </a:solidFill>
          </a:endParaRPr>
        </a:p>
      </dsp:txBody>
      <dsp:txXfrm rot="-5400000">
        <a:off x="985357" y="44664"/>
        <a:ext cx="5756732" cy="825643"/>
      </dsp:txXfrm>
    </dsp:sp>
    <dsp:sp modelId="{384C2B2F-6E9A-47F4-86BC-D0F675F59DF8}">
      <dsp:nvSpPr>
        <dsp:cNvPr id="0" name=""/>
        <dsp:cNvSpPr/>
      </dsp:nvSpPr>
      <dsp:spPr>
        <a:xfrm rot="5400000">
          <a:off x="-211147" y="1424123"/>
          <a:ext cx="1407651" cy="985356"/>
        </a:xfrm>
        <a:prstGeom prst="chevron">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GB" sz="1400" b="1" kern="1200" smtClean="0">
              <a:solidFill>
                <a:schemeClr val="tx1"/>
              </a:solidFill>
            </a:rPr>
            <a:t>Fuel</a:t>
          </a:r>
          <a:br>
            <a:rPr lang="en-GB" sz="1400" b="1" kern="1200" smtClean="0">
              <a:solidFill>
                <a:schemeClr val="tx1"/>
              </a:solidFill>
            </a:rPr>
          </a:br>
          <a:r>
            <a:rPr lang="en-GB" sz="1400" b="1" kern="1200" smtClean="0">
              <a:solidFill>
                <a:schemeClr val="tx1"/>
              </a:solidFill>
            </a:rPr>
            <a:t>Usage </a:t>
          </a:r>
          <a:endParaRPr lang="en-GB" sz="1400" b="1" kern="1200" dirty="0">
            <a:solidFill>
              <a:schemeClr val="tx1"/>
            </a:solidFill>
          </a:endParaRPr>
        </a:p>
      </dsp:txBody>
      <dsp:txXfrm rot="-5400000">
        <a:off x="1" y="1705653"/>
        <a:ext cx="985356" cy="422295"/>
      </dsp:txXfrm>
    </dsp:sp>
    <dsp:sp modelId="{F6091551-E7BC-4C83-8861-3FCCC28A5415}">
      <dsp:nvSpPr>
        <dsp:cNvPr id="0" name=""/>
        <dsp:cNvSpPr/>
      </dsp:nvSpPr>
      <dsp:spPr>
        <a:xfrm rot="5400000">
          <a:off x="3428568" y="-1230235"/>
          <a:ext cx="914973" cy="58013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solidFill>
                <a:schemeClr val="tx1"/>
              </a:solidFill>
            </a:rPr>
            <a:t>Figures by year and engine size from </a:t>
          </a:r>
          <a:r>
            <a:rPr lang="en-GB" sz="1600" kern="1200" dirty="0" smtClean="0">
              <a:solidFill>
                <a:schemeClr val="tx1"/>
              </a:solidFill>
              <a:hlinkClick xmlns:r="http://schemas.openxmlformats.org/officeDocument/2006/relationships" r:id="rId1"/>
            </a:rPr>
            <a:t>www.cso.ie</a:t>
          </a:r>
          <a:endParaRPr lang="en-GB" sz="1600" kern="1200" dirty="0">
            <a:solidFill>
              <a:schemeClr val="tx1"/>
            </a:solidFill>
          </a:endParaRPr>
        </a:p>
        <a:p>
          <a:pPr marL="171450" lvl="1" indent="-171450" algn="l" defTabSz="711200" rtl="0">
            <a:lnSpc>
              <a:spcPct val="90000"/>
            </a:lnSpc>
            <a:spcBef>
              <a:spcPct val="0"/>
            </a:spcBef>
            <a:spcAft>
              <a:spcPct val="15000"/>
            </a:spcAft>
            <a:buChar char="••"/>
          </a:pPr>
          <a:r>
            <a:rPr lang="en-GB" sz="1600" kern="1200" dirty="0" smtClean="0">
              <a:solidFill>
                <a:schemeClr val="tx1"/>
              </a:solidFill>
            </a:rPr>
            <a:t>Alt. fuel from </a:t>
          </a:r>
          <a:r>
            <a:rPr lang="en-GB" sz="1600" kern="1200" dirty="0" smtClean="0">
              <a:solidFill>
                <a:schemeClr val="tx1"/>
              </a:solidFill>
              <a:hlinkClick xmlns:r="http://schemas.openxmlformats.org/officeDocument/2006/relationships" r:id="rId2"/>
            </a:rPr>
            <a:t>www.carfueldata.gov</a:t>
          </a:r>
          <a:r>
            <a:rPr lang="en-GB" sz="1600" kern="1200" dirty="0" smtClean="0">
              <a:solidFill>
                <a:schemeClr val="tx1"/>
              </a:solidFill>
            </a:rPr>
            <a:t>   </a:t>
          </a:r>
          <a:endParaRPr lang="en-GB" sz="1600" kern="1200" dirty="0">
            <a:solidFill>
              <a:schemeClr val="tx1"/>
            </a:solidFill>
          </a:endParaRPr>
        </a:p>
      </dsp:txBody>
      <dsp:txXfrm rot="-5400000">
        <a:off x="985357" y="1257641"/>
        <a:ext cx="5756732" cy="825643"/>
      </dsp:txXfrm>
    </dsp:sp>
    <dsp:sp modelId="{01F3E71E-F533-4F60-AA3F-502DC4B41D3E}">
      <dsp:nvSpPr>
        <dsp:cNvPr id="0" name=""/>
        <dsp:cNvSpPr/>
      </dsp:nvSpPr>
      <dsp:spPr>
        <a:xfrm rot="5400000">
          <a:off x="-211147" y="2635080"/>
          <a:ext cx="1407651" cy="985356"/>
        </a:xfrm>
        <a:prstGeom prst="chevron">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GB" sz="1400" b="1" kern="1200" smtClean="0">
              <a:solidFill>
                <a:schemeClr val="tx1"/>
              </a:solidFill>
            </a:rPr>
            <a:t>Emission</a:t>
          </a:r>
          <a:br>
            <a:rPr lang="en-GB" sz="1400" b="1" kern="1200" smtClean="0">
              <a:solidFill>
                <a:schemeClr val="tx1"/>
              </a:solidFill>
            </a:rPr>
          </a:br>
          <a:r>
            <a:rPr lang="en-GB" sz="1400" b="1" kern="1200" smtClean="0">
              <a:solidFill>
                <a:schemeClr val="tx1"/>
              </a:solidFill>
            </a:rPr>
            <a:t>Factors</a:t>
          </a:r>
          <a:endParaRPr lang="en-GB" sz="1400" b="1" kern="1200" dirty="0">
            <a:solidFill>
              <a:schemeClr val="tx1"/>
            </a:solidFill>
          </a:endParaRPr>
        </a:p>
      </dsp:txBody>
      <dsp:txXfrm rot="-5400000">
        <a:off x="1" y="2916610"/>
        <a:ext cx="985356" cy="422295"/>
      </dsp:txXfrm>
    </dsp:sp>
    <dsp:sp modelId="{734E72E5-B47A-4FFC-8C6A-526E74BEA015}">
      <dsp:nvSpPr>
        <dsp:cNvPr id="0" name=""/>
        <dsp:cNvSpPr/>
      </dsp:nvSpPr>
      <dsp:spPr>
        <a:xfrm rot="5400000">
          <a:off x="3428568" y="-19279"/>
          <a:ext cx="914973" cy="580139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smtClean="0">
              <a:solidFill>
                <a:schemeClr val="tx1"/>
              </a:solidFill>
            </a:rPr>
            <a:t>UWE </a:t>
          </a:r>
          <a:r>
            <a:rPr lang="en-GB" sz="1600" kern="1200" dirty="0" err="1" smtClean="0">
              <a:solidFill>
                <a:schemeClr val="tx1"/>
              </a:solidFill>
            </a:rPr>
            <a:t>ECOstars</a:t>
          </a:r>
          <a:r>
            <a:rPr lang="en-GB" sz="1600" kern="1200" dirty="0" smtClean="0">
              <a:solidFill>
                <a:schemeClr val="tx1"/>
              </a:solidFill>
            </a:rPr>
            <a:t> project (Barnes and Bailey, 2013)</a:t>
          </a:r>
          <a:endParaRPr lang="en-GB" sz="1600" kern="1200" dirty="0">
            <a:solidFill>
              <a:schemeClr val="tx1"/>
            </a:solidFill>
          </a:endParaRPr>
        </a:p>
        <a:p>
          <a:pPr marL="171450" lvl="1" indent="-171450" algn="l" defTabSz="711200" rtl="0">
            <a:lnSpc>
              <a:spcPct val="90000"/>
            </a:lnSpc>
            <a:spcBef>
              <a:spcPct val="0"/>
            </a:spcBef>
            <a:spcAft>
              <a:spcPct val="15000"/>
            </a:spcAft>
            <a:buChar char="••"/>
          </a:pPr>
          <a:r>
            <a:rPr lang="en-GB" sz="1600" kern="1200" dirty="0" err="1" smtClean="0">
              <a:solidFill>
                <a:schemeClr val="tx1"/>
              </a:solidFill>
            </a:rPr>
            <a:t>Copert</a:t>
          </a:r>
          <a:r>
            <a:rPr lang="en-GB" sz="1600" kern="1200" dirty="0" smtClean="0">
              <a:solidFill>
                <a:schemeClr val="tx1"/>
              </a:solidFill>
            </a:rPr>
            <a:t> 4 (v8.1), TRL (2009) for petrol and diesel </a:t>
          </a:r>
          <a:endParaRPr lang="en-GB" sz="1600" kern="1200" dirty="0">
            <a:solidFill>
              <a:schemeClr val="tx1"/>
            </a:solidFill>
          </a:endParaRPr>
        </a:p>
        <a:p>
          <a:pPr marL="171450" lvl="1" indent="-171450" algn="l" defTabSz="711200" rtl="0">
            <a:lnSpc>
              <a:spcPct val="90000"/>
            </a:lnSpc>
            <a:spcBef>
              <a:spcPct val="0"/>
            </a:spcBef>
            <a:spcAft>
              <a:spcPct val="15000"/>
            </a:spcAft>
            <a:buChar char="••"/>
          </a:pPr>
          <a:r>
            <a:rPr lang="en-GB" sz="1600" kern="1200" dirty="0" smtClean="0">
              <a:solidFill>
                <a:schemeClr val="tx1"/>
              </a:solidFill>
            </a:rPr>
            <a:t>NAEI (2013), EMEP/EEA (2013) for alt. fuel</a:t>
          </a:r>
          <a:endParaRPr lang="en-GB" sz="1600" kern="1200" dirty="0">
            <a:solidFill>
              <a:schemeClr val="tx1"/>
            </a:solidFill>
          </a:endParaRPr>
        </a:p>
      </dsp:txBody>
      <dsp:txXfrm rot="-5400000">
        <a:off x="985357" y="2468598"/>
        <a:ext cx="5756732" cy="82564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year research – funded by EPSRC/Research Council’s Energy  project</a:t>
            </a:r>
          </a:p>
          <a:p>
            <a:endParaRPr lang="en-GB" dirty="0" smtClean="0"/>
          </a:p>
          <a:p>
            <a:r>
              <a:rPr lang="en-GB" dirty="0" smtClean="0"/>
              <a:t>Led by Jillian </a:t>
            </a:r>
            <a:r>
              <a:rPr lang="en-GB" dirty="0" err="1" smtClean="0"/>
              <a:t>Anable</a:t>
            </a:r>
            <a:r>
              <a:rPr lang="en-GB" dirty="0" smtClean="0"/>
              <a:t> at Aberdeen, with Eddie</a:t>
            </a:r>
            <a:r>
              <a:rPr lang="en-GB" baseline="0" dirty="0" smtClean="0"/>
              <a:t> Wilson at Bristol </a:t>
            </a:r>
            <a:r>
              <a:rPr lang="en-GB" baseline="0" dirty="0" err="1" smtClean="0"/>
              <a:t>Uni</a:t>
            </a:r>
            <a:r>
              <a:rPr lang="en-GB" baseline="0" dirty="0" smtClean="0"/>
              <a:t> and Sally Cairns at TRL/UCL</a:t>
            </a:r>
          </a:p>
          <a:p>
            <a:endParaRPr lang="en-GB" baseline="0" dirty="0" smtClean="0"/>
          </a:p>
          <a:p>
            <a:r>
              <a:rPr lang="en-GB" baseline="0" dirty="0" smtClean="0"/>
              <a:t>DECC and </a:t>
            </a:r>
            <a:r>
              <a:rPr lang="en-GB" baseline="0" dirty="0" err="1" smtClean="0"/>
              <a:t>DfT</a:t>
            </a:r>
            <a:r>
              <a:rPr lang="en-GB" baseline="0" dirty="0" smtClean="0"/>
              <a:t> as signed up project partners</a:t>
            </a:r>
            <a:endParaRPr lang="en-GB" dirty="0"/>
          </a:p>
        </p:txBody>
      </p:sp>
      <p:sp>
        <p:nvSpPr>
          <p:cNvPr id="4" name="Slide Number Placeholder 3"/>
          <p:cNvSpPr>
            <a:spLocks noGrp="1"/>
          </p:cNvSpPr>
          <p:nvPr>
            <p:ph type="sldNum" sz="quarter" idx="10"/>
          </p:nvPr>
        </p:nvSpPr>
        <p:spPr/>
        <p:txBody>
          <a:bodyPr/>
          <a:lstStyle/>
          <a:p>
            <a:fld id="{DF9EB6F5-862F-41BE-8C41-BD86D8748D72}" type="slidenum">
              <a:rPr lang="en-GB" smtClean="0"/>
              <a:pPr/>
              <a:t>6</a:t>
            </a:fld>
            <a:endParaRPr lang="en-GB"/>
          </a:p>
        </p:txBody>
      </p:sp>
    </p:spTree>
    <p:extLst>
      <p:ext uri="{BB962C8B-B14F-4D97-AF65-F5344CB8AC3E}">
        <p14:creationId xmlns:p14="http://schemas.microsoft.com/office/powerpoint/2010/main" val="347522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 what have we done with the data so far:</a:t>
            </a:r>
          </a:p>
          <a:p>
            <a:endParaRPr lang="en-GB" dirty="0" smtClean="0"/>
          </a:p>
          <a:p>
            <a:r>
              <a:rPr lang="en-GB" dirty="0" smtClean="0"/>
              <a:t>Taken Mileage</a:t>
            </a:r>
            <a:r>
              <a:rPr lang="en-GB" baseline="0" dirty="0" smtClean="0"/>
              <a:t> and test date from MOT records to calculate annual mileage</a:t>
            </a:r>
          </a:p>
          <a:p>
            <a:endParaRPr lang="en-GB" baseline="0" dirty="0" smtClean="0"/>
          </a:p>
          <a:p>
            <a:r>
              <a:rPr lang="en-GB" baseline="0" dirty="0" smtClean="0"/>
              <a:t>We then take engine size, fuel type and vehicle age (as date of first registration) to construct an emissions and energy profile for each of the 27 million vehicles in a 12 month slice of the data.</a:t>
            </a:r>
          </a:p>
          <a:p>
            <a:endParaRPr lang="en-GB" baseline="0" dirty="0" smtClean="0"/>
          </a:p>
          <a:p>
            <a:r>
              <a:rPr lang="en-GB" baseline="0" dirty="0" smtClean="0"/>
              <a:t>Data on fuel consumption, and emissions has been compiled on the basis of best available data (best being a compromise between accuracy and extensiveness/usability) but as long-term practitioners in this field we are pretty happy that the factors we use are very good – though further work will be done to improves these as well as to compare with the manufacturers values to be provided by </a:t>
            </a:r>
            <a:r>
              <a:rPr lang="en-GB" baseline="0" dirty="0" err="1" smtClean="0"/>
              <a:t>DfT.</a:t>
            </a:r>
            <a:endParaRPr lang="en-GB" baseline="0" dirty="0" smtClean="0"/>
          </a:p>
          <a:p>
            <a:endParaRPr lang="en-GB" baseline="0" dirty="0" smtClean="0"/>
          </a:p>
          <a:p>
            <a:r>
              <a:rPr lang="en-GB" baseline="0" dirty="0" smtClean="0"/>
              <a:t>THESE ARE THEN AVERAGED BY LSOA TO CREATE AN AVERAGE CAR</a:t>
            </a:r>
            <a:endParaRPr lang="en-GB" dirty="0"/>
          </a:p>
        </p:txBody>
      </p:sp>
      <p:sp>
        <p:nvSpPr>
          <p:cNvPr id="4" name="Slide Number Placeholder 3"/>
          <p:cNvSpPr>
            <a:spLocks noGrp="1"/>
          </p:cNvSpPr>
          <p:nvPr>
            <p:ph type="sldNum" sz="quarter" idx="10"/>
          </p:nvPr>
        </p:nvSpPr>
        <p:spPr/>
        <p:txBody>
          <a:bodyPr/>
          <a:lstStyle/>
          <a:p>
            <a:fld id="{DF9EB6F5-862F-41BE-8C41-BD86D8748D72}" type="slidenum">
              <a:rPr lang="en-GB" smtClean="0"/>
              <a:pPr/>
              <a:t>11</a:t>
            </a:fld>
            <a:endParaRPr lang="en-GB"/>
          </a:p>
        </p:txBody>
      </p:sp>
    </p:spTree>
    <p:extLst>
      <p:ext uri="{BB962C8B-B14F-4D97-AF65-F5344CB8AC3E}">
        <p14:creationId xmlns:p14="http://schemas.microsoft.com/office/powerpoint/2010/main" val="181601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2395260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775346" y="1617868"/>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181658" y="1540814"/>
            <a:ext cx="6062750" cy="2831136"/>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496861" y="1605616"/>
            <a:ext cx="1219139" cy="269081"/>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496861" y="1875614"/>
            <a:ext cx="1219139" cy="4023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496861" y="2283314"/>
            <a:ext cx="1219139" cy="521494"/>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4188" y="0"/>
            <a:ext cx="21669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8"/>
          </p:nvPr>
        </p:nvSpPr>
        <p:spPr>
          <a:xfrm>
            <a:off x="496861" y="4221384"/>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3"/>
          </p:nvPr>
        </p:nvSpPr>
        <p:spPr>
          <a:xfrm>
            <a:off x="0" y="771550"/>
            <a:ext cx="9144000" cy="437195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dirty="0"/>
          </a:p>
        </p:txBody>
      </p:sp>
      <p:sp>
        <p:nvSpPr>
          <p:cNvPr id="6" name="Picture Placeholder 12"/>
          <p:cNvSpPr>
            <a:spLocks noGrp="1"/>
          </p:cNvSpPr>
          <p:nvPr>
            <p:ph type="pic" sz="quarter" idx="12"/>
          </p:nvPr>
        </p:nvSpPr>
        <p:spPr>
          <a:xfrm>
            <a:off x="0" y="1059582"/>
            <a:ext cx="3024188" cy="4083918"/>
          </a:xfrm>
          <a:prstGeom prst="rect">
            <a:avLst/>
          </a:prstGeom>
        </p:spPr>
        <p:txBody>
          <a:bodyPr/>
          <a:lstStyle/>
          <a:p>
            <a:endParaRPr lang="en-US"/>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673224"/>
      </p:ext>
    </p:extLst>
  </p:cSld>
  <p:clrMapOvr>
    <a:masterClrMapping/>
  </p:clrMapOvr>
  <p:transition spd="slow">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938" userDrawn="1">
          <p15:clr>
            <a:srgbClr val="FBAE40"/>
          </p15:clr>
        </p15:guide>
        <p15:guide id="4" orient="horz" pos="191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dirty="0"/>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sp>
        <p:nvSpPr>
          <p:cNvPr id="9" name="Text Placeholder 5"/>
          <p:cNvSpPr>
            <a:spLocks noGrp="1"/>
          </p:cNvSpPr>
          <p:nvPr>
            <p:ph type="body" sz="quarter" idx="15" hasCustomPrompt="1"/>
          </p:nvPr>
        </p:nvSpPr>
        <p:spPr>
          <a:xfrm>
            <a:off x="458065" y="1059582"/>
            <a:ext cx="2385743" cy="360040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pic>
        <p:nvPicPr>
          <p:cNvPr id="10"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70880"/>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938">
          <p15:clr>
            <a:srgbClr val="FBAE40"/>
          </p15:clr>
        </p15:guide>
        <p15:guide id="4" orient="horz" pos="1913">
          <p15:clr>
            <a:srgbClr val="FBAE40"/>
          </p15:clr>
        </p15:guide>
        <p15:guide id="5" pos="3833" userDrawn="1">
          <p15:clr>
            <a:srgbClr val="FBAE40"/>
          </p15:clr>
        </p15:guide>
        <p15:guide id="6" pos="385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131590"/>
            <a:ext cx="7058025" cy="2880320"/>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14"/>
          <p:cNvSpPr>
            <a:spLocks noGrp="1"/>
          </p:cNvSpPr>
          <p:nvPr>
            <p:ph type="body" sz="quarter" idx="13"/>
          </p:nvPr>
        </p:nvSpPr>
        <p:spPr>
          <a:xfrm>
            <a:off x="1042988" y="4327103"/>
            <a:ext cx="7058025" cy="620911"/>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64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15403" y="1995686"/>
            <a:ext cx="4283969" cy="187220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smtClean="0"/>
              <a:t>100%</a:t>
            </a:r>
          </a:p>
        </p:txBody>
      </p:sp>
      <p:sp>
        <p:nvSpPr>
          <p:cNvPr id="4" name="Text Placeholder 14"/>
          <p:cNvSpPr>
            <a:spLocks noGrp="1"/>
          </p:cNvSpPr>
          <p:nvPr>
            <p:ph type="body" sz="quarter" idx="13"/>
          </p:nvPr>
        </p:nvSpPr>
        <p:spPr>
          <a:xfrm>
            <a:off x="4715395" y="2012765"/>
            <a:ext cx="3601021" cy="185512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14"/>
          <p:cNvSpPr>
            <a:spLocks noGrp="1"/>
          </p:cNvSpPr>
          <p:nvPr>
            <p:ph type="body" sz="quarter" idx="14"/>
          </p:nvPr>
        </p:nvSpPr>
        <p:spPr>
          <a:xfrm>
            <a:off x="970980" y="4155926"/>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2638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1680" y="141480"/>
            <a:ext cx="5760640" cy="367550"/>
          </a:xfrm>
        </p:spPr>
        <p:txBody>
          <a:bodyPr/>
          <a:lstStyle>
            <a:lvl1pPr>
              <a:defRPr sz="24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1800"/>
              </a:spcBef>
              <a:spcAft>
                <a:spcPts val="0"/>
              </a:spcAft>
              <a:defRPr sz="2100"/>
            </a:lvl1pPr>
            <a:lvl2pPr>
              <a:spcBef>
                <a:spcPts val="300"/>
              </a:spcBef>
              <a:spcAft>
                <a:spcPts val="900"/>
              </a:spcAft>
              <a:defRPr sz="1800"/>
            </a:lvl2pPr>
            <a:lvl3pPr>
              <a:spcBef>
                <a:spcPts val="300"/>
              </a:spcBef>
              <a:spcAft>
                <a:spcPts val="900"/>
              </a:spcAft>
              <a:defRPr sz="1500"/>
            </a:lvl3pPr>
            <a:lvl4pPr>
              <a:spcBef>
                <a:spcPts val="300"/>
              </a:spcBef>
              <a:spcAft>
                <a:spcPts val="900"/>
              </a:spcAft>
              <a:defRPr sz="1350"/>
            </a:lvl4pPr>
            <a:lvl5pPr>
              <a:spcBef>
                <a:spcPts val="300"/>
              </a:spcBef>
              <a:spcAft>
                <a:spcPts val="900"/>
              </a:spcAft>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093993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9594" y="1418035"/>
            <a:ext cx="6668019" cy="102459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1" y="3165872"/>
            <a:ext cx="6668021" cy="452328"/>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smtClean="0"/>
              <a:t>Click to edit Master text styles</a:t>
            </a:r>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9542"/>
            <a:ext cx="6668019" cy="488301"/>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827583" y="1347635"/>
            <a:ext cx="6740030" cy="3404603"/>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mod="1">
    <p:ext uri="{DCECCB84-F9BA-43D5-87BE-67443E8EF086}">
      <p15:sldGuideLst xmlns:p15="http://schemas.microsoft.com/office/powerpoint/2012/main">
        <p15:guide id="1" orient="horz" pos="441" userDrawn="1">
          <p15:clr>
            <a:srgbClr val="FBAE40"/>
          </p15:clr>
        </p15:guide>
        <p15:guide id="2" pos="4768" userDrawn="1">
          <p15:clr>
            <a:srgbClr val="FBAE40"/>
          </p15:clr>
        </p15:guide>
        <p15:guide id="3"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7943"/>
            <a:ext cx="6668019" cy="47600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1"/>
          </p:nvPr>
        </p:nvSpPr>
        <p:spPr>
          <a:xfrm>
            <a:off x="840769" y="1346400"/>
            <a:ext cx="6726844" cy="3510074"/>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6068825"/>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666" y="1368000"/>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665" y="700088"/>
            <a:ext cx="6552655"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2"/>
          </p:nvPr>
        </p:nvSpPr>
        <p:spPr>
          <a:xfrm>
            <a:off x="4211961" y="1368000"/>
            <a:ext cx="3240360"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113"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900113" y="1368566"/>
            <a:ext cx="3167583"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10" name="Text Placeholder 5"/>
          <p:cNvSpPr>
            <a:spLocks noGrp="1"/>
          </p:cNvSpPr>
          <p:nvPr>
            <p:ph type="body" sz="quarter" idx="12" hasCustomPrompt="1"/>
          </p:nvPr>
        </p:nvSpPr>
        <p:spPr>
          <a:xfrm>
            <a:off x="4214194" y="1368566"/>
            <a:ext cx="3239119"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976455156"/>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120"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0" y="1368678"/>
            <a:ext cx="3167583"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10" name="Text Placeholder 5"/>
          <p:cNvSpPr>
            <a:spLocks noGrp="1"/>
          </p:cNvSpPr>
          <p:nvPr>
            <p:ph type="body" sz="quarter" idx="12" hasCustomPrompt="1"/>
          </p:nvPr>
        </p:nvSpPr>
        <p:spPr>
          <a:xfrm>
            <a:off x="4214194" y="1368678"/>
            <a:ext cx="3238126"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211776518"/>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653" userDrawn="1">
          <p15:clr>
            <a:srgbClr val="FBAE40"/>
          </p15:clr>
        </p15:guide>
        <p15:guide id="4" pos="2517" userDrawn="1">
          <p15:clr>
            <a:srgbClr val="FBAE40"/>
          </p15:clr>
        </p15:guide>
        <p15:guide id="5" pos="46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346637"/>
            <a:ext cx="6515620" cy="3403549"/>
          </a:xfrm>
          <a:prstGeom prst="rect">
            <a:avLst/>
          </a:prstGeom>
        </p:spPr>
        <p:txBody>
          <a:bodyPr/>
          <a:lstStyle/>
          <a:p>
            <a:pPr lvl="0"/>
            <a:endParaRPr lang="en-US" noProof="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8974" y="1402166"/>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8973"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042" y="1402167"/>
            <a:ext cx="3816350" cy="3348019"/>
          </a:xfrm>
          <a:prstGeom prst="rect">
            <a:avLst/>
          </a:prstGeom>
        </p:spPr>
        <p:txBody>
          <a:bodyPr/>
          <a:lstStyle/>
          <a:p>
            <a:pPr lvl="0"/>
            <a:endParaRPr lang="en-US" noProof="0"/>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Lst>
  <p:transition spd="slow">
    <p:fade/>
  </p:transition>
  <p:timing>
    <p:tnLst>
      <p:par>
        <p:cTn id="1" dur="indefinite" restart="never" nodeType="tmRoot"/>
      </p:par>
    </p:tnLst>
  </p:timing>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dx.doi.org/10.1016/j.trd.2015.06.003" TargetMode="External"/><Relationship Id="rId2" Type="http://schemas.openxmlformats.org/officeDocument/2006/relationships/hyperlink" Target="https://doi.org/10.1016/j.trd.2019.05.012" TargetMode="External"/><Relationship Id="rId1" Type="http://schemas.openxmlformats.org/officeDocument/2006/relationships/slideLayout" Target="../slideLayouts/slideLayout3.xml"/><Relationship Id="rId5" Type="http://schemas.openxmlformats.org/officeDocument/2006/relationships/hyperlink" Target="http://dx.doi.org/10.1016/j.tre.2013.06.004" TargetMode="External"/><Relationship Id="rId4" Type="http://schemas.openxmlformats.org/officeDocument/2006/relationships/hyperlink" Target="http://dx.doi.org/10.1080/03081060.2012.74576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gow.epsrc.ac.uk/NGBOViewGrant.aspx?GrantRef=EP/K000438/1"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100000"/>
              </a:lnSpc>
              <a:spcBef>
                <a:spcPct val="0"/>
              </a:spcBef>
            </a:pPr>
            <a:r>
              <a:rPr lang="en-GB" dirty="0"/>
              <a:t>Socio-economic impacts of air </a:t>
            </a:r>
            <a:r>
              <a:rPr lang="en-GB" dirty="0" smtClean="0"/>
              <a:t>quality</a:t>
            </a:r>
          </a:p>
          <a:p>
            <a:pPr eaLnBrk="1" hangingPunct="1">
              <a:lnSpc>
                <a:spcPct val="100000"/>
              </a:lnSpc>
              <a:spcBef>
                <a:spcPct val="0"/>
              </a:spcBef>
            </a:pPr>
            <a:endParaRPr lang="en-GB" altLang="en-US" sz="2800" dirty="0" smtClean="0">
              <a:ea typeface="ＭＳ Ｐゴシック" charset="-128"/>
            </a:endParaRPr>
          </a:p>
          <a:p>
            <a:pPr>
              <a:lnSpc>
                <a:spcPct val="114000"/>
              </a:lnSpc>
              <a:spcAft>
                <a:spcPts val="0"/>
              </a:spcAft>
            </a:pPr>
            <a:r>
              <a:rPr lang="en-GB" sz="2800" dirty="0" smtClean="0"/>
              <a:t>IAPSC</a:t>
            </a:r>
            <a:endParaRPr lang="en-GB" sz="2800" dirty="0"/>
          </a:p>
          <a:p>
            <a:pPr>
              <a:lnSpc>
                <a:spcPct val="114000"/>
              </a:lnSpc>
              <a:spcAft>
                <a:spcPts val="0"/>
              </a:spcAft>
            </a:pPr>
            <a:r>
              <a:rPr lang="en-GB" sz="2000" dirty="0"/>
              <a:t>The Priory Rooms, Birmingham </a:t>
            </a: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Dr Jo Barnes</a:t>
            </a:r>
            <a:endParaRPr lang="en-US" altLang="en-US" dirty="0">
              <a:ea typeface="ＭＳ Ｐゴシック" charset="-128"/>
            </a:endParaRP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100000"/>
              </a:lnSpc>
              <a:spcBef>
                <a:spcPct val="0"/>
              </a:spcBef>
            </a:pPr>
            <a:r>
              <a:rPr lang="en-US" altLang="en-US" dirty="0">
                <a:ea typeface="ＭＳ Ｐゴシック" charset="-128"/>
              </a:rPr>
              <a:t>Air Quality Management Resource </a:t>
            </a:r>
            <a:r>
              <a:rPr lang="en-US" altLang="en-US" dirty="0" smtClean="0">
                <a:ea typeface="ＭＳ Ｐゴシック" charset="-128"/>
              </a:rPr>
              <a:t>Centre</a:t>
            </a:r>
          </a:p>
          <a:p>
            <a:pPr>
              <a:lnSpc>
                <a:spcPct val="100000"/>
              </a:lnSpc>
              <a:spcBef>
                <a:spcPct val="0"/>
              </a:spcBef>
            </a:pPr>
            <a:endParaRPr lang="en-US" altLang="en-US" dirty="0">
              <a:ea typeface="ＭＳ Ｐゴシック" charset="-128"/>
            </a:endParaRPr>
          </a:p>
          <a:p>
            <a:pPr>
              <a:lnSpc>
                <a:spcPct val="100000"/>
              </a:lnSpc>
              <a:spcBef>
                <a:spcPct val="0"/>
              </a:spcBef>
            </a:pPr>
            <a:r>
              <a:rPr lang="en-GB" altLang="en-US" dirty="0">
                <a:ea typeface="ＭＳ Ｐゴシック" charset="-128"/>
              </a:rPr>
              <a:t>University of the West of England, Bristol</a:t>
            </a:r>
          </a:p>
          <a:p>
            <a:pPr>
              <a:lnSpc>
                <a:spcPct val="100000"/>
              </a:lnSpc>
              <a:spcBef>
                <a:spcPct val="0"/>
              </a:spcBef>
            </a:pP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pPr>
              <a:lnSpc>
                <a:spcPct val="114000"/>
              </a:lnSpc>
              <a:spcAft>
                <a:spcPts val="0"/>
              </a:spcAft>
            </a:pPr>
            <a:r>
              <a:rPr lang="en-GB" dirty="0"/>
              <a:t>4</a:t>
            </a:r>
            <a:r>
              <a:rPr lang="en-GB" baseline="30000" dirty="0"/>
              <a:t>th</a:t>
            </a:r>
            <a:r>
              <a:rPr lang="en-GB" dirty="0"/>
              <a:t> December 2019</a:t>
            </a:r>
            <a:endParaRPr lang="en-GB" sz="20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Study </a:t>
            </a:r>
            <a:r>
              <a:rPr lang="en-GB" dirty="0"/>
              <a:t>area </a:t>
            </a:r>
            <a:r>
              <a:rPr lang="en-GB" dirty="0" smtClean="0"/>
              <a:t>&amp; </a:t>
            </a:r>
            <a:r>
              <a:rPr lang="en-GB" dirty="0"/>
              <a:t>scale of analysis</a:t>
            </a:r>
          </a:p>
        </p:txBody>
      </p:sp>
      <p:sp>
        <p:nvSpPr>
          <p:cNvPr id="3" name="Text Placeholder 2"/>
          <p:cNvSpPr>
            <a:spLocks noGrp="1"/>
          </p:cNvSpPr>
          <p:nvPr>
            <p:ph type="body" sz="quarter" idx="11"/>
          </p:nvPr>
        </p:nvSpPr>
        <p:spPr/>
        <p:txBody>
          <a:bodyPr/>
          <a:lstStyle/>
          <a:p>
            <a:pPr>
              <a:spcBef>
                <a:spcPts val="1200"/>
              </a:spcBef>
            </a:pPr>
            <a:r>
              <a:rPr lang="en-GB" dirty="0" smtClean="0"/>
              <a:t>England and Wales</a:t>
            </a:r>
          </a:p>
          <a:p>
            <a:pPr>
              <a:spcBef>
                <a:spcPts val="1200"/>
              </a:spcBef>
            </a:pPr>
            <a:r>
              <a:rPr lang="en-GB" dirty="0" smtClean="0"/>
              <a:t>Lower Super Output Areas (LSOAs)</a:t>
            </a:r>
          </a:p>
          <a:p>
            <a:pPr lvl="1">
              <a:spcBef>
                <a:spcPts val="1200"/>
              </a:spcBef>
            </a:pPr>
            <a:r>
              <a:rPr lang="en-US" dirty="0"/>
              <a:t>34,753 LSOAs </a:t>
            </a:r>
            <a:endParaRPr lang="en-US" dirty="0" smtClean="0"/>
          </a:p>
          <a:p>
            <a:pPr lvl="2">
              <a:spcBef>
                <a:spcPts val="1200"/>
              </a:spcBef>
            </a:pPr>
            <a:r>
              <a:rPr lang="en-US" dirty="0" smtClean="0"/>
              <a:t>~</a:t>
            </a:r>
            <a:r>
              <a:rPr lang="en-US" dirty="0"/>
              <a:t>700 households (range 400-1200</a:t>
            </a:r>
            <a:r>
              <a:rPr lang="en-US" dirty="0" smtClean="0"/>
              <a:t>)</a:t>
            </a:r>
          </a:p>
          <a:p>
            <a:pPr lvl="2">
              <a:spcBef>
                <a:spcPts val="1200"/>
              </a:spcBef>
            </a:pPr>
            <a:r>
              <a:rPr lang="en-US" dirty="0" smtClean="0"/>
              <a:t>~</a:t>
            </a:r>
            <a:r>
              <a:rPr lang="en-US" dirty="0"/>
              <a:t>1600 residents (range 1000-3000</a:t>
            </a:r>
            <a:r>
              <a:rPr lang="en-US" dirty="0" smtClean="0"/>
              <a:t>)</a:t>
            </a:r>
          </a:p>
          <a:p>
            <a:pPr lvl="1">
              <a:spcBef>
                <a:spcPts val="1200"/>
              </a:spcBef>
            </a:pPr>
            <a:r>
              <a:rPr lang="en-US" dirty="0" smtClean="0"/>
              <a:t>~ consistent </a:t>
            </a:r>
            <a:r>
              <a:rPr lang="en-US" dirty="0"/>
              <a:t>population size </a:t>
            </a:r>
            <a:endParaRPr lang="en-US" dirty="0" smtClean="0"/>
          </a:p>
          <a:p>
            <a:pPr lvl="1">
              <a:spcBef>
                <a:spcPts val="1200"/>
              </a:spcBef>
            </a:pPr>
            <a:r>
              <a:rPr lang="en-US" dirty="0" smtClean="0"/>
              <a:t>uniformity of </a:t>
            </a:r>
            <a:r>
              <a:rPr lang="en-US" dirty="0"/>
              <a:t>socioeconomic characteristics</a:t>
            </a:r>
            <a:endParaRPr lang="en-GB" dirty="0"/>
          </a:p>
        </p:txBody>
      </p:sp>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967" r="11617"/>
          <a:stretch/>
        </p:blipFill>
        <p:spPr>
          <a:xfrm>
            <a:off x="5220072" y="1059582"/>
            <a:ext cx="3600401" cy="4227934"/>
          </a:xfrm>
          <a:prstGeom prst="rect">
            <a:avLst/>
          </a:prstGeom>
        </p:spPr>
      </p:pic>
    </p:spTree>
    <p:extLst>
      <p:ext uri="{BB962C8B-B14F-4D97-AF65-F5344CB8AC3E}">
        <p14:creationId xmlns:p14="http://schemas.microsoft.com/office/powerpoint/2010/main" val="328450850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9594" y="697943"/>
            <a:ext cx="7848870" cy="476000"/>
          </a:xfrm>
        </p:spPr>
        <p:txBody>
          <a:bodyPr/>
          <a:lstStyle/>
          <a:p>
            <a:r>
              <a:rPr lang="en-GB" dirty="0" smtClean="0"/>
              <a:t>Calculation of Emissions/Fuel Use</a:t>
            </a:r>
            <a:endParaRPr lang="en-GB" dirty="0"/>
          </a:p>
        </p:txBody>
      </p:sp>
      <p:graphicFrame>
        <p:nvGraphicFramePr>
          <p:cNvPr id="7" name="Diagram 6"/>
          <p:cNvGraphicFramePr/>
          <p:nvPr>
            <p:extLst>
              <p:ext uri="{D42A27DB-BD31-4B8C-83A1-F6EECF244321}">
                <p14:modId xmlns:p14="http://schemas.microsoft.com/office/powerpoint/2010/main" val="3110169602"/>
              </p:ext>
            </p:extLst>
          </p:nvPr>
        </p:nvGraphicFramePr>
        <p:xfrm>
          <a:off x="1115616" y="1309896"/>
          <a:ext cx="6786754" cy="3833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405488" y="4878665"/>
            <a:ext cx="1763624" cy="276999"/>
          </a:xfrm>
          <a:prstGeom prst="rect">
            <a:avLst/>
          </a:prstGeom>
        </p:spPr>
        <p:txBody>
          <a:bodyPr wrap="none">
            <a:spAutoFit/>
          </a:bodyPr>
          <a:lstStyle/>
          <a:p>
            <a:r>
              <a:rPr lang="en-US" sz="1200" dirty="0">
                <a:latin typeface="Arial" panose="020B0604020202020204" pitchFamily="34" charset="0"/>
                <a:ea typeface="Times New Roman" panose="02020603050405020304" pitchFamily="18" charset="0"/>
              </a:rPr>
              <a:t>Chatterton et al. (2015)</a:t>
            </a:r>
            <a:endParaRPr lang="en-GB" sz="1200" dirty="0"/>
          </a:p>
        </p:txBody>
      </p:sp>
      <p:sp>
        <p:nvSpPr>
          <p:cNvPr id="9" name="Rectangle 8"/>
          <p:cNvSpPr/>
          <p:nvPr/>
        </p:nvSpPr>
        <p:spPr>
          <a:xfrm>
            <a:off x="2195736" y="4693151"/>
            <a:ext cx="4824536" cy="430887"/>
          </a:xfrm>
          <a:prstGeom prst="rect">
            <a:avLst/>
          </a:prstGeom>
        </p:spPr>
        <p:txBody>
          <a:bodyPr wrap="square">
            <a:spAutoFit/>
          </a:bodyPr>
          <a:lstStyle/>
          <a:p>
            <a:r>
              <a:rPr lang="en-US" sz="1100" dirty="0" smtClean="0">
                <a:ea typeface="ＭＳ Ｐゴシック" charset="0"/>
                <a:cs typeface="ＭＳ Ｐゴシック" charset="0"/>
              </a:rPr>
              <a:t>Vehicles </a:t>
            </a:r>
            <a:r>
              <a:rPr lang="en-US" sz="1100" dirty="0">
                <a:ea typeface="ＭＳ Ｐゴシック" charset="0"/>
                <a:cs typeface="ＭＳ Ｐゴシック" charset="0"/>
              </a:rPr>
              <a:t>&lt;3 years old (7.8% </a:t>
            </a:r>
            <a:r>
              <a:rPr lang="en-US" sz="1100" dirty="0" smtClean="0">
                <a:ea typeface="ＭＳ Ｐゴシック" charset="0"/>
                <a:cs typeface="ＭＳ Ｐゴシック" charset="0"/>
              </a:rPr>
              <a:t>private </a:t>
            </a:r>
            <a:r>
              <a:rPr lang="en-US" sz="1100" dirty="0">
                <a:ea typeface="ＭＳ Ｐゴシック" charset="0"/>
                <a:cs typeface="ＭＳ Ｐゴシック" charset="0"/>
              </a:rPr>
              <a:t>vehicles) </a:t>
            </a:r>
            <a:r>
              <a:rPr lang="en-US" sz="1100" dirty="0" smtClean="0">
                <a:ea typeface="ＭＳ Ｐゴシック" charset="0"/>
                <a:cs typeface="ＭＳ Ｐゴシック" charset="0"/>
              </a:rPr>
              <a:t>interpolated from distance </a:t>
            </a:r>
            <a:r>
              <a:rPr lang="en-US" sz="1100" dirty="0">
                <a:ea typeface="ＭＳ Ｐゴシック" charset="0"/>
                <a:cs typeface="ＭＳ Ｐゴシック" charset="0"/>
              </a:rPr>
              <a:t>driven between </a:t>
            </a:r>
            <a:r>
              <a:rPr lang="en-US" sz="1100" dirty="0" smtClean="0">
                <a:ea typeface="ＭＳ Ｐゴシック" charset="0"/>
                <a:cs typeface="ＭＳ Ｐゴシック" charset="0"/>
              </a:rPr>
              <a:t>date </a:t>
            </a:r>
            <a:r>
              <a:rPr lang="en-US" sz="1100" dirty="0">
                <a:ea typeface="ＭＳ Ｐゴシック" charset="0"/>
                <a:cs typeface="ＭＳ Ｐゴシック" charset="0"/>
              </a:rPr>
              <a:t>of first registration and </a:t>
            </a:r>
            <a:r>
              <a:rPr lang="en-US" sz="1100" dirty="0" smtClean="0">
                <a:ea typeface="ＭＳ Ｐゴシック" charset="0"/>
                <a:cs typeface="ＭＳ Ｐゴシック" charset="0"/>
              </a:rPr>
              <a:t>recorded </a:t>
            </a:r>
            <a:r>
              <a:rPr lang="en-US" sz="1100" dirty="0">
                <a:ea typeface="ＭＳ Ｐゴシック" charset="0"/>
                <a:cs typeface="ＭＳ Ｐゴシック" charset="0"/>
              </a:rPr>
              <a:t>mileage at </a:t>
            </a:r>
            <a:r>
              <a:rPr lang="en-US" sz="1100" dirty="0" smtClean="0">
                <a:ea typeface="ＭＳ Ｐゴシック" charset="0"/>
                <a:cs typeface="ＭＳ Ｐゴシック" charset="0"/>
              </a:rPr>
              <a:t>first test</a:t>
            </a:r>
            <a:endParaRPr lang="en-GB" sz="1100" dirty="0"/>
          </a:p>
        </p:txBody>
      </p:sp>
    </p:spTree>
    <p:extLst>
      <p:ext uri="{BB962C8B-B14F-4D97-AF65-F5344CB8AC3E}">
        <p14:creationId xmlns:p14="http://schemas.microsoft.com/office/powerpoint/2010/main" val="155801105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Emissions methodology</a:t>
            </a:r>
            <a:endParaRPr lang="en-GB" dirty="0"/>
          </a:p>
        </p:txBody>
      </p:sp>
      <p:sp>
        <p:nvSpPr>
          <p:cNvPr id="5" name="Text Placeholder 4"/>
          <p:cNvSpPr>
            <a:spLocks noGrp="1"/>
          </p:cNvSpPr>
          <p:nvPr>
            <p:ph type="body" sz="quarter" idx="11"/>
          </p:nvPr>
        </p:nvSpPr>
        <p:spPr>
          <a:xfrm>
            <a:off x="827582" y="1347635"/>
            <a:ext cx="6696746" cy="3404603"/>
          </a:xfrm>
        </p:spPr>
        <p:txBody>
          <a:bodyPr/>
          <a:lstStyle/>
          <a:p>
            <a:pPr>
              <a:spcBef>
                <a:spcPts val="1200"/>
              </a:spcBef>
            </a:pPr>
            <a:r>
              <a:rPr lang="en-US" dirty="0"/>
              <a:t>Date of first registration was used to estimate specific emission factors for each and every </a:t>
            </a:r>
            <a:r>
              <a:rPr lang="en-US" dirty="0" smtClean="0"/>
              <a:t>vehicle</a:t>
            </a:r>
          </a:p>
          <a:p>
            <a:pPr>
              <a:spcBef>
                <a:spcPts val="1200"/>
              </a:spcBef>
            </a:pPr>
            <a:r>
              <a:rPr lang="en-US" dirty="0" smtClean="0"/>
              <a:t>Multiplied </a:t>
            </a:r>
            <a:r>
              <a:rPr lang="en-US" dirty="0"/>
              <a:t>by the annual distance driven by that vehicle (recorded mileage) </a:t>
            </a:r>
            <a:endParaRPr lang="en-US" dirty="0" smtClean="0"/>
          </a:p>
          <a:p>
            <a:pPr>
              <a:spcBef>
                <a:spcPts val="1200"/>
              </a:spcBef>
            </a:pPr>
            <a:r>
              <a:rPr lang="en-US" dirty="0" smtClean="0"/>
              <a:t>Vehicles </a:t>
            </a:r>
            <a:r>
              <a:rPr lang="en-US" dirty="0"/>
              <a:t>located by the LSOA of the registered keeper </a:t>
            </a:r>
            <a:r>
              <a:rPr lang="en-US" dirty="0" smtClean="0"/>
              <a:t>so a </a:t>
            </a:r>
            <a:r>
              <a:rPr lang="en-US" dirty="0"/>
              <a:t>profile for an average car within each LSOA </a:t>
            </a:r>
            <a:r>
              <a:rPr lang="en-US" dirty="0" smtClean="0"/>
              <a:t>was generated</a:t>
            </a:r>
          </a:p>
          <a:p>
            <a:pPr>
              <a:spcBef>
                <a:spcPts val="1200"/>
              </a:spcBef>
            </a:pPr>
            <a:r>
              <a:rPr lang="en-US" dirty="0" smtClean="0"/>
              <a:t>Data </a:t>
            </a:r>
            <a:r>
              <a:rPr lang="en-US" dirty="0"/>
              <a:t>on household car </a:t>
            </a:r>
            <a:r>
              <a:rPr lang="en-US" dirty="0" smtClean="0"/>
              <a:t>ownership (2011 Census) used </a:t>
            </a:r>
          </a:p>
          <a:p>
            <a:pPr>
              <a:spcBef>
                <a:spcPts val="1200"/>
              </a:spcBef>
            </a:pPr>
            <a:r>
              <a:rPr lang="en-US" dirty="0" smtClean="0"/>
              <a:t>NO</a:t>
            </a:r>
            <a:r>
              <a:rPr lang="en-US" baseline="-25000" dirty="0" smtClean="0"/>
              <a:t>x</a:t>
            </a:r>
            <a:r>
              <a:rPr lang="en-US" dirty="0" smtClean="0"/>
              <a:t> </a:t>
            </a:r>
            <a:r>
              <a:rPr lang="en-US" dirty="0"/>
              <a:t>and PM</a:t>
            </a:r>
            <a:r>
              <a:rPr lang="en-US" baseline="-25000" dirty="0"/>
              <a:t>10</a:t>
            </a:r>
            <a:r>
              <a:rPr lang="en-US" dirty="0"/>
              <a:t> emissions (total and average) </a:t>
            </a:r>
            <a:r>
              <a:rPr lang="en-US" dirty="0" smtClean="0"/>
              <a:t>calculated for </a:t>
            </a:r>
            <a:r>
              <a:rPr lang="en-US" dirty="0"/>
              <a:t>all privately-owned </a:t>
            </a:r>
            <a:r>
              <a:rPr lang="en-US" dirty="0" smtClean="0"/>
              <a:t>vehicles (up </a:t>
            </a:r>
            <a:r>
              <a:rPr lang="en-US" dirty="0"/>
              <a:t>to 3.5 </a:t>
            </a:r>
            <a:r>
              <a:rPr lang="en-US" dirty="0" err="1" smtClean="0"/>
              <a:t>tonnes</a:t>
            </a:r>
            <a:r>
              <a:rPr lang="en-US" dirty="0" smtClean="0"/>
              <a:t>) </a:t>
            </a:r>
            <a:r>
              <a:rPr lang="en-US" dirty="0"/>
              <a:t>in each </a:t>
            </a:r>
            <a:r>
              <a:rPr lang="en-US" dirty="0" smtClean="0"/>
              <a:t>LSOA </a:t>
            </a:r>
            <a:r>
              <a:rPr lang="en-US" dirty="0"/>
              <a:t>in the UK (n ≈ 27 million)</a:t>
            </a:r>
            <a:endParaRPr lang="en-GB" dirty="0"/>
          </a:p>
        </p:txBody>
      </p:sp>
    </p:spTree>
    <p:extLst>
      <p:ext uri="{BB962C8B-B14F-4D97-AF65-F5344CB8AC3E}">
        <p14:creationId xmlns:p14="http://schemas.microsoft.com/office/powerpoint/2010/main" val="176072900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699542"/>
            <a:ext cx="6668019" cy="488301"/>
          </a:xfrm>
        </p:spPr>
        <p:txBody>
          <a:bodyPr/>
          <a:lstStyle/>
          <a:p>
            <a:r>
              <a:rPr lang="en-GB" dirty="0" smtClean="0"/>
              <a:t>NO</a:t>
            </a:r>
            <a:r>
              <a:rPr lang="en-GB" baseline="-25000" dirty="0" smtClean="0"/>
              <a:t>2 </a:t>
            </a:r>
            <a:r>
              <a:rPr lang="en-GB" dirty="0" smtClean="0"/>
              <a:t>concentrations by LSOA</a:t>
            </a:r>
            <a:endParaRPr lang="en-GB" dirty="0"/>
          </a:p>
        </p:txBody>
      </p:sp>
      <p:sp>
        <p:nvSpPr>
          <p:cNvPr id="3" name="Text Placeholder 2"/>
          <p:cNvSpPr>
            <a:spLocks noGrp="1"/>
          </p:cNvSpPr>
          <p:nvPr>
            <p:ph type="body" sz="quarter" idx="1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370396"/>
            <a:ext cx="2736304" cy="365682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 t="1631" r="33971" b="9869"/>
          <a:stretch/>
        </p:blipFill>
        <p:spPr>
          <a:xfrm>
            <a:off x="2565154" y="1273832"/>
            <a:ext cx="3804748" cy="37533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6032" y="1347635"/>
            <a:ext cx="2700000" cy="3608306"/>
          </a:xfrm>
          <a:prstGeom prst="rect">
            <a:avLst/>
          </a:prstGeom>
          <a:ln>
            <a:noFill/>
          </a:ln>
          <a:effectLst>
            <a:outerShdw blurRad="190500" algn="tl" rotWithShape="0">
              <a:srgbClr val="000000">
                <a:alpha val="70000"/>
              </a:srgbClr>
            </a:outerShdw>
          </a:effectLst>
        </p:spPr>
      </p:pic>
      <p:sp>
        <p:nvSpPr>
          <p:cNvPr id="7" name="TextBox 6"/>
          <p:cNvSpPr txBox="1"/>
          <p:nvPr/>
        </p:nvSpPr>
        <p:spPr>
          <a:xfrm>
            <a:off x="3128995" y="4331037"/>
            <a:ext cx="2268252" cy="646331"/>
          </a:xfrm>
          <a:prstGeom prst="rect">
            <a:avLst/>
          </a:prstGeom>
          <a:noFill/>
        </p:spPr>
        <p:txBody>
          <a:bodyPr wrap="square" rtlCol="0">
            <a:spAutoFit/>
          </a:bodyPr>
          <a:lstStyle/>
          <a:p>
            <a:pPr algn="ctr"/>
            <a:r>
              <a:rPr lang="en-GB" dirty="0" smtClean="0"/>
              <a:t>Weighted average NO</a:t>
            </a:r>
            <a:r>
              <a:rPr lang="en-GB" baseline="-25000" dirty="0" smtClean="0"/>
              <a:t>2</a:t>
            </a:r>
            <a:r>
              <a:rPr lang="en-GB" dirty="0" smtClean="0"/>
              <a:t> per LSOA</a:t>
            </a:r>
            <a:endParaRPr lang="en-GB" dirty="0"/>
          </a:p>
        </p:txBody>
      </p:sp>
    </p:spTree>
    <p:extLst>
      <p:ext uri="{BB962C8B-B14F-4D97-AF65-F5344CB8AC3E}">
        <p14:creationId xmlns:p14="http://schemas.microsoft.com/office/powerpoint/2010/main" val="3610883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Exposure vs. Emissions</a:t>
            </a:r>
            <a:endParaRPr lang="en-GB" dirty="0"/>
          </a:p>
        </p:txBody>
      </p:sp>
      <p:sp>
        <p:nvSpPr>
          <p:cNvPr id="3" name="Text Placeholder 2"/>
          <p:cNvSpPr>
            <a:spLocks noGrp="1"/>
          </p:cNvSpPr>
          <p:nvPr>
            <p:ph type="body" sz="quarter" idx="11"/>
          </p:nvPr>
        </p:nvSpPr>
        <p:spPr/>
        <p:txBody>
          <a:bodyPr/>
          <a:lstStyle/>
          <a:p>
            <a:r>
              <a:rPr lang="en-US" dirty="0" smtClean="0"/>
              <a:t>Average NO</a:t>
            </a:r>
            <a:r>
              <a:rPr lang="en-US" baseline="-25000" dirty="0" smtClean="0"/>
              <a:t>2</a:t>
            </a:r>
            <a:r>
              <a:rPr lang="en-US" dirty="0" smtClean="0"/>
              <a:t> concentrations per LSOA are used to estimate exposure of households within those areas, i.e. </a:t>
            </a:r>
            <a:r>
              <a:rPr lang="en-US" i="1" dirty="0" smtClean="0"/>
              <a:t>who</a:t>
            </a:r>
            <a:r>
              <a:rPr lang="en-US" dirty="0" smtClean="0"/>
              <a:t> is being exposed.</a:t>
            </a:r>
          </a:p>
          <a:p>
            <a:endParaRPr lang="en-US" dirty="0"/>
          </a:p>
          <a:p>
            <a:r>
              <a:rPr lang="en-US" dirty="0"/>
              <a:t>MOT-derived </a:t>
            </a:r>
            <a:r>
              <a:rPr lang="en-US" dirty="0" smtClean="0"/>
              <a:t>emissions from </a:t>
            </a:r>
            <a:r>
              <a:rPr lang="en-US" dirty="0"/>
              <a:t>private vehicles </a:t>
            </a:r>
            <a:r>
              <a:rPr lang="en-US" dirty="0" smtClean="0"/>
              <a:t>are used to attribute vehicle </a:t>
            </a:r>
            <a:r>
              <a:rPr lang="en-US" dirty="0"/>
              <a:t>emissions to the </a:t>
            </a:r>
            <a:r>
              <a:rPr lang="en-US" dirty="0" smtClean="0"/>
              <a:t>location </a:t>
            </a:r>
            <a:r>
              <a:rPr lang="en-US" dirty="0"/>
              <a:t>of the driver (or more precisely the registered vehicle keeper</a:t>
            </a:r>
            <a:r>
              <a:rPr lang="en-US" dirty="0" smtClean="0"/>
              <a:t>) i.e. </a:t>
            </a:r>
            <a:r>
              <a:rPr lang="en-US" i="1" dirty="0" smtClean="0"/>
              <a:t>who</a:t>
            </a:r>
            <a:r>
              <a:rPr lang="en-US" dirty="0" smtClean="0"/>
              <a:t> is generating the emissions, not </a:t>
            </a:r>
            <a:r>
              <a:rPr lang="en-US" i="1" dirty="0" smtClean="0"/>
              <a:t>where</a:t>
            </a:r>
            <a:r>
              <a:rPr lang="en-US" dirty="0" smtClean="0"/>
              <a:t> </a:t>
            </a:r>
            <a:r>
              <a:rPr lang="en-US" dirty="0"/>
              <a:t>these emissions happen. </a:t>
            </a:r>
            <a:endParaRPr lang="en-GB" dirty="0"/>
          </a:p>
        </p:txBody>
      </p:sp>
    </p:spTree>
    <p:extLst>
      <p:ext uri="{BB962C8B-B14F-4D97-AF65-F5344CB8AC3E}">
        <p14:creationId xmlns:p14="http://schemas.microsoft.com/office/powerpoint/2010/main" val="123845850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Poverty </a:t>
            </a:r>
            <a:r>
              <a:rPr lang="en-US" dirty="0" smtClean="0"/>
              <a:t>by LSOA </a:t>
            </a:r>
            <a:r>
              <a:rPr lang="en-US" dirty="0"/>
              <a:t>(Breadline Britain Index)</a:t>
            </a:r>
            <a:endParaRPr lang="en-GB" dirty="0"/>
          </a:p>
        </p:txBody>
      </p:sp>
      <p:sp>
        <p:nvSpPr>
          <p:cNvPr id="3" name="Text Placeholder 2"/>
          <p:cNvSpPr>
            <a:spLocks noGrp="1"/>
          </p:cNvSpPr>
          <p:nvPr>
            <p:ph type="body" sz="quarter" idx="11"/>
          </p:nvPr>
        </p:nvSpPr>
        <p:spPr>
          <a:xfrm>
            <a:off x="827583" y="1851670"/>
            <a:ext cx="6740030" cy="2900568"/>
          </a:xfrm>
        </p:spPr>
        <p:txBody>
          <a:bodyPr/>
          <a:lstStyle/>
          <a:p>
            <a:pPr>
              <a:spcBef>
                <a:spcPts val="600"/>
              </a:spcBef>
            </a:pPr>
            <a:r>
              <a:rPr lang="en-US" sz="1500" dirty="0"/>
              <a:t>21.7% of Households with access to no </a:t>
            </a:r>
            <a:r>
              <a:rPr lang="en-US" sz="1500" dirty="0" smtClean="0"/>
              <a:t>car/van*</a:t>
            </a:r>
            <a:endParaRPr lang="en-US" sz="1500" dirty="0"/>
          </a:p>
          <a:p>
            <a:pPr>
              <a:spcBef>
                <a:spcPts val="600"/>
              </a:spcBef>
            </a:pPr>
            <a:r>
              <a:rPr lang="en-US" sz="1500" dirty="0"/>
              <a:t>20.3% of total HHs not in owner-occupied housing</a:t>
            </a:r>
          </a:p>
          <a:p>
            <a:pPr>
              <a:spcBef>
                <a:spcPts val="600"/>
              </a:spcBef>
            </a:pPr>
            <a:r>
              <a:rPr lang="en-US" sz="1500" dirty="0"/>
              <a:t>16.0% of Lone-parent HHs</a:t>
            </a:r>
          </a:p>
          <a:p>
            <a:pPr>
              <a:spcBef>
                <a:spcPts val="600"/>
              </a:spcBef>
            </a:pPr>
            <a:r>
              <a:rPr lang="en-US" sz="1500" dirty="0"/>
              <a:t>15.9% of the total HHs whose head was in social classes IV &amp; V.</a:t>
            </a:r>
          </a:p>
          <a:p>
            <a:pPr lvl="1">
              <a:spcBef>
                <a:spcPts val="600"/>
              </a:spcBef>
            </a:pPr>
            <a:r>
              <a:rPr lang="en-US" sz="1200" dirty="0"/>
              <a:t>Household Reference Person in NS-</a:t>
            </a:r>
            <a:r>
              <a:rPr lang="en-US" sz="1200" dirty="0" err="1"/>
              <a:t>SeC</a:t>
            </a:r>
            <a:r>
              <a:rPr lang="en-US" sz="1200" dirty="0"/>
              <a:t> categories equivalent to Social Classes IV (semi-skilled) (L11.2, L12.2, L12.4, L12.5, L12.7,L 13.1, L13.2, L13.5) and V (unskilled) (L13.4) </a:t>
            </a:r>
          </a:p>
          <a:p>
            <a:pPr>
              <a:spcBef>
                <a:spcPts val="600"/>
              </a:spcBef>
            </a:pPr>
            <a:r>
              <a:rPr lang="en-US" sz="1500" dirty="0"/>
              <a:t>9.4% of HHs headed by unemployed workers (NS-</a:t>
            </a:r>
            <a:r>
              <a:rPr lang="en-US" sz="1500" dirty="0" err="1"/>
              <a:t>SeC</a:t>
            </a:r>
            <a:r>
              <a:rPr lang="en-US" sz="1500" dirty="0"/>
              <a:t> category 8)</a:t>
            </a:r>
          </a:p>
          <a:p>
            <a:pPr>
              <a:spcBef>
                <a:spcPts val="600"/>
              </a:spcBef>
            </a:pPr>
            <a:r>
              <a:rPr lang="en-US" sz="1500" dirty="0"/>
              <a:t>10.8% of total HHs with person with long-term limiting illness</a:t>
            </a:r>
          </a:p>
          <a:p>
            <a:pPr marL="205979" indent="0">
              <a:spcBef>
                <a:spcPts val="600"/>
              </a:spcBef>
              <a:buNone/>
            </a:pPr>
            <a:endParaRPr lang="en-GB" sz="1350" i="1" dirty="0" smtClean="0"/>
          </a:p>
          <a:p>
            <a:pPr marL="205979" indent="0">
              <a:spcBef>
                <a:spcPts val="600"/>
              </a:spcBef>
              <a:buNone/>
            </a:pPr>
            <a:r>
              <a:rPr lang="en-GB" sz="1350" i="1" dirty="0" smtClean="0"/>
              <a:t>* “the </a:t>
            </a:r>
            <a:r>
              <a:rPr lang="en-GB" sz="1350" i="1" dirty="0"/>
              <a:t>weakest direct relationship with car ownership of any of the common deprivation measures” </a:t>
            </a:r>
            <a:r>
              <a:rPr lang="en-GB" sz="1350" dirty="0"/>
              <a:t>(Mitchell &amp; Dorling, 2003)</a:t>
            </a:r>
            <a:endParaRPr lang="en-US" sz="1350" dirty="0"/>
          </a:p>
          <a:p>
            <a:pPr>
              <a:spcBef>
                <a:spcPts val="600"/>
              </a:spcBef>
            </a:pPr>
            <a:endParaRPr lang="en-GB" dirty="0"/>
          </a:p>
        </p:txBody>
      </p:sp>
      <p:sp>
        <p:nvSpPr>
          <p:cNvPr id="4" name="Rectangle 3"/>
          <p:cNvSpPr/>
          <p:nvPr/>
        </p:nvSpPr>
        <p:spPr>
          <a:xfrm>
            <a:off x="5508104" y="4752238"/>
            <a:ext cx="3348994" cy="300082"/>
          </a:xfrm>
          <a:prstGeom prst="rect">
            <a:avLst/>
          </a:prstGeom>
        </p:spPr>
        <p:txBody>
          <a:bodyPr wrap="none">
            <a:spAutoFit/>
          </a:bodyPr>
          <a:lstStyle/>
          <a:p>
            <a:r>
              <a:rPr lang="en-US" sz="1350" dirty="0"/>
              <a:t>[adapted from Gordon &amp; </a:t>
            </a:r>
            <a:r>
              <a:rPr lang="en-US" sz="1350" dirty="0" err="1"/>
              <a:t>Pantazis</a:t>
            </a:r>
            <a:r>
              <a:rPr lang="en-US" sz="1350" dirty="0"/>
              <a:t> (1997)]</a:t>
            </a:r>
            <a:endParaRPr lang="en-GB" sz="1350" dirty="0"/>
          </a:p>
        </p:txBody>
      </p:sp>
    </p:spTree>
    <p:extLst>
      <p:ext uri="{BB962C8B-B14F-4D97-AF65-F5344CB8AC3E}">
        <p14:creationId xmlns:p14="http://schemas.microsoft.com/office/powerpoint/2010/main" val="180970861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Results</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6354321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900113" y="700088"/>
            <a:ext cx="4175943" cy="484530"/>
          </a:xfrm>
        </p:spPr>
        <p:txBody>
          <a:bodyPr/>
          <a:lstStyle/>
          <a:p>
            <a:r>
              <a:rPr lang="en-GB" dirty="0" smtClean="0"/>
              <a:t>Exposure vs. Age</a:t>
            </a:r>
            <a:endParaRPr lang="en-GB" dirty="0"/>
          </a:p>
        </p:txBody>
      </p:sp>
      <p:sp>
        <p:nvSpPr>
          <p:cNvPr id="4" name="Text Placeholder 3"/>
          <p:cNvSpPr>
            <a:spLocks noGrp="1"/>
          </p:cNvSpPr>
          <p:nvPr>
            <p:ph type="body" sz="quarter" idx="11"/>
          </p:nvPr>
        </p:nvSpPr>
        <p:spPr>
          <a:xfrm>
            <a:off x="900113" y="1368566"/>
            <a:ext cx="3527871" cy="3391657"/>
          </a:xfrm>
        </p:spPr>
        <p:txBody>
          <a:bodyPr/>
          <a:lstStyle/>
          <a:p>
            <a:pPr>
              <a:spcBef>
                <a:spcPts val="1200"/>
              </a:spcBef>
            </a:pPr>
            <a:r>
              <a:rPr lang="en-US" sz="1600" dirty="0" smtClean="0"/>
              <a:t>Average </a:t>
            </a:r>
            <a:r>
              <a:rPr lang="en-US" sz="1600" dirty="0"/>
              <a:t>annual mean NO</a:t>
            </a:r>
            <a:r>
              <a:rPr lang="en-US" sz="1600" baseline="-25000" dirty="0"/>
              <a:t>2</a:t>
            </a:r>
            <a:r>
              <a:rPr lang="en-US" sz="1600" dirty="0"/>
              <a:t> concentrations by age </a:t>
            </a:r>
            <a:r>
              <a:rPr lang="en-US" sz="1600" dirty="0" smtClean="0"/>
              <a:t>profile.</a:t>
            </a:r>
          </a:p>
          <a:p>
            <a:pPr>
              <a:spcBef>
                <a:spcPts val="1200"/>
              </a:spcBef>
            </a:pPr>
            <a:r>
              <a:rPr lang="en-US" sz="1600" dirty="0" smtClean="0"/>
              <a:t>Age </a:t>
            </a:r>
            <a:r>
              <a:rPr lang="en-US" sz="1600" dirty="0"/>
              <a:t>decile 1 </a:t>
            </a:r>
            <a:r>
              <a:rPr lang="en-US" sz="1600" dirty="0" smtClean="0"/>
              <a:t>= </a:t>
            </a:r>
            <a:r>
              <a:rPr lang="en-US" sz="1600" dirty="0"/>
              <a:t>10% LSOAs with the lowest proportion of an age </a:t>
            </a:r>
            <a:r>
              <a:rPr lang="en-US" sz="1600" dirty="0" smtClean="0"/>
              <a:t>group. </a:t>
            </a:r>
          </a:p>
          <a:p>
            <a:pPr>
              <a:spcBef>
                <a:spcPts val="1200"/>
              </a:spcBef>
            </a:pPr>
            <a:r>
              <a:rPr lang="en-US" sz="1600" dirty="0"/>
              <a:t>A</a:t>
            </a:r>
            <a:r>
              <a:rPr lang="en-US" sz="1600" dirty="0" smtClean="0"/>
              <a:t>ge </a:t>
            </a:r>
            <a:r>
              <a:rPr lang="en-US" sz="1600" dirty="0"/>
              <a:t>decile 10 </a:t>
            </a:r>
            <a:r>
              <a:rPr lang="en-US" sz="1600" dirty="0" smtClean="0"/>
              <a:t>= </a:t>
            </a:r>
            <a:r>
              <a:rPr lang="en-US" sz="1600" dirty="0"/>
              <a:t>10% LSOAs with the highest proportion of an age </a:t>
            </a:r>
            <a:r>
              <a:rPr lang="en-US" sz="1600" dirty="0" smtClean="0"/>
              <a:t>group.</a:t>
            </a:r>
          </a:p>
          <a:p>
            <a:pPr>
              <a:spcBef>
                <a:spcPts val="1200"/>
              </a:spcBef>
            </a:pPr>
            <a:r>
              <a:rPr lang="en-US" sz="1600" dirty="0" smtClean="0"/>
              <a:t>Under-fives </a:t>
            </a:r>
            <a:r>
              <a:rPr lang="en-US" sz="1600" dirty="0"/>
              <a:t>and adults aged 20 to 44 </a:t>
            </a:r>
            <a:r>
              <a:rPr lang="en-US" sz="1600" dirty="0" smtClean="0"/>
              <a:t>have higher </a:t>
            </a:r>
            <a:r>
              <a:rPr lang="en-US" sz="1600" dirty="0"/>
              <a:t>NO</a:t>
            </a:r>
            <a:r>
              <a:rPr lang="en-US" sz="1600" baseline="-25000" dirty="0"/>
              <a:t>2</a:t>
            </a:r>
            <a:r>
              <a:rPr lang="en-US" sz="1600" dirty="0"/>
              <a:t> </a:t>
            </a:r>
            <a:r>
              <a:rPr lang="en-US" sz="1600" dirty="0" smtClean="0"/>
              <a:t>concentrations.</a:t>
            </a:r>
          </a:p>
          <a:p>
            <a:pPr>
              <a:spcBef>
                <a:spcPts val="1200"/>
              </a:spcBef>
            </a:pPr>
            <a:r>
              <a:rPr lang="en-US" sz="1600" dirty="0" smtClean="0"/>
              <a:t>Areas </a:t>
            </a:r>
            <a:r>
              <a:rPr lang="en-US" sz="1600" dirty="0"/>
              <a:t>with more over-45s tend to have better air </a:t>
            </a:r>
            <a:r>
              <a:rPr lang="en-US" sz="1600" dirty="0" smtClean="0"/>
              <a:t>quality.</a:t>
            </a:r>
            <a:endParaRPr lang="en-GB" sz="1600"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088" y="737642"/>
            <a:ext cx="4400912" cy="4400912"/>
          </a:xfrm>
          <a:prstGeom prst="rect">
            <a:avLst/>
          </a:prstGeom>
        </p:spPr>
      </p:pic>
    </p:spTree>
    <p:extLst>
      <p:ext uri="{BB962C8B-B14F-4D97-AF65-F5344CB8AC3E}">
        <p14:creationId xmlns:p14="http://schemas.microsoft.com/office/powerpoint/2010/main" val="220164558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Exposure vs. Age</a:t>
            </a:r>
          </a:p>
          <a:p>
            <a:endParaRPr lang="en-GB" dirty="0"/>
          </a:p>
        </p:txBody>
      </p:sp>
      <p:sp>
        <p:nvSpPr>
          <p:cNvPr id="3" name="Text Placeholder 2"/>
          <p:cNvSpPr>
            <a:spLocks noGrp="1"/>
          </p:cNvSpPr>
          <p:nvPr>
            <p:ph type="body" sz="quarter" idx="11"/>
          </p:nvPr>
        </p:nvSpPr>
        <p:spPr>
          <a:xfrm>
            <a:off x="827583" y="1347635"/>
            <a:ext cx="4392489" cy="3404603"/>
          </a:xfrm>
        </p:spPr>
        <p:txBody>
          <a:bodyPr/>
          <a:lstStyle/>
          <a:p>
            <a:pPr>
              <a:spcBef>
                <a:spcPts val="1200"/>
              </a:spcBef>
            </a:pPr>
            <a:r>
              <a:rPr lang="en-US" dirty="0" smtClean="0"/>
              <a:t>Ratio of NO</a:t>
            </a:r>
            <a:r>
              <a:rPr lang="en-US" baseline="-25000" dirty="0" smtClean="0"/>
              <a:t>2</a:t>
            </a:r>
            <a:r>
              <a:rPr lang="en-US" dirty="0" smtClean="0"/>
              <a:t> concentrations between highest </a:t>
            </a:r>
            <a:r>
              <a:rPr lang="en-US" dirty="0"/>
              <a:t>and lowest </a:t>
            </a:r>
            <a:r>
              <a:rPr lang="en-US" dirty="0" smtClean="0"/>
              <a:t>quantiles </a:t>
            </a:r>
            <a:r>
              <a:rPr lang="en-US" dirty="0"/>
              <a:t>in each age band </a:t>
            </a:r>
            <a:endParaRPr lang="en-US" dirty="0" smtClean="0"/>
          </a:p>
          <a:p>
            <a:pPr>
              <a:spcBef>
                <a:spcPts val="1200"/>
              </a:spcBef>
            </a:pPr>
            <a:r>
              <a:rPr lang="en-US" dirty="0" smtClean="0"/>
              <a:t>If ratio &gt;1, exposure is higher than average for the population</a:t>
            </a:r>
          </a:p>
          <a:p>
            <a:pPr>
              <a:spcBef>
                <a:spcPts val="1200"/>
              </a:spcBef>
            </a:pPr>
            <a:r>
              <a:rPr lang="en-US" dirty="0" smtClean="0"/>
              <a:t>Younger </a:t>
            </a:r>
            <a:r>
              <a:rPr lang="en-US" dirty="0"/>
              <a:t>children (&lt;5 years) and adults (in their 20s and 30s) </a:t>
            </a:r>
            <a:r>
              <a:rPr lang="en-US" dirty="0" smtClean="0"/>
              <a:t>have higher NO</a:t>
            </a:r>
            <a:r>
              <a:rPr lang="en-US" baseline="-25000" dirty="0" smtClean="0"/>
              <a:t>2</a:t>
            </a:r>
          </a:p>
          <a:p>
            <a:pPr>
              <a:spcBef>
                <a:spcPts val="1200"/>
              </a:spcBef>
            </a:pPr>
            <a:r>
              <a:rPr lang="en-US" dirty="0" smtClean="0"/>
              <a:t>Older </a:t>
            </a:r>
            <a:r>
              <a:rPr lang="en-US" dirty="0"/>
              <a:t>children (10-20) and adults (&gt;50) </a:t>
            </a:r>
            <a:r>
              <a:rPr lang="en-US" dirty="0" smtClean="0"/>
              <a:t> are associated with lower NO</a:t>
            </a:r>
            <a:r>
              <a:rPr lang="en-US" baseline="-25000" dirty="0" smtClean="0"/>
              <a:t>2</a:t>
            </a:r>
            <a:endParaRPr lang="en-US" dirty="0" smtClean="0"/>
          </a:p>
          <a:p>
            <a:pPr>
              <a:spcBef>
                <a:spcPts val="1200"/>
              </a:spcBef>
            </a:pPr>
            <a:r>
              <a:rPr lang="en-US" dirty="0"/>
              <a:t>NO</a:t>
            </a:r>
            <a:r>
              <a:rPr lang="en-US" baseline="-25000" dirty="0"/>
              <a:t>2</a:t>
            </a:r>
            <a:r>
              <a:rPr lang="en-US" dirty="0"/>
              <a:t> concentrations in areas with more young adults are two times the </a:t>
            </a:r>
            <a:r>
              <a:rPr lang="en-US" dirty="0" smtClean="0"/>
              <a:t>average</a:t>
            </a:r>
            <a:endParaRPr lang="en-GB"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4842" y="1059582"/>
            <a:ext cx="4083918" cy="4083918"/>
          </a:xfrm>
          <a:prstGeom prst="rect">
            <a:avLst/>
          </a:prstGeom>
        </p:spPr>
      </p:pic>
    </p:spTree>
    <p:extLst>
      <p:ext uri="{BB962C8B-B14F-4D97-AF65-F5344CB8AC3E}">
        <p14:creationId xmlns:p14="http://schemas.microsoft.com/office/powerpoint/2010/main" val="243411014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5" y="699542"/>
            <a:ext cx="4752526" cy="488301"/>
          </a:xfrm>
        </p:spPr>
        <p:txBody>
          <a:bodyPr/>
          <a:lstStyle/>
          <a:p>
            <a:r>
              <a:rPr lang="en-GB" dirty="0" smtClean="0"/>
              <a:t>Exposure vs. Poverty</a:t>
            </a:r>
            <a:endParaRPr lang="en-GB" dirty="0"/>
          </a:p>
        </p:txBody>
      </p:sp>
      <p:sp>
        <p:nvSpPr>
          <p:cNvPr id="3" name="Text Placeholder 2"/>
          <p:cNvSpPr>
            <a:spLocks noGrp="1"/>
          </p:cNvSpPr>
          <p:nvPr>
            <p:ph type="body" sz="quarter" idx="11"/>
          </p:nvPr>
        </p:nvSpPr>
        <p:spPr>
          <a:xfrm>
            <a:off x="827583" y="1347635"/>
            <a:ext cx="4176465" cy="3404603"/>
          </a:xfrm>
        </p:spPr>
        <p:txBody>
          <a:bodyPr/>
          <a:lstStyle/>
          <a:p>
            <a:pPr>
              <a:spcBef>
                <a:spcPts val="1200"/>
              </a:spcBef>
            </a:pPr>
            <a:r>
              <a:rPr lang="en-US" dirty="0" smtClean="0"/>
              <a:t>Exposure to </a:t>
            </a:r>
            <a:r>
              <a:rPr lang="en-US" dirty="0"/>
              <a:t>NO</a:t>
            </a:r>
            <a:r>
              <a:rPr lang="en-US" baseline="-25000" dirty="0"/>
              <a:t>2</a:t>
            </a:r>
            <a:r>
              <a:rPr lang="en-US" dirty="0"/>
              <a:t> concentrations </a:t>
            </a:r>
            <a:r>
              <a:rPr lang="en-US" dirty="0" smtClean="0"/>
              <a:t>against % households </a:t>
            </a:r>
            <a:r>
              <a:rPr lang="en-US" dirty="0"/>
              <a:t>in </a:t>
            </a:r>
            <a:r>
              <a:rPr lang="en-US" dirty="0" smtClean="0"/>
              <a:t>poverty within </a:t>
            </a:r>
            <a:r>
              <a:rPr lang="en-US" dirty="0"/>
              <a:t>an </a:t>
            </a:r>
            <a:r>
              <a:rPr lang="en-US" dirty="0" smtClean="0"/>
              <a:t>LSOA</a:t>
            </a:r>
          </a:p>
          <a:p>
            <a:pPr>
              <a:spcBef>
                <a:spcPts val="1200"/>
              </a:spcBef>
            </a:pPr>
            <a:r>
              <a:rPr lang="en-US" dirty="0" smtClean="0"/>
              <a:t>In lowest decile (i.e. </a:t>
            </a:r>
            <a:r>
              <a:rPr lang="en-US" dirty="0"/>
              <a:t>10% LSOAs with the </a:t>
            </a:r>
            <a:r>
              <a:rPr lang="en-US" dirty="0" smtClean="0"/>
              <a:t>lowest </a:t>
            </a:r>
            <a:r>
              <a:rPr lang="en-US" dirty="0"/>
              <a:t>proportion of households in poverty</a:t>
            </a:r>
            <a:r>
              <a:rPr lang="en-US" dirty="0" smtClean="0"/>
              <a:t>) average concentrations are &lt;16 µg/m</a:t>
            </a:r>
            <a:r>
              <a:rPr lang="en-US" baseline="30000" dirty="0" smtClean="0"/>
              <a:t>3</a:t>
            </a:r>
            <a:endParaRPr lang="en-US" dirty="0" smtClean="0"/>
          </a:p>
          <a:p>
            <a:pPr>
              <a:spcBef>
                <a:spcPts val="1200"/>
              </a:spcBef>
            </a:pPr>
            <a:r>
              <a:rPr lang="en-US" dirty="0" smtClean="0"/>
              <a:t>In highest decile (i.e</a:t>
            </a:r>
            <a:r>
              <a:rPr lang="en-US" dirty="0"/>
              <a:t>. 10</a:t>
            </a:r>
            <a:r>
              <a:rPr lang="en-US" dirty="0" smtClean="0"/>
              <a:t>% LSOAs with the highest proportion of households in </a:t>
            </a:r>
            <a:r>
              <a:rPr lang="en-US" dirty="0"/>
              <a:t>poverty) average concentrations are </a:t>
            </a:r>
            <a:r>
              <a:rPr lang="en-US" dirty="0" smtClean="0"/>
              <a:t>&gt;25 µg/m</a:t>
            </a:r>
            <a:r>
              <a:rPr lang="en-US" baseline="30000" dirty="0" smtClean="0"/>
              <a:t>3</a:t>
            </a:r>
            <a:endParaRPr lang="en-US" dirty="0" smtClean="0"/>
          </a:p>
          <a:p>
            <a:pPr>
              <a:spcBef>
                <a:spcPts val="1200"/>
              </a:spcBef>
            </a:pPr>
            <a:r>
              <a:rPr lang="en-US" dirty="0" smtClean="0"/>
              <a:t>Clear social inequality in exposure to NO</a:t>
            </a:r>
            <a:r>
              <a:rPr lang="en-US" baseline="-25000" dirty="0" smtClean="0"/>
              <a:t>2</a:t>
            </a:r>
            <a:r>
              <a:rPr lang="en-US" dirty="0"/>
              <a:t> </a:t>
            </a:r>
            <a:r>
              <a:rPr lang="en-US" dirty="0" smtClean="0"/>
              <a:t>(&gt;50% difference) - same relationship for PM</a:t>
            </a:r>
            <a:r>
              <a:rPr lang="en-US" baseline="-25000" dirty="0" smtClean="0"/>
              <a:t>10</a:t>
            </a:r>
            <a:endParaRPr lang="en-US" dirty="0" smtClean="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7985" y="915565"/>
            <a:ext cx="4074535" cy="4074535"/>
          </a:xfrm>
          <a:prstGeom prst="rect">
            <a:avLst/>
          </a:prstGeom>
        </p:spPr>
      </p:pic>
      <p:sp>
        <p:nvSpPr>
          <p:cNvPr id="5" name="Rectangle 4"/>
          <p:cNvSpPr/>
          <p:nvPr/>
        </p:nvSpPr>
        <p:spPr>
          <a:xfrm>
            <a:off x="6228183" y="4881890"/>
            <a:ext cx="2915816" cy="261610"/>
          </a:xfrm>
          <a:prstGeom prst="rect">
            <a:avLst/>
          </a:prstGeom>
        </p:spPr>
        <p:txBody>
          <a:bodyPr wrap="square">
            <a:spAutoFit/>
          </a:bodyPr>
          <a:lstStyle/>
          <a:p>
            <a:r>
              <a:rPr lang="en-US" sz="1100" dirty="0">
                <a:latin typeface="Arial" panose="020B0604020202020204" pitchFamily="34" charset="0"/>
                <a:ea typeface="Times New Roman" panose="02020603050405020304" pitchFamily="18" charset="0"/>
              </a:rPr>
              <a:t>Error bars = 95% confidence intervals (CIs).</a:t>
            </a:r>
            <a:endParaRPr lang="en-GB" sz="1100" dirty="0"/>
          </a:p>
        </p:txBody>
      </p:sp>
    </p:spTree>
    <p:extLst>
      <p:ext uri="{BB962C8B-B14F-4D97-AF65-F5344CB8AC3E}">
        <p14:creationId xmlns:p14="http://schemas.microsoft.com/office/powerpoint/2010/main" val="192692476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OR </a:t>
            </a:r>
          </a:p>
          <a:p>
            <a:pPr>
              <a:spcBef>
                <a:spcPct val="0"/>
              </a:spcBef>
            </a:pPr>
            <a:r>
              <a:rPr lang="en-US" altLang="en-US" dirty="0" smtClean="0">
                <a:ea typeface="ＭＳ Ｐゴシック" charset="-128"/>
              </a:rPr>
              <a:t>Environmental Injustice and Social Inequalities of </a:t>
            </a:r>
          </a:p>
          <a:p>
            <a:pPr>
              <a:spcBef>
                <a:spcPct val="0"/>
              </a:spcBef>
            </a:pPr>
            <a:r>
              <a:rPr lang="en-US" altLang="en-US" dirty="0" smtClean="0">
                <a:ea typeface="ＭＳ Ｐゴシック" charset="-128"/>
              </a:rPr>
              <a:t>Air Pollution Exposure and Generation</a:t>
            </a:r>
            <a:endParaRPr lang="en-US" altLang="en-US" dirty="0">
              <a:ea typeface="ＭＳ Ｐゴシック" charset="-128"/>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5" y="699542"/>
            <a:ext cx="5184574" cy="488301"/>
          </a:xfrm>
        </p:spPr>
        <p:txBody>
          <a:bodyPr/>
          <a:lstStyle/>
          <a:p>
            <a:r>
              <a:rPr lang="en-GB" dirty="0" smtClean="0"/>
              <a:t>Generation vs. Poverty</a:t>
            </a:r>
            <a:endParaRPr lang="en-GB" dirty="0"/>
          </a:p>
        </p:txBody>
      </p:sp>
      <p:sp>
        <p:nvSpPr>
          <p:cNvPr id="3" name="Text Placeholder 2"/>
          <p:cNvSpPr>
            <a:spLocks noGrp="1"/>
          </p:cNvSpPr>
          <p:nvPr>
            <p:ph type="body" sz="quarter" idx="11"/>
          </p:nvPr>
        </p:nvSpPr>
        <p:spPr>
          <a:xfrm>
            <a:off x="827583" y="1347635"/>
            <a:ext cx="4392489" cy="3404603"/>
          </a:xfrm>
        </p:spPr>
        <p:txBody>
          <a:bodyPr/>
          <a:lstStyle/>
          <a:p>
            <a:pPr>
              <a:spcBef>
                <a:spcPts val="1200"/>
              </a:spcBef>
            </a:pPr>
            <a:r>
              <a:rPr lang="en-US" dirty="0"/>
              <a:t>NO</a:t>
            </a:r>
            <a:r>
              <a:rPr lang="en-US" baseline="-25000" dirty="0"/>
              <a:t>x</a:t>
            </a:r>
            <a:r>
              <a:rPr lang="en-US" dirty="0"/>
              <a:t> emissions from private vehicles </a:t>
            </a:r>
            <a:r>
              <a:rPr lang="en-GB" dirty="0" smtClean="0"/>
              <a:t>against</a:t>
            </a:r>
            <a:r>
              <a:rPr lang="en-US" dirty="0" smtClean="0"/>
              <a:t> % households </a:t>
            </a:r>
            <a:r>
              <a:rPr lang="en-US" dirty="0"/>
              <a:t>in </a:t>
            </a:r>
            <a:r>
              <a:rPr lang="en-US" dirty="0" smtClean="0"/>
              <a:t>poverty within </a:t>
            </a:r>
            <a:r>
              <a:rPr lang="en-US" dirty="0"/>
              <a:t>an </a:t>
            </a:r>
            <a:r>
              <a:rPr lang="en-US" dirty="0" smtClean="0"/>
              <a:t>LSOA</a:t>
            </a:r>
            <a:endParaRPr lang="en-US" dirty="0"/>
          </a:p>
          <a:p>
            <a:pPr>
              <a:spcBef>
                <a:spcPts val="1200"/>
              </a:spcBef>
            </a:pPr>
            <a:r>
              <a:rPr lang="en-US" dirty="0"/>
              <a:t>In lowest decile (i.e. 10% LSOAs with the lowest proportion of households in poverty) average </a:t>
            </a:r>
            <a:r>
              <a:rPr lang="en-US" dirty="0" smtClean="0"/>
              <a:t>total private </a:t>
            </a:r>
            <a:r>
              <a:rPr lang="en-US" dirty="0" smtClean="0"/>
              <a:t>vehicle emission per household </a:t>
            </a:r>
            <a:r>
              <a:rPr lang="en-US" dirty="0"/>
              <a:t>are </a:t>
            </a:r>
            <a:r>
              <a:rPr lang="en-US" dirty="0" smtClean="0"/>
              <a:t>~3.5 t per LSOA</a:t>
            </a:r>
            <a:endParaRPr lang="en-US" dirty="0"/>
          </a:p>
          <a:p>
            <a:pPr>
              <a:spcBef>
                <a:spcPts val="1200"/>
              </a:spcBef>
            </a:pPr>
            <a:r>
              <a:rPr lang="en-US" dirty="0"/>
              <a:t>In highest decile (i.e. 10% LSOAs with the highest proportion of households in poverty) </a:t>
            </a:r>
            <a:r>
              <a:rPr lang="en-US" dirty="0" smtClean="0"/>
              <a:t>average total </a:t>
            </a:r>
            <a:r>
              <a:rPr lang="en-US" dirty="0"/>
              <a:t>private vehicle emission per household are </a:t>
            </a:r>
            <a:r>
              <a:rPr lang="en-US" dirty="0" smtClean="0"/>
              <a:t>~1 </a:t>
            </a:r>
            <a:r>
              <a:rPr lang="en-US" dirty="0"/>
              <a:t>t per </a:t>
            </a:r>
            <a:r>
              <a:rPr lang="en-US" dirty="0" smtClean="0"/>
              <a:t>LSOA</a:t>
            </a:r>
            <a:endParaRPr lang="en-US" dirty="0"/>
          </a:p>
          <a:p>
            <a:pPr>
              <a:spcBef>
                <a:spcPts val="1200"/>
              </a:spcBef>
            </a:pPr>
            <a:r>
              <a:rPr lang="en-US" dirty="0" smtClean="0"/>
              <a:t>Households </a:t>
            </a:r>
            <a:r>
              <a:rPr lang="en-US" dirty="0"/>
              <a:t>in the poorest areas emit the least NO</a:t>
            </a:r>
            <a:r>
              <a:rPr lang="en-US" baseline="-25000" dirty="0"/>
              <a:t>x</a:t>
            </a:r>
            <a:r>
              <a:rPr lang="en-US" dirty="0"/>
              <a:t> </a:t>
            </a:r>
            <a:r>
              <a:rPr lang="en-US" dirty="0" smtClean="0"/>
              <a:t>(and PM), </a:t>
            </a:r>
            <a:r>
              <a:rPr lang="en-US" dirty="0"/>
              <a:t>whilst </a:t>
            </a:r>
            <a:r>
              <a:rPr lang="en-US" dirty="0" smtClean="0"/>
              <a:t>HHs in the </a:t>
            </a:r>
            <a:r>
              <a:rPr lang="en-US" dirty="0"/>
              <a:t>least poor areas emitted the </a:t>
            </a:r>
            <a:r>
              <a:rPr lang="en-US" dirty="0" smtClean="0"/>
              <a:t>most</a:t>
            </a:r>
            <a:endParaRPr lang="en-US" dirty="0"/>
          </a:p>
          <a:p>
            <a:pPr>
              <a:spcBef>
                <a:spcPts val="1200"/>
              </a:spcBef>
            </a:pPr>
            <a:endParaRPr lang="en-GB"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9328" y="890213"/>
            <a:ext cx="4075200" cy="4075200"/>
          </a:xfrm>
          <a:prstGeom prst="rect">
            <a:avLst/>
          </a:prstGeom>
        </p:spPr>
      </p:pic>
      <p:sp>
        <p:nvSpPr>
          <p:cNvPr id="5" name="Rectangle 4"/>
          <p:cNvSpPr/>
          <p:nvPr/>
        </p:nvSpPr>
        <p:spPr>
          <a:xfrm>
            <a:off x="6228183" y="4881890"/>
            <a:ext cx="2915816" cy="261610"/>
          </a:xfrm>
          <a:prstGeom prst="rect">
            <a:avLst/>
          </a:prstGeom>
        </p:spPr>
        <p:txBody>
          <a:bodyPr wrap="square">
            <a:spAutoFit/>
          </a:bodyPr>
          <a:lstStyle/>
          <a:p>
            <a:r>
              <a:rPr lang="en-US" sz="1100" dirty="0">
                <a:latin typeface="Arial" panose="020B0604020202020204" pitchFamily="34" charset="0"/>
                <a:ea typeface="Times New Roman" panose="02020603050405020304" pitchFamily="18" charset="0"/>
              </a:rPr>
              <a:t>Error bars = 95% confidence intervals (CIs).</a:t>
            </a:r>
            <a:endParaRPr lang="en-GB" sz="1100" dirty="0"/>
          </a:p>
        </p:txBody>
      </p:sp>
    </p:spTree>
    <p:extLst>
      <p:ext uri="{BB962C8B-B14F-4D97-AF65-F5344CB8AC3E}">
        <p14:creationId xmlns:p14="http://schemas.microsoft.com/office/powerpoint/2010/main" val="372026853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Access to a car vs. Poverty</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60" y="1194707"/>
            <a:ext cx="3960000" cy="3960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194707"/>
            <a:ext cx="3960000" cy="3960000"/>
          </a:xfrm>
          <a:prstGeom prst="rect">
            <a:avLst/>
          </a:prstGeom>
        </p:spPr>
      </p:pic>
      <p:sp>
        <p:nvSpPr>
          <p:cNvPr id="9" name="Rectangle 8"/>
          <p:cNvSpPr/>
          <p:nvPr/>
        </p:nvSpPr>
        <p:spPr>
          <a:xfrm>
            <a:off x="6228183" y="4881890"/>
            <a:ext cx="2915816" cy="261610"/>
          </a:xfrm>
          <a:prstGeom prst="rect">
            <a:avLst/>
          </a:prstGeom>
        </p:spPr>
        <p:txBody>
          <a:bodyPr wrap="square">
            <a:spAutoFit/>
          </a:bodyPr>
          <a:lstStyle/>
          <a:p>
            <a:r>
              <a:rPr lang="en-US" sz="1100" dirty="0">
                <a:latin typeface="Arial" panose="020B0604020202020204" pitchFamily="34" charset="0"/>
                <a:ea typeface="Times New Roman" panose="02020603050405020304" pitchFamily="18" charset="0"/>
              </a:rPr>
              <a:t>Error bars = 95% confidence intervals (CIs).</a:t>
            </a:r>
            <a:endParaRPr lang="en-GB" sz="1100" dirty="0"/>
          </a:p>
        </p:txBody>
      </p:sp>
    </p:spTree>
    <p:extLst>
      <p:ext uri="{BB962C8B-B14F-4D97-AF65-F5344CB8AC3E}">
        <p14:creationId xmlns:p14="http://schemas.microsoft.com/office/powerpoint/2010/main" val="202583067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Exposure vs. Access to a car</a:t>
            </a:r>
            <a:endParaRPr lang="en-GB"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 y="755773"/>
            <a:ext cx="4320000" cy="4320000"/>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0564" y="755773"/>
            <a:ext cx="4320000" cy="4320000"/>
          </a:xfrm>
          <a:prstGeom prst="rect">
            <a:avLst/>
          </a:prstGeom>
        </p:spPr>
      </p:pic>
      <p:sp>
        <p:nvSpPr>
          <p:cNvPr id="8" name="Rectangle 7"/>
          <p:cNvSpPr/>
          <p:nvPr/>
        </p:nvSpPr>
        <p:spPr>
          <a:xfrm>
            <a:off x="6228183" y="4881890"/>
            <a:ext cx="2915816" cy="261610"/>
          </a:xfrm>
          <a:prstGeom prst="rect">
            <a:avLst/>
          </a:prstGeom>
        </p:spPr>
        <p:txBody>
          <a:bodyPr wrap="square">
            <a:spAutoFit/>
          </a:bodyPr>
          <a:lstStyle/>
          <a:p>
            <a:r>
              <a:rPr lang="en-US" sz="1100" dirty="0">
                <a:latin typeface="Arial" panose="020B0604020202020204" pitchFamily="34" charset="0"/>
                <a:ea typeface="Times New Roman" panose="02020603050405020304" pitchFamily="18" charset="0"/>
              </a:rPr>
              <a:t>Error bars = 95% confidence intervals (CIs).</a:t>
            </a:r>
            <a:endParaRPr lang="en-GB" sz="1100" dirty="0"/>
          </a:p>
        </p:txBody>
      </p:sp>
    </p:spTree>
    <p:extLst>
      <p:ext uri="{BB962C8B-B14F-4D97-AF65-F5344CB8AC3E}">
        <p14:creationId xmlns:p14="http://schemas.microsoft.com/office/powerpoint/2010/main" val="412171139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699542"/>
            <a:ext cx="7632406" cy="488301"/>
          </a:xfrm>
        </p:spPr>
        <p:txBody>
          <a:bodyPr/>
          <a:lstStyle/>
          <a:p>
            <a:r>
              <a:rPr lang="en-GB" dirty="0" smtClean="0"/>
              <a:t>EFs/Diesel ownership vs. Poverty</a:t>
            </a:r>
            <a:endParaRPr lang="en-GB"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992" y="724745"/>
            <a:ext cx="4320000" cy="432000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4008" y="699542"/>
            <a:ext cx="4320000" cy="4320000"/>
          </a:xfrm>
          <a:prstGeom prst="rect">
            <a:avLst/>
          </a:prstGeom>
        </p:spPr>
      </p:pic>
      <p:sp>
        <p:nvSpPr>
          <p:cNvPr id="6" name="Rectangle 5"/>
          <p:cNvSpPr/>
          <p:nvPr/>
        </p:nvSpPr>
        <p:spPr>
          <a:xfrm>
            <a:off x="6228183" y="4881890"/>
            <a:ext cx="2915816" cy="261610"/>
          </a:xfrm>
          <a:prstGeom prst="rect">
            <a:avLst/>
          </a:prstGeom>
        </p:spPr>
        <p:txBody>
          <a:bodyPr wrap="square">
            <a:spAutoFit/>
          </a:bodyPr>
          <a:lstStyle/>
          <a:p>
            <a:r>
              <a:rPr lang="en-US" sz="1100" dirty="0">
                <a:latin typeface="Arial" panose="020B0604020202020204" pitchFamily="34" charset="0"/>
                <a:ea typeface="Times New Roman" panose="02020603050405020304" pitchFamily="18" charset="0"/>
              </a:rPr>
              <a:t>Error bars = 95% confidence intervals (CIs).</a:t>
            </a:r>
            <a:endParaRPr lang="en-GB" sz="1100" dirty="0"/>
          </a:p>
        </p:txBody>
      </p:sp>
    </p:spTree>
    <p:extLst>
      <p:ext uri="{BB962C8B-B14F-4D97-AF65-F5344CB8AC3E}">
        <p14:creationId xmlns:p14="http://schemas.microsoft.com/office/powerpoint/2010/main" val="382494561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4" y="339502"/>
            <a:ext cx="6668019" cy="848341"/>
          </a:xfrm>
        </p:spPr>
        <p:txBody>
          <a:bodyPr/>
          <a:lstStyle/>
          <a:p>
            <a:r>
              <a:rPr lang="en-GB" dirty="0" smtClean="0"/>
              <a:t>Vehicle age/Distance driven vs. Poverty</a:t>
            </a:r>
            <a:endParaRPr lang="en-GB"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815741"/>
            <a:ext cx="4320000" cy="4320000"/>
          </a:xfrm>
          <a:prstGeom prst="rect">
            <a:avLst/>
          </a:prstGeom>
        </p:spPr>
      </p:pic>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6016" y="699542"/>
            <a:ext cx="4320000" cy="4320000"/>
          </a:xfrm>
          <a:prstGeom prst="rect">
            <a:avLst/>
          </a:prstGeom>
        </p:spPr>
      </p:pic>
      <p:sp>
        <p:nvSpPr>
          <p:cNvPr id="6" name="Rectangle 5"/>
          <p:cNvSpPr/>
          <p:nvPr/>
        </p:nvSpPr>
        <p:spPr>
          <a:xfrm>
            <a:off x="6228183" y="4881890"/>
            <a:ext cx="2915816" cy="261610"/>
          </a:xfrm>
          <a:prstGeom prst="rect">
            <a:avLst/>
          </a:prstGeom>
        </p:spPr>
        <p:txBody>
          <a:bodyPr wrap="square">
            <a:spAutoFit/>
          </a:bodyPr>
          <a:lstStyle/>
          <a:p>
            <a:r>
              <a:rPr lang="en-US" sz="1100" dirty="0">
                <a:latin typeface="Arial" panose="020B0604020202020204" pitchFamily="34" charset="0"/>
                <a:ea typeface="Times New Roman" panose="02020603050405020304" pitchFamily="18" charset="0"/>
              </a:rPr>
              <a:t>Error bars = 95% confidence intervals (CIs).</a:t>
            </a:r>
            <a:endParaRPr lang="en-GB" sz="1100" dirty="0"/>
          </a:p>
        </p:txBody>
      </p:sp>
    </p:spTree>
    <p:extLst>
      <p:ext uri="{BB962C8B-B14F-4D97-AF65-F5344CB8AC3E}">
        <p14:creationId xmlns:p14="http://schemas.microsoft.com/office/powerpoint/2010/main" val="374290840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Summary &amp; Conclusions</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3122248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Summary</a:t>
            </a:r>
            <a:endParaRPr lang="en-GB" dirty="0"/>
          </a:p>
        </p:txBody>
      </p:sp>
      <p:sp>
        <p:nvSpPr>
          <p:cNvPr id="3" name="Text Placeholder 2"/>
          <p:cNvSpPr>
            <a:spLocks noGrp="1"/>
          </p:cNvSpPr>
          <p:nvPr>
            <p:ph type="body" sz="quarter" idx="11"/>
          </p:nvPr>
        </p:nvSpPr>
        <p:spPr>
          <a:xfrm>
            <a:off x="827582" y="1347635"/>
            <a:ext cx="6984777" cy="3404603"/>
          </a:xfrm>
        </p:spPr>
        <p:txBody>
          <a:bodyPr/>
          <a:lstStyle/>
          <a:p>
            <a:r>
              <a:rPr lang="en-US" dirty="0"/>
              <a:t>LSOAs with higher proportions of young families and households in </a:t>
            </a:r>
            <a:r>
              <a:rPr lang="en-US" dirty="0" smtClean="0"/>
              <a:t>poverty (as opposed to the converse) have higher </a:t>
            </a:r>
            <a:r>
              <a:rPr lang="en-US" dirty="0"/>
              <a:t>concentrations of </a:t>
            </a:r>
            <a:r>
              <a:rPr lang="en-US" dirty="0" smtClean="0"/>
              <a:t>NO</a:t>
            </a:r>
            <a:r>
              <a:rPr lang="en-US" baseline="-25000" dirty="0" smtClean="0"/>
              <a:t>2</a:t>
            </a:r>
          </a:p>
          <a:p>
            <a:endParaRPr lang="en-US" dirty="0" smtClean="0"/>
          </a:p>
          <a:p>
            <a:r>
              <a:rPr lang="en-US" dirty="0" smtClean="0"/>
              <a:t>LSOAs </a:t>
            </a:r>
            <a:r>
              <a:rPr lang="en-US" dirty="0"/>
              <a:t>with more households </a:t>
            </a:r>
            <a:r>
              <a:rPr lang="en-US" dirty="0" smtClean="0"/>
              <a:t>in </a:t>
            </a:r>
            <a:r>
              <a:rPr lang="en-US" dirty="0"/>
              <a:t>poverty also </a:t>
            </a:r>
            <a:r>
              <a:rPr lang="en-US" dirty="0" smtClean="0"/>
              <a:t>have: </a:t>
            </a:r>
          </a:p>
          <a:p>
            <a:pPr lvl="1"/>
            <a:r>
              <a:rPr lang="en-US" dirty="0" smtClean="0"/>
              <a:t>lower </a:t>
            </a:r>
            <a:r>
              <a:rPr lang="en-US" dirty="0"/>
              <a:t>total private vehicle emissions per </a:t>
            </a:r>
            <a:r>
              <a:rPr lang="en-US" dirty="0" smtClean="0"/>
              <a:t>household</a:t>
            </a:r>
          </a:p>
          <a:p>
            <a:pPr lvl="1"/>
            <a:r>
              <a:rPr lang="en-US" dirty="0" smtClean="0"/>
              <a:t>higher levels </a:t>
            </a:r>
            <a:r>
              <a:rPr lang="en-US" dirty="0"/>
              <a:t>of non-car ownership </a:t>
            </a:r>
            <a:r>
              <a:rPr lang="en-US" dirty="0" smtClean="0"/>
              <a:t>/fewer multiple-car households</a:t>
            </a:r>
          </a:p>
          <a:p>
            <a:pPr lvl="1"/>
            <a:r>
              <a:rPr lang="en-US" dirty="0" smtClean="0"/>
              <a:t>lower average NOx emission factor per household</a:t>
            </a:r>
          </a:p>
          <a:p>
            <a:pPr lvl="1"/>
            <a:r>
              <a:rPr lang="en-US" dirty="0" smtClean="0"/>
              <a:t>fewer diesel vehicles per household</a:t>
            </a:r>
          </a:p>
          <a:p>
            <a:pPr lvl="1"/>
            <a:r>
              <a:rPr lang="en-US" dirty="0" smtClean="0"/>
              <a:t>drive less</a:t>
            </a:r>
          </a:p>
          <a:p>
            <a:pPr lvl="1"/>
            <a:r>
              <a:rPr lang="en-US" dirty="0" smtClean="0"/>
              <a:t>have vehicles on average only </a:t>
            </a:r>
            <a:r>
              <a:rPr lang="en-GB" dirty="0"/>
              <a:t>just over a year older than </a:t>
            </a:r>
            <a:r>
              <a:rPr lang="en-GB" dirty="0" smtClean="0"/>
              <a:t>households </a:t>
            </a:r>
            <a:r>
              <a:rPr lang="en-GB" dirty="0"/>
              <a:t>in the least poor areas</a:t>
            </a:r>
            <a:endParaRPr lang="en-US" dirty="0" smtClean="0"/>
          </a:p>
          <a:p>
            <a:pPr lvl="1"/>
            <a:endParaRPr lang="en-US" dirty="0" smtClean="0">
              <a:latin typeface="Arial" panose="020B0604020202020204" pitchFamily="34" charset="0"/>
              <a:ea typeface="Times New Roman" panose="02020603050405020304" pitchFamily="18" charset="0"/>
            </a:endParaRPr>
          </a:p>
          <a:p>
            <a:endParaRPr lang="en-US" dirty="0">
              <a:latin typeface="Arial" panose="020B0604020202020204" pitchFamily="34" charset="0"/>
              <a:ea typeface="Times New Roman" panose="02020603050405020304" pitchFamily="18" charset="0"/>
            </a:endParaRPr>
          </a:p>
          <a:p>
            <a:endParaRPr lang="en-US" dirty="0" smtClean="0">
              <a:latin typeface="Arial" panose="020B0604020202020204" pitchFamily="34" charset="0"/>
              <a:ea typeface="Times New Roman" panose="02020603050405020304" pitchFamily="18" charset="0"/>
            </a:endParaRPr>
          </a:p>
          <a:p>
            <a:endParaRPr lang="en-US" dirty="0">
              <a:latin typeface="Arial" panose="020B0604020202020204" pitchFamily="34" charset="0"/>
              <a:ea typeface="Times New Roman" panose="02020603050405020304" pitchFamily="18" charset="0"/>
            </a:endParaRPr>
          </a:p>
          <a:p>
            <a:endParaRPr lang="en-US" dirty="0" smtClean="0">
              <a:latin typeface="Arial" panose="020B0604020202020204" pitchFamily="34" charset="0"/>
              <a:ea typeface="Times New Roman" panose="02020603050405020304" pitchFamily="18" charset="0"/>
            </a:endParaRPr>
          </a:p>
          <a:p>
            <a:endParaRPr lang="en-US"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4137459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Conclusions</a:t>
            </a:r>
          </a:p>
        </p:txBody>
      </p:sp>
      <p:sp>
        <p:nvSpPr>
          <p:cNvPr id="3" name="Text Placeholder 2"/>
          <p:cNvSpPr>
            <a:spLocks noGrp="1"/>
          </p:cNvSpPr>
          <p:nvPr>
            <p:ph type="body" sz="quarter" idx="11"/>
          </p:nvPr>
        </p:nvSpPr>
        <p:spPr>
          <a:xfrm>
            <a:off x="827582" y="1347635"/>
            <a:ext cx="7416825" cy="3404603"/>
          </a:xfrm>
        </p:spPr>
        <p:txBody>
          <a:bodyPr/>
          <a:lstStyle/>
          <a:p>
            <a:pPr>
              <a:spcBef>
                <a:spcPts val="1200"/>
              </a:spcBef>
            </a:pPr>
            <a:r>
              <a:rPr lang="en-GB" dirty="0"/>
              <a:t>The </a:t>
            </a:r>
            <a:r>
              <a:rPr lang="en-GB" dirty="0" smtClean="0"/>
              <a:t>most </a:t>
            </a:r>
            <a:r>
              <a:rPr lang="en-GB" dirty="0"/>
              <a:t>elevated levels of NO</a:t>
            </a:r>
            <a:r>
              <a:rPr lang="en-GB" baseline="-25000" dirty="0"/>
              <a:t>2</a:t>
            </a:r>
            <a:r>
              <a:rPr lang="en-GB" dirty="0"/>
              <a:t> and other pollutants occur in LSOAs containing the poorest households. </a:t>
            </a:r>
            <a:endParaRPr lang="en-GB" dirty="0" smtClean="0"/>
          </a:p>
          <a:p>
            <a:pPr>
              <a:spcBef>
                <a:spcPts val="1200"/>
              </a:spcBef>
            </a:pPr>
            <a:r>
              <a:rPr lang="en-GB" dirty="0" smtClean="0"/>
              <a:t>These </a:t>
            </a:r>
            <a:r>
              <a:rPr lang="en-GB" dirty="0"/>
              <a:t>households contribute significantly less to air pollution than the least poor households. </a:t>
            </a:r>
            <a:endParaRPr lang="en-GB" dirty="0" smtClean="0"/>
          </a:p>
          <a:p>
            <a:pPr>
              <a:spcBef>
                <a:spcPts val="1200"/>
              </a:spcBef>
            </a:pPr>
            <a:r>
              <a:rPr lang="en-GB" dirty="0" smtClean="0"/>
              <a:t>Furthermore</a:t>
            </a:r>
            <a:r>
              <a:rPr lang="en-GB" dirty="0"/>
              <a:t>, the economic circumstances of those living in the poorest households means that they are less capable of altering their situation, i.e. by moving to a less polluted area or purchasing newer, less polluting vehicles.</a:t>
            </a:r>
            <a:endParaRPr lang="en-GB" dirty="0" smtClean="0"/>
          </a:p>
          <a:p>
            <a:pPr>
              <a:spcBef>
                <a:spcPts val="1200"/>
              </a:spcBef>
            </a:pPr>
            <a:r>
              <a:rPr lang="en-GB" dirty="0" smtClean="0"/>
              <a:t>Despite </a:t>
            </a:r>
            <a:r>
              <a:rPr lang="en-GB" dirty="0"/>
              <a:t>more than a decade of air quality policy, environmental injustice of air pollution exposure has worsened. </a:t>
            </a:r>
          </a:p>
          <a:p>
            <a:pPr>
              <a:spcBef>
                <a:spcPts val="1200"/>
              </a:spcBef>
            </a:pPr>
            <a:r>
              <a:rPr lang="en-GB" dirty="0" smtClean="0"/>
              <a:t>New </a:t>
            </a:r>
            <a:r>
              <a:rPr lang="en-GB" dirty="0"/>
              <a:t>evidence regarding the responsibility for generation of road traffic emissions provides a clear focus for policy development and targeted implementation.</a:t>
            </a:r>
          </a:p>
          <a:p>
            <a:pPr>
              <a:spcBef>
                <a:spcPts val="1200"/>
              </a:spcBef>
            </a:pPr>
            <a:endParaRPr lang="en-GB" dirty="0"/>
          </a:p>
        </p:txBody>
      </p:sp>
    </p:spTree>
    <p:extLst>
      <p:ext uri="{BB962C8B-B14F-4D97-AF65-F5344CB8AC3E}">
        <p14:creationId xmlns:p14="http://schemas.microsoft.com/office/powerpoint/2010/main" val="299279478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Acknowledgements</a:t>
            </a:r>
            <a:endParaRPr lang="en-GB" dirty="0"/>
          </a:p>
        </p:txBody>
      </p:sp>
      <p:sp>
        <p:nvSpPr>
          <p:cNvPr id="3" name="Text Placeholder 2"/>
          <p:cNvSpPr>
            <a:spLocks noGrp="1"/>
          </p:cNvSpPr>
          <p:nvPr>
            <p:ph type="body" sz="quarter" idx="11"/>
          </p:nvPr>
        </p:nvSpPr>
        <p:spPr/>
        <p:txBody>
          <a:bodyPr/>
          <a:lstStyle/>
          <a:p>
            <a:pPr>
              <a:spcBef>
                <a:spcPts val="1200"/>
              </a:spcBef>
            </a:pPr>
            <a:r>
              <a:rPr lang="en-US" sz="1400" dirty="0"/>
              <a:t>This work has been undertaken under EPSRC Grant </a:t>
            </a:r>
            <a:r>
              <a:rPr lang="en-US" sz="1400" dirty="0" smtClean="0"/>
              <a:t>EP/K000438/1</a:t>
            </a:r>
          </a:p>
          <a:p>
            <a:pPr>
              <a:spcBef>
                <a:spcPts val="1200"/>
              </a:spcBef>
            </a:pPr>
            <a:r>
              <a:rPr lang="en-US" sz="1400" dirty="0"/>
              <a:t>Contains National Statistics and Ordnance Survey data © Crown copyright and database right 2012. MOT Project website www.MOTproject.net. An earlier version of this research was published by WIT Press (Barnes, J. and Chatterton, T. (2017). An environmental justice analysis of exposure to traffic-related pollutants in England and Wales. WIT Transactions on Ecology and the Environment, 210 (12). pp. 431-442. ISSN 1743-3541</a:t>
            </a:r>
            <a:r>
              <a:rPr lang="en-US" sz="1400" dirty="0" smtClean="0"/>
              <a:t>)</a:t>
            </a:r>
          </a:p>
          <a:p>
            <a:pPr>
              <a:spcBef>
                <a:spcPts val="1200"/>
              </a:spcBef>
            </a:pPr>
            <a:r>
              <a:rPr lang="en-US" sz="1400" dirty="0"/>
              <a:t>Acknowledgements to the Department for Transport, the Driver and Vehicle Standards Agency, the Driver and Vehicle Licensing Agency and the Department for Business, Energy and Industrial Strategy, Dr Paul White (UWE Bristol), Professor David Gordon (University of Bristol), Professor Danny Dorling (University of Oxford), and the MOT project team (Professor Jillian </a:t>
            </a:r>
            <a:r>
              <a:rPr lang="en-US" sz="1400" dirty="0" err="1"/>
              <a:t>Anable</a:t>
            </a:r>
            <a:r>
              <a:rPr lang="en-US" sz="1400" dirty="0"/>
              <a:t>, Dr Sally Cairns, Professor Eddie Wilson, Dr Oliver Turnbull, Simon Ball and Paul Emmerson), and to Professor Jimi Irwin and Kris Vanherle (TML) for their helpful comments on an earlier draft of this paper.</a:t>
            </a:r>
            <a:endParaRPr lang="en-GB" sz="1400" dirty="0"/>
          </a:p>
          <a:p>
            <a:pPr>
              <a:spcBef>
                <a:spcPts val="1200"/>
              </a:spcBef>
            </a:pPr>
            <a:endParaRPr lang="en-GB" sz="1400" dirty="0"/>
          </a:p>
        </p:txBody>
      </p:sp>
    </p:spTree>
    <p:extLst>
      <p:ext uri="{BB962C8B-B14F-4D97-AF65-F5344CB8AC3E}">
        <p14:creationId xmlns:p14="http://schemas.microsoft.com/office/powerpoint/2010/main" val="330406831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References</a:t>
            </a:r>
            <a:endParaRPr lang="en-GB" dirty="0"/>
          </a:p>
        </p:txBody>
      </p:sp>
      <p:sp>
        <p:nvSpPr>
          <p:cNvPr id="3" name="Text Placeholder 2"/>
          <p:cNvSpPr>
            <a:spLocks noGrp="1"/>
          </p:cNvSpPr>
          <p:nvPr>
            <p:ph type="body" sz="quarter" idx="11"/>
          </p:nvPr>
        </p:nvSpPr>
        <p:spPr>
          <a:xfrm>
            <a:off x="827582" y="1347635"/>
            <a:ext cx="7344817" cy="3404603"/>
          </a:xfrm>
        </p:spPr>
        <p:txBody>
          <a:bodyPr/>
          <a:lstStyle/>
          <a:p>
            <a:pPr>
              <a:spcBef>
                <a:spcPts val="1200"/>
              </a:spcBef>
            </a:pPr>
            <a:r>
              <a:rPr lang="en-GB" sz="1200" b="1" dirty="0"/>
              <a:t>Barnes, J., Chatterton, T., &amp; Longhurst, J. (2019). Emissions vs exposure: Increasing injustice from road traffic-related air pollution in the United Kingdom. </a:t>
            </a:r>
            <a:r>
              <a:rPr lang="en-GB" sz="1200" b="1" i="1" dirty="0"/>
              <a:t>Transportation Research Part D: Transport and Environment</a:t>
            </a:r>
            <a:r>
              <a:rPr lang="en-GB" sz="1200" b="1" dirty="0"/>
              <a:t>, 73, 56-66. </a:t>
            </a:r>
            <a:r>
              <a:rPr lang="en-GB" sz="1200" b="1" u="sng" dirty="0">
                <a:hlinkClick r:id="rId2"/>
              </a:rPr>
              <a:t>https://doi.org/10.1016/j.trd.2019.05.012</a:t>
            </a:r>
            <a:endParaRPr lang="en-GB" sz="1200" b="1" dirty="0" smtClean="0"/>
          </a:p>
          <a:p>
            <a:pPr>
              <a:spcBef>
                <a:spcPts val="1200"/>
              </a:spcBef>
            </a:pPr>
            <a:r>
              <a:rPr lang="en-GB" sz="1200" dirty="0" smtClean="0"/>
              <a:t>Chatterton</a:t>
            </a:r>
            <a:r>
              <a:rPr lang="en-GB" sz="1200" dirty="0"/>
              <a:t>, T., Barnes, J., Wilson, R.E., </a:t>
            </a:r>
            <a:r>
              <a:rPr lang="en-GB" sz="1200" dirty="0" err="1"/>
              <a:t>Anable</a:t>
            </a:r>
            <a:r>
              <a:rPr lang="en-GB" sz="1200" dirty="0"/>
              <a:t>, J., Cairns, S. (2015) </a:t>
            </a:r>
            <a:r>
              <a:rPr lang="en-GB" sz="1200" dirty="0">
                <a:hlinkClick r:id="rId3"/>
              </a:rPr>
              <a:t>Use of a novel dataset to explore spatial and social variations in car type, size, usage and emissions</a:t>
            </a:r>
            <a:r>
              <a:rPr lang="en-GB" sz="1200" dirty="0"/>
              <a:t>. </a:t>
            </a:r>
            <a:r>
              <a:rPr lang="en-GB" sz="1200" i="1" dirty="0"/>
              <a:t>Transportation Research Part D: Transport and Environment</a:t>
            </a:r>
            <a:r>
              <a:rPr lang="en-GB" sz="1200" dirty="0"/>
              <a:t>, 39:151-164</a:t>
            </a:r>
            <a:r>
              <a:rPr lang="en-GB" sz="1200" dirty="0" smtClean="0"/>
              <a:t>.</a:t>
            </a:r>
          </a:p>
          <a:p>
            <a:pPr>
              <a:spcBef>
                <a:spcPts val="1200"/>
              </a:spcBef>
            </a:pPr>
            <a:r>
              <a:rPr lang="en-GB" sz="1200" dirty="0"/>
              <a:t>Gordon, D</a:t>
            </a:r>
            <a:r>
              <a:rPr lang="en-GB" sz="1200" dirty="0" smtClean="0"/>
              <a:t>. &amp; </a:t>
            </a:r>
            <a:r>
              <a:rPr lang="en-GB" sz="1200" dirty="0" err="1"/>
              <a:t>Pantazis</a:t>
            </a:r>
            <a:r>
              <a:rPr lang="en-GB" sz="1200" dirty="0"/>
              <a:t>, C., 1997. Breadline Britain in the 1990s, </a:t>
            </a:r>
            <a:r>
              <a:rPr lang="en-GB" sz="1200" dirty="0" err="1"/>
              <a:t>Ashgate</a:t>
            </a:r>
            <a:r>
              <a:rPr lang="en-GB" sz="1200" dirty="0"/>
              <a:t>, Aldershot</a:t>
            </a:r>
            <a:r>
              <a:rPr lang="en-GB" sz="1200" dirty="0" smtClean="0"/>
              <a:t>.</a:t>
            </a:r>
          </a:p>
          <a:p>
            <a:pPr>
              <a:spcBef>
                <a:spcPts val="1200"/>
              </a:spcBef>
            </a:pPr>
            <a:r>
              <a:rPr lang="en-US" sz="1200" dirty="0" smtClean="0"/>
              <a:t>Mitchell, G. &amp; Dorling, D., (2003), An environmental justice analysis of British air quality. </a:t>
            </a:r>
            <a:r>
              <a:rPr lang="en-US" sz="1200" i="1" dirty="0" smtClean="0"/>
              <a:t>Environment and Planning A,</a:t>
            </a:r>
            <a:r>
              <a:rPr lang="en-US" sz="1200" dirty="0" smtClean="0"/>
              <a:t> 35(5) 909 – 929.</a:t>
            </a:r>
          </a:p>
          <a:p>
            <a:pPr>
              <a:spcBef>
                <a:spcPts val="1200"/>
              </a:spcBef>
            </a:pPr>
            <a:r>
              <a:rPr lang="en-GB" sz="1200" dirty="0" smtClean="0"/>
              <a:t>Wilson</a:t>
            </a:r>
            <a:r>
              <a:rPr lang="en-GB" sz="1200" dirty="0"/>
              <a:t>, R. E., Cairns, S., </a:t>
            </a:r>
            <a:r>
              <a:rPr lang="en-GB" sz="1200" dirty="0" err="1"/>
              <a:t>Notley</a:t>
            </a:r>
            <a:r>
              <a:rPr lang="en-GB" sz="1200" dirty="0"/>
              <a:t>, S., </a:t>
            </a:r>
            <a:r>
              <a:rPr lang="en-GB" sz="1200" dirty="0" err="1"/>
              <a:t>Anable</a:t>
            </a:r>
            <a:r>
              <a:rPr lang="en-GB" sz="1200" dirty="0"/>
              <a:t>, J., Chatterton, T., &amp; McLeod, F. (2013) </a:t>
            </a:r>
            <a:r>
              <a:rPr lang="en-GB" sz="1200" dirty="0">
                <a:hlinkClick r:id="rId4"/>
              </a:rPr>
              <a:t>Techniques for the inference of mileage rates from MOT data</a:t>
            </a:r>
            <a:r>
              <a:rPr lang="en-GB" sz="1200" dirty="0"/>
              <a:t>. </a:t>
            </a:r>
            <a:r>
              <a:rPr lang="en-GB" sz="1200" i="1" dirty="0"/>
              <a:t>Transportation Planning and Technology</a:t>
            </a:r>
            <a:r>
              <a:rPr lang="en-GB" sz="1200" dirty="0"/>
              <a:t>. 36 (1):130-143.</a:t>
            </a:r>
          </a:p>
          <a:p>
            <a:pPr>
              <a:spcBef>
                <a:spcPts val="1200"/>
              </a:spcBef>
            </a:pPr>
            <a:r>
              <a:rPr lang="en-GB" sz="1200" dirty="0"/>
              <a:t>Wilson, R. E., </a:t>
            </a:r>
            <a:r>
              <a:rPr lang="en-GB" sz="1200" dirty="0" err="1"/>
              <a:t>Anable</a:t>
            </a:r>
            <a:r>
              <a:rPr lang="en-GB" sz="1200" dirty="0"/>
              <a:t>, J., Cairns, S., Chatterton, T., </a:t>
            </a:r>
            <a:r>
              <a:rPr lang="en-GB" sz="1200" dirty="0" err="1"/>
              <a:t>Notley</a:t>
            </a:r>
            <a:r>
              <a:rPr lang="en-GB" sz="1200" dirty="0"/>
              <a:t>, S., &amp; Lees-Miller, J. D. (2013) </a:t>
            </a:r>
            <a:r>
              <a:rPr lang="en-GB" sz="1200" dirty="0">
                <a:hlinkClick r:id="rId5"/>
              </a:rPr>
              <a:t>On the estimation of temporal mileage rates</a:t>
            </a:r>
            <a:r>
              <a:rPr lang="en-GB" sz="1200" dirty="0"/>
              <a:t>. </a:t>
            </a:r>
            <a:r>
              <a:rPr lang="en-GB" sz="1200" i="1" dirty="0"/>
              <a:t>Transportation Research Part E: Logistics and Transportation Review</a:t>
            </a:r>
            <a:r>
              <a:rPr lang="en-GB" sz="1200" dirty="0"/>
              <a:t>, 60:126-139</a:t>
            </a:r>
            <a:r>
              <a:rPr lang="en-GB" sz="1200" dirty="0" smtClean="0"/>
              <a:t>.</a:t>
            </a:r>
            <a:endParaRPr lang="en-US" sz="1200" dirty="0"/>
          </a:p>
          <a:p>
            <a:pPr>
              <a:spcBef>
                <a:spcPts val="1200"/>
              </a:spcBef>
            </a:pPr>
            <a:endParaRPr lang="en-GB" sz="1200" dirty="0"/>
          </a:p>
        </p:txBody>
      </p:sp>
    </p:spTree>
    <p:extLst>
      <p:ext uri="{BB962C8B-B14F-4D97-AF65-F5344CB8AC3E}">
        <p14:creationId xmlns:p14="http://schemas.microsoft.com/office/powerpoint/2010/main" val="139273704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Highlights</a:t>
            </a:r>
            <a:endParaRPr lang="en-GB" dirty="0"/>
          </a:p>
        </p:txBody>
      </p:sp>
      <p:sp>
        <p:nvSpPr>
          <p:cNvPr id="5" name="Text Placeholder 4"/>
          <p:cNvSpPr>
            <a:spLocks noGrp="1"/>
          </p:cNvSpPr>
          <p:nvPr>
            <p:ph type="body" sz="quarter" idx="11"/>
          </p:nvPr>
        </p:nvSpPr>
        <p:spPr>
          <a:xfrm>
            <a:off x="840768" y="1346400"/>
            <a:ext cx="6899584" cy="3510074"/>
          </a:xfrm>
        </p:spPr>
        <p:txBody>
          <a:bodyPr/>
          <a:lstStyle/>
          <a:p>
            <a:pPr marL="285750" lvl="0" indent="-285750">
              <a:spcBef>
                <a:spcPts val="1200"/>
              </a:spcBef>
              <a:buFont typeface="Arial" panose="020B0604020202020204" pitchFamily="34" charset="0"/>
              <a:buChar char="•"/>
            </a:pPr>
            <a:r>
              <a:rPr lang="en-US" dirty="0"/>
              <a:t>A 16-year update on the first UK environmental justice air quality </a:t>
            </a:r>
            <a:r>
              <a:rPr lang="en-US" dirty="0" smtClean="0"/>
              <a:t>study (Mitchell &amp; Dorling, 2003)</a:t>
            </a:r>
            <a:endParaRPr lang="en-GB" dirty="0"/>
          </a:p>
          <a:p>
            <a:pPr marL="285750" lvl="0" indent="-285750">
              <a:spcBef>
                <a:spcPts val="1200"/>
              </a:spcBef>
              <a:buFont typeface="Arial" panose="020B0604020202020204" pitchFamily="34" charset="0"/>
              <a:buChar char="•"/>
            </a:pPr>
            <a:r>
              <a:rPr lang="en-US" dirty="0"/>
              <a:t>Emissions for private vehicles are attributed to census area of registered </a:t>
            </a:r>
            <a:r>
              <a:rPr lang="en-US" dirty="0" smtClean="0"/>
              <a:t>keeper</a:t>
            </a:r>
            <a:endParaRPr lang="en-GB" dirty="0"/>
          </a:p>
          <a:p>
            <a:pPr marL="285750" lvl="0" indent="-285750">
              <a:spcBef>
                <a:spcPts val="1200"/>
              </a:spcBef>
              <a:buFont typeface="Arial" panose="020B0604020202020204" pitchFamily="34" charset="0"/>
              <a:buChar char="•"/>
            </a:pPr>
            <a:r>
              <a:rPr lang="en-US" dirty="0"/>
              <a:t>Social inequalities in traffic-related pollution exposure are clearer and </a:t>
            </a:r>
            <a:r>
              <a:rPr lang="en-US" dirty="0" smtClean="0"/>
              <a:t>stronger</a:t>
            </a:r>
            <a:endParaRPr lang="en-GB" dirty="0"/>
          </a:p>
          <a:p>
            <a:pPr marL="285750" lvl="0" indent="-285750">
              <a:spcBef>
                <a:spcPts val="1200"/>
              </a:spcBef>
              <a:buFont typeface="Arial" panose="020B0604020202020204" pitchFamily="34" charset="0"/>
              <a:buChar char="•"/>
            </a:pPr>
            <a:r>
              <a:rPr lang="en-US" dirty="0"/>
              <a:t>Young children, adults, and households in poverty have highest levels of </a:t>
            </a:r>
            <a:r>
              <a:rPr lang="en-US" dirty="0" smtClean="0"/>
              <a:t>exposure</a:t>
            </a:r>
            <a:endParaRPr lang="en-GB" dirty="0"/>
          </a:p>
          <a:p>
            <a:pPr marL="285750" lvl="0" indent="-285750">
              <a:spcBef>
                <a:spcPts val="1200"/>
              </a:spcBef>
              <a:buFont typeface="Arial" panose="020B0604020202020204" pitchFamily="34" charset="0"/>
              <a:buChar char="•"/>
            </a:pPr>
            <a:r>
              <a:rPr lang="en-US" dirty="0"/>
              <a:t>A strong inverse relationship was found between poverty and emissions </a:t>
            </a:r>
            <a:r>
              <a:rPr lang="en-US" dirty="0" smtClean="0"/>
              <a:t>generation</a:t>
            </a:r>
            <a:endParaRPr lang="en-GB" dirty="0"/>
          </a:p>
          <a:p>
            <a:pPr>
              <a:spcBef>
                <a:spcPts val="1200"/>
              </a:spcBef>
            </a:pPr>
            <a:endParaRPr lang="en-GB" dirty="0"/>
          </a:p>
        </p:txBody>
      </p:sp>
    </p:spTree>
    <p:extLst>
      <p:ext uri="{BB962C8B-B14F-4D97-AF65-F5344CB8AC3E}">
        <p14:creationId xmlns:p14="http://schemas.microsoft.com/office/powerpoint/2010/main" val="289353889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Introduction</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09884414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Mitchell &amp; Dorling (2003)</a:t>
            </a:r>
          </a:p>
        </p:txBody>
      </p:sp>
      <p:sp>
        <p:nvSpPr>
          <p:cNvPr id="3" name="Text Placeholder 2"/>
          <p:cNvSpPr>
            <a:spLocks noGrp="1"/>
          </p:cNvSpPr>
          <p:nvPr>
            <p:ph type="body" sz="quarter" idx="11"/>
          </p:nvPr>
        </p:nvSpPr>
        <p:spPr/>
        <p:txBody>
          <a:bodyPr/>
          <a:lstStyle/>
          <a:p>
            <a:pPr>
              <a:spcBef>
                <a:spcPts val="1200"/>
              </a:spcBef>
            </a:pPr>
            <a:r>
              <a:rPr lang="en-US" dirty="0"/>
              <a:t>Mitchell G, Dorling D, 2003, </a:t>
            </a:r>
            <a:r>
              <a:rPr lang="en-US" dirty="0" smtClean="0"/>
              <a:t>An </a:t>
            </a:r>
            <a:r>
              <a:rPr lang="en-US" dirty="0"/>
              <a:t>environmental justice analysis of British air </a:t>
            </a:r>
            <a:r>
              <a:rPr lang="en-US" dirty="0" smtClean="0"/>
              <a:t>quality, </a:t>
            </a:r>
            <a:r>
              <a:rPr lang="en-US" i="1" dirty="0"/>
              <a:t>Environment and Planning </a:t>
            </a:r>
            <a:r>
              <a:rPr lang="en-US" i="1" dirty="0" smtClean="0"/>
              <a:t>A</a:t>
            </a:r>
            <a:r>
              <a:rPr lang="en-US" dirty="0" smtClean="0"/>
              <a:t>, 35(5</a:t>
            </a:r>
            <a:r>
              <a:rPr lang="en-US" dirty="0"/>
              <a:t>) 909 – 929</a:t>
            </a:r>
          </a:p>
          <a:p>
            <a:pPr>
              <a:spcBef>
                <a:spcPts val="1200"/>
              </a:spcBef>
            </a:pPr>
            <a:r>
              <a:rPr lang="en-US" dirty="0" smtClean="0"/>
              <a:t>First EJ and AQ study in the UK</a:t>
            </a:r>
          </a:p>
          <a:p>
            <a:pPr>
              <a:spcBef>
                <a:spcPts val="1200"/>
              </a:spcBef>
            </a:pPr>
            <a:r>
              <a:rPr lang="en-US" dirty="0" smtClean="0"/>
              <a:t>Ward </a:t>
            </a:r>
            <a:r>
              <a:rPr lang="en-US" dirty="0"/>
              <a:t>level analysis of NO</a:t>
            </a:r>
            <a:r>
              <a:rPr lang="en-US" baseline="-25000" dirty="0"/>
              <a:t>2</a:t>
            </a:r>
            <a:r>
              <a:rPr lang="en-US" dirty="0"/>
              <a:t> concentrations (1999) and NOx emissions against:</a:t>
            </a:r>
          </a:p>
          <a:p>
            <a:pPr lvl="1">
              <a:spcBef>
                <a:spcPts val="1200"/>
              </a:spcBef>
            </a:pPr>
            <a:r>
              <a:rPr lang="en-US" dirty="0"/>
              <a:t>Age deciles</a:t>
            </a:r>
          </a:p>
          <a:p>
            <a:pPr lvl="1">
              <a:spcBef>
                <a:spcPts val="1200"/>
              </a:spcBef>
            </a:pPr>
            <a:r>
              <a:rPr lang="en-US" dirty="0"/>
              <a:t>Poverty (Breadline Britain Index – BBI (Gordon &amp; </a:t>
            </a:r>
            <a:r>
              <a:rPr lang="en-US" dirty="0" err="1"/>
              <a:t>Pantazis</a:t>
            </a:r>
            <a:r>
              <a:rPr lang="en-US" dirty="0"/>
              <a:t>, 1997))</a:t>
            </a:r>
          </a:p>
          <a:p>
            <a:pPr lvl="1">
              <a:spcBef>
                <a:spcPts val="1200"/>
              </a:spcBef>
            </a:pPr>
            <a:r>
              <a:rPr lang="en-US" dirty="0"/>
              <a:t>Car ownership</a:t>
            </a:r>
          </a:p>
          <a:p>
            <a:pPr>
              <a:spcBef>
                <a:spcPts val="1200"/>
              </a:spcBef>
            </a:pPr>
            <a:r>
              <a:rPr lang="en-US" dirty="0"/>
              <a:t>1991 Census</a:t>
            </a:r>
            <a:endParaRPr lang="en-GB" dirty="0"/>
          </a:p>
        </p:txBody>
      </p:sp>
    </p:spTree>
    <p:extLst>
      <p:ext uri="{BB962C8B-B14F-4D97-AF65-F5344CB8AC3E}">
        <p14:creationId xmlns:p14="http://schemas.microsoft.com/office/powerpoint/2010/main" val="232192377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99" y="0"/>
            <a:ext cx="6836957"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07" y="89240"/>
            <a:ext cx="1950206" cy="69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0"/>
            <a:ext cx="1854829" cy="7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t3.gstatic.com/images?q=tbn:ANd9GcQVHiJSkQfl7QJ-0h1IABeFlQSSbRKD6RDGFO7cLzl4z3BC6luJJQ"/>
          <p:cNvPicPr>
            <a:picLocks noChangeAspect="1" noChangeArrowheads="1"/>
          </p:cNvPicPr>
          <p:nvPr/>
        </p:nvPicPr>
        <p:blipFill>
          <a:blip r:embed="rId5"/>
          <a:srcRect/>
          <a:stretch>
            <a:fillRect/>
          </a:stretch>
        </p:blipFill>
        <p:spPr bwMode="auto">
          <a:xfrm>
            <a:off x="2500533" y="103329"/>
            <a:ext cx="1841062" cy="539513"/>
          </a:xfrm>
          <a:prstGeom prst="rect">
            <a:avLst/>
          </a:prstGeom>
          <a:noFill/>
        </p:spPr>
      </p:pic>
      <p:pic>
        <p:nvPicPr>
          <p:cNvPr id="7" name="Picture 6" descr="http://www.dft.gov.uk/mca/dft_logo_1.jpg"/>
          <p:cNvPicPr>
            <a:picLocks noChangeAspect="1" noChangeArrowheads="1"/>
          </p:cNvPicPr>
          <p:nvPr/>
        </p:nvPicPr>
        <p:blipFill>
          <a:blip r:embed="rId6"/>
          <a:srcRect/>
          <a:stretch>
            <a:fillRect/>
          </a:stretch>
        </p:blipFill>
        <p:spPr bwMode="auto">
          <a:xfrm>
            <a:off x="4714015" y="89240"/>
            <a:ext cx="1841061" cy="574036"/>
          </a:xfrm>
          <a:prstGeom prst="rect">
            <a:avLst/>
          </a:prstGeom>
          <a:noFill/>
        </p:spPr>
      </p:pic>
      <p:pic>
        <p:nvPicPr>
          <p:cNvPr id="8" name="Picture 2" descr="C:\Users\tj-chatterton\Dropbox\MOT - Shared\Admin\logos\blue and white logo v07 02jun13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7413" y="701526"/>
            <a:ext cx="6188127" cy="3215741"/>
          </a:xfrm>
          <a:prstGeom prst="rect">
            <a:avLst/>
          </a:prstGeom>
          <a:noFill/>
          <a:extLst>
            <a:ext uri="{909E8E84-426E-40DD-AFC4-6F175D3DCCD1}">
              <a14:hiddenFill xmlns:a14="http://schemas.microsoft.com/office/drawing/2010/main">
                <a:solidFill>
                  <a:srgbClr val="FFFFFF"/>
                </a:solidFill>
              </a14:hiddenFill>
            </a:ext>
          </a:extLst>
        </p:spPr>
      </p:pic>
      <p:pic>
        <p:nvPicPr>
          <p:cNvPr id="9" name="TRLColourFPLogo" descr="trl rgb.jpg"/>
          <p:cNvPicPr>
            <a:picLocks noChangeAspect="1" noChangeArrowheads="1"/>
          </p:cNvPicPr>
          <p:nvPr/>
        </p:nvPicPr>
        <p:blipFill>
          <a:blip r:embed="rId8"/>
          <a:srcRect/>
          <a:stretch>
            <a:fillRect/>
          </a:stretch>
        </p:blipFill>
        <p:spPr bwMode="auto">
          <a:xfrm>
            <a:off x="2428015" y="4402512"/>
            <a:ext cx="1171982" cy="649731"/>
          </a:xfrm>
          <a:prstGeom prst="rect">
            <a:avLst/>
          </a:prstGeom>
          <a:noFill/>
          <a:ln w="9525">
            <a:noFill/>
            <a:miter lim="800000"/>
            <a:headEnd/>
            <a:tailEnd/>
          </a:ln>
        </p:spPr>
      </p:pic>
      <p:pic>
        <p:nvPicPr>
          <p:cNvPr id="11" name="Picture 8" descr="http://t2.gstatic.com/images?q=tbn:ANd9GcRE0_Mg-k6E0V2H1FvLrGdvpS0XF_KI0oaRQPF4cwI5O0qbplSS"/>
          <p:cNvPicPr>
            <a:picLocks noChangeAspect="1" noChangeArrowheads="1"/>
          </p:cNvPicPr>
          <p:nvPr/>
        </p:nvPicPr>
        <p:blipFill>
          <a:blip r:embed="rId9"/>
          <a:srcRect/>
          <a:stretch>
            <a:fillRect/>
          </a:stretch>
        </p:blipFill>
        <p:spPr bwMode="auto">
          <a:xfrm>
            <a:off x="107504" y="4290810"/>
            <a:ext cx="1734979" cy="655965"/>
          </a:xfrm>
          <a:prstGeom prst="rect">
            <a:avLst/>
          </a:prstGeom>
          <a:noFill/>
        </p:spPr>
      </p:pic>
      <p:pic>
        <p:nvPicPr>
          <p:cNvPr id="1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0121" y="4402512"/>
            <a:ext cx="2003081" cy="57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6019" y="4359909"/>
            <a:ext cx="1469871" cy="734936"/>
          </a:xfrm>
          <a:prstGeom prst="rect">
            <a:avLst/>
          </a:prstGeom>
        </p:spPr>
      </p:pic>
      <p:sp>
        <p:nvSpPr>
          <p:cNvPr id="3" name="Rectangle 2"/>
          <p:cNvSpPr/>
          <p:nvPr/>
        </p:nvSpPr>
        <p:spPr>
          <a:xfrm>
            <a:off x="142015" y="830364"/>
            <a:ext cx="4572000" cy="469359"/>
          </a:xfrm>
          <a:prstGeom prst="rect">
            <a:avLst/>
          </a:prstGeom>
        </p:spPr>
        <p:txBody>
          <a:bodyPr>
            <a:spAutoFit/>
          </a:bodyPr>
          <a:lstStyle/>
          <a:p>
            <a:r>
              <a:rPr lang="en-GB" altLang="en-US" sz="1400" b="1" dirty="0"/>
              <a:t>EPSRC award </a:t>
            </a:r>
            <a:r>
              <a:rPr lang="en-GB" sz="1400" b="1" dirty="0"/>
              <a:t>EP/K000438/1, 2012-15, </a:t>
            </a:r>
            <a:r>
              <a:rPr lang="en-GB" sz="1050" dirty="0">
                <a:hlinkClick r:id="rId12"/>
              </a:rPr>
              <a:t>http://gow.epsrc.ac.uk/NGBOViewGrant.aspx?GrantRef=EP/K000438/1</a:t>
            </a:r>
            <a:r>
              <a:rPr lang="en-GB" sz="1050" dirty="0"/>
              <a:t> </a:t>
            </a:r>
          </a:p>
        </p:txBody>
      </p:sp>
    </p:spTree>
    <p:extLst>
      <p:ext uri="{BB962C8B-B14F-4D97-AF65-F5344CB8AC3E}">
        <p14:creationId xmlns:p14="http://schemas.microsoft.com/office/powerpoint/2010/main" val="1135754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xfrm>
            <a:off x="899594" y="697943"/>
            <a:ext cx="7560838" cy="47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MOT (Ministry of Transport) test</a:t>
            </a:r>
            <a:endParaRPr lang="en-US" altLang="en-US" dirty="0">
              <a:ea typeface="ＭＳ Ｐゴシック" charset="-128"/>
            </a:endParaRPr>
          </a:p>
        </p:txBody>
      </p:sp>
      <p:sp>
        <p:nvSpPr>
          <p:cNvPr id="16386" name="Text Placeholder 2"/>
          <p:cNvSpPr>
            <a:spLocks noGrp="1"/>
          </p:cNvSpPr>
          <p:nvPr>
            <p:ph type="body" sz="quarter" idx="11"/>
          </p:nvPr>
        </p:nvSpPr>
        <p:spPr bwMode="auto">
          <a:xfrm>
            <a:off x="840769" y="1346400"/>
            <a:ext cx="5027375" cy="35100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US" altLang="en-US" dirty="0" smtClean="0"/>
              <a:t>UK’s annual safety inspection for all road vehicles &gt;3 years old</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smtClean="0"/>
              <a:t>Since 2005 results have been captured and stored digitally</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smtClean="0"/>
              <a:t>In November 2010, Department for Transport published the first 5 years of this data online</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smtClean="0"/>
              <a:t>35,000,000 vehicle tests each year</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smtClean="0"/>
              <a:t>&gt;160 million data points!</a:t>
            </a:r>
            <a:endParaRPr lang="en-US" altLang="en-US" dirty="0"/>
          </a:p>
        </p:txBody>
      </p:sp>
      <p:pic>
        <p:nvPicPr>
          <p:cNvPr id="2" name="Picture 1"/>
          <p:cNvPicPr>
            <a:picLocks noChangeAspect="1"/>
          </p:cNvPicPr>
          <p:nvPr/>
        </p:nvPicPr>
        <p:blipFill>
          <a:blip r:embed="rId2"/>
          <a:stretch>
            <a:fillRect/>
          </a:stretch>
        </p:blipFill>
        <p:spPr>
          <a:xfrm>
            <a:off x="6434138" y="1635646"/>
            <a:ext cx="2266950" cy="2019300"/>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Methodology</a:t>
            </a:r>
            <a:endParaRPr lang="en-GB" dirty="0"/>
          </a:p>
        </p:txBody>
      </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49746311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1726501"/>
              </p:ext>
            </p:extLst>
          </p:nvPr>
        </p:nvGraphicFramePr>
        <p:xfrm>
          <a:off x="1146799" y="483518"/>
          <a:ext cx="734481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504" y="1691819"/>
            <a:ext cx="1368152" cy="923330"/>
          </a:xfrm>
          <a:prstGeom prst="rect">
            <a:avLst/>
          </a:prstGeom>
          <a:noFill/>
        </p:spPr>
        <p:txBody>
          <a:bodyPr wrap="square" rtlCol="0">
            <a:spAutoFit/>
          </a:bodyPr>
          <a:lstStyle/>
          <a:p>
            <a:pPr algn="ctr"/>
            <a:r>
              <a:rPr lang="en-GB" dirty="0" smtClean="0"/>
              <a:t>Exposure </a:t>
            </a:r>
          </a:p>
          <a:p>
            <a:pPr algn="ctr"/>
            <a:r>
              <a:rPr lang="en-GB" dirty="0" smtClean="0"/>
              <a:t>=</a:t>
            </a:r>
          </a:p>
          <a:p>
            <a:pPr algn="ctr"/>
            <a:r>
              <a:rPr lang="en-GB" dirty="0" smtClean="0"/>
              <a:t>Inequalities</a:t>
            </a:r>
            <a:endParaRPr lang="en-GB" dirty="0"/>
          </a:p>
        </p:txBody>
      </p:sp>
      <p:cxnSp>
        <p:nvCxnSpPr>
          <p:cNvPr id="12" name="Straight Arrow Connector 11"/>
          <p:cNvCxnSpPr/>
          <p:nvPr/>
        </p:nvCxnSpPr>
        <p:spPr>
          <a:xfrm>
            <a:off x="1259632" y="2211710"/>
            <a:ext cx="2056595" cy="792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7452320" y="1691819"/>
            <a:ext cx="1584176" cy="923330"/>
          </a:xfrm>
          <a:prstGeom prst="rect">
            <a:avLst/>
          </a:prstGeom>
          <a:noFill/>
        </p:spPr>
        <p:txBody>
          <a:bodyPr wrap="square" rtlCol="0">
            <a:spAutoFit/>
          </a:bodyPr>
          <a:lstStyle/>
          <a:p>
            <a:pPr algn="ctr"/>
            <a:r>
              <a:rPr lang="en-GB" dirty="0" smtClean="0"/>
              <a:t>Generation </a:t>
            </a:r>
          </a:p>
          <a:p>
            <a:pPr algn="ctr"/>
            <a:r>
              <a:rPr lang="en-GB" dirty="0" smtClean="0"/>
              <a:t>=</a:t>
            </a:r>
          </a:p>
          <a:p>
            <a:pPr algn="ctr"/>
            <a:r>
              <a:rPr lang="en-GB" dirty="0" smtClean="0"/>
              <a:t>Injustice</a:t>
            </a:r>
            <a:endParaRPr lang="en-GB" dirty="0"/>
          </a:p>
        </p:txBody>
      </p:sp>
      <p:cxnSp>
        <p:nvCxnSpPr>
          <p:cNvPr id="16" name="Straight Arrow Connector 15"/>
          <p:cNvCxnSpPr/>
          <p:nvPr/>
        </p:nvCxnSpPr>
        <p:spPr>
          <a:xfrm flipH="1">
            <a:off x="5399650" y="2353985"/>
            <a:ext cx="2264648" cy="6498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3108388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1655</TotalTime>
  <Words>1788</Words>
  <Application>Microsoft Office PowerPoint</Application>
  <PresentationFormat>On-screen Show (16:9)</PresentationFormat>
  <Paragraphs>184</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Courier New</vt:lpstr>
      <vt:lpstr>Georgia</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 Barnes (BNE)</cp:lastModifiedBy>
  <cp:revision>85</cp:revision>
  <cp:lastPrinted>2016-04-26T08:55:24Z</cp:lastPrinted>
  <dcterms:created xsi:type="dcterms:W3CDTF">2016-04-27T08:32:31Z</dcterms:created>
  <dcterms:modified xsi:type="dcterms:W3CDTF">2019-12-03T19:40:23Z</dcterms:modified>
</cp:coreProperties>
</file>