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22.xml" ContentType="application/vnd.openxmlformats-officedocument.presentationml.notesSlide+xml"/>
  <Override PartName="/ppt/charts/chartEx3.xml" ContentType="application/vnd.ms-office.chartex+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Ex4.xml" ContentType="application/vnd.ms-office.chartex+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27.xml" ContentType="application/vnd.openxmlformats-officedocument.presentationml.notesSlide+xml"/>
  <Override PartName="/ppt/charts/chart11.xml" ContentType="application/vnd.openxmlformats-officedocument.drawingml.chart+xml"/>
  <Override PartName="/ppt/theme/themeOverride14.xml" ContentType="application/vnd.openxmlformats-officedocument.themeOverride+xml"/>
  <Override PartName="/ppt/charts/chart12.xml" ContentType="application/vnd.openxmlformats-officedocument.drawingml.chart+xml"/>
  <Override PartName="/ppt/theme/themeOverride15.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Ex5.xml" ContentType="application/vnd.ms-office.chartex+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31.xml" ContentType="application/vnd.openxmlformats-officedocument.presentationml.notesSlide+xml"/>
  <Override PartName="/ppt/charts/chart13.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notesSlides/notesSlide32.xml" ContentType="application/vnd.openxmlformats-officedocument.presentationml.notesSlid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280" r:id="rId3"/>
    <p:sldId id="323" r:id="rId4"/>
    <p:sldId id="285" r:id="rId5"/>
    <p:sldId id="286" r:id="rId6"/>
    <p:sldId id="298" r:id="rId7"/>
    <p:sldId id="287" r:id="rId8"/>
    <p:sldId id="297" r:id="rId9"/>
    <p:sldId id="299" r:id="rId10"/>
    <p:sldId id="300" r:id="rId11"/>
    <p:sldId id="301" r:id="rId12"/>
    <p:sldId id="292" r:id="rId13"/>
    <p:sldId id="293" r:id="rId14"/>
    <p:sldId id="302" r:id="rId15"/>
    <p:sldId id="303" r:id="rId16"/>
    <p:sldId id="304" r:id="rId17"/>
    <p:sldId id="305" r:id="rId18"/>
    <p:sldId id="306" r:id="rId19"/>
    <p:sldId id="308" r:id="rId20"/>
    <p:sldId id="309" r:id="rId21"/>
    <p:sldId id="310" r:id="rId22"/>
    <p:sldId id="307"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294"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p15:clr>
            <a:srgbClr val="A4A3A4"/>
          </p15:clr>
        </p15:guide>
        <p15:guide id="2" pos="37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da Hayes"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6" autoAdjust="0"/>
    <p:restoredTop sz="69506" autoAdjust="0"/>
  </p:normalViewPr>
  <p:slideViewPr>
    <p:cSldViewPr snapToGrid="0">
      <p:cViewPr varScale="1">
        <p:scale>
          <a:sx n="54" d="100"/>
          <a:sy n="54" d="100"/>
        </p:scale>
        <p:origin x="1140" y="78"/>
      </p:cViewPr>
      <p:guideLst>
        <p:guide orient="horz" pos="2126"/>
        <p:guide pos="3701"/>
      </p:guideLst>
    </p:cSldViewPr>
  </p:slideViewPr>
  <p:notesTextViewPr>
    <p:cViewPr>
      <p:scale>
        <a:sx n="1" d="1"/>
        <a:sy n="1" d="1"/>
      </p:scale>
      <p:origin x="0" y="0"/>
    </p:cViewPr>
  </p:notesTextViewPr>
  <p:sorterViewPr>
    <p:cViewPr>
      <p:scale>
        <a:sx n="80" d="100"/>
        <a:sy n="80" d="100"/>
      </p:scale>
      <p:origin x="0" y="-2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 Id="rId4" Type="http://schemas.openxmlformats.org/officeDocument/2006/relationships/themeOverride" Target="../theme/themeOverride3.xm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 Id="rId4" Type="http://schemas.openxmlformats.org/officeDocument/2006/relationships/themeOverride" Target="../theme/themeOverride9.xml"/></Relationships>
</file>

<file path=ppt/charts/_rels/chartEx3.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 Id="rId4" Type="http://schemas.openxmlformats.org/officeDocument/2006/relationships/themeOverride" Target="../theme/themeOverride10.xml"/></Relationships>
</file>

<file path=ppt/charts/_rels/chartEx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Microsoft_Excel_Worksheet13.xlsx"/><Relationship Id="rId4" Type="http://schemas.openxmlformats.org/officeDocument/2006/relationships/themeOverride" Target="../theme/themeOverride13.xml"/></Relationships>
</file>

<file path=ppt/charts/_rels/chartEx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Microsoft_Excel_Worksheet16.xlsx"/><Relationship Id="rId4" Type="http://schemas.openxmlformats.org/officeDocument/2006/relationships/themeOverride" Target="../theme/themeOverride1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smtClean="0"/>
              <a:t>How </a:t>
            </a:r>
            <a:r>
              <a:rPr lang="en-US" sz="1800" dirty="0"/>
              <a:t>do people currently commute in Bristol</a:t>
            </a:r>
            <a:r>
              <a:rPr lang="en-US" sz="1800" dirty="0" smtClean="0"/>
              <a:t>?</a:t>
            </a:r>
          </a:p>
          <a:p>
            <a:pPr>
              <a:defRPr sz="1800"/>
            </a:pPr>
            <a:endParaRPr lang="en-US" sz="1800" dirty="0"/>
          </a:p>
        </c:rich>
      </c:tx>
      <c:layout>
        <c:manualLayout>
          <c:xMode val="edge"/>
          <c:yMode val="edge"/>
          <c:x val="0.12646779070936626"/>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Column2</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2CA7-43F2-B10F-815F5914FDA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2CA7-43F2-B10F-815F5914FDAD}"/>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CA7-43F2-B10F-815F5914FDAD}"/>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2CA7-43F2-B10F-815F5914FDAD}"/>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2CA7-43F2-B10F-815F5914FDAD}"/>
              </c:ext>
            </c:extLst>
          </c:dPt>
          <c:dLbls>
            <c:dLbl>
              <c:idx val="0"/>
              <c:layout>
                <c:manualLayout>
                  <c:x val="6.0712264817656819E-3"/>
                  <c:y val="-1.966206407936358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2463537982533033"/>
                      <c:h val="0.12608298590891856"/>
                    </c:manualLayout>
                  </c15:layout>
                </c:ext>
                <c:ext xmlns:c16="http://schemas.microsoft.com/office/drawing/2014/chart" uri="{C3380CC4-5D6E-409C-BE32-E72D297353CC}">
                  <c16:uniqueId val="{00000001-2CA7-43F2-B10F-815F5914FDAD}"/>
                </c:ext>
              </c:extLst>
            </c:dLbl>
            <c:dLbl>
              <c:idx val="1"/>
              <c:layout>
                <c:manualLayout>
                  <c:x val="2.0237421605885618E-3"/>
                  <c:y val="0"/>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CA7-43F2-B10F-815F5914FDAD}"/>
                </c:ext>
              </c:extLst>
            </c:dLbl>
            <c:dLbl>
              <c:idx val="2"/>
              <c:layout>
                <c:manualLayout>
                  <c:x val="5.0593554014713889E-2"/>
                  <c:y val="-2.9493096119045374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CA7-43F2-B10F-815F5914FDAD}"/>
                </c:ext>
              </c:extLst>
            </c:dLbl>
            <c:dLbl>
              <c:idx val="3"/>
              <c:layout>
                <c:manualLayout>
                  <c:x val="0.22665912198591892"/>
                  <c:y val="-6.0567835379484909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CA7-43F2-B10F-815F5914FDA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Conventional car only</c:v>
                </c:pt>
                <c:pt idx="1">
                  <c:v>Electric car only</c:v>
                </c:pt>
                <c:pt idx="2">
                  <c:v>Conventional car and other modes</c:v>
                </c:pt>
                <c:pt idx="3">
                  <c:v>Public transport or active travel</c:v>
                </c:pt>
              </c:strCache>
            </c:strRef>
          </c:cat>
          <c:val>
            <c:numRef>
              <c:f>Sheet1!$B$2:$B$6</c:f>
              <c:numCache>
                <c:formatCode>General</c:formatCode>
                <c:ptCount val="5"/>
                <c:pt idx="0">
                  <c:v>127</c:v>
                </c:pt>
                <c:pt idx="1">
                  <c:v>1</c:v>
                </c:pt>
                <c:pt idx="2">
                  <c:v>74</c:v>
                </c:pt>
                <c:pt idx="3">
                  <c:v>239</c:v>
                </c:pt>
              </c:numCache>
            </c:numRef>
          </c:val>
          <c:extLst>
            <c:ext xmlns:c16="http://schemas.microsoft.com/office/drawing/2014/chart" uri="{C3380CC4-5D6E-409C-BE32-E72D297353CC}">
              <c16:uniqueId val="{0000000A-2CA7-43F2-B10F-815F5914FDA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How do people with different education levels want to commute in the future?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Public transport or active travel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Sheet1!$B$2:$B$3</c:f>
              <c:numCache>
                <c:formatCode>General</c:formatCode>
                <c:ptCount val="2"/>
                <c:pt idx="0">
                  <c:v>77</c:v>
                </c:pt>
                <c:pt idx="1">
                  <c:v>66</c:v>
                </c:pt>
              </c:numCache>
            </c:numRef>
          </c:val>
          <c:extLst>
            <c:ext xmlns:c16="http://schemas.microsoft.com/office/drawing/2014/chart" uri="{C3380CC4-5D6E-409C-BE32-E72D297353CC}">
              <c16:uniqueId val="{00000000-9F96-42EC-A2D1-34745AB5857B}"/>
            </c:ext>
          </c:extLst>
        </c:ser>
        <c:ser>
          <c:idx val="1"/>
          <c:order val="1"/>
          <c:tx>
            <c:strRef>
              <c:f>Sheet1!$C$1</c:f>
              <c:strCache>
                <c:ptCount val="1"/>
                <c:pt idx="0">
                  <c:v>Conventional car and public or active travel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Sheet1!$C$2:$C$3</c:f>
              <c:numCache>
                <c:formatCode>General</c:formatCode>
                <c:ptCount val="2"/>
                <c:pt idx="0">
                  <c:v>5</c:v>
                </c:pt>
                <c:pt idx="1">
                  <c:v>10</c:v>
                </c:pt>
              </c:numCache>
            </c:numRef>
          </c:val>
          <c:extLst>
            <c:ext xmlns:c16="http://schemas.microsoft.com/office/drawing/2014/chart" uri="{C3380CC4-5D6E-409C-BE32-E72D297353CC}">
              <c16:uniqueId val="{00000001-9F96-42EC-A2D1-34745AB5857B}"/>
            </c:ext>
          </c:extLst>
        </c:ser>
        <c:ser>
          <c:idx val="2"/>
          <c:order val="2"/>
          <c:tx>
            <c:strRef>
              <c:f>Sheet1!$D$1</c:f>
              <c:strCache>
                <c:ptCount val="1"/>
                <c:pt idx="0">
                  <c:v>Conventional car only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Sheet1!$D$2:$D$3</c:f>
              <c:numCache>
                <c:formatCode>General</c:formatCode>
                <c:ptCount val="2"/>
                <c:pt idx="0">
                  <c:v>9</c:v>
                </c:pt>
                <c:pt idx="1">
                  <c:v>18</c:v>
                </c:pt>
              </c:numCache>
            </c:numRef>
          </c:val>
          <c:extLst>
            <c:ext xmlns:c16="http://schemas.microsoft.com/office/drawing/2014/chart" uri="{C3380CC4-5D6E-409C-BE32-E72D297353CC}">
              <c16:uniqueId val="{00000002-9F96-42EC-A2D1-34745AB5857B}"/>
            </c:ext>
          </c:extLst>
        </c:ser>
        <c:ser>
          <c:idx val="3"/>
          <c:order val="3"/>
          <c:tx>
            <c:strRef>
              <c:f>Sheet1!$E$1</c:f>
              <c:strCache>
                <c:ptCount val="1"/>
                <c:pt idx="0">
                  <c:v>Cleaner car only</c:v>
                </c:pt>
              </c:strCache>
            </c:strRef>
          </c:tx>
          <c:spPr>
            <a:pattFill prst="dkUpDiag">
              <a:fgClr>
                <a:schemeClr val="tx2">
                  <a:lumMod val="50000"/>
                </a:schemeClr>
              </a:fgClr>
              <a:bgClr>
                <a:schemeClr val="bg1"/>
              </a:bgClr>
            </a:pattFill>
            <a:ln>
              <a:noFill/>
            </a:ln>
            <a:effectLst/>
          </c:spPr>
          <c:invertIfNegative val="0"/>
          <c:dLbls>
            <c:dLbl>
              <c:idx val="0"/>
              <c:layout>
                <c:manualLayout>
                  <c:x val="0"/>
                  <c:y val="-8.24372759856630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96-42EC-A2D1-34745AB5857B}"/>
                </c:ext>
              </c:extLst>
            </c:dLbl>
            <c:dLbl>
              <c:idx val="1"/>
              <c:layout>
                <c:manualLayout>
                  <c:x val="0"/>
                  <c:y val="-8.6021505376344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96-42EC-A2D1-34745AB5857B}"/>
                </c:ext>
              </c:extLst>
            </c:dLbl>
            <c:dLbl>
              <c:idx val="2"/>
              <c:delete val="1"/>
              <c:extLst>
                <c:ext xmlns:c15="http://schemas.microsoft.com/office/drawing/2012/chart" uri="{CE6537A1-D6FC-4f65-9D91-7224C49458BB}"/>
                <c:ext xmlns:c16="http://schemas.microsoft.com/office/drawing/2014/chart" uri="{C3380CC4-5D6E-409C-BE32-E72D297353CC}">
                  <c16:uniqueId val="{00000005-9F96-42EC-A2D1-34745AB5857B}"/>
                </c:ext>
              </c:extLst>
            </c:dLbl>
            <c:dLbl>
              <c:idx val="3"/>
              <c:delete val="1"/>
              <c:extLst>
                <c:ext xmlns:c15="http://schemas.microsoft.com/office/drawing/2012/chart" uri="{CE6537A1-D6FC-4f65-9D91-7224C49458BB}"/>
                <c:ext xmlns:c16="http://schemas.microsoft.com/office/drawing/2014/chart" uri="{C3380CC4-5D6E-409C-BE32-E72D297353CC}">
                  <c16:uniqueId val="{00000006-9F96-42EC-A2D1-34745AB5857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Sheet1!$E$2:$E$3</c:f>
              <c:numCache>
                <c:formatCode>General</c:formatCode>
                <c:ptCount val="2"/>
                <c:pt idx="0">
                  <c:v>2</c:v>
                </c:pt>
                <c:pt idx="1">
                  <c:v>4</c:v>
                </c:pt>
              </c:numCache>
            </c:numRef>
          </c:val>
          <c:extLst>
            <c:ext xmlns:c16="http://schemas.microsoft.com/office/drawing/2014/chart" uri="{C3380CC4-5D6E-409C-BE32-E72D297353CC}">
              <c16:uniqueId val="{00000007-9F96-42EC-A2D1-34745AB5857B}"/>
            </c:ext>
          </c:extLst>
        </c:ser>
        <c:ser>
          <c:idx val="4"/>
          <c:order val="4"/>
          <c:tx>
            <c:strRef>
              <c:f>Sheet1!$F$1</c:f>
              <c:strCache>
                <c:ptCount val="1"/>
                <c:pt idx="0">
                  <c:v>Cleaner car and public or active travel</c:v>
                </c:pt>
              </c:strCache>
            </c:strRef>
          </c:tx>
          <c:spPr>
            <a:pattFill prst="dkUpDiag">
              <a:fgClr>
                <a:schemeClr val="accent1"/>
              </a:fgClr>
              <a:bgClr>
                <a:schemeClr val="bg1"/>
              </a:bgClr>
            </a:pattFill>
            <a:ln>
              <a:noFill/>
            </a:ln>
            <a:effectLst/>
          </c:spPr>
          <c:invertIfNegative val="0"/>
          <c:dLbls>
            <c:dLbl>
              <c:idx val="0"/>
              <c:layout>
                <c:manualLayout>
                  <c:x val="4.4101433296580518E-3"/>
                  <c:y val="-8.24372759856630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96-42EC-A2D1-34745AB5857B}"/>
                </c:ext>
              </c:extLst>
            </c:dLbl>
            <c:dLbl>
              <c:idx val="1"/>
              <c:layout>
                <c:manualLayout>
                  <c:x val="2.205071664829107E-3"/>
                  <c:y val="-8.6021505376344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96-42EC-A2D1-34745AB5857B}"/>
                </c:ext>
              </c:extLst>
            </c:dLbl>
            <c:dLbl>
              <c:idx val="2"/>
              <c:delete val="1"/>
              <c:extLst>
                <c:ext xmlns:c15="http://schemas.microsoft.com/office/drawing/2012/chart" uri="{CE6537A1-D6FC-4f65-9D91-7224C49458BB}"/>
                <c:ext xmlns:c16="http://schemas.microsoft.com/office/drawing/2014/chart" uri="{C3380CC4-5D6E-409C-BE32-E72D297353CC}">
                  <c16:uniqueId val="{0000000A-9F96-42EC-A2D1-34745AB5857B}"/>
                </c:ext>
              </c:extLst>
            </c:dLbl>
            <c:dLbl>
              <c:idx val="3"/>
              <c:delete val="1"/>
              <c:extLst>
                <c:ext xmlns:c15="http://schemas.microsoft.com/office/drawing/2012/chart" uri="{CE6537A1-D6FC-4f65-9D91-7224C49458BB}"/>
                <c:ext xmlns:c16="http://schemas.microsoft.com/office/drawing/2014/chart" uri="{C3380CC4-5D6E-409C-BE32-E72D297353CC}">
                  <c16:uniqueId val="{0000000B-9F96-42EC-A2D1-34745AB5857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Sheet1!$F$2:$F$3</c:f>
              <c:numCache>
                <c:formatCode>General</c:formatCode>
                <c:ptCount val="2"/>
                <c:pt idx="0">
                  <c:v>5</c:v>
                </c:pt>
                <c:pt idx="1">
                  <c:v>1</c:v>
                </c:pt>
              </c:numCache>
            </c:numRef>
          </c:val>
          <c:extLst>
            <c:ext xmlns:c16="http://schemas.microsoft.com/office/drawing/2014/chart" uri="{C3380CC4-5D6E-409C-BE32-E72D297353CC}">
              <c16:uniqueId val="{0000000C-9F96-42EC-A2D1-34745AB5857B}"/>
            </c:ext>
          </c:extLst>
        </c:ser>
        <c:ser>
          <c:idx val="5"/>
          <c:order val="5"/>
          <c:tx>
            <c:strRef>
              <c:f>Sheet1!$G$1</c:f>
              <c:strCache>
                <c:ptCount val="1"/>
                <c:pt idx="0">
                  <c:v>Other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or above %</c:v>
                </c:pt>
                <c:pt idx="1">
                  <c:v>Below degree level qualifications % </c:v>
                </c:pt>
              </c:strCache>
            </c:strRef>
          </c:cat>
          <c:val>
            <c:numRef>
              <c:f>Sheet1!$G$2:$G$3</c:f>
              <c:numCache>
                <c:formatCode>General</c:formatCode>
                <c:ptCount val="2"/>
                <c:pt idx="0">
                  <c:v>1</c:v>
                </c:pt>
                <c:pt idx="1">
                  <c:v>1</c:v>
                </c:pt>
              </c:numCache>
            </c:numRef>
          </c:val>
          <c:extLst>
            <c:ext xmlns:c16="http://schemas.microsoft.com/office/drawing/2014/chart" uri="{C3380CC4-5D6E-409C-BE32-E72D297353CC}">
              <c16:uniqueId val="{0000000D-9F96-42EC-A2D1-34745AB5857B}"/>
            </c:ext>
          </c:extLst>
        </c:ser>
        <c:dLbls>
          <c:dLblPos val="ctr"/>
          <c:showLegendKey val="0"/>
          <c:showVal val="1"/>
          <c:showCatName val="0"/>
          <c:showSerName val="0"/>
          <c:showPercent val="0"/>
          <c:showBubbleSize val="0"/>
        </c:dLbls>
        <c:gapWidth val="150"/>
        <c:overlap val="100"/>
        <c:axId val="728288168"/>
        <c:axId val="728280952"/>
      </c:barChart>
      <c:catAx>
        <c:axId val="728288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8280952"/>
        <c:crosses val="autoZero"/>
        <c:auto val="1"/>
        <c:lblAlgn val="ctr"/>
        <c:lblOffset val="100"/>
        <c:noMultiLvlLbl val="0"/>
      </c:catAx>
      <c:valAx>
        <c:axId val="728280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8288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800" b="0"/>
            </a:pPr>
            <a:r>
              <a:rPr lang="en-US" sz="1800" b="0"/>
              <a:t>Present home heating Bristol</a:t>
            </a:r>
          </a:p>
        </c:rich>
      </c:tx>
      <c:overlay val="0"/>
      <c:spPr>
        <a:noFill/>
        <a:ln>
          <a:noFill/>
        </a:ln>
        <a:effectLst/>
      </c:spPr>
    </c:title>
    <c:autoTitleDeleted val="0"/>
    <c:plotArea>
      <c:layout>
        <c:manualLayout>
          <c:layoutTarget val="inner"/>
          <c:xMode val="edge"/>
          <c:yMode val="edge"/>
          <c:x val="0.31720372605023001"/>
          <c:y val="0.298958232072843"/>
          <c:w val="0.36559272152722899"/>
          <c:h val="0.68228929717118703"/>
        </c:manualLayout>
      </c:layout>
      <c:pieChart>
        <c:varyColors val="1"/>
        <c:ser>
          <c:idx val="0"/>
          <c:order val="0"/>
          <c:tx>
            <c:strRef>
              <c:f>Blad1!$B$1</c:f>
              <c:strCache>
                <c:ptCount val="1"/>
                <c:pt idx="0">
                  <c:v>Heating in the present</c:v>
                </c:pt>
              </c:strCache>
            </c:strRef>
          </c:tx>
          <c:dPt>
            <c:idx val="0"/>
            <c:bubble3D val="0"/>
            <c:spPr>
              <a:solidFill>
                <a:srgbClr val="4F81BD"/>
              </a:solidFill>
              <a:ln w="19050">
                <a:solidFill>
                  <a:schemeClr val="lt1"/>
                </a:solidFill>
              </a:ln>
              <a:effectLst/>
            </c:spPr>
            <c:extLst>
              <c:ext xmlns:c16="http://schemas.microsoft.com/office/drawing/2014/chart" uri="{C3380CC4-5D6E-409C-BE32-E72D297353CC}">
                <c16:uniqueId val="{00000001-68B6-43BF-90C7-F8E54AFB8B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B6-43BF-90C7-F8E54AFB8B94}"/>
              </c:ext>
            </c:extLst>
          </c:dPt>
          <c:dPt>
            <c:idx val="2"/>
            <c:bubble3D val="0"/>
            <c:spPr>
              <a:solidFill>
                <a:srgbClr val="1F497D"/>
              </a:solidFill>
              <a:ln w="19050">
                <a:solidFill>
                  <a:schemeClr val="lt1"/>
                </a:solidFill>
              </a:ln>
              <a:effectLst/>
            </c:spPr>
            <c:extLst>
              <c:ext xmlns:c16="http://schemas.microsoft.com/office/drawing/2014/chart" uri="{C3380CC4-5D6E-409C-BE32-E72D297353CC}">
                <c16:uniqueId val="{00000005-68B6-43BF-90C7-F8E54AFB8B94}"/>
              </c:ext>
            </c:extLst>
          </c:dPt>
          <c:dPt>
            <c:idx val="3"/>
            <c:bubble3D val="0"/>
            <c:spPr>
              <a:solidFill>
                <a:srgbClr val="9BBB59"/>
              </a:solidFill>
              <a:ln w="19050">
                <a:solidFill>
                  <a:schemeClr val="lt1"/>
                </a:solidFill>
              </a:ln>
              <a:effectLst/>
            </c:spPr>
            <c:extLst>
              <c:ext xmlns:c16="http://schemas.microsoft.com/office/drawing/2014/chart" uri="{C3380CC4-5D6E-409C-BE32-E72D297353CC}">
                <c16:uniqueId val="{00000007-68B6-43BF-90C7-F8E54AFB8B94}"/>
              </c:ext>
            </c:extLst>
          </c:dPt>
          <c:dPt>
            <c:idx val="4"/>
            <c:bubble3D val="0"/>
            <c:spPr>
              <a:solidFill>
                <a:sysClr val="windowText" lastClr="000000">
                  <a:lumMod val="50000"/>
                  <a:lumOff val="50000"/>
                </a:sysClr>
              </a:solidFill>
              <a:ln w="19050">
                <a:solidFill>
                  <a:schemeClr val="lt1"/>
                </a:solidFill>
              </a:ln>
              <a:effectLst/>
            </c:spPr>
            <c:extLst>
              <c:ext xmlns:c16="http://schemas.microsoft.com/office/drawing/2014/chart" uri="{C3380CC4-5D6E-409C-BE32-E72D297353CC}">
                <c16:uniqueId val="{00000009-68B6-43BF-90C7-F8E54AFB8B94}"/>
              </c:ext>
            </c:extLst>
          </c:dPt>
          <c:dPt>
            <c:idx val="5"/>
            <c:bubble3D val="0"/>
            <c:spPr>
              <a:solidFill>
                <a:srgbClr val="C0504D"/>
              </a:solidFill>
              <a:ln w="19050">
                <a:solidFill>
                  <a:schemeClr val="lt1"/>
                </a:solidFill>
              </a:ln>
              <a:effectLst/>
            </c:spPr>
            <c:extLst>
              <c:ext xmlns:c16="http://schemas.microsoft.com/office/drawing/2014/chart" uri="{C3380CC4-5D6E-409C-BE32-E72D297353CC}">
                <c16:uniqueId val="{0000000B-68B6-43BF-90C7-F8E54AFB8B94}"/>
              </c:ext>
            </c:extLst>
          </c:dPt>
          <c:dPt>
            <c:idx val="6"/>
            <c:bubble3D val="0"/>
            <c:spPr>
              <a:solidFill>
                <a:srgbClr val="8064A2"/>
              </a:solidFill>
              <a:ln w="19050">
                <a:solidFill>
                  <a:schemeClr val="lt1"/>
                </a:solidFill>
              </a:ln>
              <a:effectLst/>
            </c:spPr>
            <c:extLst>
              <c:ext xmlns:c16="http://schemas.microsoft.com/office/drawing/2014/chart" uri="{C3380CC4-5D6E-409C-BE32-E72D297353CC}">
                <c16:uniqueId val="{0000000D-68B6-43BF-90C7-F8E54AFB8B94}"/>
              </c:ext>
            </c:extLst>
          </c:dPt>
          <c:dLbls>
            <c:dLbl>
              <c:idx val="1"/>
              <c:delete val="1"/>
              <c:extLst>
                <c:ext xmlns:c15="http://schemas.microsoft.com/office/drawing/2012/chart" uri="{CE6537A1-D6FC-4f65-9D91-7224C49458BB}"/>
                <c:ext xmlns:c16="http://schemas.microsoft.com/office/drawing/2014/chart" uri="{C3380CC4-5D6E-409C-BE32-E72D297353CC}">
                  <c16:uniqueId val="{00000003-68B6-43BF-90C7-F8E54AFB8B94}"/>
                </c:ext>
              </c:extLst>
            </c:dLbl>
            <c:dLbl>
              <c:idx val="2"/>
              <c:layout>
                <c:manualLayout>
                  <c:x val="-6.8169644648617897E-2"/>
                  <c:y val="8.884398567261629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B6-43BF-90C7-F8E54AFB8B94}"/>
                </c:ext>
              </c:extLst>
            </c:dLbl>
            <c:dLbl>
              <c:idx val="3"/>
              <c:layout>
                <c:manualLayout>
                  <c:x val="-0.124582729253661"/>
                  <c:y val="6.942309861697079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B6-43BF-90C7-F8E54AFB8B94}"/>
                </c:ext>
              </c:extLst>
            </c:dLbl>
            <c:dLbl>
              <c:idx val="4"/>
              <c:layout>
                <c:manualLayout>
                  <c:x val="-0.10835538281431781"/>
                  <c:y val="-5.889393866657861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B6-43BF-90C7-F8E54AFB8B94}"/>
                </c:ext>
              </c:extLst>
            </c:dLbl>
            <c:dLbl>
              <c:idx val="5"/>
              <c:layout>
                <c:manualLayout>
                  <c:x val="-4.3175303197353902E-2"/>
                  <c:y val="-9.867382623017399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B6-43BF-90C7-F8E54AFB8B94}"/>
                </c:ext>
              </c:extLst>
            </c:dLbl>
            <c:dLbl>
              <c:idx val="6"/>
              <c:layout>
                <c:manualLayout>
                  <c:x val="9.8429209754497496E-2"/>
                  <c:y val="-4.82971874197107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8B6-43BF-90C7-F8E54AFB8B94}"/>
                </c:ext>
              </c:extLst>
            </c:dLbl>
            <c:spPr>
              <a:noFill/>
              <a:ln>
                <a:noFill/>
              </a:ln>
              <a:effectLst/>
            </c:spPr>
            <c:txPr>
              <a:bodyPr rot="0" vert="horz"/>
              <a:lstStyle/>
              <a:p>
                <a:pPr>
                  <a:defRPr sz="1400"/>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Blad1!$A$2:$A$9</c:f>
              <c:strCache>
                <c:ptCount val="7"/>
                <c:pt idx="0">
                  <c:v>Gas</c:v>
                </c:pt>
                <c:pt idx="1">
                  <c:v>District Heating</c:v>
                </c:pt>
                <c:pt idx="2">
                  <c:v>Solid fuel</c:v>
                </c:pt>
                <c:pt idx="3">
                  <c:v>Renewables/ other green</c:v>
                </c:pt>
                <c:pt idx="4">
                  <c:v>Oil</c:v>
                </c:pt>
                <c:pt idx="5">
                  <c:v>Electric</c:v>
                </c:pt>
                <c:pt idx="6">
                  <c:v>Other</c:v>
                </c:pt>
              </c:strCache>
            </c:strRef>
          </c:cat>
          <c:val>
            <c:numRef>
              <c:f>Blad1!$B$2:$B$9</c:f>
              <c:numCache>
                <c:formatCode>General</c:formatCode>
                <c:ptCount val="7"/>
                <c:pt idx="0">
                  <c:v>429</c:v>
                </c:pt>
                <c:pt idx="1">
                  <c:v>0</c:v>
                </c:pt>
                <c:pt idx="2">
                  <c:v>49</c:v>
                </c:pt>
                <c:pt idx="3">
                  <c:v>13</c:v>
                </c:pt>
                <c:pt idx="4">
                  <c:v>8</c:v>
                </c:pt>
                <c:pt idx="5">
                  <c:v>55</c:v>
                </c:pt>
                <c:pt idx="6">
                  <c:v>10</c:v>
                </c:pt>
              </c:numCache>
            </c:numRef>
          </c:val>
          <c:extLst>
            <c:ext xmlns:c16="http://schemas.microsoft.com/office/drawing/2014/chart" uri="{C3380CC4-5D6E-409C-BE32-E72D297353CC}">
              <c16:uniqueId val="{0000000E-68B6-43BF-90C7-F8E54AFB8B9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800" b="0"/>
            </a:pPr>
            <a:r>
              <a:rPr lang="en-US" sz="1800" b="0"/>
              <a:t>Future home heating Bristol</a:t>
            </a:r>
          </a:p>
        </c:rich>
      </c:tx>
      <c:overlay val="0"/>
      <c:spPr>
        <a:noFill/>
        <a:ln>
          <a:noFill/>
        </a:ln>
        <a:effectLst/>
      </c:spPr>
    </c:title>
    <c:autoTitleDeleted val="0"/>
    <c:plotArea>
      <c:layout>
        <c:manualLayout>
          <c:layoutTarget val="inner"/>
          <c:xMode val="edge"/>
          <c:yMode val="edge"/>
          <c:x val="0.31720372605023001"/>
          <c:y val="0.298958232072843"/>
          <c:w val="0.36559272152722899"/>
          <c:h val="0.68228929717118703"/>
        </c:manualLayout>
      </c:layout>
      <c:pieChart>
        <c:varyColors val="1"/>
        <c:ser>
          <c:idx val="0"/>
          <c:order val="0"/>
          <c:tx>
            <c:strRef>
              <c:f>Blad1!$B$1</c:f>
              <c:strCache>
                <c:ptCount val="1"/>
                <c:pt idx="0">
                  <c:v>Heating in the future</c:v>
                </c:pt>
              </c:strCache>
            </c:strRef>
          </c:tx>
          <c:dPt>
            <c:idx val="0"/>
            <c:bubble3D val="0"/>
            <c:spPr>
              <a:solidFill>
                <a:srgbClr val="4F81BD"/>
              </a:solidFill>
              <a:ln w="19050">
                <a:solidFill>
                  <a:schemeClr val="lt1"/>
                </a:solidFill>
              </a:ln>
              <a:effectLst/>
            </c:spPr>
            <c:extLst>
              <c:ext xmlns:c16="http://schemas.microsoft.com/office/drawing/2014/chart" uri="{C3380CC4-5D6E-409C-BE32-E72D297353CC}">
                <c16:uniqueId val="{00000001-0091-4866-90B7-EE79DB2812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91-4866-90B7-EE79DB281279}"/>
              </c:ext>
            </c:extLst>
          </c:dPt>
          <c:dPt>
            <c:idx val="2"/>
            <c:bubble3D val="0"/>
            <c:spPr>
              <a:solidFill>
                <a:srgbClr val="1F497D"/>
              </a:solidFill>
              <a:ln w="19050">
                <a:solidFill>
                  <a:schemeClr val="lt1"/>
                </a:solidFill>
              </a:ln>
              <a:effectLst/>
            </c:spPr>
            <c:extLst>
              <c:ext xmlns:c16="http://schemas.microsoft.com/office/drawing/2014/chart" uri="{C3380CC4-5D6E-409C-BE32-E72D297353CC}">
                <c16:uniqueId val="{00000005-0091-4866-90B7-EE79DB281279}"/>
              </c:ext>
            </c:extLst>
          </c:dPt>
          <c:dPt>
            <c:idx val="3"/>
            <c:bubble3D val="0"/>
            <c:spPr>
              <a:solidFill>
                <a:srgbClr val="9BBB59"/>
              </a:solidFill>
              <a:ln w="19050">
                <a:solidFill>
                  <a:schemeClr val="lt1"/>
                </a:solidFill>
              </a:ln>
              <a:effectLst/>
            </c:spPr>
            <c:extLst>
              <c:ext xmlns:c16="http://schemas.microsoft.com/office/drawing/2014/chart" uri="{C3380CC4-5D6E-409C-BE32-E72D297353CC}">
                <c16:uniqueId val="{00000007-0091-4866-90B7-EE79DB2812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91-4866-90B7-EE79DB281279}"/>
              </c:ext>
            </c:extLst>
          </c:dPt>
          <c:dPt>
            <c:idx val="5"/>
            <c:bubble3D val="0"/>
            <c:spPr>
              <a:solidFill>
                <a:srgbClr val="C0504D"/>
              </a:solidFill>
              <a:ln w="19050">
                <a:solidFill>
                  <a:schemeClr val="lt1"/>
                </a:solidFill>
              </a:ln>
              <a:effectLst/>
            </c:spPr>
            <c:extLst>
              <c:ext xmlns:c16="http://schemas.microsoft.com/office/drawing/2014/chart" uri="{C3380CC4-5D6E-409C-BE32-E72D297353CC}">
                <c16:uniqueId val="{0000000B-0091-4866-90B7-EE79DB281279}"/>
              </c:ext>
            </c:extLst>
          </c:dPt>
          <c:dPt>
            <c:idx val="6"/>
            <c:bubble3D val="0"/>
            <c:spPr>
              <a:solidFill>
                <a:srgbClr val="8064A2"/>
              </a:solidFill>
              <a:ln w="19050">
                <a:solidFill>
                  <a:schemeClr val="lt1"/>
                </a:solidFill>
              </a:ln>
              <a:effectLst/>
            </c:spPr>
            <c:extLst>
              <c:ext xmlns:c16="http://schemas.microsoft.com/office/drawing/2014/chart" uri="{C3380CC4-5D6E-409C-BE32-E72D297353CC}">
                <c16:uniqueId val="{0000000D-0091-4866-90B7-EE79DB281279}"/>
              </c:ext>
            </c:extLst>
          </c:dPt>
          <c:dLbls>
            <c:dLbl>
              <c:idx val="0"/>
              <c:layout>
                <c:manualLayout>
                  <c:x val="0"/>
                  <c:y val="-2.2922636103151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91-4866-90B7-EE79DB281279}"/>
                </c:ext>
              </c:extLst>
            </c:dLbl>
            <c:dLbl>
              <c:idx val="1"/>
              <c:layout>
                <c:manualLayout>
                  <c:x val="7.3138534206474877E-3"/>
                  <c:y val="-2.629419604872947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91-4866-90B7-EE79DB281279}"/>
                </c:ext>
              </c:extLst>
            </c:dLbl>
            <c:dLbl>
              <c:idx val="2"/>
              <c:layout>
                <c:manualLayout>
                  <c:x val="2.7211750629834853E-3"/>
                  <c:y val="2.85154455630584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091-4866-90B7-EE79DB281279}"/>
                </c:ext>
              </c:extLst>
            </c:dLbl>
            <c:dLbl>
              <c:idx val="3"/>
              <c:layout>
                <c:manualLayout>
                  <c:x val="-7.5694886687801305E-2"/>
                  <c:y val="-6.182276718266149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91-4866-90B7-EE79DB281279}"/>
                </c:ext>
              </c:extLst>
            </c:dLbl>
            <c:dLbl>
              <c:idx val="4"/>
              <c:delete val="1"/>
              <c:extLst>
                <c:ext xmlns:c15="http://schemas.microsoft.com/office/drawing/2012/chart" uri="{CE6537A1-D6FC-4f65-9D91-7224C49458BB}"/>
                <c:ext xmlns:c16="http://schemas.microsoft.com/office/drawing/2014/chart" uri="{C3380CC4-5D6E-409C-BE32-E72D297353CC}">
                  <c16:uniqueId val="{00000009-0091-4866-90B7-EE79DB281279}"/>
                </c:ext>
              </c:extLst>
            </c:dLbl>
            <c:dLbl>
              <c:idx val="5"/>
              <c:layout>
                <c:manualLayout>
                  <c:x val="-6.53335682917765E-2"/>
                  <c:y val="-7.5192102996856696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91-4866-90B7-EE79DB281279}"/>
                </c:ext>
              </c:extLst>
            </c:dLbl>
            <c:dLbl>
              <c:idx val="6"/>
              <c:layout>
                <c:manualLayout>
                  <c:x val="-2.96047365633871E-2"/>
                  <c:y val="-7.494859704141569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091-4866-90B7-EE79DB281279}"/>
                </c:ext>
              </c:extLst>
            </c:dLbl>
            <c:spPr>
              <a:noFill/>
              <a:ln>
                <a:noFill/>
              </a:ln>
              <a:effectLst/>
            </c:spPr>
            <c:txPr>
              <a:bodyPr rot="0" vert="horz"/>
              <a:lstStyle/>
              <a:p>
                <a:pPr>
                  <a:defRPr sz="1400"/>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Blad1!$A$2:$A$9</c:f>
              <c:strCache>
                <c:ptCount val="7"/>
                <c:pt idx="0">
                  <c:v>Gas</c:v>
                </c:pt>
                <c:pt idx="1">
                  <c:v>District Heating</c:v>
                </c:pt>
                <c:pt idx="2">
                  <c:v>Solid fuel</c:v>
                </c:pt>
                <c:pt idx="3">
                  <c:v>Renewables/ other green</c:v>
                </c:pt>
                <c:pt idx="4">
                  <c:v>Oil</c:v>
                </c:pt>
                <c:pt idx="5">
                  <c:v>Electric</c:v>
                </c:pt>
                <c:pt idx="6">
                  <c:v>Other</c:v>
                </c:pt>
              </c:strCache>
            </c:strRef>
          </c:cat>
          <c:val>
            <c:numRef>
              <c:f>Blad1!$B$2:$B$9</c:f>
              <c:numCache>
                <c:formatCode>General</c:formatCode>
                <c:ptCount val="7"/>
                <c:pt idx="0">
                  <c:v>96</c:v>
                </c:pt>
                <c:pt idx="1">
                  <c:v>7</c:v>
                </c:pt>
                <c:pt idx="2">
                  <c:v>38</c:v>
                </c:pt>
                <c:pt idx="3">
                  <c:v>306</c:v>
                </c:pt>
                <c:pt idx="4">
                  <c:v>0</c:v>
                </c:pt>
                <c:pt idx="5">
                  <c:v>22</c:v>
                </c:pt>
                <c:pt idx="6">
                  <c:v>21</c:v>
                </c:pt>
              </c:numCache>
            </c:numRef>
          </c:val>
          <c:extLst>
            <c:ext xmlns:c16="http://schemas.microsoft.com/office/drawing/2014/chart" uri="{C3380CC4-5D6E-409C-BE32-E72D297353CC}">
              <c16:uniqueId val="{0000000E-0091-4866-90B7-EE79DB28127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Citizens' views on impact of proposed policy options in Bristol on their lives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'D4.4'!$C$1</c:f>
              <c:strCache>
                <c:ptCount val="1"/>
                <c:pt idx="0">
                  <c:v>Positive impact on my life</c:v>
                </c:pt>
              </c:strCache>
            </c:strRef>
          </c:tx>
          <c:spPr>
            <a:solidFill>
              <a:schemeClr val="accent6"/>
            </a:solidFill>
            <a:ln>
              <a:noFill/>
            </a:ln>
            <a:effectLst/>
          </c:spPr>
          <c:invertIfNegative val="0"/>
          <c:cat>
            <c:multiLvlStrRef>
              <c:f>'D4.4'!$A$2:$B$23</c:f>
              <c:multiLvlStrCache>
                <c:ptCount val="22"/>
                <c:lvl>
                  <c:pt idx="0">
                    <c:v>Scrap cycle lanes</c:v>
                  </c:pt>
                  <c:pt idx="1">
                    <c:v>Scrap bus / 2+ lanes</c:v>
                  </c:pt>
                  <c:pt idx="2">
                    <c:v>Build more motorway junctions</c:v>
                  </c:pt>
                  <c:pt idx="3">
                    <c:v>Scrap 20 mph speed limits</c:v>
                  </c:pt>
                  <c:pt idx="4">
                    <c:v>Extend Residents' Parking Zones</c:v>
                  </c:pt>
                  <c:pt idx="5">
                    <c:v>Scrap Residents' Parking Zones</c:v>
                  </c:pt>
                  <c:pt idx="6">
                    <c:v>Build more / widen existing roads</c:v>
                  </c:pt>
                  <c:pt idx="7">
                    <c:v>Reduce the number of traffic lights</c:v>
                  </c:pt>
                  <c:pt idx="8">
                    <c:v>Make parking free</c:v>
                  </c:pt>
                  <c:pt idx="9">
                    <c:v>Create more Park and Rides</c:v>
                  </c:pt>
                  <c:pt idx="10">
                    <c:v>Create more bus / 2+ lanes</c:v>
                  </c:pt>
                  <c:pt idx="11">
                    <c:v>Introduce a vehicle scrappage scheme</c:v>
                  </c:pt>
                  <c:pt idx="12">
                    <c:v>Extend 20 mph speed limits </c:v>
                  </c:pt>
                  <c:pt idx="13">
                    <c:v>Build an underground metro</c:v>
                  </c:pt>
                  <c:pt idx="14">
                    <c:v>Ban diesel cars from the city centre</c:v>
                  </c:pt>
                  <c:pt idx="15">
                    <c:v>Charge older/more polluting vehicles entering the city</c:v>
                  </c:pt>
                  <c:pt idx="16">
                    <c:v>Pedestrianise the city centre</c:v>
                  </c:pt>
                  <c:pt idx="17">
                    <c:v>Open closed railway lines</c:v>
                  </c:pt>
                  <c:pt idx="18">
                    <c:v>Introduce trams</c:v>
                  </c:pt>
                  <c:pt idx="19">
                    <c:v>Make buses free</c:v>
                  </c:pt>
                  <c:pt idx="20">
                    <c:v>Create segregated cycle lanes</c:v>
                  </c:pt>
                  <c:pt idx="21">
                    <c:v>Improve bus service</c:v>
                  </c:pt>
                </c:lvl>
                <c:lvl>
                  <c:pt idx="0">
                    <c:v>21</c:v>
                  </c:pt>
                  <c:pt idx="1">
                    <c:v>13</c:v>
                  </c:pt>
                  <c:pt idx="2">
                    <c:v>22</c:v>
                  </c:pt>
                  <c:pt idx="3">
                    <c:v>18</c:v>
                  </c:pt>
                  <c:pt idx="4">
                    <c:v>10</c:v>
                  </c:pt>
                  <c:pt idx="5">
                    <c:v>11</c:v>
                  </c:pt>
                  <c:pt idx="6">
                    <c:v>3</c:v>
                  </c:pt>
                  <c:pt idx="7">
                    <c:v>4</c:v>
                  </c:pt>
                  <c:pt idx="8">
                    <c:v>8</c:v>
                  </c:pt>
                  <c:pt idx="9">
                    <c:v>9</c:v>
                  </c:pt>
                  <c:pt idx="10">
                    <c:v>12</c:v>
                  </c:pt>
                  <c:pt idx="11">
                    <c:v>17</c:v>
                  </c:pt>
                  <c:pt idx="12">
                    <c:v>19</c:v>
                  </c:pt>
                  <c:pt idx="13">
                    <c:v>1</c:v>
                  </c:pt>
                  <c:pt idx="14">
                    <c:v>15</c:v>
                  </c:pt>
                  <c:pt idx="15">
                    <c:v>16</c:v>
                  </c:pt>
                  <c:pt idx="16">
                    <c:v>14</c:v>
                  </c:pt>
                  <c:pt idx="17">
                    <c:v>2</c:v>
                  </c:pt>
                  <c:pt idx="18">
                    <c:v>5</c:v>
                  </c:pt>
                  <c:pt idx="19">
                    <c:v>7</c:v>
                  </c:pt>
                  <c:pt idx="20">
                    <c:v>20</c:v>
                  </c:pt>
                  <c:pt idx="21">
                    <c:v>6</c:v>
                  </c:pt>
                </c:lvl>
              </c:multiLvlStrCache>
            </c:multiLvlStrRef>
          </c:cat>
          <c:val>
            <c:numRef>
              <c:f>'D4.4'!$C$2:$C$23</c:f>
              <c:numCache>
                <c:formatCode>General</c:formatCode>
                <c:ptCount val="22"/>
                <c:pt idx="0">
                  <c:v>9</c:v>
                </c:pt>
                <c:pt idx="1">
                  <c:v>37</c:v>
                </c:pt>
                <c:pt idx="2">
                  <c:v>51</c:v>
                </c:pt>
                <c:pt idx="3">
                  <c:v>59</c:v>
                </c:pt>
                <c:pt idx="4">
                  <c:v>60</c:v>
                </c:pt>
                <c:pt idx="5">
                  <c:v>62</c:v>
                </c:pt>
                <c:pt idx="6">
                  <c:v>74</c:v>
                </c:pt>
                <c:pt idx="7">
                  <c:v>78</c:v>
                </c:pt>
                <c:pt idx="8">
                  <c:v>79</c:v>
                </c:pt>
                <c:pt idx="9">
                  <c:v>87</c:v>
                </c:pt>
                <c:pt idx="10">
                  <c:v>87</c:v>
                </c:pt>
                <c:pt idx="11">
                  <c:v>87</c:v>
                </c:pt>
                <c:pt idx="12">
                  <c:v>102</c:v>
                </c:pt>
                <c:pt idx="13">
                  <c:v>115</c:v>
                </c:pt>
                <c:pt idx="14">
                  <c:v>125</c:v>
                </c:pt>
                <c:pt idx="15">
                  <c:v>127</c:v>
                </c:pt>
                <c:pt idx="16">
                  <c:v>144</c:v>
                </c:pt>
                <c:pt idx="17">
                  <c:v>150</c:v>
                </c:pt>
                <c:pt idx="18">
                  <c:v>151</c:v>
                </c:pt>
                <c:pt idx="19">
                  <c:v>173</c:v>
                </c:pt>
                <c:pt idx="20">
                  <c:v>183</c:v>
                </c:pt>
                <c:pt idx="21">
                  <c:v>188</c:v>
                </c:pt>
              </c:numCache>
            </c:numRef>
          </c:val>
          <c:extLst>
            <c:ext xmlns:c16="http://schemas.microsoft.com/office/drawing/2014/chart" uri="{C3380CC4-5D6E-409C-BE32-E72D297353CC}">
              <c16:uniqueId val="{00000000-8882-41AA-886C-E2D167F97DCA}"/>
            </c:ext>
          </c:extLst>
        </c:ser>
        <c:ser>
          <c:idx val="2"/>
          <c:order val="1"/>
          <c:tx>
            <c:strRef>
              <c:f>'D4.4'!$D$1</c:f>
              <c:strCache>
                <c:ptCount val="1"/>
                <c:pt idx="0">
                  <c:v>No impact on my life</c:v>
                </c:pt>
              </c:strCache>
            </c:strRef>
          </c:tx>
          <c:spPr>
            <a:solidFill>
              <a:schemeClr val="accent4"/>
            </a:solidFill>
            <a:ln>
              <a:noFill/>
            </a:ln>
            <a:effectLst/>
          </c:spPr>
          <c:invertIfNegative val="0"/>
          <c:val>
            <c:numRef>
              <c:f>'D4.4'!$D$2:$D$23</c:f>
              <c:numCache>
                <c:formatCode>General</c:formatCode>
                <c:ptCount val="22"/>
                <c:pt idx="0">
                  <c:v>41</c:v>
                </c:pt>
                <c:pt idx="1">
                  <c:v>54</c:v>
                </c:pt>
                <c:pt idx="2">
                  <c:v>62</c:v>
                </c:pt>
                <c:pt idx="3">
                  <c:v>34</c:v>
                </c:pt>
                <c:pt idx="4">
                  <c:v>71</c:v>
                </c:pt>
                <c:pt idx="5">
                  <c:v>64</c:v>
                </c:pt>
                <c:pt idx="6">
                  <c:v>16</c:v>
                </c:pt>
                <c:pt idx="7">
                  <c:v>48</c:v>
                </c:pt>
                <c:pt idx="8">
                  <c:v>50</c:v>
                </c:pt>
                <c:pt idx="9">
                  <c:v>105</c:v>
                </c:pt>
                <c:pt idx="10">
                  <c:v>50</c:v>
                </c:pt>
                <c:pt idx="11">
                  <c:v>78</c:v>
                </c:pt>
                <c:pt idx="12">
                  <c:v>41</c:v>
                </c:pt>
                <c:pt idx="13">
                  <c:v>49</c:v>
                </c:pt>
                <c:pt idx="14">
                  <c:v>36</c:v>
                </c:pt>
                <c:pt idx="15">
                  <c:v>38</c:v>
                </c:pt>
                <c:pt idx="16">
                  <c:v>41</c:v>
                </c:pt>
                <c:pt idx="17">
                  <c:v>47</c:v>
                </c:pt>
                <c:pt idx="18">
                  <c:v>31</c:v>
                </c:pt>
                <c:pt idx="19">
                  <c:v>37</c:v>
                </c:pt>
                <c:pt idx="20">
                  <c:v>32</c:v>
                </c:pt>
                <c:pt idx="21">
                  <c:v>30</c:v>
                </c:pt>
              </c:numCache>
            </c:numRef>
          </c:val>
          <c:extLst>
            <c:ext xmlns:c16="http://schemas.microsoft.com/office/drawing/2014/chart" uri="{C3380CC4-5D6E-409C-BE32-E72D297353CC}">
              <c16:uniqueId val="{00000001-8882-41AA-886C-E2D167F97DCA}"/>
            </c:ext>
          </c:extLst>
        </c:ser>
        <c:ser>
          <c:idx val="1"/>
          <c:order val="2"/>
          <c:tx>
            <c:strRef>
              <c:f>'D4.4'!$E$1</c:f>
              <c:strCache>
                <c:ptCount val="1"/>
                <c:pt idx="0">
                  <c:v>Negative impact on my life</c:v>
                </c:pt>
              </c:strCache>
            </c:strRef>
          </c:tx>
          <c:spPr>
            <a:solidFill>
              <a:schemeClr val="accent5"/>
            </a:solidFill>
            <a:ln>
              <a:noFill/>
            </a:ln>
            <a:effectLst/>
          </c:spPr>
          <c:invertIfNegative val="0"/>
          <c:cat>
            <c:multiLvlStrRef>
              <c:f>'D4.4'!$A$2:$B$23</c:f>
              <c:multiLvlStrCache>
                <c:ptCount val="22"/>
                <c:lvl>
                  <c:pt idx="0">
                    <c:v>Scrap cycle lanes</c:v>
                  </c:pt>
                  <c:pt idx="1">
                    <c:v>Scrap bus / 2+ lanes</c:v>
                  </c:pt>
                  <c:pt idx="2">
                    <c:v>Build more motorway junctions</c:v>
                  </c:pt>
                  <c:pt idx="3">
                    <c:v>Scrap 20 mph speed limits</c:v>
                  </c:pt>
                  <c:pt idx="4">
                    <c:v>Extend Residents' Parking Zones</c:v>
                  </c:pt>
                  <c:pt idx="5">
                    <c:v>Scrap Residents' Parking Zones</c:v>
                  </c:pt>
                  <c:pt idx="6">
                    <c:v>Build more / widen existing roads</c:v>
                  </c:pt>
                  <c:pt idx="7">
                    <c:v>Reduce the number of traffic lights</c:v>
                  </c:pt>
                  <c:pt idx="8">
                    <c:v>Make parking free</c:v>
                  </c:pt>
                  <c:pt idx="9">
                    <c:v>Create more Park and Rides</c:v>
                  </c:pt>
                  <c:pt idx="10">
                    <c:v>Create more bus / 2+ lanes</c:v>
                  </c:pt>
                  <c:pt idx="11">
                    <c:v>Introduce a vehicle scrappage scheme</c:v>
                  </c:pt>
                  <c:pt idx="12">
                    <c:v>Extend 20 mph speed limits </c:v>
                  </c:pt>
                  <c:pt idx="13">
                    <c:v>Build an underground metro</c:v>
                  </c:pt>
                  <c:pt idx="14">
                    <c:v>Ban diesel cars from the city centre</c:v>
                  </c:pt>
                  <c:pt idx="15">
                    <c:v>Charge older/more polluting vehicles entering the city</c:v>
                  </c:pt>
                  <c:pt idx="16">
                    <c:v>Pedestrianise the city centre</c:v>
                  </c:pt>
                  <c:pt idx="17">
                    <c:v>Open closed railway lines</c:v>
                  </c:pt>
                  <c:pt idx="18">
                    <c:v>Introduce trams</c:v>
                  </c:pt>
                  <c:pt idx="19">
                    <c:v>Make buses free</c:v>
                  </c:pt>
                  <c:pt idx="20">
                    <c:v>Create segregated cycle lanes</c:v>
                  </c:pt>
                  <c:pt idx="21">
                    <c:v>Improve bus service</c:v>
                  </c:pt>
                </c:lvl>
                <c:lvl>
                  <c:pt idx="0">
                    <c:v>21</c:v>
                  </c:pt>
                  <c:pt idx="1">
                    <c:v>13</c:v>
                  </c:pt>
                  <c:pt idx="2">
                    <c:v>22</c:v>
                  </c:pt>
                  <c:pt idx="3">
                    <c:v>18</c:v>
                  </c:pt>
                  <c:pt idx="4">
                    <c:v>10</c:v>
                  </c:pt>
                  <c:pt idx="5">
                    <c:v>11</c:v>
                  </c:pt>
                  <c:pt idx="6">
                    <c:v>3</c:v>
                  </c:pt>
                  <c:pt idx="7">
                    <c:v>4</c:v>
                  </c:pt>
                  <c:pt idx="8">
                    <c:v>8</c:v>
                  </c:pt>
                  <c:pt idx="9">
                    <c:v>9</c:v>
                  </c:pt>
                  <c:pt idx="10">
                    <c:v>12</c:v>
                  </c:pt>
                  <c:pt idx="11">
                    <c:v>17</c:v>
                  </c:pt>
                  <c:pt idx="12">
                    <c:v>19</c:v>
                  </c:pt>
                  <c:pt idx="13">
                    <c:v>1</c:v>
                  </c:pt>
                  <c:pt idx="14">
                    <c:v>15</c:v>
                  </c:pt>
                  <c:pt idx="15">
                    <c:v>16</c:v>
                  </c:pt>
                  <c:pt idx="16">
                    <c:v>14</c:v>
                  </c:pt>
                  <c:pt idx="17">
                    <c:v>2</c:v>
                  </c:pt>
                  <c:pt idx="18">
                    <c:v>5</c:v>
                  </c:pt>
                  <c:pt idx="19">
                    <c:v>7</c:v>
                  </c:pt>
                  <c:pt idx="20">
                    <c:v>20</c:v>
                  </c:pt>
                  <c:pt idx="21">
                    <c:v>6</c:v>
                  </c:pt>
                </c:lvl>
              </c:multiLvlStrCache>
            </c:multiLvlStrRef>
          </c:cat>
          <c:val>
            <c:numRef>
              <c:f>'D4.4'!$E$2:$E$23</c:f>
              <c:numCache>
                <c:formatCode>General</c:formatCode>
                <c:ptCount val="22"/>
                <c:pt idx="0">
                  <c:v>168</c:v>
                </c:pt>
                <c:pt idx="1">
                  <c:v>94</c:v>
                </c:pt>
                <c:pt idx="2">
                  <c:v>67</c:v>
                </c:pt>
                <c:pt idx="3">
                  <c:v>121</c:v>
                </c:pt>
                <c:pt idx="4">
                  <c:v>71</c:v>
                </c:pt>
                <c:pt idx="5">
                  <c:v>68</c:v>
                </c:pt>
                <c:pt idx="6">
                  <c:v>117</c:v>
                </c:pt>
                <c:pt idx="7">
                  <c:v>42</c:v>
                </c:pt>
                <c:pt idx="8">
                  <c:v>86</c:v>
                </c:pt>
                <c:pt idx="9">
                  <c:v>6</c:v>
                </c:pt>
                <c:pt idx="10">
                  <c:v>50</c:v>
                </c:pt>
                <c:pt idx="11">
                  <c:v>9</c:v>
                </c:pt>
                <c:pt idx="12">
                  <c:v>61</c:v>
                </c:pt>
                <c:pt idx="13">
                  <c:v>18</c:v>
                </c:pt>
                <c:pt idx="14">
                  <c:v>44</c:v>
                </c:pt>
                <c:pt idx="15">
                  <c:v>47</c:v>
                </c:pt>
                <c:pt idx="16">
                  <c:v>29</c:v>
                </c:pt>
                <c:pt idx="17">
                  <c:v>1</c:v>
                </c:pt>
                <c:pt idx="18">
                  <c:v>14</c:v>
                </c:pt>
                <c:pt idx="19">
                  <c:v>4</c:v>
                </c:pt>
                <c:pt idx="20">
                  <c:v>10</c:v>
                </c:pt>
                <c:pt idx="21">
                  <c:v>4</c:v>
                </c:pt>
              </c:numCache>
            </c:numRef>
          </c:val>
          <c:extLst>
            <c:ext xmlns:c16="http://schemas.microsoft.com/office/drawing/2014/chart" uri="{C3380CC4-5D6E-409C-BE32-E72D297353CC}">
              <c16:uniqueId val="{00000002-8882-41AA-886C-E2D167F97DCA}"/>
            </c:ext>
          </c:extLst>
        </c:ser>
        <c:dLbls>
          <c:showLegendKey val="0"/>
          <c:showVal val="0"/>
          <c:showCatName val="0"/>
          <c:showSerName val="0"/>
          <c:showPercent val="0"/>
          <c:showBubbleSize val="0"/>
        </c:dLbls>
        <c:gapWidth val="150"/>
        <c:overlap val="100"/>
        <c:axId val="2144768536"/>
        <c:axId val="2144772232"/>
      </c:barChart>
      <c:catAx>
        <c:axId val="2144768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4772232"/>
        <c:crosses val="autoZero"/>
        <c:auto val="1"/>
        <c:lblAlgn val="ctr"/>
        <c:lblOffset val="100"/>
        <c:noMultiLvlLbl val="0"/>
      </c:catAx>
      <c:valAx>
        <c:axId val="2144772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476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Citizens' views on impact of proposed policy options in Bristol on their city</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'D4.4'!$J$1</c:f>
              <c:strCache>
                <c:ptCount val="1"/>
                <c:pt idx="0">
                  <c:v>Positive impact on my city</c:v>
                </c:pt>
              </c:strCache>
            </c:strRef>
          </c:tx>
          <c:spPr>
            <a:solidFill>
              <a:schemeClr val="accent6"/>
            </a:solidFill>
            <a:ln>
              <a:noFill/>
            </a:ln>
            <a:effectLst/>
          </c:spPr>
          <c:invertIfNegative val="0"/>
          <c:cat>
            <c:multiLvlStrRef>
              <c:f>'D4.4'!$H$2:$I$23</c:f>
              <c:multiLvlStrCache>
                <c:ptCount val="22"/>
                <c:lvl>
                  <c:pt idx="0">
                    <c:v>Scrap cycle lanes</c:v>
                  </c:pt>
                  <c:pt idx="1">
                    <c:v>Scrap bus / 2+ lanes</c:v>
                  </c:pt>
                  <c:pt idx="2">
                    <c:v>Scrap 20 mph speed limits</c:v>
                  </c:pt>
                  <c:pt idx="3">
                    <c:v>Scrap Residents' Parking Zones</c:v>
                  </c:pt>
                  <c:pt idx="4">
                    <c:v>Build more motorway junctions</c:v>
                  </c:pt>
                  <c:pt idx="5">
                    <c:v>Build more / widen existing roads</c:v>
                  </c:pt>
                  <c:pt idx="6">
                    <c:v>Make parking free</c:v>
                  </c:pt>
                  <c:pt idx="7">
                    <c:v>Reduce the number of traffic lights</c:v>
                  </c:pt>
                  <c:pt idx="8">
                    <c:v>Extend Residents' Parking Zones</c:v>
                  </c:pt>
                  <c:pt idx="9">
                    <c:v>Create more bus / 2+ lanes</c:v>
                  </c:pt>
                  <c:pt idx="10">
                    <c:v>Introduce a vehicle scrappage scheme</c:v>
                  </c:pt>
                  <c:pt idx="11">
                    <c:v>Extend 20 mph speed limits </c:v>
                  </c:pt>
                  <c:pt idx="12">
                    <c:v>Build an underground metro</c:v>
                  </c:pt>
                  <c:pt idx="13">
                    <c:v>Create more Park and Rides</c:v>
                  </c:pt>
                  <c:pt idx="14">
                    <c:v>Ban diesel cars from the city centre</c:v>
                  </c:pt>
                  <c:pt idx="15">
                    <c:v>Charge older/more polluting vehicles entering the city</c:v>
                  </c:pt>
                  <c:pt idx="16">
                    <c:v>Pedestrianise the city centre</c:v>
                  </c:pt>
                  <c:pt idx="17">
                    <c:v>Introduce trams</c:v>
                  </c:pt>
                  <c:pt idx="18">
                    <c:v>Make buses free</c:v>
                  </c:pt>
                  <c:pt idx="19">
                    <c:v>Open closed railway lines</c:v>
                  </c:pt>
                  <c:pt idx="20">
                    <c:v>Create segregated cycle lanes</c:v>
                  </c:pt>
                  <c:pt idx="21">
                    <c:v>Improve bus service</c:v>
                  </c:pt>
                </c:lvl>
                <c:lvl>
                  <c:pt idx="0">
                    <c:v>21</c:v>
                  </c:pt>
                  <c:pt idx="1">
                    <c:v>13</c:v>
                  </c:pt>
                  <c:pt idx="2">
                    <c:v>18</c:v>
                  </c:pt>
                  <c:pt idx="3">
                    <c:v>11</c:v>
                  </c:pt>
                  <c:pt idx="4">
                    <c:v>22</c:v>
                  </c:pt>
                  <c:pt idx="5">
                    <c:v>3</c:v>
                  </c:pt>
                  <c:pt idx="6">
                    <c:v>8</c:v>
                  </c:pt>
                  <c:pt idx="7">
                    <c:v>4</c:v>
                  </c:pt>
                  <c:pt idx="8">
                    <c:v>10</c:v>
                  </c:pt>
                  <c:pt idx="9">
                    <c:v>12</c:v>
                  </c:pt>
                  <c:pt idx="10">
                    <c:v>17</c:v>
                  </c:pt>
                  <c:pt idx="11">
                    <c:v>19</c:v>
                  </c:pt>
                  <c:pt idx="12">
                    <c:v>1</c:v>
                  </c:pt>
                  <c:pt idx="13">
                    <c:v>9</c:v>
                  </c:pt>
                  <c:pt idx="14">
                    <c:v>15</c:v>
                  </c:pt>
                  <c:pt idx="15">
                    <c:v>16</c:v>
                  </c:pt>
                  <c:pt idx="16">
                    <c:v>14</c:v>
                  </c:pt>
                  <c:pt idx="17">
                    <c:v>5</c:v>
                  </c:pt>
                  <c:pt idx="18">
                    <c:v>7</c:v>
                  </c:pt>
                  <c:pt idx="19">
                    <c:v>2</c:v>
                  </c:pt>
                  <c:pt idx="20">
                    <c:v>20</c:v>
                  </c:pt>
                  <c:pt idx="21">
                    <c:v>6</c:v>
                  </c:pt>
                </c:lvl>
              </c:multiLvlStrCache>
            </c:multiLvlStrRef>
          </c:cat>
          <c:val>
            <c:numRef>
              <c:f>'D4.4'!$J$2:$J$23</c:f>
              <c:numCache>
                <c:formatCode>General</c:formatCode>
                <c:ptCount val="22"/>
                <c:pt idx="0">
                  <c:v>9</c:v>
                </c:pt>
                <c:pt idx="1">
                  <c:v>34</c:v>
                </c:pt>
                <c:pt idx="2">
                  <c:v>56</c:v>
                </c:pt>
                <c:pt idx="3">
                  <c:v>57</c:v>
                </c:pt>
                <c:pt idx="4">
                  <c:v>57</c:v>
                </c:pt>
                <c:pt idx="5">
                  <c:v>66</c:v>
                </c:pt>
                <c:pt idx="6">
                  <c:v>67</c:v>
                </c:pt>
                <c:pt idx="7">
                  <c:v>75</c:v>
                </c:pt>
                <c:pt idx="8">
                  <c:v>77</c:v>
                </c:pt>
                <c:pt idx="9">
                  <c:v>105</c:v>
                </c:pt>
                <c:pt idx="10">
                  <c:v>114</c:v>
                </c:pt>
                <c:pt idx="11">
                  <c:v>115</c:v>
                </c:pt>
                <c:pt idx="12">
                  <c:v>125</c:v>
                </c:pt>
                <c:pt idx="13">
                  <c:v>143</c:v>
                </c:pt>
                <c:pt idx="14">
                  <c:v>146</c:v>
                </c:pt>
                <c:pt idx="15">
                  <c:v>150</c:v>
                </c:pt>
                <c:pt idx="16">
                  <c:v>155</c:v>
                </c:pt>
                <c:pt idx="17">
                  <c:v>163</c:v>
                </c:pt>
                <c:pt idx="18">
                  <c:v>179</c:v>
                </c:pt>
                <c:pt idx="19">
                  <c:v>188</c:v>
                </c:pt>
                <c:pt idx="20">
                  <c:v>202</c:v>
                </c:pt>
                <c:pt idx="21">
                  <c:v>209</c:v>
                </c:pt>
              </c:numCache>
            </c:numRef>
          </c:val>
          <c:extLst>
            <c:ext xmlns:c16="http://schemas.microsoft.com/office/drawing/2014/chart" uri="{C3380CC4-5D6E-409C-BE32-E72D297353CC}">
              <c16:uniqueId val="{00000000-3765-47C9-AC74-3EE1EE0D1BF8}"/>
            </c:ext>
          </c:extLst>
        </c:ser>
        <c:ser>
          <c:idx val="2"/>
          <c:order val="1"/>
          <c:tx>
            <c:strRef>
              <c:f>'D4.4'!$K$1</c:f>
              <c:strCache>
                <c:ptCount val="1"/>
                <c:pt idx="0">
                  <c:v>Neither good nor bad</c:v>
                </c:pt>
              </c:strCache>
            </c:strRef>
          </c:tx>
          <c:spPr>
            <a:solidFill>
              <a:schemeClr val="accent4"/>
            </a:solidFill>
            <a:ln>
              <a:noFill/>
            </a:ln>
            <a:effectLst/>
          </c:spPr>
          <c:invertIfNegative val="0"/>
          <c:cat>
            <c:multiLvlStrRef>
              <c:f>'D4.4'!$H$2:$I$23</c:f>
              <c:multiLvlStrCache>
                <c:ptCount val="22"/>
                <c:lvl>
                  <c:pt idx="0">
                    <c:v>Scrap cycle lanes</c:v>
                  </c:pt>
                  <c:pt idx="1">
                    <c:v>Scrap bus / 2+ lanes</c:v>
                  </c:pt>
                  <c:pt idx="2">
                    <c:v>Scrap 20 mph speed limits</c:v>
                  </c:pt>
                  <c:pt idx="3">
                    <c:v>Scrap Residents' Parking Zones</c:v>
                  </c:pt>
                  <c:pt idx="4">
                    <c:v>Build more motorway junctions</c:v>
                  </c:pt>
                  <c:pt idx="5">
                    <c:v>Build more / widen existing roads</c:v>
                  </c:pt>
                  <c:pt idx="6">
                    <c:v>Make parking free</c:v>
                  </c:pt>
                  <c:pt idx="7">
                    <c:v>Reduce the number of traffic lights</c:v>
                  </c:pt>
                  <c:pt idx="8">
                    <c:v>Extend Residents' Parking Zones</c:v>
                  </c:pt>
                  <c:pt idx="9">
                    <c:v>Create more bus / 2+ lanes</c:v>
                  </c:pt>
                  <c:pt idx="10">
                    <c:v>Introduce a vehicle scrappage scheme</c:v>
                  </c:pt>
                  <c:pt idx="11">
                    <c:v>Extend 20 mph speed limits </c:v>
                  </c:pt>
                  <c:pt idx="12">
                    <c:v>Build an underground metro</c:v>
                  </c:pt>
                  <c:pt idx="13">
                    <c:v>Create more Park and Rides</c:v>
                  </c:pt>
                  <c:pt idx="14">
                    <c:v>Ban diesel cars from the city centre</c:v>
                  </c:pt>
                  <c:pt idx="15">
                    <c:v>Charge older/more polluting vehicles entering the city</c:v>
                  </c:pt>
                  <c:pt idx="16">
                    <c:v>Pedestrianise the city centre</c:v>
                  </c:pt>
                  <c:pt idx="17">
                    <c:v>Introduce trams</c:v>
                  </c:pt>
                  <c:pt idx="18">
                    <c:v>Make buses free</c:v>
                  </c:pt>
                  <c:pt idx="19">
                    <c:v>Open closed railway lines</c:v>
                  </c:pt>
                  <c:pt idx="20">
                    <c:v>Create segregated cycle lanes</c:v>
                  </c:pt>
                  <c:pt idx="21">
                    <c:v>Improve bus service</c:v>
                  </c:pt>
                </c:lvl>
                <c:lvl>
                  <c:pt idx="0">
                    <c:v>21</c:v>
                  </c:pt>
                  <c:pt idx="1">
                    <c:v>13</c:v>
                  </c:pt>
                  <c:pt idx="2">
                    <c:v>18</c:v>
                  </c:pt>
                  <c:pt idx="3">
                    <c:v>11</c:v>
                  </c:pt>
                  <c:pt idx="4">
                    <c:v>22</c:v>
                  </c:pt>
                  <c:pt idx="5">
                    <c:v>3</c:v>
                  </c:pt>
                  <c:pt idx="6">
                    <c:v>8</c:v>
                  </c:pt>
                  <c:pt idx="7">
                    <c:v>4</c:v>
                  </c:pt>
                  <c:pt idx="8">
                    <c:v>10</c:v>
                  </c:pt>
                  <c:pt idx="9">
                    <c:v>12</c:v>
                  </c:pt>
                  <c:pt idx="10">
                    <c:v>17</c:v>
                  </c:pt>
                  <c:pt idx="11">
                    <c:v>19</c:v>
                  </c:pt>
                  <c:pt idx="12">
                    <c:v>1</c:v>
                  </c:pt>
                  <c:pt idx="13">
                    <c:v>9</c:v>
                  </c:pt>
                  <c:pt idx="14">
                    <c:v>15</c:v>
                  </c:pt>
                  <c:pt idx="15">
                    <c:v>16</c:v>
                  </c:pt>
                  <c:pt idx="16">
                    <c:v>14</c:v>
                  </c:pt>
                  <c:pt idx="17">
                    <c:v>5</c:v>
                  </c:pt>
                  <c:pt idx="18">
                    <c:v>7</c:v>
                  </c:pt>
                  <c:pt idx="19">
                    <c:v>2</c:v>
                  </c:pt>
                  <c:pt idx="20">
                    <c:v>20</c:v>
                  </c:pt>
                  <c:pt idx="21">
                    <c:v>6</c:v>
                  </c:pt>
                </c:lvl>
              </c:multiLvlStrCache>
            </c:multiLvlStrRef>
          </c:cat>
          <c:val>
            <c:numRef>
              <c:f>'D4.4'!$K$2:$K$23</c:f>
              <c:numCache>
                <c:formatCode>General</c:formatCode>
                <c:ptCount val="22"/>
                <c:pt idx="0">
                  <c:v>17</c:v>
                </c:pt>
                <c:pt idx="1">
                  <c:v>34</c:v>
                </c:pt>
                <c:pt idx="2">
                  <c:v>22</c:v>
                </c:pt>
                <c:pt idx="3">
                  <c:v>27</c:v>
                </c:pt>
                <c:pt idx="4">
                  <c:v>29</c:v>
                </c:pt>
                <c:pt idx="5">
                  <c:v>18</c:v>
                </c:pt>
                <c:pt idx="6">
                  <c:v>17</c:v>
                </c:pt>
                <c:pt idx="7">
                  <c:v>47</c:v>
                </c:pt>
                <c:pt idx="8">
                  <c:v>36</c:v>
                </c:pt>
                <c:pt idx="9">
                  <c:v>37</c:v>
                </c:pt>
                <c:pt idx="10">
                  <c:v>37</c:v>
                </c:pt>
                <c:pt idx="11">
                  <c:v>28</c:v>
                </c:pt>
                <c:pt idx="12">
                  <c:v>21</c:v>
                </c:pt>
                <c:pt idx="13">
                  <c:v>25</c:v>
                </c:pt>
                <c:pt idx="14">
                  <c:v>21</c:v>
                </c:pt>
                <c:pt idx="15">
                  <c:v>22</c:v>
                </c:pt>
                <c:pt idx="16">
                  <c:v>28</c:v>
                </c:pt>
                <c:pt idx="17">
                  <c:v>18</c:v>
                </c:pt>
                <c:pt idx="18">
                  <c:v>18</c:v>
                </c:pt>
                <c:pt idx="19">
                  <c:v>13</c:v>
                </c:pt>
                <c:pt idx="20">
                  <c:v>10</c:v>
                </c:pt>
                <c:pt idx="21">
                  <c:v>9</c:v>
                </c:pt>
              </c:numCache>
            </c:numRef>
          </c:val>
          <c:extLst>
            <c:ext xmlns:c16="http://schemas.microsoft.com/office/drawing/2014/chart" uri="{C3380CC4-5D6E-409C-BE32-E72D297353CC}">
              <c16:uniqueId val="{00000001-3765-47C9-AC74-3EE1EE0D1BF8}"/>
            </c:ext>
          </c:extLst>
        </c:ser>
        <c:ser>
          <c:idx val="1"/>
          <c:order val="2"/>
          <c:tx>
            <c:strRef>
              <c:f>'D4.4'!$L$1</c:f>
              <c:strCache>
                <c:ptCount val="1"/>
                <c:pt idx="0">
                  <c:v>Negative impact on my city</c:v>
                </c:pt>
              </c:strCache>
            </c:strRef>
          </c:tx>
          <c:spPr>
            <a:solidFill>
              <a:schemeClr val="accent5"/>
            </a:solidFill>
            <a:ln>
              <a:noFill/>
            </a:ln>
            <a:effectLst/>
          </c:spPr>
          <c:invertIfNegative val="0"/>
          <c:cat>
            <c:multiLvlStrRef>
              <c:f>'D4.4'!$H$2:$I$23</c:f>
              <c:multiLvlStrCache>
                <c:ptCount val="22"/>
                <c:lvl>
                  <c:pt idx="0">
                    <c:v>Scrap cycle lanes</c:v>
                  </c:pt>
                  <c:pt idx="1">
                    <c:v>Scrap bus / 2+ lanes</c:v>
                  </c:pt>
                  <c:pt idx="2">
                    <c:v>Scrap 20 mph speed limits</c:v>
                  </c:pt>
                  <c:pt idx="3">
                    <c:v>Scrap Residents' Parking Zones</c:v>
                  </c:pt>
                  <c:pt idx="4">
                    <c:v>Build more motorway junctions</c:v>
                  </c:pt>
                  <c:pt idx="5">
                    <c:v>Build more / widen existing roads</c:v>
                  </c:pt>
                  <c:pt idx="6">
                    <c:v>Make parking free</c:v>
                  </c:pt>
                  <c:pt idx="7">
                    <c:v>Reduce the number of traffic lights</c:v>
                  </c:pt>
                  <c:pt idx="8">
                    <c:v>Extend Residents' Parking Zones</c:v>
                  </c:pt>
                  <c:pt idx="9">
                    <c:v>Create more bus / 2+ lanes</c:v>
                  </c:pt>
                  <c:pt idx="10">
                    <c:v>Introduce a vehicle scrappage scheme</c:v>
                  </c:pt>
                  <c:pt idx="11">
                    <c:v>Extend 20 mph speed limits </c:v>
                  </c:pt>
                  <c:pt idx="12">
                    <c:v>Build an underground metro</c:v>
                  </c:pt>
                  <c:pt idx="13">
                    <c:v>Create more Park and Rides</c:v>
                  </c:pt>
                  <c:pt idx="14">
                    <c:v>Ban diesel cars from the city centre</c:v>
                  </c:pt>
                  <c:pt idx="15">
                    <c:v>Charge older/more polluting vehicles entering the city</c:v>
                  </c:pt>
                  <c:pt idx="16">
                    <c:v>Pedestrianise the city centre</c:v>
                  </c:pt>
                  <c:pt idx="17">
                    <c:v>Introduce trams</c:v>
                  </c:pt>
                  <c:pt idx="18">
                    <c:v>Make buses free</c:v>
                  </c:pt>
                  <c:pt idx="19">
                    <c:v>Open closed railway lines</c:v>
                  </c:pt>
                  <c:pt idx="20">
                    <c:v>Create segregated cycle lanes</c:v>
                  </c:pt>
                  <c:pt idx="21">
                    <c:v>Improve bus service</c:v>
                  </c:pt>
                </c:lvl>
                <c:lvl>
                  <c:pt idx="0">
                    <c:v>21</c:v>
                  </c:pt>
                  <c:pt idx="1">
                    <c:v>13</c:v>
                  </c:pt>
                  <c:pt idx="2">
                    <c:v>18</c:v>
                  </c:pt>
                  <c:pt idx="3">
                    <c:v>11</c:v>
                  </c:pt>
                  <c:pt idx="4">
                    <c:v>22</c:v>
                  </c:pt>
                  <c:pt idx="5">
                    <c:v>3</c:v>
                  </c:pt>
                  <c:pt idx="6">
                    <c:v>8</c:v>
                  </c:pt>
                  <c:pt idx="7">
                    <c:v>4</c:v>
                  </c:pt>
                  <c:pt idx="8">
                    <c:v>10</c:v>
                  </c:pt>
                  <c:pt idx="9">
                    <c:v>12</c:v>
                  </c:pt>
                  <c:pt idx="10">
                    <c:v>17</c:v>
                  </c:pt>
                  <c:pt idx="11">
                    <c:v>19</c:v>
                  </c:pt>
                  <c:pt idx="12">
                    <c:v>1</c:v>
                  </c:pt>
                  <c:pt idx="13">
                    <c:v>9</c:v>
                  </c:pt>
                  <c:pt idx="14">
                    <c:v>15</c:v>
                  </c:pt>
                  <c:pt idx="15">
                    <c:v>16</c:v>
                  </c:pt>
                  <c:pt idx="16">
                    <c:v>14</c:v>
                  </c:pt>
                  <c:pt idx="17">
                    <c:v>5</c:v>
                  </c:pt>
                  <c:pt idx="18">
                    <c:v>7</c:v>
                  </c:pt>
                  <c:pt idx="19">
                    <c:v>2</c:v>
                  </c:pt>
                  <c:pt idx="20">
                    <c:v>20</c:v>
                  </c:pt>
                  <c:pt idx="21">
                    <c:v>6</c:v>
                  </c:pt>
                </c:lvl>
              </c:multiLvlStrCache>
            </c:multiLvlStrRef>
          </c:cat>
          <c:val>
            <c:numRef>
              <c:f>'D4.4'!$L$2:$L$23</c:f>
              <c:numCache>
                <c:formatCode>General</c:formatCode>
                <c:ptCount val="22"/>
                <c:pt idx="0">
                  <c:v>194</c:v>
                </c:pt>
                <c:pt idx="1">
                  <c:v>122</c:v>
                </c:pt>
                <c:pt idx="2">
                  <c:v>135</c:v>
                </c:pt>
                <c:pt idx="3">
                  <c:v>101</c:v>
                </c:pt>
                <c:pt idx="4">
                  <c:v>76</c:v>
                </c:pt>
                <c:pt idx="5">
                  <c:v>124</c:v>
                </c:pt>
                <c:pt idx="6">
                  <c:v>128</c:v>
                </c:pt>
                <c:pt idx="7">
                  <c:v>46</c:v>
                </c:pt>
                <c:pt idx="8">
                  <c:v>69</c:v>
                </c:pt>
                <c:pt idx="9">
                  <c:v>43</c:v>
                </c:pt>
                <c:pt idx="10">
                  <c:v>15</c:v>
                </c:pt>
                <c:pt idx="11">
                  <c:v>62</c:v>
                </c:pt>
                <c:pt idx="12">
                  <c:v>44</c:v>
                </c:pt>
                <c:pt idx="13">
                  <c:v>14</c:v>
                </c:pt>
                <c:pt idx="14">
                  <c:v>39</c:v>
                </c:pt>
                <c:pt idx="15">
                  <c:v>34</c:v>
                </c:pt>
                <c:pt idx="16">
                  <c:v>30</c:v>
                </c:pt>
                <c:pt idx="17">
                  <c:v>16</c:v>
                </c:pt>
                <c:pt idx="18">
                  <c:v>18</c:v>
                </c:pt>
                <c:pt idx="19">
                  <c:v>4</c:v>
                </c:pt>
                <c:pt idx="20">
                  <c:v>10</c:v>
                </c:pt>
                <c:pt idx="21">
                  <c:v>5</c:v>
                </c:pt>
              </c:numCache>
            </c:numRef>
          </c:val>
          <c:extLst>
            <c:ext xmlns:c16="http://schemas.microsoft.com/office/drawing/2014/chart" uri="{C3380CC4-5D6E-409C-BE32-E72D297353CC}">
              <c16:uniqueId val="{00000002-3765-47C9-AC74-3EE1EE0D1BF8}"/>
            </c:ext>
          </c:extLst>
        </c:ser>
        <c:dLbls>
          <c:showLegendKey val="0"/>
          <c:showVal val="0"/>
          <c:showCatName val="0"/>
          <c:showSerName val="0"/>
          <c:showPercent val="0"/>
          <c:showBubbleSize val="0"/>
        </c:dLbls>
        <c:gapWidth val="150"/>
        <c:overlap val="100"/>
        <c:axId val="2144833112"/>
        <c:axId val="2144836808"/>
      </c:barChart>
      <c:catAx>
        <c:axId val="2144833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4836808"/>
        <c:crosses val="autoZero"/>
        <c:auto val="1"/>
        <c:lblAlgn val="ctr"/>
        <c:lblOffset val="100"/>
        <c:noMultiLvlLbl val="0"/>
      </c:catAx>
      <c:valAx>
        <c:axId val="214483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4833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t>How do people want to commute in the future in Bristol</a:t>
            </a:r>
            <a:r>
              <a:rPr lang="en-US" sz="1800" dirty="0" smtClean="0"/>
              <a:t>?</a:t>
            </a:r>
          </a:p>
          <a:p>
            <a:pPr algn="ctr" rtl="0">
              <a:defRPr sz="1800"/>
            </a:pPr>
            <a:endParaRPr lang="en-US" sz="1800" dirty="0"/>
          </a:p>
        </c:rich>
      </c:tx>
      <c:layout>
        <c:manualLayout>
          <c:xMode val="edge"/>
          <c:yMode val="edge"/>
          <c:x val="0.1327963609007341"/>
          <c:y val="0"/>
        </c:manualLayout>
      </c:layout>
      <c:overlay val="0"/>
      <c:spPr>
        <a:noFill/>
        <a:ln>
          <a:noFill/>
        </a:ln>
        <a:effectLst/>
      </c:spPr>
      <c:txPr>
        <a:bodyPr rot="0" spcFirstLastPara="1" vertOverflow="ellipsis" vert="horz" wrap="square" anchor="ctr" anchorCtr="1"/>
        <a:lstStyle/>
        <a:p>
          <a:pPr algn="ctr" rtl="0">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0957-4A24-ABD9-0F4F55197B6B}"/>
              </c:ext>
            </c:extLst>
          </c:dPt>
          <c:dPt>
            <c:idx val="1"/>
            <c:bubble3D val="0"/>
            <c:spPr>
              <a:pattFill prst="dkDnDiag">
                <a:fgClr>
                  <a:schemeClr val="tx2"/>
                </a:fgClr>
                <a:bgClr>
                  <a:schemeClr val="bg1"/>
                </a:bgClr>
              </a:pattFill>
              <a:ln w="19050">
                <a:solidFill>
                  <a:schemeClr val="lt1"/>
                </a:solidFill>
              </a:ln>
              <a:effectLst/>
            </c:spPr>
            <c:extLst>
              <c:ext xmlns:c16="http://schemas.microsoft.com/office/drawing/2014/chart" uri="{C3380CC4-5D6E-409C-BE32-E72D297353CC}">
                <c16:uniqueId val="{00000003-0957-4A24-ABD9-0F4F55197B6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957-4A24-ABD9-0F4F55197B6B}"/>
              </c:ext>
            </c:extLst>
          </c:dPt>
          <c:dPt>
            <c:idx val="3"/>
            <c:bubble3D val="0"/>
            <c:spPr>
              <a:pattFill prst="dkUp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7-0957-4A24-ABD9-0F4F55197B6B}"/>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0957-4A24-ABD9-0F4F55197B6B}"/>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0957-4A24-ABD9-0F4F55197B6B}"/>
              </c:ext>
            </c:extLst>
          </c:dPt>
          <c:dLbls>
            <c:dLbl>
              <c:idx val="0"/>
              <c:layout>
                <c:manualLayout>
                  <c:x val="-4.841946126181533E-2"/>
                  <c:y val="-3.9682058670111034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168945734441001"/>
                      <c:h val="0.12946372239747631"/>
                    </c:manualLayout>
                  </c15:layout>
                </c:ext>
                <c:ext xmlns:c16="http://schemas.microsoft.com/office/drawing/2014/chart" uri="{C3380CC4-5D6E-409C-BE32-E72D297353CC}">
                  <c16:uniqueId val="{00000001-0957-4A24-ABD9-0F4F55197B6B}"/>
                </c:ext>
              </c:extLst>
            </c:dLbl>
            <c:dLbl>
              <c:idx val="1"/>
              <c:layout>
                <c:manualLayout>
                  <c:x val="9.7204499002809489E-2"/>
                  <c:y val="-3.7854889589905412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957-4A24-ABD9-0F4F55197B6B}"/>
                </c:ext>
              </c:extLst>
            </c:dLbl>
            <c:dLbl>
              <c:idx val="2"/>
              <c:layout>
                <c:manualLayout>
                  <c:x val="1.4430951390075586E-2"/>
                  <c:y val="7.8075262674184659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67085666813445"/>
                      <c:h val="0.24159189656147143"/>
                    </c:manualLayout>
                  </c15:layout>
                </c:ext>
                <c:ext xmlns:c16="http://schemas.microsoft.com/office/drawing/2014/chart" uri="{C3380CC4-5D6E-409C-BE32-E72D297353CC}">
                  <c16:uniqueId val="{00000005-0957-4A24-ABD9-0F4F55197B6B}"/>
                </c:ext>
              </c:extLst>
            </c:dLbl>
            <c:dLbl>
              <c:idx val="3"/>
              <c:layout>
                <c:manualLayout>
                  <c:x val="6.9622427161547791E-3"/>
                  <c:y val="0.13475538824738825"/>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078111194456144"/>
                      <c:h val="0.17572989123356422"/>
                    </c:manualLayout>
                  </c15:layout>
                </c:ext>
                <c:ext xmlns:c16="http://schemas.microsoft.com/office/drawing/2014/chart" uri="{C3380CC4-5D6E-409C-BE32-E72D297353CC}">
                  <c16:uniqueId val="{00000007-0957-4A24-ABD9-0F4F55197B6B}"/>
                </c:ext>
              </c:extLst>
            </c:dLbl>
            <c:dLbl>
              <c:idx val="4"/>
              <c:layout>
                <c:manualLayout>
                  <c:x val="0.26193335449938659"/>
                  <c:y val="-0.2094638217541420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7816475997048784"/>
                      <c:h val="0.17069692126881433"/>
                    </c:manualLayout>
                  </c15:layout>
                </c:ext>
                <c:ext xmlns:c16="http://schemas.microsoft.com/office/drawing/2014/chart" uri="{C3380CC4-5D6E-409C-BE32-E72D297353CC}">
                  <c16:uniqueId val="{00000009-0957-4A24-ABD9-0F4F55197B6B}"/>
                </c:ext>
              </c:extLst>
            </c:dLbl>
            <c:dLbl>
              <c:idx val="5"/>
              <c:layout>
                <c:manualLayout>
                  <c:x val="-5.2471024537275396E-2"/>
                  <c:y val="-7.9364117340222067E-3"/>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0957-4A24-ABD9-0F4F55197B6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Conventional car only</c:v>
                </c:pt>
                <c:pt idx="1">
                  <c:v>Cleaner car only</c:v>
                </c:pt>
                <c:pt idx="2">
                  <c:v>Conventional car and public or active travel</c:v>
                </c:pt>
                <c:pt idx="3">
                  <c:v>Cleaner car and public or active travel</c:v>
                </c:pt>
                <c:pt idx="4">
                  <c:v>Public and active transport</c:v>
                </c:pt>
                <c:pt idx="5">
                  <c:v>Other</c:v>
                </c:pt>
              </c:strCache>
            </c:strRef>
          </c:cat>
          <c:val>
            <c:numRef>
              <c:f>Sheet1!$B$2:$B$7</c:f>
              <c:numCache>
                <c:formatCode>General</c:formatCode>
                <c:ptCount val="6"/>
                <c:pt idx="0">
                  <c:v>56</c:v>
                </c:pt>
                <c:pt idx="1">
                  <c:v>9</c:v>
                </c:pt>
                <c:pt idx="2">
                  <c:v>30</c:v>
                </c:pt>
                <c:pt idx="3">
                  <c:v>14</c:v>
                </c:pt>
                <c:pt idx="4">
                  <c:v>324</c:v>
                </c:pt>
                <c:pt idx="5">
                  <c:v>7</c:v>
                </c:pt>
              </c:numCache>
            </c:numRef>
          </c:val>
          <c:extLst>
            <c:ext xmlns:c16="http://schemas.microsoft.com/office/drawing/2014/chart" uri="{C3380CC4-5D6E-409C-BE32-E72D297353CC}">
              <c16:uniqueId val="{0000000C-0957-4A24-ABD9-0F4F55197B6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How do male and female commuters travel </a:t>
            </a:r>
            <a:r>
              <a:rPr lang="en-GB" dirty="0" smtClean="0"/>
              <a:t>in </a:t>
            </a:r>
            <a:r>
              <a:rPr lang="en-GB" dirty="0"/>
              <a:t>the </a:t>
            </a:r>
            <a:r>
              <a:rPr lang="en-GB" dirty="0" smtClean="0"/>
              <a:t>present in Bristol? </a:t>
            </a:r>
            <a:endParaRPr lang="en-GB"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Public transport or active travel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Sheet1!$B$2:$B$4</c:f>
              <c:numCache>
                <c:formatCode>General</c:formatCode>
                <c:ptCount val="3"/>
                <c:pt idx="0">
                  <c:v>54</c:v>
                </c:pt>
                <c:pt idx="1">
                  <c:v>62</c:v>
                </c:pt>
                <c:pt idx="2">
                  <c:v>50</c:v>
                </c:pt>
              </c:numCache>
            </c:numRef>
          </c:val>
          <c:extLst>
            <c:ext xmlns:c16="http://schemas.microsoft.com/office/drawing/2014/chart" uri="{C3380CC4-5D6E-409C-BE32-E72D297353CC}">
              <c16:uniqueId val="{00000000-DFAB-4AD6-9919-D7E78B55FC24}"/>
            </c:ext>
          </c:extLst>
        </c:ser>
        <c:ser>
          <c:idx val="1"/>
          <c:order val="1"/>
          <c:tx>
            <c:strRef>
              <c:f>Sheet1!$C$1</c:f>
              <c:strCache>
                <c:ptCount val="1"/>
                <c:pt idx="0">
                  <c:v>Conventional car and other modes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Sheet1!$C$2:$C$4</c:f>
              <c:numCache>
                <c:formatCode>General</c:formatCode>
                <c:ptCount val="3"/>
                <c:pt idx="0">
                  <c:v>17</c:v>
                </c:pt>
                <c:pt idx="1">
                  <c:v>17</c:v>
                </c:pt>
                <c:pt idx="2">
                  <c:v>17</c:v>
                </c:pt>
              </c:numCache>
            </c:numRef>
          </c:val>
          <c:extLst>
            <c:ext xmlns:c16="http://schemas.microsoft.com/office/drawing/2014/chart" uri="{C3380CC4-5D6E-409C-BE32-E72D297353CC}">
              <c16:uniqueId val="{00000001-DFAB-4AD6-9919-D7E78B55FC24}"/>
            </c:ext>
          </c:extLst>
        </c:ser>
        <c:ser>
          <c:idx val="2"/>
          <c:order val="2"/>
          <c:tx>
            <c:strRef>
              <c:f>Sheet1!$D$1</c:f>
              <c:strCache>
                <c:ptCount val="1"/>
                <c:pt idx="0">
                  <c:v>Conventional car only</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Sheet1!$D$2:$D$4</c:f>
              <c:numCache>
                <c:formatCode>General</c:formatCode>
                <c:ptCount val="3"/>
                <c:pt idx="0">
                  <c:v>29</c:v>
                </c:pt>
                <c:pt idx="1">
                  <c:v>21</c:v>
                </c:pt>
                <c:pt idx="2">
                  <c:v>33</c:v>
                </c:pt>
              </c:numCache>
            </c:numRef>
          </c:val>
          <c:extLst>
            <c:ext xmlns:c16="http://schemas.microsoft.com/office/drawing/2014/chart" uri="{C3380CC4-5D6E-409C-BE32-E72D297353CC}">
              <c16:uniqueId val="{00000002-DFAB-4AD6-9919-D7E78B55FC24}"/>
            </c:ext>
          </c:extLst>
        </c:ser>
        <c:ser>
          <c:idx val="3"/>
          <c:order val="3"/>
          <c:tx>
            <c:strRef>
              <c:f>Sheet1!$E$1</c:f>
              <c:strCache>
                <c:ptCount val="1"/>
                <c:pt idx="0">
                  <c:v>Electric car only</c:v>
                </c:pt>
              </c:strCache>
            </c:strRef>
          </c:tx>
          <c:spPr>
            <a:pattFill prst="dkUpDiag">
              <a:fgClr>
                <a:schemeClr val="accent5">
                  <a:lumMod val="50000"/>
                </a:schemeClr>
              </a:fgClr>
              <a:bgClr>
                <a:schemeClr val="bg1"/>
              </a:bgClr>
            </a:pattFill>
            <a:ln>
              <a:noFill/>
            </a:ln>
            <a:effectLst/>
          </c:spPr>
          <c:invertIfNegative val="0"/>
          <c:dLbls>
            <c:dLbl>
              <c:idx val="0"/>
              <c:layout>
                <c:manualLayout>
                  <c:x val="0"/>
                  <c:y val="-4.761904761904769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AB-4AD6-9919-D7E78B55FC24}"/>
                </c:ext>
              </c:extLst>
            </c:dLbl>
            <c:dLbl>
              <c:idx val="1"/>
              <c:layout>
                <c:manualLayout>
                  <c:x val="0"/>
                  <c:y val="-5.15873015873015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FAB-4AD6-9919-D7E78B55FC24}"/>
                </c:ext>
              </c:extLst>
            </c:dLbl>
            <c:dLbl>
              <c:idx val="2"/>
              <c:delete val="1"/>
              <c:extLst>
                <c:ext xmlns:c15="http://schemas.microsoft.com/office/drawing/2012/chart" uri="{CE6537A1-D6FC-4f65-9D91-7224C49458BB}"/>
                <c:ext xmlns:c16="http://schemas.microsoft.com/office/drawing/2014/chart" uri="{C3380CC4-5D6E-409C-BE32-E72D297353CC}">
                  <c16:uniqueId val="{00000005-DFAB-4AD6-9919-D7E78B55FC2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Sheet1!$E$2:$E$4</c:f>
              <c:numCache>
                <c:formatCode>General</c:formatCode>
                <c:ptCount val="3"/>
                <c:pt idx="0">
                  <c:v>0.2</c:v>
                </c:pt>
                <c:pt idx="1">
                  <c:v>0.2</c:v>
                </c:pt>
                <c:pt idx="2">
                  <c:v>0</c:v>
                </c:pt>
              </c:numCache>
            </c:numRef>
          </c:val>
          <c:extLst>
            <c:ext xmlns:c16="http://schemas.microsoft.com/office/drawing/2014/chart" uri="{C3380CC4-5D6E-409C-BE32-E72D297353CC}">
              <c16:uniqueId val="{00000006-DFAB-4AD6-9919-D7E78B55FC24}"/>
            </c:ext>
          </c:extLst>
        </c:ser>
        <c:dLbls>
          <c:dLblPos val="ctr"/>
          <c:showLegendKey val="0"/>
          <c:showVal val="1"/>
          <c:showCatName val="0"/>
          <c:showSerName val="0"/>
          <c:showPercent val="0"/>
          <c:showBubbleSize val="0"/>
        </c:dLbls>
        <c:gapWidth val="150"/>
        <c:overlap val="100"/>
        <c:axId val="709894248"/>
        <c:axId val="709891296"/>
      </c:barChart>
      <c:catAx>
        <c:axId val="709894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9891296"/>
        <c:crosses val="autoZero"/>
        <c:auto val="1"/>
        <c:lblAlgn val="ctr"/>
        <c:lblOffset val="100"/>
        <c:noMultiLvlLbl val="0"/>
      </c:catAx>
      <c:valAx>
        <c:axId val="70989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9894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How do </a:t>
            </a:r>
            <a:r>
              <a:rPr lang="en-GB" sz="2160" b="0" i="0" u="none" strike="noStrike" baseline="0" dirty="0" smtClean="0">
                <a:effectLst/>
              </a:rPr>
              <a:t>male and female commuters </a:t>
            </a:r>
            <a:r>
              <a:rPr lang="en-GB" dirty="0" smtClean="0"/>
              <a:t>want </a:t>
            </a:r>
            <a:r>
              <a:rPr lang="en-GB" dirty="0"/>
              <a:t>to commute in the future in Bristol?</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Public transport or active travel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Sheet1!$B$2:$B$4</c:f>
              <c:numCache>
                <c:formatCode>General</c:formatCode>
                <c:ptCount val="3"/>
                <c:pt idx="0">
                  <c:v>74</c:v>
                </c:pt>
                <c:pt idx="1">
                  <c:v>73</c:v>
                </c:pt>
                <c:pt idx="2">
                  <c:v>74</c:v>
                </c:pt>
              </c:numCache>
            </c:numRef>
          </c:val>
          <c:extLst>
            <c:ext xmlns:c16="http://schemas.microsoft.com/office/drawing/2014/chart" uri="{C3380CC4-5D6E-409C-BE32-E72D297353CC}">
              <c16:uniqueId val="{00000000-A1FA-4776-934D-F266B0B4041A}"/>
            </c:ext>
          </c:extLst>
        </c:ser>
        <c:ser>
          <c:idx val="1"/>
          <c:order val="1"/>
          <c:tx>
            <c:strRef>
              <c:f>Sheet1!$C$1</c:f>
              <c:strCache>
                <c:ptCount val="1"/>
                <c:pt idx="0">
                  <c:v>Cleaner car and other public or active travel</c:v>
                </c:pt>
              </c:strCache>
            </c:strRef>
          </c:tx>
          <c:spPr>
            <a:pattFill prst="dkUpDiag">
              <a:fgClr>
                <a:schemeClr val="accent1"/>
              </a:fgClr>
              <a:bgClr>
                <a:schemeClr val="bg1"/>
              </a:bgClr>
            </a:pattFill>
            <a:ln>
              <a:noFill/>
            </a:ln>
            <a:effectLst/>
          </c:spPr>
          <c:invertIfNegative val="0"/>
          <c:dLbls>
            <c:dLbl>
              <c:idx val="0"/>
              <c:layout>
                <c:manualLayout>
                  <c:x val="0"/>
                  <c:y val="-4.6666666666666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FA-4776-934D-F266B0B4041A}"/>
                </c:ext>
              </c:extLst>
            </c:dLbl>
            <c:dLbl>
              <c:idx val="1"/>
              <c:layout>
                <c:manualLayout>
                  <c:x val="0"/>
                  <c:y val="-4.6666666666666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1FA-4776-934D-F266B0B4041A}"/>
                </c:ext>
              </c:extLst>
            </c:dLbl>
            <c:dLbl>
              <c:idx val="2"/>
              <c:layout>
                <c:manualLayout>
                  <c:x val="0"/>
                  <c:y val="-5.00000000000000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1FA-4776-934D-F266B0B4041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Sheet1!$C$2:$C$4</c:f>
              <c:numCache>
                <c:formatCode>General</c:formatCode>
                <c:ptCount val="3"/>
                <c:pt idx="0">
                  <c:v>3</c:v>
                </c:pt>
                <c:pt idx="1">
                  <c:v>4</c:v>
                </c:pt>
                <c:pt idx="2">
                  <c:v>3</c:v>
                </c:pt>
              </c:numCache>
            </c:numRef>
          </c:val>
          <c:extLst>
            <c:ext xmlns:c16="http://schemas.microsoft.com/office/drawing/2014/chart" uri="{C3380CC4-5D6E-409C-BE32-E72D297353CC}">
              <c16:uniqueId val="{00000004-A1FA-4776-934D-F266B0B4041A}"/>
            </c:ext>
          </c:extLst>
        </c:ser>
        <c:ser>
          <c:idx val="2"/>
          <c:order val="2"/>
          <c:tx>
            <c:strRef>
              <c:f>Sheet1!$D$1</c:f>
              <c:strCache>
                <c:ptCount val="1"/>
                <c:pt idx="0">
                  <c:v>Conventional car and public or active travel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Sheet1!$D$2:$D$4</c:f>
              <c:numCache>
                <c:formatCode>General</c:formatCode>
                <c:ptCount val="3"/>
                <c:pt idx="0">
                  <c:v>7</c:v>
                </c:pt>
                <c:pt idx="1">
                  <c:v>6</c:v>
                </c:pt>
                <c:pt idx="2">
                  <c:v>8</c:v>
                </c:pt>
              </c:numCache>
            </c:numRef>
          </c:val>
          <c:extLst>
            <c:ext xmlns:c16="http://schemas.microsoft.com/office/drawing/2014/chart" uri="{C3380CC4-5D6E-409C-BE32-E72D297353CC}">
              <c16:uniqueId val="{00000005-A1FA-4776-934D-F266B0B4041A}"/>
            </c:ext>
          </c:extLst>
        </c:ser>
        <c:ser>
          <c:idx val="3"/>
          <c:order val="3"/>
          <c:tx>
            <c:strRef>
              <c:f>Sheet1!$E$1</c:f>
              <c:strCache>
                <c:ptCount val="1"/>
                <c:pt idx="0">
                  <c:v>Cleaner car only</c:v>
                </c:pt>
              </c:strCache>
            </c:strRef>
          </c:tx>
          <c:spPr>
            <a:pattFill prst="dkUpDiag">
              <a:fgClr>
                <a:srgbClr val="002060"/>
              </a:fgClr>
              <a:bgClr>
                <a:schemeClr val="bg1"/>
              </a:bgClr>
            </a:pattFill>
            <a:ln>
              <a:noFill/>
            </a:ln>
            <a:effectLst/>
          </c:spPr>
          <c:invertIfNegative val="0"/>
          <c:dLbls>
            <c:dLbl>
              <c:idx val="0"/>
              <c:layout>
                <c:manualLayout>
                  <c:x val="0"/>
                  <c:y val="-4.666666666666666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1FA-4776-934D-F266B0B4041A}"/>
                </c:ext>
              </c:extLst>
            </c:dLbl>
            <c:dLbl>
              <c:idx val="1"/>
              <c:layout>
                <c:manualLayout>
                  <c:x val="2.1505376344086021E-3"/>
                  <c:y val="-4.6666666666666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1FA-4776-934D-F266B0B4041A}"/>
                </c:ext>
              </c:extLst>
            </c:dLbl>
            <c:dLbl>
              <c:idx val="2"/>
              <c:layout>
                <c:manualLayout>
                  <c:x val="-1.5770427137676378E-16"/>
                  <c:y val="-5.00000000000000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1FA-4776-934D-F266B0B4041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Sheet1!$E$2:$E$4</c:f>
              <c:numCache>
                <c:formatCode>General</c:formatCode>
                <c:ptCount val="3"/>
                <c:pt idx="0">
                  <c:v>2</c:v>
                </c:pt>
                <c:pt idx="1">
                  <c:v>4</c:v>
                </c:pt>
                <c:pt idx="2">
                  <c:v>1</c:v>
                </c:pt>
              </c:numCache>
            </c:numRef>
          </c:val>
          <c:extLst>
            <c:ext xmlns:c16="http://schemas.microsoft.com/office/drawing/2014/chart" uri="{C3380CC4-5D6E-409C-BE32-E72D297353CC}">
              <c16:uniqueId val="{00000009-A1FA-4776-934D-F266B0B4041A}"/>
            </c:ext>
          </c:extLst>
        </c:ser>
        <c:ser>
          <c:idx val="4"/>
          <c:order val="4"/>
          <c:tx>
            <c:strRef>
              <c:f>Sheet1!$F$1</c:f>
              <c:strCache>
                <c:ptCount val="1"/>
                <c:pt idx="0">
                  <c:v>Conventional car only</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Sheet1!$F$2:$F$4</c:f>
              <c:numCache>
                <c:formatCode>General</c:formatCode>
                <c:ptCount val="3"/>
                <c:pt idx="0">
                  <c:v>13</c:v>
                </c:pt>
                <c:pt idx="1">
                  <c:v>12</c:v>
                </c:pt>
                <c:pt idx="2">
                  <c:v>13</c:v>
                </c:pt>
              </c:numCache>
            </c:numRef>
          </c:val>
          <c:extLst>
            <c:ext xmlns:c16="http://schemas.microsoft.com/office/drawing/2014/chart" uri="{C3380CC4-5D6E-409C-BE32-E72D297353CC}">
              <c16:uniqueId val="{0000000A-A1FA-4776-934D-F266B0B4041A}"/>
            </c:ext>
          </c:extLst>
        </c:ser>
        <c:ser>
          <c:idx val="5"/>
          <c:order val="5"/>
          <c:tx>
            <c:strRef>
              <c:f>Sheet1!$G$1</c:f>
              <c:strCache>
                <c:ptCount val="1"/>
                <c:pt idx="0">
                  <c:v>Other</c:v>
                </c:pt>
              </c:strCache>
            </c:strRef>
          </c:tx>
          <c:spPr>
            <a:solidFill>
              <a:schemeClr val="bg1">
                <a:lumMod val="65000"/>
              </a:schemeClr>
            </a:solidFill>
            <a:ln>
              <a:noFill/>
            </a:ln>
            <a:effectLst/>
          </c:spPr>
          <c:invertIfNegative val="0"/>
          <c:dLbls>
            <c:dLbl>
              <c:idx val="0"/>
              <c:layout>
                <c:manualLayout>
                  <c:x val="0"/>
                  <c:y val="-4.6666666666666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1FA-4776-934D-F266B0B4041A}"/>
                </c:ext>
              </c:extLst>
            </c:dLbl>
            <c:dLbl>
              <c:idx val="1"/>
              <c:delete val="1"/>
              <c:extLst>
                <c:ext xmlns:c15="http://schemas.microsoft.com/office/drawing/2012/chart" uri="{CE6537A1-D6FC-4f65-9D91-7224C49458BB}"/>
                <c:ext xmlns:c16="http://schemas.microsoft.com/office/drawing/2014/chart" uri="{C3380CC4-5D6E-409C-BE32-E72D297353CC}">
                  <c16:uniqueId val="{0000000C-A1FA-4776-934D-F266B0B4041A}"/>
                </c:ext>
              </c:extLst>
            </c:dLbl>
            <c:dLbl>
              <c:idx val="2"/>
              <c:layout>
                <c:manualLayout>
                  <c:x val="-1.5770427137676378E-16"/>
                  <c:y val="-5.00000000000000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1FA-4776-934D-F266B0B4041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Male (%)</c:v>
                </c:pt>
                <c:pt idx="2">
                  <c:v>Female (%)</c:v>
                </c:pt>
              </c:strCache>
            </c:strRef>
          </c:cat>
          <c:val>
            <c:numRef>
              <c:f>Sheet1!$G$2:$G$4</c:f>
              <c:numCache>
                <c:formatCode>General</c:formatCode>
                <c:ptCount val="3"/>
                <c:pt idx="0">
                  <c:v>1</c:v>
                </c:pt>
                <c:pt idx="1">
                  <c:v>0</c:v>
                </c:pt>
                <c:pt idx="2">
                  <c:v>3</c:v>
                </c:pt>
              </c:numCache>
            </c:numRef>
          </c:val>
          <c:extLst>
            <c:ext xmlns:c16="http://schemas.microsoft.com/office/drawing/2014/chart" uri="{C3380CC4-5D6E-409C-BE32-E72D297353CC}">
              <c16:uniqueId val="{0000000E-A1FA-4776-934D-F266B0B4041A}"/>
            </c:ext>
          </c:extLst>
        </c:ser>
        <c:dLbls>
          <c:dLblPos val="ctr"/>
          <c:showLegendKey val="0"/>
          <c:showVal val="1"/>
          <c:showCatName val="0"/>
          <c:showSerName val="0"/>
          <c:showPercent val="0"/>
          <c:showBubbleSize val="0"/>
        </c:dLbls>
        <c:gapWidth val="150"/>
        <c:overlap val="100"/>
        <c:axId val="664665048"/>
        <c:axId val="664662424"/>
      </c:barChart>
      <c:catAx>
        <c:axId val="664665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4662424"/>
        <c:crosses val="autoZero"/>
        <c:auto val="1"/>
        <c:lblAlgn val="ctr"/>
        <c:lblOffset val="100"/>
        <c:noMultiLvlLbl val="0"/>
      </c:catAx>
      <c:valAx>
        <c:axId val="664662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4665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Comparison of present and future commuter choices in Bristol by gender (percentages)</a:t>
            </a:r>
          </a:p>
        </c:rich>
      </c:tx>
      <c:layout>
        <c:manualLayout>
          <c:xMode val="edge"/>
          <c:yMode val="edge"/>
          <c:x val="0.12593440024542388"/>
          <c:y val="1.508981938005412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584687552353827E-2"/>
          <c:y val="0.16413208118751893"/>
          <c:w val="0.86829992948759693"/>
          <c:h val="0.63398868365753347"/>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Sheet1!$B$2:$B$7</c:f>
              <c:numCache>
                <c:formatCode>General</c:formatCode>
                <c:ptCount val="6"/>
              </c:numCache>
            </c:numRef>
          </c:val>
          <c:extLst>
            <c:ext xmlns:c16="http://schemas.microsoft.com/office/drawing/2014/chart" uri="{C3380CC4-5D6E-409C-BE32-E72D297353CC}">
              <c16:uniqueId val="{00000000-93BF-4969-8237-68537D822D6C}"/>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Sheet1!$C$2:$C$7</c:f>
              <c:numCache>
                <c:formatCode>General</c:formatCode>
                <c:ptCount val="6"/>
              </c:numCache>
            </c:numRef>
          </c:val>
          <c:extLst>
            <c:ext xmlns:c16="http://schemas.microsoft.com/office/drawing/2014/chart" uri="{C3380CC4-5D6E-409C-BE32-E72D297353CC}">
              <c16:uniqueId val="{00000001-93BF-4969-8237-68537D822D6C}"/>
            </c:ext>
          </c:extLst>
        </c:ser>
        <c:ser>
          <c:idx val="2"/>
          <c:order val="2"/>
          <c:tx>
            <c:strRef>
              <c:f>Sheet1!$D$1</c:f>
              <c:strCache>
                <c:ptCount val="1"/>
                <c:pt idx="0">
                  <c:v>Male (present)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Sheet1!$D$2:$D$7</c:f>
              <c:numCache>
                <c:formatCode>General</c:formatCode>
                <c:ptCount val="6"/>
                <c:pt idx="0">
                  <c:v>38</c:v>
                </c:pt>
                <c:pt idx="1">
                  <c:v>1</c:v>
                </c:pt>
                <c:pt idx="2">
                  <c:v>27</c:v>
                </c:pt>
                <c:pt idx="3">
                  <c:v>28</c:v>
                </c:pt>
                <c:pt idx="4">
                  <c:v>45</c:v>
                </c:pt>
              </c:numCache>
            </c:numRef>
          </c:val>
          <c:extLst>
            <c:ext xmlns:c16="http://schemas.microsoft.com/office/drawing/2014/chart" uri="{C3380CC4-5D6E-409C-BE32-E72D297353CC}">
              <c16:uniqueId val="{00000002-93BF-4969-8237-68537D822D6C}"/>
            </c:ext>
          </c:extLst>
        </c:ser>
        <c:ser>
          <c:idx val="3"/>
          <c:order val="3"/>
          <c:tx>
            <c:strRef>
              <c:f>Sheet1!$E$1</c:f>
              <c:strCache>
                <c:ptCount val="1"/>
                <c:pt idx="0">
                  <c:v>Male (future)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Sheet1!$E$2:$E$7</c:f>
              <c:numCache>
                <c:formatCode>General</c:formatCode>
                <c:ptCount val="6"/>
                <c:pt idx="0">
                  <c:v>18</c:v>
                </c:pt>
                <c:pt idx="1">
                  <c:v>9</c:v>
                </c:pt>
                <c:pt idx="2">
                  <c:v>38</c:v>
                </c:pt>
                <c:pt idx="3">
                  <c:v>24</c:v>
                </c:pt>
                <c:pt idx="4">
                  <c:v>51</c:v>
                </c:pt>
              </c:numCache>
            </c:numRef>
          </c:val>
          <c:extLst>
            <c:ext xmlns:c16="http://schemas.microsoft.com/office/drawing/2014/chart" uri="{C3380CC4-5D6E-409C-BE32-E72D297353CC}">
              <c16:uniqueId val="{00000003-93BF-4969-8237-68537D822D6C}"/>
            </c:ext>
          </c:extLst>
        </c:ser>
        <c:ser>
          <c:idx val="4"/>
          <c:order val="4"/>
          <c:tx>
            <c:strRef>
              <c:f>Sheet1!$F$1</c:f>
              <c:strCache>
                <c:ptCount val="1"/>
                <c:pt idx="0">
                  <c:v>Female (present)</c:v>
                </c:pt>
              </c:strCache>
            </c:strRef>
          </c:tx>
          <c:spPr>
            <a:solidFill>
              <a:srgbClr val="C00000">
                <a:alpha val="54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Sheet1!$F$2:$F$7</c:f>
              <c:numCache>
                <c:formatCode>General</c:formatCode>
                <c:ptCount val="6"/>
                <c:pt idx="0">
                  <c:v>50</c:v>
                </c:pt>
                <c:pt idx="1">
                  <c:v>0</c:v>
                </c:pt>
                <c:pt idx="2">
                  <c:v>28</c:v>
                </c:pt>
                <c:pt idx="3">
                  <c:v>33</c:v>
                </c:pt>
                <c:pt idx="4">
                  <c:v>27</c:v>
                </c:pt>
              </c:numCache>
            </c:numRef>
          </c:val>
          <c:extLst>
            <c:ext xmlns:c16="http://schemas.microsoft.com/office/drawing/2014/chart" uri="{C3380CC4-5D6E-409C-BE32-E72D297353CC}">
              <c16:uniqueId val="{00000004-93BF-4969-8237-68537D822D6C}"/>
            </c:ext>
          </c:extLst>
        </c:ser>
        <c:ser>
          <c:idx val="5"/>
          <c:order val="5"/>
          <c:tx>
            <c:strRef>
              <c:f>Sheet1!$G$1</c:f>
              <c:strCache>
                <c:ptCount val="1"/>
                <c:pt idx="0">
                  <c:v>Female (future)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Car</c:v>
                </c:pt>
                <c:pt idx="1">
                  <c:v>Cleaner car</c:v>
                </c:pt>
                <c:pt idx="2">
                  <c:v>Public transport</c:v>
                </c:pt>
                <c:pt idx="3">
                  <c:v>Walking</c:v>
                </c:pt>
                <c:pt idx="4">
                  <c:v>Cycling </c:v>
                </c:pt>
              </c:strCache>
            </c:strRef>
          </c:cat>
          <c:val>
            <c:numRef>
              <c:f>Sheet1!$G$2:$G$7</c:f>
              <c:numCache>
                <c:formatCode>General</c:formatCode>
                <c:ptCount val="6"/>
                <c:pt idx="0">
                  <c:v>21</c:v>
                </c:pt>
                <c:pt idx="1">
                  <c:v>3</c:v>
                </c:pt>
                <c:pt idx="2">
                  <c:v>44</c:v>
                </c:pt>
                <c:pt idx="3">
                  <c:v>28</c:v>
                </c:pt>
                <c:pt idx="4">
                  <c:v>35</c:v>
                </c:pt>
              </c:numCache>
            </c:numRef>
          </c:val>
          <c:extLst>
            <c:ext xmlns:c16="http://schemas.microsoft.com/office/drawing/2014/chart" uri="{C3380CC4-5D6E-409C-BE32-E72D297353CC}">
              <c16:uniqueId val="{00000005-93BF-4969-8237-68537D822D6C}"/>
            </c:ext>
          </c:extLst>
        </c:ser>
        <c:dLbls>
          <c:dLblPos val="outEnd"/>
          <c:showLegendKey val="0"/>
          <c:showVal val="1"/>
          <c:showCatName val="0"/>
          <c:showSerName val="0"/>
          <c:showPercent val="0"/>
          <c:showBubbleSize val="0"/>
        </c:dLbls>
        <c:gapWidth val="219"/>
        <c:overlap val="-27"/>
        <c:axId val="910511056"/>
        <c:axId val="910510400"/>
      </c:barChart>
      <c:catAx>
        <c:axId val="91051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0510400"/>
        <c:crosses val="autoZero"/>
        <c:auto val="1"/>
        <c:lblAlgn val="ctr"/>
        <c:lblOffset val="100"/>
        <c:noMultiLvlLbl val="0"/>
      </c:catAx>
      <c:valAx>
        <c:axId val="91051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Percentages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0511056"/>
        <c:crosses val="autoZero"/>
        <c:crossBetween val="between"/>
      </c:valAx>
      <c:spPr>
        <a:noFill/>
        <a:ln>
          <a:noFill/>
        </a:ln>
        <a:effectLst/>
      </c:spPr>
    </c:plotArea>
    <c:legend>
      <c:legendPos val="b"/>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Why are some people "entrenched" in their cars? (Percentages by gender)</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Women %</c:v>
                </c:pt>
              </c:strCache>
            </c:strRef>
          </c:tx>
          <c:spPr>
            <a:solidFill>
              <a:srgbClr val="C00000">
                <a:alpha val="57000"/>
              </a:srgbClr>
            </a:solidFill>
            <a:ln>
              <a:noFill/>
            </a:ln>
            <a:effectLst/>
          </c:spPr>
          <c:invertIfNegative val="0"/>
          <c:cat>
            <c:strRef>
              <c:f>Sheet1!$A$2:$A$9</c:f>
              <c:strCache>
                <c:ptCount val="8"/>
                <c:pt idx="0">
                  <c:v>Negative public transport</c:v>
                </c:pt>
                <c:pt idx="1">
                  <c:v>Costs</c:v>
                </c:pt>
                <c:pt idx="2">
                  <c:v>Convenient</c:v>
                </c:pt>
                <c:pt idx="3">
                  <c:v>Time/distance</c:v>
                </c:pt>
                <c:pt idx="4">
                  <c:v>Health</c:v>
                </c:pt>
                <c:pt idx="5">
                  <c:v>Family</c:v>
                </c:pt>
                <c:pt idx="6">
                  <c:v>Safety</c:v>
                </c:pt>
                <c:pt idx="7">
                  <c:v>Work</c:v>
                </c:pt>
              </c:strCache>
            </c:strRef>
          </c:cat>
          <c:val>
            <c:numRef>
              <c:f>Sheet1!$B$2:$B$9</c:f>
              <c:numCache>
                <c:formatCode>General</c:formatCode>
                <c:ptCount val="8"/>
                <c:pt idx="0">
                  <c:v>33.333329999999997</c:v>
                </c:pt>
                <c:pt idx="1">
                  <c:v>28.571429999999999</c:v>
                </c:pt>
                <c:pt idx="2">
                  <c:v>38.095239999999997</c:v>
                </c:pt>
                <c:pt idx="3">
                  <c:v>28.571429999999999</c:v>
                </c:pt>
                <c:pt idx="4">
                  <c:v>19.047619999999998</c:v>
                </c:pt>
                <c:pt idx="5">
                  <c:v>19.047619999999998</c:v>
                </c:pt>
                <c:pt idx="6">
                  <c:v>9.5238099999999992</c:v>
                </c:pt>
                <c:pt idx="7">
                  <c:v>4.7619049999999996</c:v>
                </c:pt>
              </c:numCache>
            </c:numRef>
          </c:val>
          <c:extLst>
            <c:ext xmlns:c16="http://schemas.microsoft.com/office/drawing/2014/chart" uri="{C3380CC4-5D6E-409C-BE32-E72D297353CC}">
              <c16:uniqueId val="{00000000-A4CA-420F-83ED-CD7D909206F8}"/>
            </c:ext>
          </c:extLst>
        </c:ser>
        <c:ser>
          <c:idx val="1"/>
          <c:order val="1"/>
          <c:tx>
            <c:strRef>
              <c:f>Sheet1!$C$1</c:f>
              <c:strCache>
                <c:ptCount val="1"/>
                <c:pt idx="0">
                  <c:v>Men %</c:v>
                </c:pt>
              </c:strCache>
            </c:strRef>
          </c:tx>
          <c:spPr>
            <a:solidFill>
              <a:schemeClr val="accent1">
                <a:lumMod val="60000"/>
                <a:lumOff val="40000"/>
              </a:schemeClr>
            </a:solidFill>
            <a:ln>
              <a:noFill/>
            </a:ln>
            <a:effectLst/>
          </c:spPr>
          <c:invertIfNegative val="0"/>
          <c:cat>
            <c:strRef>
              <c:f>Sheet1!$A$2:$A$9</c:f>
              <c:strCache>
                <c:ptCount val="8"/>
                <c:pt idx="0">
                  <c:v>Negative public transport</c:v>
                </c:pt>
                <c:pt idx="1">
                  <c:v>Costs</c:v>
                </c:pt>
                <c:pt idx="2">
                  <c:v>Convenient</c:v>
                </c:pt>
                <c:pt idx="3">
                  <c:v>Time/distance</c:v>
                </c:pt>
                <c:pt idx="4">
                  <c:v>Health</c:v>
                </c:pt>
                <c:pt idx="5">
                  <c:v>Family</c:v>
                </c:pt>
                <c:pt idx="6">
                  <c:v>Safety</c:v>
                </c:pt>
                <c:pt idx="7">
                  <c:v>Work</c:v>
                </c:pt>
              </c:strCache>
            </c:strRef>
          </c:cat>
          <c:val>
            <c:numRef>
              <c:f>Sheet1!$C$2:$C$9</c:f>
              <c:numCache>
                <c:formatCode>General</c:formatCode>
                <c:ptCount val="8"/>
                <c:pt idx="0">
                  <c:v>11.11111</c:v>
                </c:pt>
                <c:pt idx="1">
                  <c:v>11.11111</c:v>
                </c:pt>
                <c:pt idx="2">
                  <c:v>44.44444</c:v>
                </c:pt>
                <c:pt idx="3">
                  <c:v>22.22222</c:v>
                </c:pt>
                <c:pt idx="4">
                  <c:v>0</c:v>
                </c:pt>
                <c:pt idx="5">
                  <c:v>0</c:v>
                </c:pt>
                <c:pt idx="6">
                  <c:v>0</c:v>
                </c:pt>
                <c:pt idx="7">
                  <c:v>44.44444</c:v>
                </c:pt>
              </c:numCache>
            </c:numRef>
          </c:val>
          <c:extLst>
            <c:ext xmlns:c16="http://schemas.microsoft.com/office/drawing/2014/chart" uri="{C3380CC4-5D6E-409C-BE32-E72D297353CC}">
              <c16:uniqueId val="{00000001-A4CA-420F-83ED-CD7D909206F8}"/>
            </c:ext>
          </c:extLst>
        </c:ser>
        <c:dLbls>
          <c:showLegendKey val="0"/>
          <c:showVal val="0"/>
          <c:showCatName val="0"/>
          <c:showSerName val="0"/>
          <c:showPercent val="0"/>
          <c:showBubbleSize val="0"/>
        </c:dLbls>
        <c:gapWidth val="219"/>
        <c:overlap val="100"/>
        <c:axId val="979089160"/>
        <c:axId val="979087848"/>
      </c:barChart>
      <c:catAx>
        <c:axId val="97908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9087848"/>
        <c:crosses val="autoZero"/>
        <c:auto val="1"/>
        <c:lblAlgn val="ctr"/>
        <c:lblOffset val="100"/>
        <c:noMultiLvlLbl val="0"/>
      </c:catAx>
      <c:valAx>
        <c:axId val="979087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dirty="0"/>
                  <a:t>Percentage of "entrenched" respondents</a:t>
                </a:r>
              </a:p>
            </c:rich>
          </c:tx>
          <c:layout>
            <c:manualLayout>
              <c:xMode val="edge"/>
              <c:yMode val="edge"/>
              <c:x val="5.208333333333333E-3"/>
              <c:y val="0.1288968867596369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9089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BME commuter choice compared to all commuter choice (percentages)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Sheet1!$A$2</c:f>
              <c:strCache>
                <c:ptCount val="1"/>
                <c:pt idx="0">
                  <c:v>Public transport and active travel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commuters</c:v>
                </c:pt>
                <c:pt idx="1">
                  <c:v>White commuters</c:v>
                </c:pt>
                <c:pt idx="2">
                  <c:v>BME commuters</c:v>
                </c:pt>
              </c:strCache>
            </c:strRef>
          </c:cat>
          <c:val>
            <c:numRef>
              <c:f>Sheet1!$B$2:$D$2</c:f>
              <c:numCache>
                <c:formatCode>General</c:formatCode>
                <c:ptCount val="3"/>
                <c:pt idx="0">
                  <c:v>54</c:v>
                </c:pt>
                <c:pt idx="1">
                  <c:v>53</c:v>
                </c:pt>
                <c:pt idx="2">
                  <c:v>64</c:v>
                </c:pt>
              </c:numCache>
            </c:numRef>
          </c:val>
          <c:extLst>
            <c:ext xmlns:c16="http://schemas.microsoft.com/office/drawing/2014/chart" uri="{C3380CC4-5D6E-409C-BE32-E72D297353CC}">
              <c16:uniqueId val="{00000000-B981-4C63-AB39-A857C7040965}"/>
            </c:ext>
          </c:extLst>
        </c:ser>
        <c:ser>
          <c:idx val="1"/>
          <c:order val="1"/>
          <c:tx>
            <c:strRef>
              <c:f>Sheet1!$A$3</c:f>
              <c:strCache>
                <c:ptCount val="1"/>
                <c:pt idx="0">
                  <c:v>Conventional car and other modes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commuters</c:v>
                </c:pt>
                <c:pt idx="1">
                  <c:v>White commuters</c:v>
                </c:pt>
                <c:pt idx="2">
                  <c:v>BME commuters</c:v>
                </c:pt>
              </c:strCache>
            </c:strRef>
          </c:cat>
          <c:val>
            <c:numRef>
              <c:f>Sheet1!$B$3:$D$3</c:f>
              <c:numCache>
                <c:formatCode>General</c:formatCode>
                <c:ptCount val="3"/>
                <c:pt idx="0">
                  <c:v>17</c:v>
                </c:pt>
                <c:pt idx="1">
                  <c:v>17</c:v>
                </c:pt>
                <c:pt idx="2">
                  <c:v>15</c:v>
                </c:pt>
              </c:numCache>
            </c:numRef>
          </c:val>
          <c:extLst>
            <c:ext xmlns:c16="http://schemas.microsoft.com/office/drawing/2014/chart" uri="{C3380CC4-5D6E-409C-BE32-E72D297353CC}">
              <c16:uniqueId val="{00000001-B981-4C63-AB39-A857C7040965}"/>
            </c:ext>
          </c:extLst>
        </c:ser>
        <c:ser>
          <c:idx val="2"/>
          <c:order val="2"/>
          <c:tx>
            <c:strRef>
              <c:f>Sheet1!$A$4</c:f>
              <c:strCache>
                <c:ptCount val="1"/>
                <c:pt idx="0">
                  <c:v>Conventional car only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commuters</c:v>
                </c:pt>
                <c:pt idx="1">
                  <c:v>White commuters</c:v>
                </c:pt>
                <c:pt idx="2">
                  <c:v>BME commuters</c:v>
                </c:pt>
              </c:strCache>
            </c:strRef>
          </c:cat>
          <c:val>
            <c:numRef>
              <c:f>Sheet1!$B$4:$D$4</c:f>
              <c:numCache>
                <c:formatCode>General</c:formatCode>
                <c:ptCount val="3"/>
                <c:pt idx="0">
                  <c:v>29</c:v>
                </c:pt>
                <c:pt idx="1">
                  <c:v>31</c:v>
                </c:pt>
                <c:pt idx="2">
                  <c:v>21</c:v>
                </c:pt>
              </c:numCache>
            </c:numRef>
          </c:val>
          <c:extLst>
            <c:ext xmlns:c16="http://schemas.microsoft.com/office/drawing/2014/chart" uri="{C3380CC4-5D6E-409C-BE32-E72D297353CC}">
              <c16:uniqueId val="{00000002-B981-4C63-AB39-A857C7040965}"/>
            </c:ext>
          </c:extLst>
        </c:ser>
        <c:dLbls>
          <c:showLegendKey val="0"/>
          <c:showVal val="0"/>
          <c:showCatName val="0"/>
          <c:showSerName val="0"/>
          <c:showPercent val="0"/>
          <c:showBubbleSize val="0"/>
        </c:dLbls>
        <c:gapWidth val="219"/>
        <c:overlap val="100"/>
        <c:axId val="537750704"/>
        <c:axId val="537743488"/>
      </c:barChart>
      <c:catAx>
        <c:axId val="53775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7743488"/>
        <c:crosses val="autoZero"/>
        <c:auto val="1"/>
        <c:lblAlgn val="ctr"/>
        <c:lblOffset val="100"/>
        <c:noMultiLvlLbl val="0"/>
      </c:catAx>
      <c:valAx>
        <c:axId val="537743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7750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How do BME commuters want to travel in the future?</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Public transport or active travel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Sheet1!$B$2:$B$4</c:f>
              <c:numCache>
                <c:formatCode>General</c:formatCode>
                <c:ptCount val="3"/>
                <c:pt idx="0">
                  <c:v>74</c:v>
                </c:pt>
                <c:pt idx="1">
                  <c:v>76</c:v>
                </c:pt>
                <c:pt idx="2">
                  <c:v>65</c:v>
                </c:pt>
              </c:numCache>
            </c:numRef>
          </c:val>
          <c:extLst>
            <c:ext xmlns:c16="http://schemas.microsoft.com/office/drawing/2014/chart" uri="{C3380CC4-5D6E-409C-BE32-E72D297353CC}">
              <c16:uniqueId val="{00000000-2195-4739-A1A5-A9F1CED793A0}"/>
            </c:ext>
          </c:extLst>
        </c:ser>
        <c:ser>
          <c:idx val="1"/>
          <c:order val="1"/>
          <c:tx>
            <c:strRef>
              <c:f>Sheet1!$C$1</c:f>
              <c:strCache>
                <c:ptCount val="1"/>
                <c:pt idx="0">
                  <c:v>Conventional car and other modes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Sheet1!$C$2:$C$4</c:f>
              <c:numCache>
                <c:formatCode>General</c:formatCode>
                <c:ptCount val="3"/>
                <c:pt idx="0">
                  <c:v>7</c:v>
                </c:pt>
                <c:pt idx="1">
                  <c:v>7</c:v>
                </c:pt>
                <c:pt idx="2">
                  <c:v>10</c:v>
                </c:pt>
              </c:numCache>
            </c:numRef>
          </c:val>
          <c:extLst>
            <c:ext xmlns:c16="http://schemas.microsoft.com/office/drawing/2014/chart" uri="{C3380CC4-5D6E-409C-BE32-E72D297353CC}">
              <c16:uniqueId val="{00000001-2195-4739-A1A5-A9F1CED793A0}"/>
            </c:ext>
          </c:extLst>
        </c:ser>
        <c:ser>
          <c:idx val="2"/>
          <c:order val="2"/>
          <c:tx>
            <c:strRef>
              <c:f>Sheet1!$D$1</c:f>
              <c:strCache>
                <c:ptCount val="1"/>
                <c:pt idx="0">
                  <c:v>Conventional car only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Sheet1!$D$2:$D$4</c:f>
              <c:numCache>
                <c:formatCode>General</c:formatCode>
                <c:ptCount val="3"/>
                <c:pt idx="0">
                  <c:v>13</c:v>
                </c:pt>
                <c:pt idx="1">
                  <c:v>10</c:v>
                </c:pt>
                <c:pt idx="2">
                  <c:v>23</c:v>
                </c:pt>
              </c:numCache>
            </c:numRef>
          </c:val>
          <c:extLst>
            <c:ext xmlns:c16="http://schemas.microsoft.com/office/drawing/2014/chart" uri="{C3380CC4-5D6E-409C-BE32-E72D297353CC}">
              <c16:uniqueId val="{00000002-2195-4739-A1A5-A9F1CED793A0}"/>
            </c:ext>
          </c:extLst>
        </c:ser>
        <c:ser>
          <c:idx val="3"/>
          <c:order val="3"/>
          <c:tx>
            <c:strRef>
              <c:f>Sheet1!$E$1</c:f>
              <c:strCache>
                <c:ptCount val="1"/>
                <c:pt idx="0">
                  <c:v>Cleaner car only</c:v>
                </c:pt>
              </c:strCache>
            </c:strRef>
          </c:tx>
          <c:spPr>
            <a:pattFill prst="dkUpDiag">
              <a:fgClr>
                <a:schemeClr val="tx2"/>
              </a:fgClr>
              <a:bgClr>
                <a:schemeClr val="bg1"/>
              </a:bgClr>
            </a:pattFill>
            <a:ln>
              <a:noFill/>
            </a:ln>
            <a:effectLst/>
          </c:spPr>
          <c:invertIfNegative val="0"/>
          <c:dLbls>
            <c:dLbl>
              <c:idx val="0"/>
              <c:layout>
                <c:manualLayout>
                  <c:x val="-2.3148148148148147E-3"/>
                  <c:y val="-5.952380952380959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195-4739-A1A5-A9F1CED793A0}"/>
                </c:ext>
              </c:extLst>
            </c:dLbl>
            <c:dLbl>
              <c:idx val="1"/>
              <c:layout>
                <c:manualLayout>
                  <c:x val="-1.6975112544026657E-16"/>
                  <c:y val="-5.952380952380952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95-4739-A1A5-A9F1CED793A0}"/>
                </c:ext>
              </c:extLst>
            </c:dLbl>
            <c:dLbl>
              <c:idx val="2"/>
              <c:delete val="1"/>
              <c:extLst>
                <c:ext xmlns:c15="http://schemas.microsoft.com/office/drawing/2012/chart" uri="{CE6537A1-D6FC-4f65-9D91-7224C49458BB}"/>
                <c:ext xmlns:c16="http://schemas.microsoft.com/office/drawing/2014/chart" uri="{C3380CC4-5D6E-409C-BE32-E72D297353CC}">
                  <c16:uniqueId val="{00000005-2195-4739-A1A5-A9F1CED793A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Sheet1!$E$2:$E$4</c:f>
              <c:numCache>
                <c:formatCode>General</c:formatCode>
                <c:ptCount val="3"/>
                <c:pt idx="0">
                  <c:v>2</c:v>
                </c:pt>
                <c:pt idx="1">
                  <c:v>3</c:v>
                </c:pt>
                <c:pt idx="2">
                  <c:v>0</c:v>
                </c:pt>
              </c:numCache>
            </c:numRef>
          </c:val>
          <c:extLst>
            <c:ext xmlns:c16="http://schemas.microsoft.com/office/drawing/2014/chart" uri="{C3380CC4-5D6E-409C-BE32-E72D297353CC}">
              <c16:uniqueId val="{00000006-2195-4739-A1A5-A9F1CED793A0}"/>
            </c:ext>
          </c:extLst>
        </c:ser>
        <c:ser>
          <c:idx val="4"/>
          <c:order val="4"/>
          <c:tx>
            <c:strRef>
              <c:f>Sheet1!$F$1</c:f>
              <c:strCache>
                <c:ptCount val="1"/>
                <c:pt idx="0">
                  <c:v>Cleaner car and other modes</c:v>
                </c:pt>
              </c:strCache>
            </c:strRef>
          </c:tx>
          <c:spPr>
            <a:pattFill prst="dkUpDiag">
              <a:fgClr>
                <a:schemeClr val="accent6"/>
              </a:fgClr>
              <a:bgClr>
                <a:schemeClr val="bg1"/>
              </a:bgClr>
            </a:pattFill>
            <a:ln>
              <a:noFill/>
            </a:ln>
            <a:effectLst/>
          </c:spPr>
          <c:invertIfNegative val="0"/>
          <c:dLbls>
            <c:dLbl>
              <c:idx val="2"/>
              <c:layout>
                <c:manualLayout>
                  <c:x val="0"/>
                  <c:y val="-3.96825396825396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195-4739-A1A5-A9F1CED793A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Sheet1!$F$2:$F$4</c:f>
              <c:numCache>
                <c:formatCode>General</c:formatCode>
                <c:ptCount val="3"/>
                <c:pt idx="0">
                  <c:v>3</c:v>
                </c:pt>
                <c:pt idx="1">
                  <c:v>3</c:v>
                </c:pt>
                <c:pt idx="2">
                  <c:v>2</c:v>
                </c:pt>
              </c:numCache>
            </c:numRef>
          </c:val>
          <c:extLst>
            <c:ext xmlns:c16="http://schemas.microsoft.com/office/drawing/2014/chart" uri="{C3380CC4-5D6E-409C-BE32-E72D297353CC}">
              <c16:uniqueId val="{00000008-2195-4739-A1A5-A9F1CED793A0}"/>
            </c:ext>
          </c:extLst>
        </c:ser>
        <c:ser>
          <c:idx val="5"/>
          <c:order val="5"/>
          <c:tx>
            <c:strRef>
              <c:f>Sheet1!$G$1</c:f>
              <c:strCache>
                <c:ptCount val="1"/>
                <c:pt idx="0">
                  <c:v>Other</c:v>
                </c:pt>
              </c:strCache>
            </c:strRef>
          </c:tx>
          <c:spPr>
            <a:solidFill>
              <a:schemeClr val="bg1">
                <a:lumMod val="65000"/>
              </a:schemeClr>
            </a:solidFill>
            <a:ln>
              <a:noFill/>
            </a:ln>
            <a:effectLst/>
          </c:spPr>
          <c:invertIfNegative val="0"/>
          <c:dLbls>
            <c:dLbl>
              <c:idx val="0"/>
              <c:layout>
                <c:manualLayout>
                  <c:x val="0"/>
                  <c:y val="-5.952380952380959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195-4739-A1A5-A9F1CED793A0}"/>
                </c:ext>
              </c:extLst>
            </c:dLbl>
            <c:dLbl>
              <c:idx val="1"/>
              <c:layout>
                <c:manualLayout>
                  <c:x val="0"/>
                  <c:y val="-5.952380952380952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195-4739-A1A5-A9F1CED793A0}"/>
                </c:ext>
              </c:extLst>
            </c:dLbl>
            <c:dLbl>
              <c:idx val="2"/>
              <c:layout>
                <c:manualLayout>
                  <c:x val="0"/>
                  <c:y val="-5.95238095238095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195-4739-A1A5-A9F1CED793A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respondents %</c:v>
                </c:pt>
                <c:pt idx="1">
                  <c:v>White %</c:v>
                </c:pt>
                <c:pt idx="2">
                  <c:v>BME %</c:v>
                </c:pt>
              </c:strCache>
            </c:strRef>
          </c:cat>
          <c:val>
            <c:numRef>
              <c:f>Sheet1!$G$2:$G$4</c:f>
              <c:numCache>
                <c:formatCode>General</c:formatCode>
                <c:ptCount val="3"/>
                <c:pt idx="0">
                  <c:v>1</c:v>
                </c:pt>
                <c:pt idx="1">
                  <c:v>1</c:v>
                </c:pt>
                <c:pt idx="2">
                  <c:v>2</c:v>
                </c:pt>
              </c:numCache>
            </c:numRef>
          </c:val>
          <c:extLst>
            <c:ext xmlns:c16="http://schemas.microsoft.com/office/drawing/2014/chart" uri="{C3380CC4-5D6E-409C-BE32-E72D297353CC}">
              <c16:uniqueId val="{0000000C-2195-4739-A1A5-A9F1CED793A0}"/>
            </c:ext>
          </c:extLst>
        </c:ser>
        <c:dLbls>
          <c:dLblPos val="ctr"/>
          <c:showLegendKey val="0"/>
          <c:showVal val="1"/>
          <c:showCatName val="0"/>
          <c:showSerName val="0"/>
          <c:showPercent val="0"/>
          <c:showBubbleSize val="0"/>
        </c:dLbls>
        <c:gapWidth val="150"/>
        <c:overlap val="100"/>
        <c:axId val="792569944"/>
        <c:axId val="792566992"/>
      </c:barChart>
      <c:catAx>
        <c:axId val="792569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2566992"/>
        <c:crosses val="autoZero"/>
        <c:auto val="1"/>
        <c:lblAlgn val="ctr"/>
        <c:lblOffset val="100"/>
        <c:noMultiLvlLbl val="0"/>
      </c:catAx>
      <c:valAx>
        <c:axId val="792566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2569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How do people with different education levels commute in Bristol?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Public or active travel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level or above %</c:v>
                </c:pt>
                <c:pt idx="1">
                  <c:v>Below degree level qualifications %</c:v>
                </c:pt>
              </c:strCache>
            </c:strRef>
          </c:cat>
          <c:val>
            <c:numRef>
              <c:f>Sheet1!$B$2:$B$3</c:f>
              <c:numCache>
                <c:formatCode>General</c:formatCode>
                <c:ptCount val="2"/>
                <c:pt idx="0" formatCode="0">
                  <c:v>56.060606060606055</c:v>
                </c:pt>
                <c:pt idx="1">
                  <c:v>50</c:v>
                </c:pt>
              </c:numCache>
            </c:numRef>
          </c:val>
          <c:extLst>
            <c:ext xmlns:c16="http://schemas.microsoft.com/office/drawing/2014/chart" uri="{C3380CC4-5D6E-409C-BE32-E72D297353CC}">
              <c16:uniqueId val="{00000000-3BF4-4749-A938-E8FD4F0342C6}"/>
            </c:ext>
          </c:extLst>
        </c:ser>
        <c:ser>
          <c:idx val="1"/>
          <c:order val="1"/>
          <c:tx>
            <c:strRef>
              <c:f>Sheet1!$C$1</c:f>
              <c:strCache>
                <c:ptCount val="1"/>
                <c:pt idx="0">
                  <c:v>Car and other modes (including electric car)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level or above %</c:v>
                </c:pt>
                <c:pt idx="1">
                  <c:v>Below degree level qualifications %</c:v>
                </c:pt>
              </c:strCache>
            </c:strRef>
          </c:cat>
          <c:val>
            <c:numRef>
              <c:f>Sheet1!$C$2:$C$3</c:f>
              <c:numCache>
                <c:formatCode>General</c:formatCode>
                <c:ptCount val="2"/>
                <c:pt idx="0" formatCode="0">
                  <c:v>15.151515151515152</c:v>
                </c:pt>
                <c:pt idx="1">
                  <c:v>20</c:v>
                </c:pt>
              </c:numCache>
            </c:numRef>
          </c:val>
          <c:extLst>
            <c:ext xmlns:c16="http://schemas.microsoft.com/office/drawing/2014/chart" uri="{C3380CC4-5D6E-409C-BE32-E72D297353CC}">
              <c16:uniqueId val="{00000001-3BF4-4749-A938-E8FD4F0342C6}"/>
            </c:ext>
          </c:extLst>
        </c:ser>
        <c:ser>
          <c:idx val="2"/>
          <c:order val="2"/>
          <c:tx>
            <c:strRef>
              <c:f>Sheet1!$D$1</c:f>
              <c:strCache>
                <c:ptCount val="1"/>
                <c:pt idx="0">
                  <c:v>Conventional car only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level or above %</c:v>
                </c:pt>
                <c:pt idx="1">
                  <c:v>Below degree level qualifications %</c:v>
                </c:pt>
              </c:strCache>
            </c:strRef>
          </c:cat>
          <c:val>
            <c:numRef>
              <c:f>Sheet1!$D$2:$D$3</c:f>
              <c:numCache>
                <c:formatCode>General</c:formatCode>
                <c:ptCount val="2"/>
                <c:pt idx="0" formatCode="0">
                  <c:v>28.787878787878789</c:v>
                </c:pt>
                <c:pt idx="1">
                  <c:v>30</c:v>
                </c:pt>
              </c:numCache>
            </c:numRef>
          </c:val>
          <c:extLst>
            <c:ext xmlns:c16="http://schemas.microsoft.com/office/drawing/2014/chart" uri="{C3380CC4-5D6E-409C-BE32-E72D297353CC}">
              <c16:uniqueId val="{00000002-3BF4-4749-A938-E8FD4F0342C6}"/>
            </c:ext>
          </c:extLst>
        </c:ser>
        <c:ser>
          <c:idx val="3"/>
          <c:order val="3"/>
          <c:tx>
            <c:strRef>
              <c:f>Sheet1!$E$1</c:f>
              <c:strCache>
                <c:ptCount val="1"/>
                <c:pt idx="0">
                  <c:v>Cleaner car only</c:v>
                </c:pt>
              </c:strCache>
            </c:strRef>
          </c:tx>
          <c:spPr>
            <a:pattFill prst="dkUpDiag">
              <a:fgClr>
                <a:srgbClr val="002060"/>
              </a:fgClr>
              <a:bgClr>
                <a:schemeClr val="bg1"/>
              </a:bgClr>
            </a:pattFill>
            <a:ln>
              <a:noFill/>
            </a:ln>
            <a:effectLst/>
          </c:spPr>
          <c:invertIfNegative val="0"/>
          <c:dLbls>
            <c:dLbl>
              <c:idx val="1"/>
              <c:layout>
                <c:manualLayout>
                  <c:x val="2.3148148148148147E-3"/>
                  <c:y val="-7.93650793650793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F4-4749-A938-E8FD4F0342C6}"/>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Degree level or above %</c:v>
                </c:pt>
                <c:pt idx="1">
                  <c:v>Below degree level qualifications %</c:v>
                </c:pt>
              </c:strCache>
            </c:strRef>
          </c:cat>
          <c:val>
            <c:numRef>
              <c:f>Sheet1!$E$2:$E$3</c:f>
              <c:numCache>
                <c:formatCode>General</c:formatCode>
                <c:ptCount val="2"/>
                <c:pt idx="1">
                  <c:v>0.6</c:v>
                </c:pt>
              </c:numCache>
            </c:numRef>
          </c:val>
          <c:extLst>
            <c:ext xmlns:c16="http://schemas.microsoft.com/office/drawing/2014/chart" uri="{C3380CC4-5D6E-409C-BE32-E72D297353CC}">
              <c16:uniqueId val="{00000004-3BF4-4749-A938-E8FD4F0342C6}"/>
            </c:ext>
          </c:extLst>
        </c:ser>
        <c:dLbls>
          <c:dLblPos val="ctr"/>
          <c:showLegendKey val="0"/>
          <c:showVal val="1"/>
          <c:showCatName val="0"/>
          <c:showSerName val="0"/>
          <c:showPercent val="0"/>
          <c:showBubbleSize val="0"/>
        </c:dLbls>
        <c:gapWidth val="150"/>
        <c:overlap val="100"/>
        <c:axId val="423804760"/>
        <c:axId val="423806072"/>
      </c:barChart>
      <c:catAx>
        <c:axId val="42380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3806072"/>
        <c:crosses val="autoZero"/>
        <c:auto val="1"/>
        <c:lblAlgn val="ctr"/>
        <c:lblOffset val="100"/>
        <c:noMultiLvlLbl val="0"/>
      </c:catAx>
      <c:valAx>
        <c:axId val="423806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380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Negative public transport </cx:pt>
          <cx:pt idx="1">Time/ distance</cx:pt>
          <cx:pt idx="2">Don't have a bike</cx:pt>
          <cx:pt idx="3">Hills</cx:pt>
          <cx:pt idx="4">Other </cx:pt>
          <cx:pt idx="5">Cost </cx:pt>
          <cx:pt idx="6">Convenience</cx:pt>
          <cx:pt idx="7">Safety</cx:pt>
          <cx:pt idx="8">Poor health</cx:pt>
          <cx:pt idx="9">Work</cx:pt>
          <cx:pt idx="10">Lack of alternatives</cx:pt>
          <cx:pt idx="11">Shift patterns</cx:pt>
          <cx:pt idx="12">No / poor infrastructure</cx:pt>
          <cx:pt idx="13">Discomfort</cx:pt>
          <cx:pt idx="14">I like it</cx:pt>
          <cx:pt idx="15">Best option </cx:pt>
        </cx:lvl>
        <cx:lvl ptCount="0"/>
        <cx:lvl ptCount="0"/>
      </cx:strDim>
      <cx:numDim type="size">
        <cx:f>Sheet1!$B$2:$B$17</cx:f>
        <cx:lvl ptCount="16" formatCode="General">
          <cx:pt idx="0">44</cx:pt>
          <cx:pt idx="1">13</cx:pt>
          <cx:pt idx="2">2</cx:pt>
          <cx:pt idx="3">2</cx:pt>
          <cx:pt idx="4">3</cx:pt>
          <cx:pt idx="5">6</cx:pt>
          <cx:pt idx="6">8</cx:pt>
          <cx:pt idx="7">6</cx:pt>
          <cx:pt idx="8">3</cx:pt>
          <cx:pt idx="9">4</cx:pt>
          <cx:pt idx="10">2</cx:pt>
          <cx:pt idx="11">2</cx:pt>
          <cx:pt idx="12">2</cx:pt>
          <cx:pt idx="13">2</cx:pt>
          <cx:pt idx="14">1</cx:pt>
        </cx:lvl>
      </cx:numDim>
    </cx:data>
  </cx:chartData>
  <cx:chart>
    <cx:title pos="t" align="ctr" overlay="0">
      <cx:tx>
        <cx:rich>
          <a:bodyPr spcFirstLastPara="1" vertOverflow="ellipsis" wrap="square" lIns="0" tIns="0" rIns="0" bIns="0" anchor="ctr" anchorCtr="1"/>
          <a:lstStyle/>
          <a:p>
            <a:pPr rtl="0"/>
            <a:r>
              <a:rPr lang="en-US" sz="1600" b="0" i="0" baseline="0" dirty="0">
                <a:effectLst/>
                <a:latin typeface="Arial" panose="020B0604020202020204" pitchFamily="34" charset="0"/>
                <a:cs typeface="Arial" panose="020B0604020202020204" pitchFamily="34" charset="0"/>
              </a:rPr>
              <a:t>Why are car users that are "</a:t>
            </a:r>
            <a:r>
              <a:rPr lang="en-GB" sz="1600" b="0" i="0" baseline="0" dirty="0">
                <a:effectLst/>
                <a:latin typeface="Arial" panose="020B0604020202020204" pitchFamily="34" charset="0"/>
                <a:cs typeface="Arial" panose="020B0604020202020204" pitchFamily="34" charset="0"/>
              </a:rPr>
              <a:t>looking for positive change</a:t>
            </a:r>
            <a:r>
              <a:rPr lang="en-US" sz="1600" b="0" i="0" baseline="0" dirty="0">
                <a:effectLst/>
                <a:latin typeface="Arial" panose="020B0604020202020204" pitchFamily="34" charset="0"/>
                <a:cs typeface="Arial" panose="020B0604020202020204" pitchFamily="34" charset="0"/>
              </a:rPr>
              <a:t>" unable to switch to alternative modes of transport in Bristol?</a:t>
            </a:r>
            <a:endParaRPr lang="en-GB" sz="1600" dirty="0">
              <a:effectLst/>
              <a:latin typeface="Arial" panose="020B0604020202020204" pitchFamily="34" charset="0"/>
              <a:cs typeface="Arial" panose="020B0604020202020204" pitchFamily="34" charset="0"/>
            </a:endParaRPr>
          </a:p>
        </cx:rich>
      </cx:tx>
    </cx:title>
    <cx:plotArea>
      <cx:plotAreaRegion>
        <cx:series layoutId="treemap" uniqueId="{8912AB18-2C9A-45FE-8354-CD920FFF26ED}">
          <cx:tx>
            <cx:txData>
              <cx:f>Sheet1!$B$1</cx:f>
              <cx:v>Series1</cx:v>
            </cx:txData>
          </cx:tx>
          <cx:dataLabels>
            <cx:txPr>
              <a:bodyPr spcFirstLastPara="1" vertOverflow="ellipsis" wrap="square" lIns="0" tIns="0" rIns="0" bIns="0" anchor="ctr" anchorCtr="1">
                <a:spAutoFit/>
              </a:bodyPr>
              <a:lstStyle/>
              <a:p>
                <a:pPr>
                  <a:defRPr sz="1400">
                    <a:latin typeface="Arial" panose="020B0604020202020204" pitchFamily="34" charset="0"/>
                    <a:ea typeface="Arial" panose="020B0604020202020204" pitchFamily="34" charset="0"/>
                    <a:cs typeface="Arial" panose="020B0604020202020204" pitchFamily="34" charset="0"/>
                  </a:defRPr>
                </a:pPr>
                <a:endParaRPr lang="en-US" sz="1400">
                  <a:latin typeface="Arial" panose="020B0604020202020204" pitchFamily="34" charset="0"/>
                  <a:cs typeface="Arial" panose="020B0604020202020204" pitchFamily="34" charset="0"/>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Cost</cx:pt>
          <cx:pt idx="1">Convenient</cx:pt>
          <cx:pt idx="2">Time</cx:pt>
          <cx:pt idx="3">No choice</cx:pt>
          <cx:pt idx="4">Comfort </cx:pt>
          <cx:pt idx="5">No driving licence at the moment </cx:pt>
        </cx:lvl>
        <cx:lvl ptCount="16"/>
        <cx:lvl ptCount="16"/>
      </cx:strDim>
      <cx:numDim type="size">
        <cx:f>Sheet1!$D$2:$D$17</cx:f>
        <cx:lvl ptCount="16" formatCode="General">
          <cx:pt idx="0">3</cx:pt>
          <cx:pt idx="1">2</cx:pt>
          <cx:pt idx="2">1</cx:pt>
          <cx:pt idx="3">1</cx:pt>
          <cx:pt idx="4">2</cx:pt>
          <cx:pt idx="5">2</cx:pt>
        </cx:lvl>
      </cx:numDim>
    </cx:data>
  </cx:chartData>
  <cx:chart>
    <cx:title pos="t" align="ctr" overlay="0">
      <cx:tx>
        <cx:rich>
          <a:bodyPr spcFirstLastPara="1" vertOverflow="ellipsis" wrap="square" lIns="0" tIns="0" rIns="0" bIns="0" anchor="ctr" anchorCtr="1"/>
          <a:lstStyle/>
          <a:p>
            <a:pPr algn="ctr">
              <a:defRPr sz="2400"/>
            </a:pPr>
            <a:r>
              <a:rPr lang="en-US" sz="2400"/>
              <a:t>Why are BME commuters that are "getting worse" wanting to start using cars?</a:t>
            </a:r>
            <a:endParaRPr lang="en-US"/>
          </a:p>
        </cx:rich>
      </cx:tx>
    </cx:title>
    <cx:plotArea>
      <cx:plotAreaRegion>
        <cx:series layoutId="treemap" uniqueId="{3E5E0AD1-27E3-4AE3-8EE8-012E7CF7ABDB}">
          <cx:tx>
            <cx:txData>
              <cx:f>Sheet1!$D$1</cx:f>
              <cx:v>Series1</cx:v>
            </cx:txData>
          </cx:tx>
          <cx:dataLabels pos="inEnd">
            <cx:txPr>
              <a:bodyPr spcFirstLastPara="1" vertOverflow="ellipsis" wrap="square" lIns="0" tIns="0" rIns="0" bIns="0" anchor="ctr" anchorCtr="1">
                <a:spAutoFit/>
              </a:bodyPr>
              <a:lstStyle/>
              <a:p>
                <a:pPr>
                  <a:defRPr sz="1800"/>
                </a:pPr>
                <a:endParaRPr lang="en-US" sz="1800"/>
              </a:p>
            </cx:txPr>
            <cx:visibility seriesName="0" categoryName="1" value="1"/>
            <cx:separator>, </cx:separator>
          </cx:dataLabels>
          <cx:dataId val="0"/>
          <cx:layoutPr>
            <cx:parentLabelLayout val="overlapping"/>
          </cx:layoutPr>
        </cx:series>
      </cx:plotAreaRegion>
    </cx:plotArea>
    <cx:legend pos="t" align="ctr" overlay="0"/>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Negative public transport</cx:pt>
          <cx:pt idx="1">Cost </cx:pt>
          <cx:pt idx="2">Convenience</cx:pt>
          <cx:pt idx="3">Vehicle needed for work</cx:pt>
          <cx:pt idx="4">Time/distance</cx:pt>
          <cx:pt idx="5">Family commitments</cx:pt>
        </cx:lvl>
        <cx:lvl ptCount="16"/>
        <cx:lvl ptCount="16"/>
      </cx:strDim>
      <cx:numDim type="size">
        <cx:f>Sheet1!$D$2:$D$17</cx:f>
        <cx:lvl ptCount="16" formatCode="General">
          <cx:pt idx="0">3</cx:pt>
          <cx:pt idx="1">2</cx:pt>
          <cx:pt idx="2">1</cx:pt>
          <cx:pt idx="3">1</cx:pt>
          <cx:pt idx="4">2</cx:pt>
          <cx:pt idx="5">2</cx:pt>
        </cx:lvl>
      </cx:numDim>
    </cx:data>
  </cx:chartData>
  <cx:chart>
    <cx:title pos="t" align="ctr" overlay="0">
      <cx:tx>
        <cx:rich>
          <a:bodyPr spcFirstLastPara="1" vertOverflow="ellipsis" wrap="square" lIns="0" tIns="0" rIns="0" bIns="0" anchor="ctr" anchorCtr="1"/>
          <a:lstStyle/>
          <a:p>
            <a:pPr algn="ctr">
              <a:defRPr sz="1600"/>
            </a:pPr>
            <a:r>
              <a:rPr lang="en-US" sz="1600"/>
              <a:t>Why are BME car users that are "looking for positive change" unable to switch to alternative modes of transport in Bristol?</a:t>
            </a:r>
            <a:endParaRPr lang="en-US"/>
          </a:p>
        </cx:rich>
      </cx:tx>
    </cx:title>
    <cx:plotArea>
      <cx:plotAreaRegion>
        <cx:series layoutId="treemap" uniqueId="{23E3AC5A-06FE-41CD-9376-44308370E1B2}">
          <cx:tx>
            <cx:txData>
              <cx:f>Sheet1!$D$1</cx:f>
              <cx:v/>
            </cx:txData>
          </cx:tx>
          <cx:dataLabels pos="inEnd">
            <cx:txPr>
              <a:bodyPr spcFirstLastPara="1" vertOverflow="ellipsis" wrap="square" lIns="0" tIns="0" rIns="0" bIns="0" anchor="ctr" anchorCtr="1">
                <a:spAutoFit/>
              </a:bodyPr>
              <a:lstStyle/>
              <a:p>
                <a:pPr>
                  <a:defRPr sz="1800"/>
                </a:pPr>
                <a:endParaRPr lang="en-US" sz="1800"/>
              </a:p>
            </cx:txPr>
            <cx:visibility seriesName="0" categoryName="1" value="1"/>
            <cx:separator>, </cx:separator>
          </cx:dataLabels>
          <cx:dataId val="0"/>
          <cx:layoutPr>
            <cx:parentLabelLayout val="overlapping"/>
          </cx:layoutPr>
        </cx:series>
      </cx:plotAreaRegion>
    </cx:plotArea>
    <cx:legend pos="t" align="ctr" overlay="0"/>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Negative public transport</cx:pt>
          <cx:pt idx="1">Cost (non-public transport related)</cx:pt>
          <cx:pt idx="2">Convenience</cx:pt>
          <cx:pt idx="3">Time/distance</cx:pt>
          <cx:pt idx="4">Poor health</cx:pt>
          <cx:pt idx="5">Safety</cx:pt>
          <cx:pt idx="6">Work</cx:pt>
          <cx:pt idx="7">Family</cx:pt>
        </cx:lvl>
        <cx:lvl ptCount="0"/>
        <cx:lvl ptCount="0"/>
      </cx:strDim>
      <cx:numDim type="size">
        <cx:f>Sheet1!$B$2:$B$17</cx:f>
        <cx:lvl ptCount="16" formatCode="General">
          <cx:pt idx="0">12</cx:pt>
          <cx:pt idx="1">3</cx:pt>
          <cx:pt idx="2">3</cx:pt>
          <cx:pt idx="3">4</cx:pt>
          <cx:pt idx="4">1</cx:pt>
          <cx:pt idx="5">2</cx:pt>
          <cx:pt idx="6">3</cx:pt>
          <cx:pt idx="7">2</cx:pt>
        </cx:lvl>
      </cx:numDim>
    </cx:data>
  </cx:chartData>
  <cx:chart>
    <cx:title pos="t" align="ctr" overlay="0">
      <cx:tx>
        <cx:rich>
          <a:bodyPr spcFirstLastPara="1" vertOverflow="ellipsis" wrap="square" lIns="0" tIns="0" rIns="0" bIns="0" anchor="ctr" anchorCtr="1"/>
          <a:lstStyle/>
          <a:p>
            <a:pPr algn="ctr">
              <a:defRPr sz="1800"/>
            </a:pPr>
            <a:r>
              <a:rPr lang="en-US" sz="1800"/>
              <a:t>Reasons why people educated to below degree level who are looking for positive change are still using cars</a:t>
            </a:r>
            <a:endParaRPr lang="en-US"/>
          </a:p>
        </cx:rich>
      </cx:tx>
    </cx:title>
    <cx:plotArea>
      <cx:plotAreaRegion>
        <cx:series layoutId="treemap" uniqueId="{1D7C27A6-19C9-44A4-81BF-30A50C3CBF12}">
          <cx:tx>
            <cx:txData>
              <cx:f>Sheet1!$B$1</cx:f>
              <cx:v/>
            </cx:txData>
          </cx:tx>
          <cx:dataLabels pos="inEnd">
            <cx:txPr>
              <a:bodyPr spcFirstLastPara="1" vertOverflow="ellipsis" wrap="square" lIns="0" tIns="0" rIns="0" bIns="0" anchor="ctr" anchorCtr="1">
                <a:spAutoFit/>
              </a:bodyPr>
              <a:lstStyle/>
              <a:p>
                <a:pPr>
                  <a:defRPr sz="1800"/>
                </a:pPr>
                <a:endParaRPr lang="en-US" sz="1800"/>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Cost </cx:pt>
          <cx:pt idx="1">Old building/structurally difficult</cx:pt>
          <cx:pt idx="2">Do not own my home </cx:pt>
          <cx:pt idx="3">Other</cx:pt>
          <cx:pt idx="4">Future technology not available </cx:pt>
          <cx:pt idx="5">Not available in my location</cx:pt>
          <cx:pt idx="6">I don’t know what the options are</cx:pt>
          <cx:pt idx="7">I’m happy with what I currently have</cx:pt>
        </cx:lvl>
        <cx:lvl ptCount="0"/>
        <cx:lvl ptCount="0"/>
      </cx:strDim>
      <cx:numDim type="size">
        <cx:f>Sheet1!$B$2:$B$17</cx:f>
        <cx:lvl ptCount="16" formatCode="General">
          <cx:pt idx="0">15</cx:pt>
          <cx:pt idx="1">5</cx:pt>
          <cx:pt idx="2">3</cx:pt>
          <cx:pt idx="3">3</cx:pt>
          <cx:pt idx="4">2</cx:pt>
          <cx:pt idx="5">2</cx:pt>
          <cx:pt idx="6">1</cx:pt>
          <cx:pt idx="7">1</cx:pt>
        </cx:lvl>
      </cx:numDim>
    </cx:data>
  </cx:chartData>
  <cx:chart>
    <cx:title pos="t" align="ctr" overlay="0">
      <cx:tx>
        <cx:rich>
          <a:bodyPr spcFirstLastPara="1" vertOverflow="ellipsis" horzOverflow="overflow" wrap="square" lIns="0" tIns="0" rIns="0" bIns="0" anchor="ctr" anchorCtr="1"/>
          <a:lstStyle/>
          <a:p>
            <a:pPr rtl="0" eaLnBrk="1" fontAlgn="auto" latinLnBrk="0" hangingPunct="1"/>
            <a:r>
              <a:rPr lang="en-US" sz="1800" dirty="0">
                <a:effectLst/>
                <a:latin typeface="Arial" panose="020B0604020202020204" pitchFamily="34" charset="0"/>
                <a:cs typeface="Arial" panose="020B0604020202020204" pitchFamily="34" charset="0"/>
              </a:rPr>
              <a:t>Why are people that are "</a:t>
            </a:r>
            <a:r>
              <a:rPr lang="en-GB" sz="1800" dirty="0">
                <a:effectLst/>
                <a:latin typeface="Arial" panose="020B0604020202020204" pitchFamily="34" charset="0"/>
                <a:cs typeface="Arial" panose="020B0604020202020204" pitchFamily="34" charset="0"/>
              </a:rPr>
              <a:t>looking for positive change</a:t>
            </a:r>
            <a:r>
              <a:rPr lang="en-US" sz="1800" dirty="0">
                <a:effectLst/>
                <a:latin typeface="Arial" panose="020B0604020202020204" pitchFamily="34" charset="0"/>
                <a:cs typeface="Arial" panose="020B0604020202020204" pitchFamily="34" charset="0"/>
              </a:rPr>
              <a:t>" unable to switch to alternative home heating in Bristol?</a:t>
            </a:r>
            <a:endParaRPr lang="en-GB" sz="1800" dirty="0">
              <a:effectLst/>
              <a:latin typeface="Arial" panose="020B0604020202020204" pitchFamily="34" charset="0"/>
              <a:cs typeface="Arial" panose="020B0604020202020204" pitchFamily="34" charset="0"/>
            </a:endParaRPr>
          </a:p>
        </cx:rich>
      </cx:tx>
    </cx:title>
    <cx:plotArea>
      <cx:plotAreaRegion>
        <cx:series layoutId="treemap" uniqueId="{FF83908C-078E-430A-A9FD-E7D8E03BDC71}">
          <cx:tx>
            <cx:txData>
              <cx:f>Sheet1!$B$1</cx:f>
              <cx:v>No. of responses</cx:v>
            </cx:txData>
          </cx:tx>
          <cx:dataLabels pos="inEnd">
            <cx:txPr>
              <a:bodyPr spcFirstLastPara="1" vertOverflow="ellipsis" wrap="square" lIns="0" tIns="0" rIns="0" bIns="0" anchor="ctr" anchorCtr="1"/>
              <a:lstStyle/>
              <a:p>
                <a:pPr>
                  <a:defRPr sz="1600">
                    <a:latin typeface="Arial" panose="020B0604020202020204" pitchFamily="34" charset="0"/>
                    <a:ea typeface="Arial" panose="020B0604020202020204" pitchFamily="34" charset="0"/>
                    <a:cs typeface="Arial" panose="020B0604020202020204" pitchFamily="34" charset="0"/>
                  </a:defRPr>
                </a:pPr>
                <a:endParaRPr lang="en-US" sz="1600">
                  <a:latin typeface="Arial" panose="020B0604020202020204" pitchFamily="34" charset="0"/>
                  <a:cs typeface="Arial" panose="020B0604020202020204" pitchFamily="34" charset="0"/>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1.emf"/></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emf"/></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BCBBB-C4E6-4F8A-AC2E-5B1C981889AD}" type="doc">
      <dgm:prSet loTypeId="urn:microsoft.com/office/officeart/2005/8/layout/hList7" loCatId="process" qsTypeId="urn:microsoft.com/office/officeart/2005/8/quickstyle/simple1" qsCatId="simple" csTypeId="urn:microsoft.com/office/officeart/2005/8/colors/accent6_2" csCatId="accent6" phldr="1"/>
      <dgm:spPr/>
    </dgm:pt>
    <dgm:pt modelId="{F68987FE-5EDF-45AC-A6BB-D9FCCC975A5D}">
      <dgm:prSet phldrT="[Text]" custT="1"/>
      <dgm:spPr/>
      <dgm:t>
        <a:bodyPr/>
        <a:lstStyle/>
        <a:p>
          <a:r>
            <a:rPr lang="en-GB" sz="1600" dirty="0"/>
            <a:t>WP3</a:t>
          </a:r>
        </a:p>
        <a:p>
          <a:r>
            <a:rPr lang="en-GB" sz="1600" dirty="0"/>
            <a:t>Benchmarking behaviour</a:t>
          </a:r>
        </a:p>
      </dgm:t>
    </dgm:pt>
    <dgm:pt modelId="{90F862CE-5E44-431A-A93E-4D9D9FA9CF87}" type="parTrans" cxnId="{047AF7E1-0CDC-4C4F-87F0-76856E00EB41}">
      <dgm:prSet/>
      <dgm:spPr/>
      <dgm:t>
        <a:bodyPr/>
        <a:lstStyle/>
        <a:p>
          <a:endParaRPr lang="en-GB"/>
        </a:p>
      </dgm:t>
    </dgm:pt>
    <dgm:pt modelId="{F95435F1-4509-48D7-BE15-CCA856BF7738}" type="sibTrans" cxnId="{047AF7E1-0CDC-4C4F-87F0-76856E00EB41}">
      <dgm:prSet/>
      <dgm:spPr/>
      <dgm:t>
        <a:bodyPr/>
        <a:lstStyle/>
        <a:p>
          <a:endParaRPr lang="en-GB"/>
        </a:p>
      </dgm:t>
    </dgm:pt>
    <dgm:pt modelId="{5594A9BC-282F-4269-A2AB-3DEE4F557785}">
      <dgm:prSet phldrT="[Text]" custT="1"/>
      <dgm:spPr/>
      <dgm:t>
        <a:bodyPr/>
        <a:lstStyle/>
        <a:p>
          <a:r>
            <a:rPr lang="en-GB" sz="1600" dirty="0"/>
            <a:t>WP5</a:t>
          </a:r>
        </a:p>
        <a:p>
          <a:r>
            <a:rPr lang="en-GB" sz="1600" dirty="0"/>
            <a:t>Quantification of baseline</a:t>
          </a:r>
        </a:p>
      </dgm:t>
    </dgm:pt>
    <dgm:pt modelId="{131C6E09-C61B-49AA-8DB2-4BFF1A308CAE}" type="parTrans" cxnId="{90B94E9A-AD3F-4EF8-B7EA-2B624BC88E04}">
      <dgm:prSet/>
      <dgm:spPr/>
      <dgm:t>
        <a:bodyPr/>
        <a:lstStyle/>
        <a:p>
          <a:endParaRPr lang="en-GB"/>
        </a:p>
      </dgm:t>
    </dgm:pt>
    <dgm:pt modelId="{EADEFB66-99A8-40A0-8390-08C0E9E241FA}" type="sibTrans" cxnId="{90B94E9A-AD3F-4EF8-B7EA-2B624BC88E04}">
      <dgm:prSet/>
      <dgm:spPr/>
      <dgm:t>
        <a:bodyPr/>
        <a:lstStyle/>
        <a:p>
          <a:endParaRPr lang="en-GB"/>
        </a:p>
      </dgm:t>
    </dgm:pt>
    <dgm:pt modelId="{E8E17625-323B-40CF-AAF9-07D199F34860}">
      <dgm:prSet phldrT="[Text]" custT="1"/>
      <dgm:spPr/>
      <dgm:t>
        <a:bodyPr/>
        <a:lstStyle/>
        <a:p>
          <a:r>
            <a:rPr lang="en-GB" sz="1600" dirty="0"/>
            <a:t>WP6</a:t>
          </a:r>
        </a:p>
        <a:p>
          <a:r>
            <a:rPr lang="en-GB" sz="1600" dirty="0"/>
            <a:t>Assessment of Policy</a:t>
          </a:r>
        </a:p>
      </dgm:t>
    </dgm:pt>
    <dgm:pt modelId="{E4ABDA50-81E0-4838-8FAB-6D30BEE4E9C4}" type="parTrans" cxnId="{48CCAB26-46F4-47C4-9B6B-05DAEF081E89}">
      <dgm:prSet/>
      <dgm:spPr/>
      <dgm:t>
        <a:bodyPr/>
        <a:lstStyle/>
        <a:p>
          <a:endParaRPr lang="en-GB"/>
        </a:p>
      </dgm:t>
    </dgm:pt>
    <dgm:pt modelId="{36A9C3C2-D4DE-4624-B943-3DAA0093DF39}" type="sibTrans" cxnId="{48CCAB26-46F4-47C4-9B6B-05DAEF081E89}">
      <dgm:prSet/>
      <dgm:spPr/>
      <dgm:t>
        <a:bodyPr/>
        <a:lstStyle/>
        <a:p>
          <a:endParaRPr lang="en-GB"/>
        </a:p>
      </dgm:t>
    </dgm:pt>
    <dgm:pt modelId="{0B957572-4022-428C-960C-5B2551928BCE}" type="pres">
      <dgm:prSet presAssocID="{61BBCBBB-C4E6-4F8A-AC2E-5B1C981889AD}" presName="Name0" presStyleCnt="0">
        <dgm:presLayoutVars>
          <dgm:dir/>
          <dgm:resizeHandles val="exact"/>
        </dgm:presLayoutVars>
      </dgm:prSet>
      <dgm:spPr/>
    </dgm:pt>
    <dgm:pt modelId="{DA333E4C-BA83-48ED-A855-9829B4D6C491}" type="pres">
      <dgm:prSet presAssocID="{61BBCBBB-C4E6-4F8A-AC2E-5B1C981889AD}" presName="fgShape" presStyleLbl="fgShp" presStyleIdx="0" presStyleCnt="1"/>
      <dgm:spPr/>
    </dgm:pt>
    <dgm:pt modelId="{6F31106F-7276-4755-9AFB-E80BC4DC9D4D}" type="pres">
      <dgm:prSet presAssocID="{61BBCBBB-C4E6-4F8A-AC2E-5B1C981889AD}" presName="linComp" presStyleCnt="0"/>
      <dgm:spPr/>
    </dgm:pt>
    <dgm:pt modelId="{3467B5C9-0107-46E0-A5FA-05CAE83FBF51}" type="pres">
      <dgm:prSet presAssocID="{F68987FE-5EDF-45AC-A6BB-D9FCCC975A5D}" presName="compNode" presStyleCnt="0"/>
      <dgm:spPr/>
    </dgm:pt>
    <dgm:pt modelId="{0AD603AF-BC5D-4840-B12B-95A77C0965E7}" type="pres">
      <dgm:prSet presAssocID="{F68987FE-5EDF-45AC-A6BB-D9FCCC975A5D}" presName="bkgdShape" presStyleLbl="node1" presStyleIdx="0" presStyleCnt="3" custLinFactNeighborX="-2993" custLinFactNeighborY="-32"/>
      <dgm:spPr/>
      <dgm:t>
        <a:bodyPr/>
        <a:lstStyle/>
        <a:p>
          <a:endParaRPr lang="en-US"/>
        </a:p>
      </dgm:t>
    </dgm:pt>
    <dgm:pt modelId="{8A28CBA4-4CA1-4897-A2C2-81D23FE4D8C2}" type="pres">
      <dgm:prSet presAssocID="{F68987FE-5EDF-45AC-A6BB-D9FCCC975A5D}" presName="nodeTx" presStyleLbl="node1" presStyleIdx="0" presStyleCnt="3">
        <dgm:presLayoutVars>
          <dgm:bulletEnabled val="1"/>
        </dgm:presLayoutVars>
      </dgm:prSet>
      <dgm:spPr/>
      <dgm:t>
        <a:bodyPr/>
        <a:lstStyle/>
        <a:p>
          <a:endParaRPr lang="en-US"/>
        </a:p>
      </dgm:t>
    </dgm:pt>
    <dgm:pt modelId="{8DAC872E-668C-43B1-B51A-FB37586053C8}" type="pres">
      <dgm:prSet presAssocID="{F68987FE-5EDF-45AC-A6BB-D9FCCC975A5D}" presName="invisiNode" presStyleLbl="node1" presStyleIdx="0" presStyleCnt="3"/>
      <dgm:spPr/>
    </dgm:pt>
    <dgm:pt modelId="{4533A4F1-768B-428A-BAB4-73E932EFACA9}" type="pres">
      <dgm:prSet presAssocID="{F68987FE-5EDF-45AC-A6BB-D9FCCC975A5D}" presName="imagNode" presStyleLbl="fgImgPlace1" presStyleIdx="0" presStyleCnt="3"/>
      <dgm:spPr>
        <a:blipFill rotWithShape="1">
          <a:blip xmlns:r="http://schemas.openxmlformats.org/officeDocument/2006/relationships" r:embed="rId1"/>
          <a:stretch>
            <a:fillRect/>
          </a:stretch>
        </a:blipFill>
      </dgm:spPr>
    </dgm:pt>
    <dgm:pt modelId="{43CA30CE-3547-4779-8D3C-62E5DFD22924}" type="pres">
      <dgm:prSet presAssocID="{F95435F1-4509-48D7-BE15-CCA856BF7738}" presName="sibTrans" presStyleLbl="sibTrans2D1" presStyleIdx="0" presStyleCnt="0"/>
      <dgm:spPr/>
      <dgm:t>
        <a:bodyPr/>
        <a:lstStyle/>
        <a:p>
          <a:endParaRPr lang="en-US"/>
        </a:p>
      </dgm:t>
    </dgm:pt>
    <dgm:pt modelId="{AAE17A5B-9063-433A-A3E9-C1EC5B45A7E8}" type="pres">
      <dgm:prSet presAssocID="{5594A9BC-282F-4269-A2AB-3DEE4F557785}" presName="compNode" presStyleCnt="0"/>
      <dgm:spPr/>
    </dgm:pt>
    <dgm:pt modelId="{39D009C6-C061-44A2-9B26-0289FF46CE8D}" type="pres">
      <dgm:prSet presAssocID="{5594A9BC-282F-4269-A2AB-3DEE4F557785}" presName="bkgdShape" presStyleLbl="node1" presStyleIdx="1" presStyleCnt="3"/>
      <dgm:spPr/>
      <dgm:t>
        <a:bodyPr/>
        <a:lstStyle/>
        <a:p>
          <a:endParaRPr lang="en-US"/>
        </a:p>
      </dgm:t>
    </dgm:pt>
    <dgm:pt modelId="{091C7A5B-26C3-49FD-8D5D-6ACDC6E73D9A}" type="pres">
      <dgm:prSet presAssocID="{5594A9BC-282F-4269-A2AB-3DEE4F557785}" presName="nodeTx" presStyleLbl="node1" presStyleIdx="1" presStyleCnt="3">
        <dgm:presLayoutVars>
          <dgm:bulletEnabled val="1"/>
        </dgm:presLayoutVars>
      </dgm:prSet>
      <dgm:spPr/>
      <dgm:t>
        <a:bodyPr/>
        <a:lstStyle/>
        <a:p>
          <a:endParaRPr lang="en-US"/>
        </a:p>
      </dgm:t>
    </dgm:pt>
    <dgm:pt modelId="{1EB723D3-0365-4922-8B81-B73DD5306025}" type="pres">
      <dgm:prSet presAssocID="{5594A9BC-282F-4269-A2AB-3DEE4F557785}" presName="invisiNode" presStyleLbl="node1" presStyleIdx="1" presStyleCnt="3"/>
      <dgm:spPr/>
    </dgm:pt>
    <dgm:pt modelId="{E86B164B-E56A-4EBF-8263-BEFD2D193CFA}" type="pres">
      <dgm:prSet presAssocID="{5594A9BC-282F-4269-A2AB-3DEE4F557785}" presName="imagNode" presStyleLbl="fgImgPlace1" presStyleIdx="1" presStyleCnt="3"/>
      <dgm:spPr>
        <a:blipFill rotWithShape="1">
          <a:blip xmlns:r="http://schemas.openxmlformats.org/officeDocument/2006/relationships" r:embed="rId2"/>
          <a:stretch>
            <a:fillRect/>
          </a:stretch>
        </a:blipFill>
      </dgm:spPr>
    </dgm:pt>
    <dgm:pt modelId="{60AFCEF1-21AA-469D-803A-2AC55E962987}" type="pres">
      <dgm:prSet presAssocID="{EADEFB66-99A8-40A0-8390-08C0E9E241FA}" presName="sibTrans" presStyleLbl="sibTrans2D1" presStyleIdx="0" presStyleCnt="0"/>
      <dgm:spPr/>
      <dgm:t>
        <a:bodyPr/>
        <a:lstStyle/>
        <a:p>
          <a:endParaRPr lang="en-US"/>
        </a:p>
      </dgm:t>
    </dgm:pt>
    <dgm:pt modelId="{E5C7FA3D-AF09-46F0-9CDC-0CAD3B2897EB}" type="pres">
      <dgm:prSet presAssocID="{E8E17625-323B-40CF-AAF9-07D199F34860}" presName="compNode" presStyleCnt="0"/>
      <dgm:spPr/>
    </dgm:pt>
    <dgm:pt modelId="{DFDE82BE-A899-4F9B-9758-09FC2D500286}" type="pres">
      <dgm:prSet presAssocID="{E8E17625-323B-40CF-AAF9-07D199F34860}" presName="bkgdShape" presStyleLbl="node1" presStyleIdx="2" presStyleCnt="3" custLinFactNeighborX="-1327" custLinFactNeighborY="-7825"/>
      <dgm:spPr/>
      <dgm:t>
        <a:bodyPr/>
        <a:lstStyle/>
        <a:p>
          <a:endParaRPr lang="en-US"/>
        </a:p>
      </dgm:t>
    </dgm:pt>
    <dgm:pt modelId="{BFFD048F-E190-42AC-9BDC-7626BDC2F41F}" type="pres">
      <dgm:prSet presAssocID="{E8E17625-323B-40CF-AAF9-07D199F34860}" presName="nodeTx" presStyleLbl="node1" presStyleIdx="2" presStyleCnt="3">
        <dgm:presLayoutVars>
          <dgm:bulletEnabled val="1"/>
        </dgm:presLayoutVars>
      </dgm:prSet>
      <dgm:spPr/>
      <dgm:t>
        <a:bodyPr/>
        <a:lstStyle/>
        <a:p>
          <a:endParaRPr lang="en-US"/>
        </a:p>
      </dgm:t>
    </dgm:pt>
    <dgm:pt modelId="{6BFBD7EE-F24C-47EC-B9CD-93406220B6C1}" type="pres">
      <dgm:prSet presAssocID="{E8E17625-323B-40CF-AAF9-07D199F34860}" presName="invisiNode" presStyleLbl="node1" presStyleIdx="2" presStyleCnt="3"/>
      <dgm:spPr/>
    </dgm:pt>
    <dgm:pt modelId="{2337B1CC-0B10-413F-9027-119E6E8D0B9C}" type="pres">
      <dgm:prSet presAssocID="{E8E17625-323B-40CF-AAF9-07D199F34860}" presName="imagNode" presStyleLbl="fgImgPlace1" presStyleIdx="2" presStyleCnt="3"/>
      <dgm:spPr>
        <a:blipFill rotWithShape="1">
          <a:blip xmlns:r="http://schemas.openxmlformats.org/officeDocument/2006/relationships" r:embed="rId3"/>
          <a:stretch>
            <a:fillRect/>
          </a:stretch>
        </a:blipFill>
      </dgm:spPr>
    </dgm:pt>
  </dgm:ptLst>
  <dgm:cxnLst>
    <dgm:cxn modelId="{144A78C0-08F6-B448-AAE2-DF61C4C4568F}" type="presOf" srcId="{5594A9BC-282F-4269-A2AB-3DEE4F557785}" destId="{091C7A5B-26C3-49FD-8D5D-6ACDC6E73D9A}" srcOrd="1" destOrd="0" presId="urn:microsoft.com/office/officeart/2005/8/layout/hList7"/>
    <dgm:cxn modelId="{DA5AB3F2-66D3-4C45-8C8B-18F48233B19E}" type="presOf" srcId="{E8E17625-323B-40CF-AAF9-07D199F34860}" destId="{BFFD048F-E190-42AC-9BDC-7626BDC2F41F}" srcOrd="1" destOrd="0" presId="urn:microsoft.com/office/officeart/2005/8/layout/hList7"/>
    <dgm:cxn modelId="{7D01A4AB-7E9C-FE42-8976-3479CFD1EF26}" type="presOf" srcId="{F68987FE-5EDF-45AC-A6BB-D9FCCC975A5D}" destId="{0AD603AF-BC5D-4840-B12B-95A77C0965E7}" srcOrd="0" destOrd="0" presId="urn:microsoft.com/office/officeart/2005/8/layout/hList7"/>
    <dgm:cxn modelId="{4D5F87AB-7669-7542-B851-5B347973E5F0}" type="presOf" srcId="{61BBCBBB-C4E6-4F8A-AC2E-5B1C981889AD}" destId="{0B957572-4022-428C-960C-5B2551928BCE}" srcOrd="0" destOrd="0" presId="urn:microsoft.com/office/officeart/2005/8/layout/hList7"/>
    <dgm:cxn modelId="{047AF7E1-0CDC-4C4F-87F0-76856E00EB41}" srcId="{61BBCBBB-C4E6-4F8A-AC2E-5B1C981889AD}" destId="{F68987FE-5EDF-45AC-A6BB-D9FCCC975A5D}" srcOrd="0" destOrd="0" parTransId="{90F862CE-5E44-431A-A93E-4D9D9FA9CF87}" sibTransId="{F95435F1-4509-48D7-BE15-CCA856BF7738}"/>
    <dgm:cxn modelId="{90B94E9A-AD3F-4EF8-B7EA-2B624BC88E04}" srcId="{61BBCBBB-C4E6-4F8A-AC2E-5B1C981889AD}" destId="{5594A9BC-282F-4269-A2AB-3DEE4F557785}" srcOrd="1" destOrd="0" parTransId="{131C6E09-C61B-49AA-8DB2-4BFF1A308CAE}" sibTransId="{EADEFB66-99A8-40A0-8390-08C0E9E241FA}"/>
    <dgm:cxn modelId="{48CCAB26-46F4-47C4-9B6B-05DAEF081E89}" srcId="{61BBCBBB-C4E6-4F8A-AC2E-5B1C981889AD}" destId="{E8E17625-323B-40CF-AAF9-07D199F34860}" srcOrd="2" destOrd="0" parTransId="{E4ABDA50-81E0-4838-8FAB-6D30BEE4E9C4}" sibTransId="{36A9C3C2-D4DE-4624-B943-3DAA0093DF39}"/>
    <dgm:cxn modelId="{7892D761-D449-3048-A513-B0BDCDB4BCFF}" type="presOf" srcId="{5594A9BC-282F-4269-A2AB-3DEE4F557785}" destId="{39D009C6-C061-44A2-9B26-0289FF46CE8D}" srcOrd="0" destOrd="0" presId="urn:microsoft.com/office/officeart/2005/8/layout/hList7"/>
    <dgm:cxn modelId="{99756829-4C0D-8C4B-9F94-0C37B0F31DC4}" type="presOf" srcId="{F95435F1-4509-48D7-BE15-CCA856BF7738}" destId="{43CA30CE-3547-4779-8D3C-62E5DFD22924}" srcOrd="0" destOrd="0" presId="urn:microsoft.com/office/officeart/2005/8/layout/hList7"/>
    <dgm:cxn modelId="{458F7293-6B0F-784B-BA98-3CCD9B04E790}" type="presOf" srcId="{F68987FE-5EDF-45AC-A6BB-D9FCCC975A5D}" destId="{8A28CBA4-4CA1-4897-A2C2-81D23FE4D8C2}" srcOrd="1" destOrd="0" presId="urn:microsoft.com/office/officeart/2005/8/layout/hList7"/>
    <dgm:cxn modelId="{74D3F607-425D-F142-92D6-B85C8D790AC5}" type="presOf" srcId="{E8E17625-323B-40CF-AAF9-07D199F34860}" destId="{DFDE82BE-A899-4F9B-9758-09FC2D500286}" srcOrd="0" destOrd="0" presId="urn:microsoft.com/office/officeart/2005/8/layout/hList7"/>
    <dgm:cxn modelId="{DAD2AE02-BCAC-224B-A98B-C6E5EEFD34C6}" type="presOf" srcId="{EADEFB66-99A8-40A0-8390-08C0E9E241FA}" destId="{60AFCEF1-21AA-469D-803A-2AC55E962987}" srcOrd="0" destOrd="0" presId="urn:microsoft.com/office/officeart/2005/8/layout/hList7"/>
    <dgm:cxn modelId="{11AA33D5-5B67-074D-9D50-49553669549F}" type="presParOf" srcId="{0B957572-4022-428C-960C-5B2551928BCE}" destId="{DA333E4C-BA83-48ED-A855-9829B4D6C491}" srcOrd="0" destOrd="0" presId="urn:microsoft.com/office/officeart/2005/8/layout/hList7"/>
    <dgm:cxn modelId="{F4BB6256-A2D0-2A42-B3C6-BAB5B8284810}" type="presParOf" srcId="{0B957572-4022-428C-960C-5B2551928BCE}" destId="{6F31106F-7276-4755-9AFB-E80BC4DC9D4D}" srcOrd="1" destOrd="0" presId="urn:microsoft.com/office/officeart/2005/8/layout/hList7"/>
    <dgm:cxn modelId="{702D2C1C-0892-5F4F-91BD-01FB5C8058B5}" type="presParOf" srcId="{6F31106F-7276-4755-9AFB-E80BC4DC9D4D}" destId="{3467B5C9-0107-46E0-A5FA-05CAE83FBF51}" srcOrd="0" destOrd="0" presId="urn:microsoft.com/office/officeart/2005/8/layout/hList7"/>
    <dgm:cxn modelId="{2A4E82D5-5749-E345-A12B-8967E7C1D693}" type="presParOf" srcId="{3467B5C9-0107-46E0-A5FA-05CAE83FBF51}" destId="{0AD603AF-BC5D-4840-B12B-95A77C0965E7}" srcOrd="0" destOrd="0" presId="urn:microsoft.com/office/officeart/2005/8/layout/hList7"/>
    <dgm:cxn modelId="{0DB46094-881E-BE48-9E51-A453890DBC35}" type="presParOf" srcId="{3467B5C9-0107-46E0-A5FA-05CAE83FBF51}" destId="{8A28CBA4-4CA1-4897-A2C2-81D23FE4D8C2}" srcOrd="1" destOrd="0" presId="urn:microsoft.com/office/officeart/2005/8/layout/hList7"/>
    <dgm:cxn modelId="{8ED36871-5734-F14C-9A89-C2CFACCCF14E}" type="presParOf" srcId="{3467B5C9-0107-46E0-A5FA-05CAE83FBF51}" destId="{8DAC872E-668C-43B1-B51A-FB37586053C8}" srcOrd="2" destOrd="0" presId="urn:microsoft.com/office/officeart/2005/8/layout/hList7"/>
    <dgm:cxn modelId="{326EAD7F-1470-4F41-911B-3BC6745A403C}" type="presParOf" srcId="{3467B5C9-0107-46E0-A5FA-05CAE83FBF51}" destId="{4533A4F1-768B-428A-BAB4-73E932EFACA9}" srcOrd="3" destOrd="0" presId="urn:microsoft.com/office/officeart/2005/8/layout/hList7"/>
    <dgm:cxn modelId="{541FFD94-C39B-514E-85C5-DF0D1D260A6F}" type="presParOf" srcId="{6F31106F-7276-4755-9AFB-E80BC4DC9D4D}" destId="{43CA30CE-3547-4779-8D3C-62E5DFD22924}" srcOrd="1" destOrd="0" presId="urn:microsoft.com/office/officeart/2005/8/layout/hList7"/>
    <dgm:cxn modelId="{C7EFFF4D-4342-E548-9820-AED93BAE3DF9}" type="presParOf" srcId="{6F31106F-7276-4755-9AFB-E80BC4DC9D4D}" destId="{AAE17A5B-9063-433A-A3E9-C1EC5B45A7E8}" srcOrd="2" destOrd="0" presId="urn:microsoft.com/office/officeart/2005/8/layout/hList7"/>
    <dgm:cxn modelId="{05BA23CC-5E86-A94E-8C04-E0DFF22CC919}" type="presParOf" srcId="{AAE17A5B-9063-433A-A3E9-C1EC5B45A7E8}" destId="{39D009C6-C061-44A2-9B26-0289FF46CE8D}" srcOrd="0" destOrd="0" presId="urn:microsoft.com/office/officeart/2005/8/layout/hList7"/>
    <dgm:cxn modelId="{4BA95D64-EC59-C042-BEB7-A0B4ECA5E2E8}" type="presParOf" srcId="{AAE17A5B-9063-433A-A3E9-C1EC5B45A7E8}" destId="{091C7A5B-26C3-49FD-8D5D-6ACDC6E73D9A}" srcOrd="1" destOrd="0" presId="urn:microsoft.com/office/officeart/2005/8/layout/hList7"/>
    <dgm:cxn modelId="{B6F06DEA-6F9F-6E40-9130-006C06BA00F3}" type="presParOf" srcId="{AAE17A5B-9063-433A-A3E9-C1EC5B45A7E8}" destId="{1EB723D3-0365-4922-8B81-B73DD5306025}" srcOrd="2" destOrd="0" presId="urn:microsoft.com/office/officeart/2005/8/layout/hList7"/>
    <dgm:cxn modelId="{CA675A33-0EFE-444E-8608-8160949C11C3}" type="presParOf" srcId="{AAE17A5B-9063-433A-A3E9-C1EC5B45A7E8}" destId="{E86B164B-E56A-4EBF-8263-BEFD2D193CFA}" srcOrd="3" destOrd="0" presId="urn:microsoft.com/office/officeart/2005/8/layout/hList7"/>
    <dgm:cxn modelId="{F7C2508F-172D-7F4C-8087-DB9E6DBF0814}" type="presParOf" srcId="{6F31106F-7276-4755-9AFB-E80BC4DC9D4D}" destId="{60AFCEF1-21AA-469D-803A-2AC55E962987}" srcOrd="3" destOrd="0" presId="urn:microsoft.com/office/officeart/2005/8/layout/hList7"/>
    <dgm:cxn modelId="{249CE1F9-2A77-8842-BC6D-8CADCF6E71DE}" type="presParOf" srcId="{6F31106F-7276-4755-9AFB-E80BC4DC9D4D}" destId="{E5C7FA3D-AF09-46F0-9CDC-0CAD3B2897EB}" srcOrd="4" destOrd="0" presId="urn:microsoft.com/office/officeart/2005/8/layout/hList7"/>
    <dgm:cxn modelId="{8DF7B574-8C40-6F41-A90A-22DDF5BED81E}" type="presParOf" srcId="{E5C7FA3D-AF09-46F0-9CDC-0CAD3B2897EB}" destId="{DFDE82BE-A899-4F9B-9758-09FC2D500286}" srcOrd="0" destOrd="0" presId="urn:microsoft.com/office/officeart/2005/8/layout/hList7"/>
    <dgm:cxn modelId="{2D9CC6F5-E2AF-3644-80CD-0469C41AD2CE}" type="presParOf" srcId="{E5C7FA3D-AF09-46F0-9CDC-0CAD3B2897EB}" destId="{BFFD048F-E190-42AC-9BDC-7626BDC2F41F}" srcOrd="1" destOrd="0" presId="urn:microsoft.com/office/officeart/2005/8/layout/hList7"/>
    <dgm:cxn modelId="{0B7B7C0A-C84C-7B47-B390-9C982CF7D99B}" type="presParOf" srcId="{E5C7FA3D-AF09-46F0-9CDC-0CAD3B2897EB}" destId="{6BFBD7EE-F24C-47EC-B9CD-93406220B6C1}" srcOrd="2" destOrd="0" presId="urn:microsoft.com/office/officeart/2005/8/layout/hList7"/>
    <dgm:cxn modelId="{9EAB0EB2-DDCE-F643-88F4-46E452281867}" type="presParOf" srcId="{E5C7FA3D-AF09-46F0-9CDC-0CAD3B2897EB}" destId="{2337B1CC-0B10-413F-9027-119E6E8D0B9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BCBBB-C4E6-4F8A-AC2E-5B1C981889AD}" type="doc">
      <dgm:prSet loTypeId="urn:microsoft.com/office/officeart/2005/8/layout/hList7" loCatId="process" qsTypeId="urn:microsoft.com/office/officeart/2005/8/quickstyle/simple1" qsCatId="simple" csTypeId="urn:microsoft.com/office/officeart/2005/8/colors/accent2_2" csCatId="accent2" phldr="1"/>
      <dgm:spPr/>
    </dgm:pt>
    <dgm:pt modelId="{F68987FE-5EDF-45AC-A6BB-D9FCCC975A5D}">
      <dgm:prSet phldrT="[Text]" custT="1"/>
      <dgm:spPr>
        <a:solidFill>
          <a:schemeClr val="accent2"/>
        </a:solidFill>
      </dgm:spPr>
      <dgm:t>
        <a:bodyPr/>
        <a:lstStyle/>
        <a:p>
          <a:r>
            <a:rPr lang="en-GB" sz="1500" dirty="0"/>
            <a:t>WP5</a:t>
          </a:r>
        </a:p>
        <a:p>
          <a:r>
            <a:rPr lang="en-GB" sz="1500" dirty="0"/>
            <a:t>Quantification of Impact</a:t>
          </a:r>
        </a:p>
      </dgm:t>
    </dgm:pt>
    <dgm:pt modelId="{90F862CE-5E44-431A-A93E-4D9D9FA9CF87}" type="parTrans" cxnId="{047AF7E1-0CDC-4C4F-87F0-76856E00EB41}">
      <dgm:prSet/>
      <dgm:spPr/>
      <dgm:t>
        <a:bodyPr/>
        <a:lstStyle/>
        <a:p>
          <a:endParaRPr lang="en-GB"/>
        </a:p>
      </dgm:t>
    </dgm:pt>
    <dgm:pt modelId="{F95435F1-4509-48D7-BE15-CCA856BF7738}" type="sibTrans" cxnId="{047AF7E1-0CDC-4C4F-87F0-76856E00EB41}">
      <dgm:prSet/>
      <dgm:spPr/>
      <dgm:t>
        <a:bodyPr/>
        <a:lstStyle/>
        <a:p>
          <a:endParaRPr lang="en-GB"/>
        </a:p>
      </dgm:t>
    </dgm:pt>
    <dgm:pt modelId="{5594A9BC-282F-4269-A2AB-3DEE4F557785}">
      <dgm:prSet phldrT="[Text]" custT="1"/>
      <dgm:spPr/>
      <dgm:t>
        <a:bodyPr/>
        <a:lstStyle/>
        <a:p>
          <a:r>
            <a:rPr lang="en-GB" sz="1500" dirty="0"/>
            <a:t>WP7</a:t>
          </a:r>
        </a:p>
        <a:p>
          <a:r>
            <a:rPr lang="en-GB" sz="1500" dirty="0"/>
            <a:t>Scenarios Evidence Report</a:t>
          </a:r>
        </a:p>
      </dgm:t>
    </dgm:pt>
    <dgm:pt modelId="{131C6E09-C61B-49AA-8DB2-4BFF1A308CAE}" type="parTrans" cxnId="{90B94E9A-AD3F-4EF8-B7EA-2B624BC88E04}">
      <dgm:prSet/>
      <dgm:spPr/>
      <dgm:t>
        <a:bodyPr/>
        <a:lstStyle/>
        <a:p>
          <a:endParaRPr lang="en-GB"/>
        </a:p>
      </dgm:t>
    </dgm:pt>
    <dgm:pt modelId="{EADEFB66-99A8-40A0-8390-08C0E9E241FA}" type="sibTrans" cxnId="{90B94E9A-AD3F-4EF8-B7EA-2B624BC88E04}">
      <dgm:prSet/>
      <dgm:spPr/>
      <dgm:t>
        <a:bodyPr/>
        <a:lstStyle/>
        <a:p>
          <a:endParaRPr lang="en-GB"/>
        </a:p>
      </dgm:t>
    </dgm:pt>
    <dgm:pt modelId="{E8E17625-323B-40CF-AAF9-07D199F34860}">
      <dgm:prSet phldrT="[Text]" custT="1"/>
      <dgm:spPr/>
      <dgm:t>
        <a:bodyPr/>
        <a:lstStyle/>
        <a:p>
          <a:r>
            <a:rPr lang="en-GB" sz="1500" dirty="0"/>
            <a:t>WP7</a:t>
          </a:r>
        </a:p>
        <a:p>
          <a:r>
            <a:rPr lang="en-GB" sz="1500" dirty="0"/>
            <a:t>Policy Workshop &amp; Report</a:t>
          </a:r>
        </a:p>
      </dgm:t>
    </dgm:pt>
    <dgm:pt modelId="{E4ABDA50-81E0-4838-8FAB-6D30BEE4E9C4}" type="parTrans" cxnId="{48CCAB26-46F4-47C4-9B6B-05DAEF081E89}">
      <dgm:prSet/>
      <dgm:spPr/>
      <dgm:t>
        <a:bodyPr/>
        <a:lstStyle/>
        <a:p>
          <a:endParaRPr lang="en-GB"/>
        </a:p>
      </dgm:t>
    </dgm:pt>
    <dgm:pt modelId="{36A9C3C2-D4DE-4624-B943-3DAA0093DF39}" type="sibTrans" cxnId="{48CCAB26-46F4-47C4-9B6B-05DAEF081E89}">
      <dgm:prSet/>
      <dgm:spPr/>
      <dgm:t>
        <a:bodyPr/>
        <a:lstStyle/>
        <a:p>
          <a:endParaRPr lang="en-GB"/>
        </a:p>
      </dgm:t>
    </dgm:pt>
    <dgm:pt modelId="{0B957572-4022-428C-960C-5B2551928BCE}" type="pres">
      <dgm:prSet presAssocID="{61BBCBBB-C4E6-4F8A-AC2E-5B1C981889AD}" presName="Name0" presStyleCnt="0">
        <dgm:presLayoutVars>
          <dgm:dir/>
          <dgm:resizeHandles val="exact"/>
        </dgm:presLayoutVars>
      </dgm:prSet>
      <dgm:spPr/>
    </dgm:pt>
    <dgm:pt modelId="{DA333E4C-BA83-48ED-A855-9829B4D6C491}" type="pres">
      <dgm:prSet presAssocID="{61BBCBBB-C4E6-4F8A-AC2E-5B1C981889AD}" presName="fgShape" presStyleLbl="fgShp" presStyleIdx="0" presStyleCnt="1"/>
      <dgm:spPr/>
    </dgm:pt>
    <dgm:pt modelId="{6F31106F-7276-4755-9AFB-E80BC4DC9D4D}" type="pres">
      <dgm:prSet presAssocID="{61BBCBBB-C4E6-4F8A-AC2E-5B1C981889AD}" presName="linComp" presStyleCnt="0"/>
      <dgm:spPr/>
    </dgm:pt>
    <dgm:pt modelId="{3467B5C9-0107-46E0-A5FA-05CAE83FBF51}" type="pres">
      <dgm:prSet presAssocID="{F68987FE-5EDF-45AC-A6BB-D9FCCC975A5D}" presName="compNode" presStyleCnt="0"/>
      <dgm:spPr/>
    </dgm:pt>
    <dgm:pt modelId="{0AD603AF-BC5D-4840-B12B-95A77C0965E7}" type="pres">
      <dgm:prSet presAssocID="{F68987FE-5EDF-45AC-A6BB-D9FCCC975A5D}" presName="bkgdShape" presStyleLbl="node1" presStyleIdx="0" presStyleCnt="3"/>
      <dgm:spPr/>
      <dgm:t>
        <a:bodyPr/>
        <a:lstStyle/>
        <a:p>
          <a:endParaRPr lang="en-US"/>
        </a:p>
      </dgm:t>
    </dgm:pt>
    <dgm:pt modelId="{8A28CBA4-4CA1-4897-A2C2-81D23FE4D8C2}" type="pres">
      <dgm:prSet presAssocID="{F68987FE-5EDF-45AC-A6BB-D9FCCC975A5D}" presName="nodeTx" presStyleLbl="node1" presStyleIdx="0" presStyleCnt="3">
        <dgm:presLayoutVars>
          <dgm:bulletEnabled val="1"/>
        </dgm:presLayoutVars>
      </dgm:prSet>
      <dgm:spPr/>
      <dgm:t>
        <a:bodyPr/>
        <a:lstStyle/>
        <a:p>
          <a:endParaRPr lang="en-US"/>
        </a:p>
      </dgm:t>
    </dgm:pt>
    <dgm:pt modelId="{8DAC872E-668C-43B1-B51A-FB37586053C8}" type="pres">
      <dgm:prSet presAssocID="{F68987FE-5EDF-45AC-A6BB-D9FCCC975A5D}" presName="invisiNode" presStyleLbl="node1" presStyleIdx="0" presStyleCnt="3"/>
      <dgm:spPr/>
    </dgm:pt>
    <dgm:pt modelId="{4533A4F1-768B-428A-BAB4-73E932EFACA9}" type="pres">
      <dgm:prSet presAssocID="{F68987FE-5EDF-45AC-A6BB-D9FCCC975A5D}" presName="imagNode" presStyleLbl="fgImgPlace1" presStyleIdx="0" presStyleCnt="3"/>
      <dgm:spPr>
        <a:blipFill rotWithShape="1">
          <a:blip xmlns:r="http://schemas.openxmlformats.org/officeDocument/2006/relationships" r:embed="rId1"/>
          <a:stretch>
            <a:fillRect/>
          </a:stretch>
        </a:blipFill>
      </dgm:spPr>
    </dgm:pt>
    <dgm:pt modelId="{43CA30CE-3547-4779-8D3C-62E5DFD22924}" type="pres">
      <dgm:prSet presAssocID="{F95435F1-4509-48D7-BE15-CCA856BF7738}" presName="sibTrans" presStyleLbl="sibTrans2D1" presStyleIdx="0" presStyleCnt="0"/>
      <dgm:spPr/>
      <dgm:t>
        <a:bodyPr/>
        <a:lstStyle/>
        <a:p>
          <a:endParaRPr lang="en-US"/>
        </a:p>
      </dgm:t>
    </dgm:pt>
    <dgm:pt modelId="{AAE17A5B-9063-433A-A3E9-C1EC5B45A7E8}" type="pres">
      <dgm:prSet presAssocID="{5594A9BC-282F-4269-A2AB-3DEE4F557785}" presName="compNode" presStyleCnt="0"/>
      <dgm:spPr/>
    </dgm:pt>
    <dgm:pt modelId="{39D009C6-C061-44A2-9B26-0289FF46CE8D}" type="pres">
      <dgm:prSet presAssocID="{5594A9BC-282F-4269-A2AB-3DEE4F557785}" presName="bkgdShape" presStyleLbl="node1" presStyleIdx="1" presStyleCnt="3"/>
      <dgm:spPr/>
      <dgm:t>
        <a:bodyPr/>
        <a:lstStyle/>
        <a:p>
          <a:endParaRPr lang="en-US"/>
        </a:p>
      </dgm:t>
    </dgm:pt>
    <dgm:pt modelId="{091C7A5B-26C3-49FD-8D5D-6ACDC6E73D9A}" type="pres">
      <dgm:prSet presAssocID="{5594A9BC-282F-4269-A2AB-3DEE4F557785}" presName="nodeTx" presStyleLbl="node1" presStyleIdx="1" presStyleCnt="3">
        <dgm:presLayoutVars>
          <dgm:bulletEnabled val="1"/>
        </dgm:presLayoutVars>
      </dgm:prSet>
      <dgm:spPr/>
      <dgm:t>
        <a:bodyPr/>
        <a:lstStyle/>
        <a:p>
          <a:endParaRPr lang="en-US"/>
        </a:p>
      </dgm:t>
    </dgm:pt>
    <dgm:pt modelId="{1EB723D3-0365-4922-8B81-B73DD5306025}" type="pres">
      <dgm:prSet presAssocID="{5594A9BC-282F-4269-A2AB-3DEE4F557785}" presName="invisiNode" presStyleLbl="node1" presStyleIdx="1" presStyleCnt="3"/>
      <dgm:spPr/>
    </dgm:pt>
    <dgm:pt modelId="{E86B164B-E56A-4EBF-8263-BEFD2D193CFA}" type="pres">
      <dgm:prSet presAssocID="{5594A9BC-282F-4269-A2AB-3DEE4F557785}" presName="imagNode" presStyleLbl="fgImgPlace1" presStyleIdx="1" presStyleCnt="3"/>
      <dgm:spPr>
        <a:blipFill rotWithShape="1">
          <a:blip xmlns:r="http://schemas.openxmlformats.org/officeDocument/2006/relationships" r:embed="rId2"/>
          <a:stretch>
            <a:fillRect/>
          </a:stretch>
        </a:blipFill>
      </dgm:spPr>
    </dgm:pt>
    <dgm:pt modelId="{60AFCEF1-21AA-469D-803A-2AC55E962987}" type="pres">
      <dgm:prSet presAssocID="{EADEFB66-99A8-40A0-8390-08C0E9E241FA}" presName="sibTrans" presStyleLbl="sibTrans2D1" presStyleIdx="0" presStyleCnt="0"/>
      <dgm:spPr/>
      <dgm:t>
        <a:bodyPr/>
        <a:lstStyle/>
        <a:p>
          <a:endParaRPr lang="en-US"/>
        </a:p>
      </dgm:t>
    </dgm:pt>
    <dgm:pt modelId="{E5C7FA3D-AF09-46F0-9CDC-0CAD3B2897EB}" type="pres">
      <dgm:prSet presAssocID="{E8E17625-323B-40CF-AAF9-07D199F34860}" presName="compNode" presStyleCnt="0"/>
      <dgm:spPr/>
    </dgm:pt>
    <dgm:pt modelId="{DFDE82BE-A899-4F9B-9758-09FC2D500286}" type="pres">
      <dgm:prSet presAssocID="{E8E17625-323B-40CF-AAF9-07D199F34860}" presName="bkgdShape" presStyleLbl="node1" presStyleIdx="2" presStyleCnt="3" custLinFactNeighborX="-1327" custLinFactNeighborY="-7825"/>
      <dgm:spPr/>
      <dgm:t>
        <a:bodyPr/>
        <a:lstStyle/>
        <a:p>
          <a:endParaRPr lang="en-US"/>
        </a:p>
      </dgm:t>
    </dgm:pt>
    <dgm:pt modelId="{BFFD048F-E190-42AC-9BDC-7626BDC2F41F}" type="pres">
      <dgm:prSet presAssocID="{E8E17625-323B-40CF-AAF9-07D199F34860}" presName="nodeTx" presStyleLbl="node1" presStyleIdx="2" presStyleCnt="3">
        <dgm:presLayoutVars>
          <dgm:bulletEnabled val="1"/>
        </dgm:presLayoutVars>
      </dgm:prSet>
      <dgm:spPr/>
      <dgm:t>
        <a:bodyPr/>
        <a:lstStyle/>
        <a:p>
          <a:endParaRPr lang="en-US"/>
        </a:p>
      </dgm:t>
    </dgm:pt>
    <dgm:pt modelId="{6BFBD7EE-F24C-47EC-B9CD-93406220B6C1}" type="pres">
      <dgm:prSet presAssocID="{E8E17625-323B-40CF-AAF9-07D199F34860}" presName="invisiNode" presStyleLbl="node1" presStyleIdx="2" presStyleCnt="3"/>
      <dgm:spPr/>
    </dgm:pt>
    <dgm:pt modelId="{2337B1CC-0B10-413F-9027-119E6E8D0B9C}" type="pres">
      <dgm:prSet presAssocID="{E8E17625-323B-40CF-AAF9-07D199F34860}" presName="imagNode" presStyleLbl="fgImgPlace1" presStyleIdx="2" presStyleCnt="3"/>
      <dgm:spPr>
        <a:blipFill rotWithShape="1">
          <a:blip xmlns:r="http://schemas.openxmlformats.org/officeDocument/2006/relationships" r:embed="rId3"/>
          <a:stretch>
            <a:fillRect/>
          </a:stretch>
        </a:blipFill>
      </dgm:spPr>
    </dgm:pt>
  </dgm:ptLst>
  <dgm:cxnLst>
    <dgm:cxn modelId="{019741A5-D992-C047-BD13-11E102F870E0}" type="presOf" srcId="{61BBCBBB-C4E6-4F8A-AC2E-5B1C981889AD}" destId="{0B957572-4022-428C-960C-5B2551928BCE}" srcOrd="0" destOrd="0" presId="urn:microsoft.com/office/officeart/2005/8/layout/hList7"/>
    <dgm:cxn modelId="{48CCAB26-46F4-47C4-9B6B-05DAEF081E89}" srcId="{61BBCBBB-C4E6-4F8A-AC2E-5B1C981889AD}" destId="{E8E17625-323B-40CF-AAF9-07D199F34860}" srcOrd="2" destOrd="0" parTransId="{E4ABDA50-81E0-4838-8FAB-6D30BEE4E9C4}" sibTransId="{36A9C3C2-D4DE-4624-B943-3DAA0093DF39}"/>
    <dgm:cxn modelId="{B6308CA6-61DA-764C-B15A-D4D9D283B165}" type="presOf" srcId="{E8E17625-323B-40CF-AAF9-07D199F34860}" destId="{DFDE82BE-A899-4F9B-9758-09FC2D500286}" srcOrd="0" destOrd="0" presId="urn:microsoft.com/office/officeart/2005/8/layout/hList7"/>
    <dgm:cxn modelId="{D2A052B5-B4C2-8D42-8187-FC443F3C40C9}" type="presOf" srcId="{F68987FE-5EDF-45AC-A6BB-D9FCCC975A5D}" destId="{0AD603AF-BC5D-4840-B12B-95A77C0965E7}" srcOrd="0" destOrd="0" presId="urn:microsoft.com/office/officeart/2005/8/layout/hList7"/>
    <dgm:cxn modelId="{3770055E-E87D-6346-9557-3CAA4BDA0A32}" type="presOf" srcId="{F68987FE-5EDF-45AC-A6BB-D9FCCC975A5D}" destId="{8A28CBA4-4CA1-4897-A2C2-81D23FE4D8C2}" srcOrd="1" destOrd="0" presId="urn:microsoft.com/office/officeart/2005/8/layout/hList7"/>
    <dgm:cxn modelId="{1E85B41D-8A75-8643-9787-E41001326E5F}" type="presOf" srcId="{5594A9BC-282F-4269-A2AB-3DEE4F557785}" destId="{091C7A5B-26C3-49FD-8D5D-6ACDC6E73D9A}" srcOrd="1" destOrd="0" presId="urn:microsoft.com/office/officeart/2005/8/layout/hList7"/>
    <dgm:cxn modelId="{06BEFBB5-87BC-FF49-BD05-C5264BED2843}" type="presOf" srcId="{EADEFB66-99A8-40A0-8390-08C0E9E241FA}" destId="{60AFCEF1-21AA-469D-803A-2AC55E962987}" srcOrd="0" destOrd="0" presId="urn:microsoft.com/office/officeart/2005/8/layout/hList7"/>
    <dgm:cxn modelId="{D1F69704-E811-4B47-89A9-ECDC47645F8E}" type="presOf" srcId="{5594A9BC-282F-4269-A2AB-3DEE4F557785}" destId="{39D009C6-C061-44A2-9B26-0289FF46CE8D}" srcOrd="0" destOrd="0" presId="urn:microsoft.com/office/officeart/2005/8/layout/hList7"/>
    <dgm:cxn modelId="{FC525672-7517-0645-9145-9C9CE1308D9B}" type="presOf" srcId="{F95435F1-4509-48D7-BE15-CCA856BF7738}" destId="{43CA30CE-3547-4779-8D3C-62E5DFD22924}" srcOrd="0" destOrd="0" presId="urn:microsoft.com/office/officeart/2005/8/layout/hList7"/>
    <dgm:cxn modelId="{90B94E9A-AD3F-4EF8-B7EA-2B624BC88E04}" srcId="{61BBCBBB-C4E6-4F8A-AC2E-5B1C981889AD}" destId="{5594A9BC-282F-4269-A2AB-3DEE4F557785}" srcOrd="1" destOrd="0" parTransId="{131C6E09-C61B-49AA-8DB2-4BFF1A308CAE}" sibTransId="{EADEFB66-99A8-40A0-8390-08C0E9E241FA}"/>
    <dgm:cxn modelId="{047AF7E1-0CDC-4C4F-87F0-76856E00EB41}" srcId="{61BBCBBB-C4E6-4F8A-AC2E-5B1C981889AD}" destId="{F68987FE-5EDF-45AC-A6BB-D9FCCC975A5D}" srcOrd="0" destOrd="0" parTransId="{90F862CE-5E44-431A-A93E-4D9D9FA9CF87}" sibTransId="{F95435F1-4509-48D7-BE15-CCA856BF7738}"/>
    <dgm:cxn modelId="{30DB8500-7465-D14A-A325-C83EDFF6B46E}" type="presOf" srcId="{E8E17625-323B-40CF-AAF9-07D199F34860}" destId="{BFFD048F-E190-42AC-9BDC-7626BDC2F41F}" srcOrd="1" destOrd="0" presId="urn:microsoft.com/office/officeart/2005/8/layout/hList7"/>
    <dgm:cxn modelId="{D8992C87-A414-D647-ABB2-970EE48B2744}" type="presParOf" srcId="{0B957572-4022-428C-960C-5B2551928BCE}" destId="{DA333E4C-BA83-48ED-A855-9829B4D6C491}" srcOrd="0" destOrd="0" presId="urn:microsoft.com/office/officeart/2005/8/layout/hList7"/>
    <dgm:cxn modelId="{E6B30F92-73A9-9D48-97A1-2F644950CD6F}" type="presParOf" srcId="{0B957572-4022-428C-960C-5B2551928BCE}" destId="{6F31106F-7276-4755-9AFB-E80BC4DC9D4D}" srcOrd="1" destOrd="0" presId="urn:microsoft.com/office/officeart/2005/8/layout/hList7"/>
    <dgm:cxn modelId="{E9901441-95B5-3D4F-B5AE-3715C7718C93}" type="presParOf" srcId="{6F31106F-7276-4755-9AFB-E80BC4DC9D4D}" destId="{3467B5C9-0107-46E0-A5FA-05CAE83FBF51}" srcOrd="0" destOrd="0" presId="urn:microsoft.com/office/officeart/2005/8/layout/hList7"/>
    <dgm:cxn modelId="{85FBF395-76AD-A64B-A534-27A01089E067}" type="presParOf" srcId="{3467B5C9-0107-46E0-A5FA-05CAE83FBF51}" destId="{0AD603AF-BC5D-4840-B12B-95A77C0965E7}" srcOrd="0" destOrd="0" presId="urn:microsoft.com/office/officeart/2005/8/layout/hList7"/>
    <dgm:cxn modelId="{B37144CF-ECE1-F842-AF91-D19EEDF75C56}" type="presParOf" srcId="{3467B5C9-0107-46E0-A5FA-05CAE83FBF51}" destId="{8A28CBA4-4CA1-4897-A2C2-81D23FE4D8C2}" srcOrd="1" destOrd="0" presId="urn:microsoft.com/office/officeart/2005/8/layout/hList7"/>
    <dgm:cxn modelId="{83C8C1BA-E95E-D146-AFDE-90646D5E50C4}" type="presParOf" srcId="{3467B5C9-0107-46E0-A5FA-05CAE83FBF51}" destId="{8DAC872E-668C-43B1-B51A-FB37586053C8}" srcOrd="2" destOrd="0" presId="urn:microsoft.com/office/officeart/2005/8/layout/hList7"/>
    <dgm:cxn modelId="{17019862-0CCA-5848-93ED-FAB6923C6DFE}" type="presParOf" srcId="{3467B5C9-0107-46E0-A5FA-05CAE83FBF51}" destId="{4533A4F1-768B-428A-BAB4-73E932EFACA9}" srcOrd="3" destOrd="0" presId="urn:microsoft.com/office/officeart/2005/8/layout/hList7"/>
    <dgm:cxn modelId="{3CB05434-C5C7-7E43-BADA-F0981656816C}" type="presParOf" srcId="{6F31106F-7276-4755-9AFB-E80BC4DC9D4D}" destId="{43CA30CE-3547-4779-8D3C-62E5DFD22924}" srcOrd="1" destOrd="0" presId="urn:microsoft.com/office/officeart/2005/8/layout/hList7"/>
    <dgm:cxn modelId="{59F9CB46-29B7-F441-8774-885641335309}" type="presParOf" srcId="{6F31106F-7276-4755-9AFB-E80BC4DC9D4D}" destId="{AAE17A5B-9063-433A-A3E9-C1EC5B45A7E8}" srcOrd="2" destOrd="0" presId="urn:microsoft.com/office/officeart/2005/8/layout/hList7"/>
    <dgm:cxn modelId="{48C83188-F37E-874B-BFFE-252CF516E82B}" type="presParOf" srcId="{AAE17A5B-9063-433A-A3E9-C1EC5B45A7E8}" destId="{39D009C6-C061-44A2-9B26-0289FF46CE8D}" srcOrd="0" destOrd="0" presId="urn:microsoft.com/office/officeart/2005/8/layout/hList7"/>
    <dgm:cxn modelId="{60C0E8EA-A914-2340-B5AF-F0D78996B6A0}" type="presParOf" srcId="{AAE17A5B-9063-433A-A3E9-C1EC5B45A7E8}" destId="{091C7A5B-26C3-49FD-8D5D-6ACDC6E73D9A}" srcOrd="1" destOrd="0" presId="urn:microsoft.com/office/officeart/2005/8/layout/hList7"/>
    <dgm:cxn modelId="{FED9F50F-9EA0-CF4F-9BBA-7319ABEC99BB}" type="presParOf" srcId="{AAE17A5B-9063-433A-A3E9-C1EC5B45A7E8}" destId="{1EB723D3-0365-4922-8B81-B73DD5306025}" srcOrd="2" destOrd="0" presId="urn:microsoft.com/office/officeart/2005/8/layout/hList7"/>
    <dgm:cxn modelId="{4395707C-5117-2A43-A898-40EBBAB449DB}" type="presParOf" srcId="{AAE17A5B-9063-433A-A3E9-C1EC5B45A7E8}" destId="{E86B164B-E56A-4EBF-8263-BEFD2D193CFA}" srcOrd="3" destOrd="0" presId="urn:microsoft.com/office/officeart/2005/8/layout/hList7"/>
    <dgm:cxn modelId="{7595094E-90C8-C74F-A3F6-8D535AB02347}" type="presParOf" srcId="{6F31106F-7276-4755-9AFB-E80BC4DC9D4D}" destId="{60AFCEF1-21AA-469D-803A-2AC55E962987}" srcOrd="3" destOrd="0" presId="urn:microsoft.com/office/officeart/2005/8/layout/hList7"/>
    <dgm:cxn modelId="{C0EF3677-476E-DC40-A1FD-C6191A0CC824}" type="presParOf" srcId="{6F31106F-7276-4755-9AFB-E80BC4DC9D4D}" destId="{E5C7FA3D-AF09-46F0-9CDC-0CAD3B2897EB}" srcOrd="4" destOrd="0" presId="urn:microsoft.com/office/officeart/2005/8/layout/hList7"/>
    <dgm:cxn modelId="{E92BF5C4-9507-3E47-A437-551559ED7230}" type="presParOf" srcId="{E5C7FA3D-AF09-46F0-9CDC-0CAD3B2897EB}" destId="{DFDE82BE-A899-4F9B-9758-09FC2D500286}" srcOrd="0" destOrd="0" presId="urn:microsoft.com/office/officeart/2005/8/layout/hList7"/>
    <dgm:cxn modelId="{DE13A321-A73D-F74C-8EA7-7076ABF9FA0C}" type="presParOf" srcId="{E5C7FA3D-AF09-46F0-9CDC-0CAD3B2897EB}" destId="{BFFD048F-E190-42AC-9BDC-7626BDC2F41F}" srcOrd="1" destOrd="0" presId="urn:microsoft.com/office/officeart/2005/8/layout/hList7"/>
    <dgm:cxn modelId="{76204146-BB1E-A543-9528-7EEBED59706E}" type="presParOf" srcId="{E5C7FA3D-AF09-46F0-9CDC-0CAD3B2897EB}" destId="{6BFBD7EE-F24C-47EC-B9CD-93406220B6C1}" srcOrd="2" destOrd="0" presId="urn:microsoft.com/office/officeart/2005/8/layout/hList7"/>
    <dgm:cxn modelId="{8F09AFEE-E075-9340-84FA-505DF077BF51}" type="presParOf" srcId="{E5C7FA3D-AF09-46F0-9CDC-0CAD3B2897EB}" destId="{2337B1CC-0B10-413F-9027-119E6E8D0B9C}"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951F9-7ABE-4546-B3F0-6E497DFBA95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D32A87C6-F07F-44E9-8D22-6E90240CCA70}">
      <dgm:prSet phldrT="[Text]"/>
      <dgm:spPr/>
      <dgm:t>
        <a:bodyPr/>
        <a:lstStyle/>
        <a:p>
          <a:endParaRPr lang="en-GB" b="1" dirty="0">
            <a:solidFill>
              <a:schemeClr val="accent1">
                <a:lumMod val="75000"/>
              </a:schemeClr>
            </a:solidFill>
          </a:endParaRPr>
        </a:p>
      </dgm:t>
    </dgm:pt>
    <dgm:pt modelId="{BBF637E7-A028-41E0-9671-88579F359E30}" type="sibTrans" cxnId="{40B710E2-DC3F-4D02-8080-BBEBD677A783}">
      <dgm:prSet/>
      <dgm:spPr/>
      <dgm:t>
        <a:bodyPr/>
        <a:lstStyle/>
        <a:p>
          <a:endParaRPr lang="en-GB"/>
        </a:p>
      </dgm:t>
    </dgm:pt>
    <dgm:pt modelId="{5B3DD7F6-488E-4860-A099-334C281E1693}" type="parTrans" cxnId="{40B710E2-DC3F-4D02-8080-BBEBD677A783}">
      <dgm:prSet/>
      <dgm:spPr/>
      <dgm:t>
        <a:bodyPr/>
        <a:lstStyle/>
        <a:p>
          <a:endParaRPr lang="en-GB"/>
        </a:p>
      </dgm:t>
    </dgm:pt>
    <dgm:pt modelId="{F8FAA75B-C1BA-4BB4-AEB4-D218D2E1943F}" type="pres">
      <dgm:prSet presAssocID="{27B951F9-7ABE-4546-B3F0-6E497DFBA956}" presName="Name0" presStyleCnt="0">
        <dgm:presLayoutVars>
          <dgm:chMax val="4"/>
          <dgm:resizeHandles val="exact"/>
        </dgm:presLayoutVars>
      </dgm:prSet>
      <dgm:spPr/>
      <dgm:t>
        <a:bodyPr/>
        <a:lstStyle/>
        <a:p>
          <a:endParaRPr lang="en-US"/>
        </a:p>
      </dgm:t>
    </dgm:pt>
    <dgm:pt modelId="{95810E0B-4D68-48BE-91A2-1FCD4B3518F1}" type="pres">
      <dgm:prSet presAssocID="{27B951F9-7ABE-4546-B3F0-6E497DFBA956}" presName="ellipse" presStyleLbl="trBgShp" presStyleIdx="0" presStyleCnt="1"/>
      <dgm:spPr>
        <a:solidFill>
          <a:schemeClr val="bg1">
            <a:alpha val="40000"/>
          </a:schemeClr>
        </a:solidFill>
      </dgm:spPr>
    </dgm:pt>
    <dgm:pt modelId="{B4AC2674-A107-428D-840B-FC2E7CDD75AD}" type="pres">
      <dgm:prSet presAssocID="{27B951F9-7ABE-4546-B3F0-6E497DFBA956}" presName="arrow1" presStyleLbl="fgShp" presStyleIdx="0" presStyleCnt="1" custLinFactY="9825" custLinFactNeighborX="-264" custLinFactNeighborY="100000"/>
      <dgm:spPr>
        <a:blipFill rotWithShape="0">
          <a:blip xmlns:r="http://schemas.openxmlformats.org/officeDocument/2006/relationships" r:embed="rId1"/>
          <a:stretch>
            <a:fillRect/>
          </a:stretch>
        </a:blipFill>
      </dgm:spPr>
    </dgm:pt>
    <dgm:pt modelId="{78DCCFF6-8E87-468E-828A-9B7456C9B567}" type="pres">
      <dgm:prSet presAssocID="{27B951F9-7ABE-4546-B3F0-6E497DFBA956}" presName="rectangle" presStyleLbl="revTx" presStyleIdx="0" presStyleCnt="1">
        <dgm:presLayoutVars>
          <dgm:bulletEnabled val="1"/>
        </dgm:presLayoutVars>
      </dgm:prSet>
      <dgm:spPr/>
      <dgm:t>
        <a:bodyPr/>
        <a:lstStyle/>
        <a:p>
          <a:endParaRPr lang="en-US"/>
        </a:p>
      </dgm:t>
    </dgm:pt>
    <dgm:pt modelId="{F4170BCF-50F7-4901-805C-6ED93EA3302D}" type="pres">
      <dgm:prSet presAssocID="{27B951F9-7ABE-4546-B3F0-6E497DFBA956}" presName="funnel" presStyleLbl="trAlignAcc1" presStyleIdx="0" presStyleCnt="1" custScaleX="241554" custScaleY="104806" custLinFactNeighborX="766" custLinFactNeighborY="8130"/>
      <dgm:spPr/>
    </dgm:pt>
  </dgm:ptLst>
  <dgm:cxnLst>
    <dgm:cxn modelId="{B3DBB57C-6AC0-0F4B-84E2-6F2F755667FF}" type="presOf" srcId="{27B951F9-7ABE-4546-B3F0-6E497DFBA956}" destId="{F8FAA75B-C1BA-4BB4-AEB4-D218D2E1943F}" srcOrd="0" destOrd="0" presId="urn:microsoft.com/office/officeart/2005/8/layout/funnel1"/>
    <dgm:cxn modelId="{E521F9FD-5FC7-EA4B-91ED-2520591F636B}" type="presOf" srcId="{D32A87C6-F07F-44E9-8D22-6E90240CCA70}" destId="{78DCCFF6-8E87-468E-828A-9B7456C9B567}" srcOrd="0" destOrd="0" presId="urn:microsoft.com/office/officeart/2005/8/layout/funnel1"/>
    <dgm:cxn modelId="{40B710E2-DC3F-4D02-8080-BBEBD677A783}" srcId="{27B951F9-7ABE-4546-B3F0-6E497DFBA956}" destId="{D32A87C6-F07F-44E9-8D22-6E90240CCA70}" srcOrd="0" destOrd="0" parTransId="{5B3DD7F6-488E-4860-A099-334C281E1693}" sibTransId="{BBF637E7-A028-41E0-9671-88579F359E30}"/>
    <dgm:cxn modelId="{6EEB7376-4533-2C40-9FB1-6C21EB3AEBA9}" type="presParOf" srcId="{F8FAA75B-C1BA-4BB4-AEB4-D218D2E1943F}" destId="{95810E0B-4D68-48BE-91A2-1FCD4B3518F1}" srcOrd="0" destOrd="0" presId="urn:microsoft.com/office/officeart/2005/8/layout/funnel1"/>
    <dgm:cxn modelId="{D5D331D4-7B22-5744-81FA-40C0651B60F8}" type="presParOf" srcId="{F8FAA75B-C1BA-4BB4-AEB4-D218D2E1943F}" destId="{B4AC2674-A107-428D-840B-FC2E7CDD75AD}" srcOrd="1" destOrd="0" presId="urn:microsoft.com/office/officeart/2005/8/layout/funnel1"/>
    <dgm:cxn modelId="{24A6024C-9297-054F-B09C-327D88995ACD}" type="presParOf" srcId="{F8FAA75B-C1BA-4BB4-AEB4-D218D2E1943F}" destId="{78DCCFF6-8E87-468E-828A-9B7456C9B567}" srcOrd="2" destOrd="0" presId="urn:microsoft.com/office/officeart/2005/8/layout/funnel1"/>
    <dgm:cxn modelId="{54C9A606-F46E-FA43-B8B6-2509BE42AFC5}" type="presParOf" srcId="{F8FAA75B-C1BA-4BB4-AEB4-D218D2E1943F}" destId="{F4170BCF-50F7-4901-805C-6ED93EA3302D}" srcOrd="3"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603AF-BC5D-4840-B12B-95A77C0965E7}">
      <dsp:nvSpPr>
        <dsp:cNvPr id="0" name=""/>
        <dsp:cNvSpPr/>
      </dsp:nvSpPr>
      <dsp:spPr>
        <a:xfrm>
          <a:off x="0" y="0"/>
          <a:ext cx="2388531" cy="13768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WP3</a:t>
          </a:r>
        </a:p>
        <a:p>
          <a:pPr lvl="0" algn="ctr" defTabSz="711200">
            <a:lnSpc>
              <a:spcPct val="90000"/>
            </a:lnSpc>
            <a:spcBef>
              <a:spcPct val="0"/>
            </a:spcBef>
            <a:spcAft>
              <a:spcPct val="35000"/>
            </a:spcAft>
          </a:pPr>
          <a:r>
            <a:rPr lang="en-GB" sz="1600" kern="1200" dirty="0"/>
            <a:t>Benchmarking behaviour</a:t>
          </a:r>
        </a:p>
      </dsp:txBody>
      <dsp:txXfrm>
        <a:off x="0" y="550726"/>
        <a:ext cx="2388531" cy="550726"/>
      </dsp:txXfrm>
    </dsp:sp>
    <dsp:sp modelId="{4533A4F1-768B-428A-BAB4-73E932EFACA9}">
      <dsp:nvSpPr>
        <dsp:cNvPr id="0" name=""/>
        <dsp:cNvSpPr/>
      </dsp:nvSpPr>
      <dsp:spPr>
        <a:xfrm>
          <a:off x="966561" y="82608"/>
          <a:ext cx="458479" cy="45847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009C6-C061-44A2-9B26-0289FF46CE8D}">
      <dsp:nvSpPr>
        <dsp:cNvPr id="0" name=""/>
        <dsp:cNvSpPr/>
      </dsp:nvSpPr>
      <dsp:spPr>
        <a:xfrm>
          <a:off x="2461723" y="0"/>
          <a:ext cx="2388531" cy="13768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WP5</a:t>
          </a:r>
        </a:p>
        <a:p>
          <a:pPr lvl="0" algn="ctr" defTabSz="711200">
            <a:lnSpc>
              <a:spcPct val="90000"/>
            </a:lnSpc>
            <a:spcBef>
              <a:spcPct val="0"/>
            </a:spcBef>
            <a:spcAft>
              <a:spcPct val="35000"/>
            </a:spcAft>
          </a:pPr>
          <a:r>
            <a:rPr lang="en-GB" sz="1600" kern="1200" dirty="0"/>
            <a:t>Quantification of baseline</a:t>
          </a:r>
        </a:p>
      </dsp:txBody>
      <dsp:txXfrm>
        <a:off x="2461723" y="550726"/>
        <a:ext cx="2388531" cy="550726"/>
      </dsp:txXfrm>
    </dsp:sp>
    <dsp:sp modelId="{E86B164B-E56A-4EBF-8263-BEFD2D193CFA}">
      <dsp:nvSpPr>
        <dsp:cNvPr id="0" name=""/>
        <dsp:cNvSpPr/>
      </dsp:nvSpPr>
      <dsp:spPr>
        <a:xfrm>
          <a:off x="3426749" y="82608"/>
          <a:ext cx="458479" cy="45847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E82BE-A899-4F9B-9758-09FC2D500286}">
      <dsp:nvSpPr>
        <dsp:cNvPr id="0" name=""/>
        <dsp:cNvSpPr/>
      </dsp:nvSpPr>
      <dsp:spPr>
        <a:xfrm>
          <a:off x="4890215" y="0"/>
          <a:ext cx="2388531" cy="13768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WP6</a:t>
          </a:r>
        </a:p>
        <a:p>
          <a:pPr lvl="0" algn="ctr" defTabSz="711200">
            <a:lnSpc>
              <a:spcPct val="90000"/>
            </a:lnSpc>
            <a:spcBef>
              <a:spcPct val="0"/>
            </a:spcBef>
            <a:spcAft>
              <a:spcPct val="35000"/>
            </a:spcAft>
          </a:pPr>
          <a:r>
            <a:rPr lang="en-GB" sz="1600" kern="1200" dirty="0"/>
            <a:t>Assessment of Policy</a:t>
          </a:r>
        </a:p>
      </dsp:txBody>
      <dsp:txXfrm>
        <a:off x="4890215" y="550726"/>
        <a:ext cx="2388531" cy="550726"/>
      </dsp:txXfrm>
    </dsp:sp>
    <dsp:sp modelId="{2337B1CC-0B10-413F-9027-119E6E8D0B9C}">
      <dsp:nvSpPr>
        <dsp:cNvPr id="0" name=""/>
        <dsp:cNvSpPr/>
      </dsp:nvSpPr>
      <dsp:spPr>
        <a:xfrm>
          <a:off x="5886936" y="82608"/>
          <a:ext cx="458479" cy="45847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333E4C-BA83-48ED-A855-9829B4D6C491}">
      <dsp:nvSpPr>
        <dsp:cNvPr id="0" name=""/>
        <dsp:cNvSpPr/>
      </dsp:nvSpPr>
      <dsp:spPr>
        <a:xfrm>
          <a:off x="292479" y="1101452"/>
          <a:ext cx="6727019" cy="206522"/>
        </a:xfrm>
        <a:prstGeom prst="leftRight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603AF-BC5D-4840-B12B-95A77C0965E7}">
      <dsp:nvSpPr>
        <dsp:cNvPr id="0" name=""/>
        <dsp:cNvSpPr/>
      </dsp:nvSpPr>
      <dsp:spPr>
        <a:xfrm>
          <a:off x="1535" y="0"/>
          <a:ext cx="2388533" cy="112856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t>WP5</a:t>
          </a:r>
        </a:p>
        <a:p>
          <a:pPr lvl="0" algn="ctr" defTabSz="666750">
            <a:lnSpc>
              <a:spcPct val="90000"/>
            </a:lnSpc>
            <a:spcBef>
              <a:spcPct val="0"/>
            </a:spcBef>
            <a:spcAft>
              <a:spcPct val="35000"/>
            </a:spcAft>
          </a:pPr>
          <a:r>
            <a:rPr lang="en-GB" sz="1500" kern="1200" dirty="0"/>
            <a:t>Quantification of Impact</a:t>
          </a:r>
        </a:p>
      </dsp:txBody>
      <dsp:txXfrm>
        <a:off x="1535" y="451426"/>
        <a:ext cx="2388533" cy="451426"/>
      </dsp:txXfrm>
    </dsp:sp>
    <dsp:sp modelId="{4533A4F1-768B-428A-BAB4-73E932EFACA9}">
      <dsp:nvSpPr>
        <dsp:cNvPr id="0" name=""/>
        <dsp:cNvSpPr/>
      </dsp:nvSpPr>
      <dsp:spPr>
        <a:xfrm>
          <a:off x="1007895" y="67713"/>
          <a:ext cx="375812" cy="37581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009C6-C061-44A2-9B26-0289FF46CE8D}">
      <dsp:nvSpPr>
        <dsp:cNvPr id="0" name=""/>
        <dsp:cNvSpPr/>
      </dsp:nvSpPr>
      <dsp:spPr>
        <a:xfrm>
          <a:off x="2461724" y="0"/>
          <a:ext cx="2388533" cy="11285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t>WP7</a:t>
          </a:r>
        </a:p>
        <a:p>
          <a:pPr lvl="0" algn="ctr" defTabSz="666750">
            <a:lnSpc>
              <a:spcPct val="90000"/>
            </a:lnSpc>
            <a:spcBef>
              <a:spcPct val="0"/>
            </a:spcBef>
            <a:spcAft>
              <a:spcPct val="35000"/>
            </a:spcAft>
          </a:pPr>
          <a:r>
            <a:rPr lang="en-GB" sz="1500" kern="1200" dirty="0"/>
            <a:t>Scenarios Evidence Report</a:t>
          </a:r>
        </a:p>
      </dsp:txBody>
      <dsp:txXfrm>
        <a:off x="2461724" y="451426"/>
        <a:ext cx="2388533" cy="451426"/>
      </dsp:txXfrm>
    </dsp:sp>
    <dsp:sp modelId="{E86B164B-E56A-4EBF-8263-BEFD2D193CFA}">
      <dsp:nvSpPr>
        <dsp:cNvPr id="0" name=""/>
        <dsp:cNvSpPr/>
      </dsp:nvSpPr>
      <dsp:spPr>
        <a:xfrm>
          <a:off x="3468084" y="67713"/>
          <a:ext cx="375812" cy="37581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E82BE-A899-4F9B-9758-09FC2D500286}">
      <dsp:nvSpPr>
        <dsp:cNvPr id="0" name=""/>
        <dsp:cNvSpPr/>
      </dsp:nvSpPr>
      <dsp:spPr>
        <a:xfrm>
          <a:off x="4890217" y="0"/>
          <a:ext cx="2388533" cy="11285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t>WP7</a:t>
          </a:r>
        </a:p>
        <a:p>
          <a:pPr lvl="0" algn="ctr" defTabSz="666750">
            <a:lnSpc>
              <a:spcPct val="90000"/>
            </a:lnSpc>
            <a:spcBef>
              <a:spcPct val="0"/>
            </a:spcBef>
            <a:spcAft>
              <a:spcPct val="35000"/>
            </a:spcAft>
          </a:pPr>
          <a:r>
            <a:rPr lang="en-GB" sz="1500" kern="1200" dirty="0"/>
            <a:t>Policy Workshop &amp; Report</a:t>
          </a:r>
        </a:p>
      </dsp:txBody>
      <dsp:txXfrm>
        <a:off x="4890217" y="451426"/>
        <a:ext cx="2388533" cy="451426"/>
      </dsp:txXfrm>
    </dsp:sp>
    <dsp:sp modelId="{2337B1CC-0B10-413F-9027-119E6E8D0B9C}">
      <dsp:nvSpPr>
        <dsp:cNvPr id="0" name=""/>
        <dsp:cNvSpPr/>
      </dsp:nvSpPr>
      <dsp:spPr>
        <a:xfrm>
          <a:off x="5928274" y="67713"/>
          <a:ext cx="375812" cy="375812"/>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333E4C-BA83-48ED-A855-9829B4D6C491}">
      <dsp:nvSpPr>
        <dsp:cNvPr id="0" name=""/>
        <dsp:cNvSpPr/>
      </dsp:nvSpPr>
      <dsp:spPr>
        <a:xfrm>
          <a:off x="292479" y="902852"/>
          <a:ext cx="6727023" cy="169284"/>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0E0B-4D68-48BE-91A2-1FCD4B3518F1}">
      <dsp:nvSpPr>
        <dsp:cNvPr id="0" name=""/>
        <dsp:cNvSpPr/>
      </dsp:nvSpPr>
      <dsp:spPr>
        <a:xfrm>
          <a:off x="2128805" y="134554"/>
          <a:ext cx="2212361" cy="768323"/>
        </a:xfrm>
        <a:prstGeom prst="ellipse">
          <a:avLst/>
        </a:prstGeom>
        <a:solidFill>
          <a:schemeClr val="bg1">
            <a:alpha val="40000"/>
          </a:schemeClr>
        </a:solidFill>
        <a:ln>
          <a:noFill/>
        </a:ln>
        <a:effectLst/>
      </dsp:spPr>
      <dsp:style>
        <a:lnRef idx="0">
          <a:scrgbClr r="0" g="0" b="0"/>
        </a:lnRef>
        <a:fillRef idx="1">
          <a:scrgbClr r="0" g="0" b="0"/>
        </a:fillRef>
        <a:effectRef idx="0">
          <a:scrgbClr r="0" g="0" b="0"/>
        </a:effectRef>
        <a:fontRef idx="minor"/>
      </dsp:style>
    </dsp:sp>
    <dsp:sp modelId="{B4AC2674-A107-428D-840B-FC2E7CDD75AD}">
      <dsp:nvSpPr>
        <dsp:cNvPr id="0" name=""/>
        <dsp:cNvSpPr/>
      </dsp:nvSpPr>
      <dsp:spPr>
        <a:xfrm>
          <a:off x="3022908" y="2317280"/>
          <a:ext cx="428752" cy="274401"/>
        </a:xfrm>
        <a:prstGeom prst="down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CCFF6-8E87-468E-828A-9B7456C9B567}">
      <dsp:nvSpPr>
        <dsp:cNvPr id="0" name=""/>
        <dsp:cNvSpPr/>
      </dsp:nvSpPr>
      <dsp:spPr>
        <a:xfrm>
          <a:off x="2209411" y="2235439"/>
          <a:ext cx="2058010" cy="51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kern="1200" dirty="0">
            <a:solidFill>
              <a:schemeClr val="accent1">
                <a:lumMod val="75000"/>
              </a:schemeClr>
            </a:solidFill>
          </a:endParaRPr>
        </a:p>
      </dsp:txBody>
      <dsp:txXfrm>
        <a:off x="2209411" y="2235439"/>
        <a:ext cx="2058010" cy="514502"/>
      </dsp:txXfrm>
    </dsp:sp>
    <dsp:sp modelId="{F4170BCF-50F7-4901-805C-6ED93EA3302D}">
      <dsp:nvSpPr>
        <dsp:cNvPr id="0" name=""/>
        <dsp:cNvSpPr/>
      </dsp:nvSpPr>
      <dsp:spPr>
        <a:xfrm>
          <a:off x="356937" y="150233"/>
          <a:ext cx="5799741" cy="201312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0.18439</cdr:x>
      <cdr:y>0.88498</cdr:y>
    </cdr:from>
    <cdr:to>
      <cdr:x>0.37381</cdr:x>
      <cdr:y>1</cdr:y>
    </cdr:to>
    <cdr:sp macro="" textlink="">
      <cdr:nvSpPr>
        <cdr:cNvPr id="2" name="TextBox 1"/>
        <cdr:cNvSpPr txBox="1"/>
      </cdr:nvSpPr>
      <cdr:spPr>
        <a:xfrm xmlns:a="http://schemas.openxmlformats.org/drawingml/2006/main">
          <a:off x="1157113" y="4572951"/>
          <a:ext cx="1188720" cy="594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i="1" dirty="0" smtClean="0"/>
            <a:t>n</a:t>
          </a:r>
          <a:r>
            <a:rPr lang="en-GB" sz="1800" dirty="0" smtClean="0"/>
            <a:t> = 441</a:t>
          </a:r>
          <a:endParaRPr lang="en-GB"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CF82C-FA1C-4242-AD4E-405C3DF640D5}" type="datetimeFigureOut">
              <a:rPr lang="en-GB" smtClean="0"/>
              <a:t>26/06/2019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0F8AC-BD0F-43C1-AF15-198C44D92206}" type="slidenum">
              <a:rPr lang="en-GB" smtClean="0"/>
              <a:t>‹#›</a:t>
            </a:fld>
            <a:endParaRPr lang="en-GB"/>
          </a:p>
        </p:txBody>
      </p:sp>
    </p:spTree>
    <p:extLst>
      <p:ext uri="{BB962C8B-B14F-4D97-AF65-F5344CB8AC3E}">
        <p14:creationId xmlns:p14="http://schemas.microsoft.com/office/powerpoint/2010/main" val="316029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BAE690B-CCFA-44A6-A615-BBD674815141}" type="slidenum">
              <a:rPr lang="en-GB" smtClean="0"/>
              <a:t>1</a:t>
            </a:fld>
            <a:endParaRPr lang="en-GB"/>
          </a:p>
        </p:txBody>
      </p:sp>
    </p:spTree>
    <p:extLst>
      <p:ext uri="{BB962C8B-B14F-4D97-AF65-F5344CB8AC3E}">
        <p14:creationId xmlns:p14="http://schemas.microsoft.com/office/powerpoint/2010/main" val="48824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12</a:t>
            </a:fld>
            <a:endParaRPr lang="en-GB"/>
          </a:p>
        </p:txBody>
      </p:sp>
    </p:spTree>
    <p:extLst>
      <p:ext uri="{BB962C8B-B14F-4D97-AF65-F5344CB8AC3E}">
        <p14:creationId xmlns:p14="http://schemas.microsoft.com/office/powerpoint/2010/main" val="422346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13</a:t>
            </a:fld>
            <a:endParaRPr lang="en-GB"/>
          </a:p>
        </p:txBody>
      </p:sp>
    </p:spTree>
    <p:extLst>
      <p:ext uri="{BB962C8B-B14F-4D97-AF65-F5344CB8AC3E}">
        <p14:creationId xmlns:p14="http://schemas.microsoft.com/office/powerpoint/2010/main" val="114418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report only the categories of “male” and “female,” as the “other” category was too small (7 respondents) to draw comparable conclusions. Overall, 283 respondents identified as female, 57% of our survey, with 192 respondents identifying as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our results, </a:t>
            </a:r>
            <a:r>
              <a:rPr lang="en-GB" sz="1200" b="1" kern="1200" dirty="0" smtClean="0">
                <a:solidFill>
                  <a:schemeClr val="tx1"/>
                </a:solidFill>
                <a:effectLst/>
                <a:latin typeface="+mn-lt"/>
                <a:ea typeface="+mn-ea"/>
                <a:cs typeface="+mn-cs"/>
              </a:rPr>
              <a:t>women are more likely than men to travel to work by conventional car only; 33% of women compared to 21% of men who answered this question. Men were more likely not to use a conventional car at all for their commute. </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14</a:t>
            </a:fld>
            <a:endParaRPr lang="en-GB"/>
          </a:p>
        </p:txBody>
      </p:sp>
    </p:spTree>
    <p:extLst>
      <p:ext uri="{BB962C8B-B14F-4D97-AF65-F5344CB8AC3E}">
        <p14:creationId xmlns:p14="http://schemas.microsoft.com/office/powerpoint/2010/main" val="1953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future commuting choices there is much less difference in preferences between genders than in their present behaviour (Figure 2‑5). In our sample, </a:t>
            </a:r>
            <a:r>
              <a:rPr lang="en-GB" sz="1200" b="1" kern="1200" dirty="0" smtClean="0">
                <a:solidFill>
                  <a:schemeClr val="tx1"/>
                </a:solidFill>
                <a:effectLst/>
                <a:latin typeface="+mn-lt"/>
                <a:ea typeface="+mn-ea"/>
                <a:cs typeface="+mn-cs"/>
              </a:rPr>
              <a:t>although women were presently more likely to rely on a conventional car to commute, they had as much interest as men in switching to public transport or active travel.</a:t>
            </a:r>
          </a:p>
          <a:p>
            <a:r>
              <a:rPr lang="en-GB" sz="1200" kern="1200" dirty="0" smtClean="0">
                <a:solidFill>
                  <a:schemeClr val="tx1"/>
                </a:solidFill>
                <a:effectLst/>
                <a:latin typeface="+mn-lt"/>
                <a:ea typeface="+mn-ea"/>
                <a:cs typeface="+mn-cs"/>
              </a:rPr>
              <a:t>Our data suggests that </a:t>
            </a:r>
            <a:r>
              <a:rPr lang="en-GB" sz="1200" b="1" kern="1200" dirty="0" smtClean="0">
                <a:solidFill>
                  <a:schemeClr val="tx1"/>
                </a:solidFill>
                <a:effectLst/>
                <a:latin typeface="+mn-lt"/>
                <a:ea typeface="+mn-ea"/>
                <a:cs typeface="+mn-cs"/>
              </a:rPr>
              <a:t>policies that consider the needs of women more specifically would be relevant to reduce the number of car commuters, as women were more likely to be in a car but just as likely to want to leave it.</a:t>
            </a:r>
          </a:p>
        </p:txBody>
      </p:sp>
      <p:sp>
        <p:nvSpPr>
          <p:cNvPr id="4" name="Slide Number Placeholder 3"/>
          <p:cNvSpPr>
            <a:spLocks noGrp="1"/>
          </p:cNvSpPr>
          <p:nvPr>
            <p:ph type="sldNum" sz="quarter" idx="10"/>
          </p:nvPr>
        </p:nvSpPr>
        <p:spPr/>
        <p:txBody>
          <a:bodyPr/>
          <a:lstStyle/>
          <a:p>
            <a:fld id="{E570F8AC-BD0F-43C1-AF15-198C44D92206}" type="slidenum">
              <a:rPr lang="en-GB" smtClean="0"/>
              <a:t>15</a:t>
            </a:fld>
            <a:endParaRPr lang="en-GB"/>
          </a:p>
        </p:txBody>
      </p:sp>
    </p:spTree>
    <p:extLst>
      <p:ext uri="{BB962C8B-B14F-4D97-AF65-F5344CB8AC3E}">
        <p14:creationId xmlns:p14="http://schemas.microsoft.com/office/powerpoint/2010/main" val="287500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a:t>
            </a:r>
            <a:r>
              <a:rPr lang="en-GB" sz="1200" b="1" kern="1200" dirty="0" smtClean="0">
                <a:solidFill>
                  <a:schemeClr val="tx1"/>
                </a:solidFill>
                <a:effectLst/>
                <a:latin typeface="+mn-lt"/>
                <a:ea typeface="+mn-ea"/>
                <a:cs typeface="+mn-cs"/>
              </a:rPr>
              <a:t>similar patterns in the preference change for men and women </a:t>
            </a:r>
            <a:r>
              <a:rPr lang="en-GB" sz="1200" kern="1200" dirty="0" smtClean="0">
                <a:solidFill>
                  <a:schemeClr val="tx1"/>
                </a:solidFill>
                <a:effectLst/>
                <a:latin typeface="+mn-lt"/>
                <a:ea typeface="+mn-ea"/>
                <a:cs typeface="+mn-cs"/>
              </a:rPr>
              <a:t>(Figure 2‑6). Around </a:t>
            </a:r>
            <a:r>
              <a:rPr lang="en-GB" sz="1200" b="1" kern="1200" dirty="0" smtClean="0">
                <a:solidFill>
                  <a:schemeClr val="tx1"/>
                </a:solidFill>
                <a:effectLst/>
                <a:latin typeface="+mn-lt"/>
                <a:ea typeface="+mn-ea"/>
                <a:cs typeface="+mn-cs"/>
              </a:rPr>
              <a:t>a fifth of both men and women wanted to still use a car </a:t>
            </a:r>
            <a:r>
              <a:rPr lang="en-GB" sz="1200" kern="1200" dirty="0" smtClean="0">
                <a:solidFill>
                  <a:schemeClr val="tx1"/>
                </a:solidFill>
                <a:effectLst/>
                <a:latin typeface="+mn-lt"/>
                <a:ea typeface="+mn-ea"/>
                <a:cs typeface="+mn-cs"/>
              </a:rPr>
              <a:t>(at least sometimes or for part of the journey) in the future. However, this is a large reduction from the present. </a:t>
            </a:r>
            <a:r>
              <a:rPr lang="en-GB" sz="1200" b="1" kern="1200" dirty="0" smtClean="0">
                <a:solidFill>
                  <a:schemeClr val="tx1"/>
                </a:solidFill>
                <a:effectLst/>
                <a:latin typeface="+mn-lt"/>
                <a:ea typeface="+mn-ea"/>
                <a:cs typeface="+mn-cs"/>
              </a:rPr>
              <a:t>Both genders wanted to increase their use of public transport and cycling</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fewer men and women wanted to walk in the future</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Just over half of all the men who answered questions about their future commute wanted to include cycling as one of their options. Although there was an increase in women who wanted to cycle compared to the present, the gender gap in cyclists was almost maintained (16% difference compared to 18% difference in the present).</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16</a:t>
            </a:fld>
            <a:endParaRPr lang="en-GB"/>
          </a:p>
        </p:txBody>
      </p:sp>
    </p:spTree>
    <p:extLst>
      <p:ext uri="{BB962C8B-B14F-4D97-AF65-F5344CB8AC3E}">
        <p14:creationId xmlns:p14="http://schemas.microsoft.com/office/powerpoint/2010/main" val="241594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results for men and women were fairly similar. </a:t>
            </a:r>
            <a:r>
              <a:rPr lang="en-GB" sz="1200" b="1" kern="1200" dirty="0" smtClean="0">
                <a:solidFill>
                  <a:schemeClr val="tx1"/>
                </a:solidFill>
                <a:effectLst/>
                <a:latin typeface="+mn-lt"/>
                <a:ea typeface="+mn-ea"/>
                <a:cs typeface="+mn-cs"/>
              </a:rPr>
              <a:t>A higher proportion of women were “looking for positive change” as more women than men are “conventional car only” commuters in the present. </a:t>
            </a:r>
            <a:r>
              <a:rPr lang="en-GB" sz="1200" kern="1200" dirty="0" smtClean="0">
                <a:solidFill>
                  <a:schemeClr val="tx1"/>
                </a:solidFill>
                <a:effectLst/>
                <a:latin typeface="+mn-lt"/>
                <a:ea typeface="+mn-ea"/>
                <a:cs typeface="+mn-cs"/>
              </a:rPr>
              <a:t>Similarly, a </a:t>
            </a:r>
            <a:r>
              <a:rPr lang="en-GB" sz="1200" b="1" kern="1200" dirty="0" smtClean="0">
                <a:solidFill>
                  <a:schemeClr val="tx1"/>
                </a:solidFill>
                <a:effectLst/>
                <a:latin typeface="+mn-lt"/>
                <a:ea typeface="+mn-ea"/>
                <a:cs typeface="+mn-cs"/>
              </a:rPr>
              <a:t>higher proportion of men are “staying positive” because more men were already in lower polluting modes of transport in the present.</a:t>
            </a:r>
            <a:r>
              <a:rPr lang="en-GB" sz="1200" kern="1200" dirty="0" smtClean="0">
                <a:solidFill>
                  <a:schemeClr val="tx1"/>
                </a:solidFill>
                <a:effectLst/>
                <a:latin typeface="+mn-lt"/>
                <a:ea typeface="+mn-ea"/>
                <a:cs typeface="+mn-cs"/>
              </a:rPr>
              <a:t> A similar proportion of both genders are “getting worse” – people not currently using cars who would like to. </a:t>
            </a:r>
            <a:r>
              <a:rPr lang="en-GB" sz="1200" b="1" kern="1200" dirty="0" smtClean="0">
                <a:solidFill>
                  <a:schemeClr val="tx1"/>
                </a:solidFill>
                <a:effectLst/>
                <a:latin typeface="+mn-lt"/>
                <a:ea typeface="+mn-ea"/>
                <a:cs typeface="+mn-cs"/>
              </a:rPr>
              <a:t>More women than men are “entrenched” in their cars</a:t>
            </a:r>
            <a:r>
              <a:rPr lang="en-GB" sz="1200" kern="1200" dirty="0" smtClean="0">
                <a:solidFill>
                  <a:schemeClr val="tx1"/>
                </a:solidFill>
                <a:effectLst/>
                <a:latin typeface="+mn-lt"/>
                <a:ea typeface="+mn-ea"/>
                <a:cs typeface="+mn-cs"/>
              </a:rPr>
              <a:t>. This matches the indications that more women are currently using conventional cars only in the present, and that some women are less likely to want or be able to reduce their car use.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0F8AC-BD0F-43C1-AF15-198C44D92206}" type="slidenum">
              <a:rPr lang="en-GB" smtClean="0"/>
              <a:t>17</a:t>
            </a:fld>
            <a:endParaRPr lang="en-GB"/>
          </a:p>
        </p:txBody>
      </p:sp>
    </p:spTree>
    <p:extLst>
      <p:ext uri="{BB962C8B-B14F-4D97-AF65-F5344CB8AC3E}">
        <p14:creationId xmlns:p14="http://schemas.microsoft.com/office/powerpoint/2010/main" val="334971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Coding the responses to “Why can’t you change” for the “entrenched” group by gender shows some differences in the answers of men (9 people) and women (21 people) (Figure 2‑7). </a:t>
            </a:r>
            <a:r>
              <a:rPr lang="en-GB" sz="1200" b="1" kern="1200" dirty="0" smtClean="0">
                <a:solidFill>
                  <a:schemeClr val="tx1"/>
                </a:solidFill>
                <a:effectLst/>
                <a:latin typeface="+mn-lt"/>
                <a:ea typeface="+mn-ea"/>
                <a:cs typeface="+mn-cs"/>
              </a:rPr>
              <a:t>Men were more likely to mention work as a reason</a:t>
            </a:r>
            <a:r>
              <a:rPr lang="en-GB" sz="1200" kern="1200" dirty="0" smtClean="0">
                <a:solidFill>
                  <a:schemeClr val="tx1"/>
                </a:solidFill>
                <a:effectLst/>
                <a:latin typeface="+mn-lt"/>
                <a:ea typeface="+mn-ea"/>
                <a:cs typeface="+mn-cs"/>
              </a:rPr>
              <a:t>, for example “Work is outside city centre - operate across region and motor car is essential.” </a:t>
            </a:r>
            <a:r>
              <a:rPr lang="en-GB" sz="1200" b="1" kern="1200" dirty="0" smtClean="0">
                <a:solidFill>
                  <a:schemeClr val="tx1"/>
                </a:solidFill>
                <a:effectLst/>
                <a:latin typeface="+mn-lt"/>
                <a:ea typeface="+mn-ea"/>
                <a:cs typeface="+mn-cs"/>
              </a:rPr>
              <a:t>No men mentioned family responsibilities</a:t>
            </a:r>
            <a:r>
              <a:rPr lang="en-GB" sz="1200" kern="1200" dirty="0" smtClean="0">
                <a:solidFill>
                  <a:schemeClr val="tx1"/>
                </a:solidFill>
                <a:effectLst/>
                <a:latin typeface="+mn-lt"/>
                <a:ea typeface="+mn-ea"/>
                <a:cs typeface="+mn-cs"/>
              </a:rPr>
              <a:t> as a reason they could not change, whereas four women mentioned it  “Unable to rely on public transport. Cheaper to drive especially with other family members.”</a:t>
            </a:r>
          </a:p>
          <a:p>
            <a:r>
              <a:rPr lang="en-GB" sz="1200" kern="1200" dirty="0" smtClean="0">
                <a:solidFill>
                  <a:schemeClr val="tx1"/>
                </a:solidFill>
                <a:effectLst/>
                <a:latin typeface="+mn-lt"/>
                <a:ea typeface="+mn-ea"/>
                <a:cs typeface="+mn-cs"/>
              </a:rPr>
              <a:t>We collected a </a:t>
            </a:r>
            <a:r>
              <a:rPr lang="en-GB" sz="1200" b="1" kern="1200" dirty="0" smtClean="0">
                <a:solidFill>
                  <a:schemeClr val="tx1"/>
                </a:solidFill>
                <a:effectLst/>
                <a:latin typeface="+mn-lt"/>
                <a:ea typeface="+mn-ea"/>
                <a:cs typeface="+mn-cs"/>
              </a:rPr>
              <a:t>wider range of reasons from women, but this may reflect the fact that we had twice as many responses from women </a:t>
            </a:r>
            <a:r>
              <a:rPr lang="en-GB" sz="1200" kern="1200" dirty="0" smtClean="0">
                <a:solidFill>
                  <a:schemeClr val="tx1"/>
                </a:solidFill>
                <a:effectLst/>
                <a:latin typeface="+mn-lt"/>
                <a:ea typeface="+mn-ea"/>
                <a:cs typeface="+mn-cs"/>
              </a:rPr>
              <a:t>than men in this category</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18</a:t>
            </a:fld>
            <a:endParaRPr lang="en-GB"/>
          </a:p>
        </p:txBody>
      </p:sp>
    </p:spTree>
    <p:extLst>
      <p:ext uri="{BB962C8B-B14F-4D97-AF65-F5344CB8AC3E}">
        <p14:creationId xmlns:p14="http://schemas.microsoft.com/office/powerpoint/2010/main" val="240423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our sample, 63 people identified themselves as Black and Minority Ethnic (BME) selecting Asian or Asian British, Black or Black British, Mixed, Chinese. BME responses represent 12.6% of our total sample. This is slightly below the city average of 15%. For the following analysis, we have aggregated the BME categories together as the number of responses in each question is too small to compare reliably. </a:t>
            </a:r>
          </a:p>
          <a:p>
            <a:r>
              <a:rPr lang="en-GB" sz="1200" kern="1200" dirty="0" smtClean="0">
                <a:solidFill>
                  <a:schemeClr val="tx1"/>
                </a:solidFill>
                <a:effectLst/>
                <a:latin typeface="+mn-lt"/>
                <a:ea typeface="+mn-ea"/>
                <a:cs typeface="+mn-cs"/>
              </a:rPr>
              <a:t>27 people (5% of the respondents) decline to give their ethnicity. In the data presented, they have been left out of specific ethnic categories, but their answers are included when we describe “All” responses to the survey.</a:t>
            </a:r>
          </a:p>
          <a:p>
            <a:r>
              <a:rPr lang="en-GB" sz="1200" kern="1200" dirty="0" smtClean="0">
                <a:solidFill>
                  <a:schemeClr val="tx1"/>
                </a:solidFill>
                <a:effectLst/>
                <a:latin typeface="+mn-lt"/>
                <a:ea typeface="+mn-ea"/>
                <a:cs typeface="+mn-cs"/>
              </a:rPr>
              <a:t>61 BME respondents answered the question about present commuting choices. </a:t>
            </a:r>
            <a:r>
              <a:rPr lang="en-GB" sz="1200" b="1" kern="1200" dirty="0" smtClean="0">
                <a:solidFill>
                  <a:schemeClr val="tx1"/>
                </a:solidFill>
                <a:effectLst/>
                <a:latin typeface="+mn-lt"/>
                <a:ea typeface="+mn-ea"/>
                <a:cs typeface="+mn-cs"/>
              </a:rPr>
              <a:t>BME respondents were more likely than the total sample not to use a car in their commute</a:t>
            </a:r>
            <a:r>
              <a:rPr lang="en-GB" sz="1200" kern="1200" dirty="0" smtClean="0">
                <a:solidFill>
                  <a:schemeClr val="tx1"/>
                </a:solidFill>
                <a:effectLst/>
                <a:latin typeface="+mn-lt"/>
                <a:ea typeface="+mn-ea"/>
                <a:cs typeface="+mn-cs"/>
              </a:rPr>
              <a:t>, with 54% of the total sample choosing this option compared to 64% of BME respondents. </a:t>
            </a:r>
            <a:r>
              <a:rPr lang="en-GB" sz="1200" b="1" kern="1200" dirty="0" smtClean="0">
                <a:solidFill>
                  <a:schemeClr val="tx1"/>
                </a:solidFill>
                <a:effectLst/>
                <a:latin typeface="+mn-lt"/>
                <a:ea typeface="+mn-ea"/>
                <a:cs typeface="+mn-cs"/>
              </a:rPr>
              <a:t>BME respondents were also less likely to travel solely by car than the total sample</a:t>
            </a:r>
            <a:r>
              <a:rPr lang="en-GB" sz="1200" kern="1200" dirty="0" smtClean="0">
                <a:solidFill>
                  <a:schemeClr val="tx1"/>
                </a:solidFill>
                <a:effectLst/>
                <a:latin typeface="+mn-lt"/>
                <a:ea typeface="+mn-ea"/>
                <a:cs typeface="+mn-cs"/>
              </a:rPr>
              <a:t> (Figure 2‑8).</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19</a:t>
            </a:fld>
            <a:endParaRPr lang="en-GB"/>
          </a:p>
        </p:txBody>
      </p:sp>
    </p:spTree>
    <p:extLst>
      <p:ext uri="{BB962C8B-B14F-4D97-AF65-F5344CB8AC3E}">
        <p14:creationId xmlns:p14="http://schemas.microsoft.com/office/powerpoint/2010/main" val="96551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62 BME respondents answered the question about future commuting choices (Figure 2‑9). Two thirds of BME respondents said they would rather not travel by conventional car in the future. However, </a:t>
            </a:r>
            <a:r>
              <a:rPr lang="en-GB" sz="1200" b="1" kern="1200" dirty="0" smtClean="0">
                <a:solidFill>
                  <a:schemeClr val="tx1"/>
                </a:solidFill>
                <a:effectLst/>
                <a:latin typeface="+mn-lt"/>
                <a:ea typeface="+mn-ea"/>
                <a:cs typeface="+mn-cs"/>
              </a:rPr>
              <a:t>BME respondents were more likely than other respondents to want to travel by conventional car in the future, with an increase in those who selected “conventional car only” (23% up from 21%) for their future transport option</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Overall, there was little difference in the proportions of BME respondents choosing each category in the future compared to the present. However, on an individual level there were significant differences in the groups that wanted to move away or towards car usage.</a:t>
            </a:r>
          </a:p>
        </p:txBody>
      </p:sp>
      <p:sp>
        <p:nvSpPr>
          <p:cNvPr id="4" name="Slide Number Placeholder 3"/>
          <p:cNvSpPr>
            <a:spLocks noGrp="1"/>
          </p:cNvSpPr>
          <p:nvPr>
            <p:ph type="sldNum" sz="quarter" idx="10"/>
          </p:nvPr>
        </p:nvSpPr>
        <p:spPr/>
        <p:txBody>
          <a:bodyPr/>
          <a:lstStyle/>
          <a:p>
            <a:fld id="{E570F8AC-BD0F-43C1-AF15-198C44D92206}" type="slidenum">
              <a:rPr lang="en-GB" smtClean="0"/>
              <a:t>20</a:t>
            </a:fld>
            <a:endParaRPr lang="en-GB"/>
          </a:p>
        </p:txBody>
      </p:sp>
    </p:spTree>
    <p:extLst>
      <p:ext uri="{BB962C8B-B14F-4D97-AF65-F5344CB8AC3E}">
        <p14:creationId xmlns:p14="http://schemas.microsoft.com/office/powerpoint/2010/main" val="181683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61 respondents answered both the present and future transport options for commuting, allowing us to investigate their responses (Figure 2‑10). Although the number of people who wanted to use only a conventional car to get to work increased slightly (from 13 to 15 respondents), in fact only four of the present “conventional car only” respondents wanted to stay in their cars.  Nine of the future “conventional car only” respondents had switched from other modes of transport.</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21</a:t>
            </a:fld>
            <a:endParaRPr lang="en-GB"/>
          </a:p>
        </p:txBody>
      </p:sp>
    </p:spTree>
    <p:extLst>
      <p:ext uri="{BB962C8B-B14F-4D97-AF65-F5344CB8AC3E}">
        <p14:creationId xmlns:p14="http://schemas.microsoft.com/office/powerpoint/2010/main" val="20428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a:t>
            </a:fld>
            <a:endParaRPr lang="en-GB"/>
          </a:p>
        </p:txBody>
      </p:sp>
    </p:spTree>
    <p:extLst>
      <p:ext uri="{BB962C8B-B14F-4D97-AF65-F5344CB8AC3E}">
        <p14:creationId xmlns:p14="http://schemas.microsoft.com/office/powerpoint/2010/main" val="395608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61 respondents answered both the present and future transport options for commuting, allowing us to investigate their responses (Figure 2‑10). Although the number of people who wanted to use only a conventional car to get to work increased slightly (from 13 to 15 respondents), in fact only four of the present “conventional car only” respondents wanted to stay in their cars.  Nine of the future “conventional car only” respondents had switched from other modes of transport.</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22</a:t>
            </a:fld>
            <a:endParaRPr lang="en-GB"/>
          </a:p>
        </p:txBody>
      </p:sp>
    </p:spTree>
    <p:extLst>
      <p:ext uri="{BB962C8B-B14F-4D97-AF65-F5344CB8AC3E}">
        <p14:creationId xmlns:p14="http://schemas.microsoft.com/office/powerpoint/2010/main" val="310398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From the “getting worse” category, </a:t>
            </a:r>
            <a:r>
              <a:rPr lang="en-GB" sz="1200" b="1" kern="1200" dirty="0" smtClean="0">
                <a:solidFill>
                  <a:schemeClr val="tx1"/>
                </a:solidFill>
                <a:effectLst/>
                <a:latin typeface="+mn-lt"/>
                <a:ea typeface="+mn-ea"/>
                <a:cs typeface="+mn-cs"/>
              </a:rPr>
              <a:t>6 out of 10 people currently walk to work and would like to go by car. Two others currently only use the bus. Only two used cars presently, one in a car share. </a:t>
            </a:r>
          </a:p>
          <a:p>
            <a:r>
              <a:rPr lang="en-GB" sz="1200" kern="1200" dirty="0" smtClean="0">
                <a:solidFill>
                  <a:schemeClr val="tx1"/>
                </a:solidFill>
                <a:effectLst/>
                <a:latin typeface="+mn-lt"/>
                <a:ea typeface="+mn-ea"/>
                <a:cs typeface="+mn-cs"/>
              </a:rPr>
              <a:t>Age seemed to be a potentially influencing factor in the switch towards cars. </a:t>
            </a:r>
            <a:r>
              <a:rPr lang="en-GB" sz="1200" b="1" kern="1200" dirty="0" smtClean="0">
                <a:solidFill>
                  <a:schemeClr val="tx1"/>
                </a:solidFill>
                <a:effectLst/>
                <a:latin typeface="+mn-lt"/>
                <a:ea typeface="+mn-ea"/>
                <a:cs typeface="+mn-cs"/>
              </a:rPr>
              <a:t>Six out of the 10 people in the “getting worse” category were in the 16-24 age group, including two who said they did not currently have driving licences.</a:t>
            </a:r>
          </a:p>
        </p:txBody>
      </p:sp>
      <p:sp>
        <p:nvSpPr>
          <p:cNvPr id="4" name="Slide Number Placeholder 3"/>
          <p:cNvSpPr>
            <a:spLocks noGrp="1"/>
          </p:cNvSpPr>
          <p:nvPr>
            <p:ph type="sldNum" sz="quarter" idx="10"/>
          </p:nvPr>
        </p:nvSpPr>
        <p:spPr/>
        <p:txBody>
          <a:bodyPr/>
          <a:lstStyle/>
          <a:p>
            <a:fld id="{E570F8AC-BD0F-43C1-AF15-198C44D92206}" type="slidenum">
              <a:rPr lang="en-GB" smtClean="0"/>
              <a:t>23</a:t>
            </a:fld>
            <a:endParaRPr lang="en-GB"/>
          </a:p>
        </p:txBody>
      </p:sp>
    </p:spTree>
    <p:extLst>
      <p:ext uri="{BB962C8B-B14F-4D97-AF65-F5344CB8AC3E}">
        <p14:creationId xmlns:p14="http://schemas.microsoft.com/office/powerpoint/2010/main" val="105617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All three of the respondents who were negative about public transport gave public transport as their preferred option in the future, with two suggesting a tram, and one asking for “shuttle service, reliable and cheap”. One person in this group gave a more detailed answer to explain:</a:t>
            </a:r>
          </a:p>
          <a:p>
            <a:r>
              <a:rPr lang="en-GB" sz="1200" i="1" kern="1200" dirty="0" smtClean="0">
                <a:solidFill>
                  <a:schemeClr val="tx1"/>
                </a:solidFill>
                <a:effectLst/>
                <a:latin typeface="+mn-lt"/>
                <a:ea typeface="+mn-ea"/>
                <a:cs typeface="+mn-cs"/>
              </a:rPr>
              <a:t>“Not enough public transport[s] (train and bus) in terms of frequency and diversity. Current public transport are too expensive and I am living too far away from work to be able to cycle. I do want to change! Unfortunately it's too challenging at the moment.”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conclusion, BME respondents were less likely to commute solely by car in the present, but more likely to want to commute solely by car in the future. Although in the headline figures there is more stability in the present and future choices of BME respondents, in reality present car users did not want to stay “entrenched” in their cars. There was a larger category of people, particularly younger respondents, who were looking to start driving.</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24</a:t>
            </a:fld>
            <a:endParaRPr lang="en-GB"/>
          </a:p>
        </p:txBody>
      </p:sp>
    </p:spTree>
    <p:extLst>
      <p:ext uri="{BB962C8B-B14F-4D97-AF65-F5344CB8AC3E}">
        <p14:creationId xmlns:p14="http://schemas.microsoft.com/office/powerpoint/2010/main" val="424977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Our survey respondents are more educated than average Bristolians:</a:t>
            </a:r>
            <a:r>
              <a:rPr lang="en-GB" sz="1200" kern="1200" baseline="0" dirty="0" smtClean="0">
                <a:solidFill>
                  <a:schemeClr val="tx1"/>
                </a:solidFill>
                <a:effectLst/>
                <a:latin typeface="+mn-lt"/>
                <a:ea typeface="+mn-ea"/>
                <a:cs typeface="+mn-cs"/>
              </a:rPr>
              <a:t> 58% with a degree </a:t>
            </a:r>
            <a:r>
              <a:rPr lang="en-GB" sz="1200" kern="1200" baseline="0" dirty="0" err="1" smtClean="0">
                <a:solidFill>
                  <a:schemeClr val="tx1"/>
                </a:solidFill>
                <a:effectLst/>
                <a:latin typeface="+mn-lt"/>
                <a:ea typeface="+mn-ea"/>
                <a:cs typeface="+mn-cs"/>
              </a:rPr>
              <a:t>cf</a:t>
            </a:r>
            <a:r>
              <a:rPr lang="en-GB" sz="1200" kern="1200" baseline="0" dirty="0" smtClean="0">
                <a:solidFill>
                  <a:schemeClr val="tx1"/>
                </a:solidFill>
                <a:effectLst/>
                <a:latin typeface="+mn-lt"/>
                <a:ea typeface="+mn-ea"/>
                <a:cs typeface="+mn-cs"/>
              </a:rPr>
              <a:t> 33% in 2011 census, and 36% without a degree </a:t>
            </a:r>
            <a:r>
              <a:rPr lang="en-GB" sz="1200" kern="1200" baseline="0" dirty="0" err="1" smtClean="0">
                <a:solidFill>
                  <a:schemeClr val="tx1"/>
                </a:solidFill>
                <a:effectLst/>
                <a:latin typeface="+mn-lt"/>
                <a:ea typeface="+mn-ea"/>
                <a:cs typeface="+mn-cs"/>
              </a:rPr>
              <a:t>cf</a:t>
            </a:r>
            <a:r>
              <a:rPr lang="en-GB" sz="1200" kern="1200" baseline="0" dirty="0" smtClean="0">
                <a:solidFill>
                  <a:schemeClr val="tx1"/>
                </a:solidFill>
                <a:effectLst/>
                <a:latin typeface="+mn-lt"/>
                <a:ea typeface="+mn-ea"/>
                <a:cs typeface="+mn-cs"/>
              </a:rPr>
              <a:t> 47% in 2011 census.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157 respondents to this question were in the “below degree level qualification” group, and 264 respondents had a degree or higher degree qualification (Figure 2‑13).</a:t>
            </a:r>
          </a:p>
          <a:p>
            <a:r>
              <a:rPr lang="en-GB" sz="1200" kern="1200" dirty="0" smtClean="0">
                <a:solidFill>
                  <a:schemeClr val="tx1"/>
                </a:solidFill>
                <a:effectLst/>
                <a:latin typeface="+mn-lt"/>
                <a:ea typeface="+mn-ea"/>
                <a:cs typeface="+mn-cs"/>
              </a:rPr>
              <a:t>There was little difference in the proportion of people with qualifications in terms of what proportion relied solely on a car for their commute. </a:t>
            </a:r>
            <a:r>
              <a:rPr lang="en-GB" sz="1200" b="1" kern="1200" dirty="0" smtClean="0">
                <a:solidFill>
                  <a:schemeClr val="tx1"/>
                </a:solidFill>
                <a:effectLst/>
                <a:latin typeface="+mn-lt"/>
                <a:ea typeface="+mn-ea"/>
                <a:cs typeface="+mn-cs"/>
              </a:rPr>
              <a:t>A slightly larger proportion of people with a degree (56% compared to 50%) did not use a car in their commute.</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25</a:t>
            </a:fld>
            <a:endParaRPr lang="en-GB"/>
          </a:p>
        </p:txBody>
      </p:sp>
    </p:spTree>
    <p:extLst>
      <p:ext uri="{BB962C8B-B14F-4D97-AF65-F5344CB8AC3E}">
        <p14:creationId xmlns:p14="http://schemas.microsoft.com/office/powerpoint/2010/main" val="138830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Four people in the “no qualifications” group answered the question about future commuting preferences, 154 from the “below degree level” group and 265 from the “degree or above” group (Figure 2‑14).</a:t>
            </a:r>
          </a:p>
          <a:p>
            <a:r>
              <a:rPr lang="en-GB" sz="1200" kern="1200" dirty="0" smtClean="0">
                <a:solidFill>
                  <a:schemeClr val="tx1"/>
                </a:solidFill>
                <a:effectLst/>
                <a:latin typeface="+mn-lt"/>
                <a:ea typeface="+mn-ea"/>
                <a:cs typeface="+mn-cs"/>
              </a:rPr>
              <a:t>While both categories indicated a move away from car use, this was more pronounced in the “degree and above” group. </a:t>
            </a:r>
            <a:r>
              <a:rPr lang="en-GB" sz="1200" b="1" kern="1200" dirty="0" smtClean="0">
                <a:solidFill>
                  <a:schemeClr val="tx1"/>
                </a:solidFill>
                <a:effectLst/>
                <a:latin typeface="+mn-lt"/>
                <a:ea typeface="+mn-ea"/>
                <a:cs typeface="+mn-cs"/>
              </a:rPr>
              <a:t>There was an increase in respondents in the “below degree level qualifications” who wanted to use public transport or active travel, but 18% wanted to use a conventional car only.</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26</a:t>
            </a:fld>
            <a:endParaRPr lang="en-GB"/>
          </a:p>
        </p:txBody>
      </p:sp>
    </p:spTree>
    <p:extLst>
      <p:ext uri="{BB962C8B-B14F-4D97-AF65-F5344CB8AC3E}">
        <p14:creationId xmlns:p14="http://schemas.microsoft.com/office/powerpoint/2010/main" val="2665172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145 people in the “below degree level qualifications” group answered both their commute in the present and their preference for the future.</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27</a:t>
            </a:fld>
            <a:endParaRPr lang="en-GB"/>
          </a:p>
        </p:txBody>
      </p:sp>
    </p:spTree>
    <p:extLst>
      <p:ext uri="{BB962C8B-B14F-4D97-AF65-F5344CB8AC3E}">
        <p14:creationId xmlns:p14="http://schemas.microsoft.com/office/powerpoint/2010/main" val="408308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comments related to negative public transport were a mix of reasons.</a:t>
            </a:r>
          </a:p>
          <a:p>
            <a:pPr lvl="0"/>
            <a:r>
              <a:rPr lang="en-GB" sz="1200" kern="1200" dirty="0" smtClean="0">
                <a:solidFill>
                  <a:schemeClr val="tx1"/>
                </a:solidFill>
                <a:effectLst/>
                <a:latin typeface="+mn-lt"/>
                <a:ea typeface="+mn-ea"/>
                <a:cs typeface="+mn-cs"/>
              </a:rPr>
              <a:t>Three related to cost “Cost is prohibitive and services are unreliable”</a:t>
            </a:r>
          </a:p>
          <a:p>
            <a:pPr lvl="0"/>
            <a:r>
              <a:rPr lang="en-GB" sz="1200" kern="1200" dirty="0" smtClean="0">
                <a:solidFill>
                  <a:schemeClr val="tx1"/>
                </a:solidFill>
                <a:effectLst/>
                <a:latin typeface="+mn-lt"/>
                <a:ea typeface="+mn-ea"/>
                <a:cs typeface="+mn-cs"/>
              </a:rPr>
              <a:t>Seven responses in the “negative public transport” category mentioned either the unreliability or lack of public transport options “Too far to walk and no direct bus service” and “No access to trains locally”.</a:t>
            </a:r>
          </a:p>
          <a:p>
            <a:r>
              <a:rPr lang="en-GB" sz="1200" kern="1200" dirty="0" smtClean="0">
                <a:solidFill>
                  <a:schemeClr val="tx1"/>
                </a:solidFill>
                <a:effectLst/>
                <a:latin typeface="+mn-lt"/>
                <a:ea typeface="+mn-ea"/>
                <a:cs typeface="+mn-cs"/>
              </a:rPr>
              <a:t>Those who mentioned cost but not specific to public transport referred to the cost of buying a bike (1), or just a generic reference to cost (2) as the reason they did not feel they could leave their cars. Two of the three people who referred to work in their answers mentioned shift patterns or “hours at work” as part of their reason; the third that they needed to carry tools for their job</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28</a:t>
            </a:fld>
            <a:endParaRPr lang="en-GB"/>
          </a:p>
        </p:txBody>
      </p:sp>
    </p:spTree>
    <p:extLst>
      <p:ext uri="{BB962C8B-B14F-4D97-AF65-F5344CB8AC3E}">
        <p14:creationId xmlns:p14="http://schemas.microsoft.com/office/powerpoint/2010/main" val="271869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484 people responded to this question. Nearly three quarters of respondents use gas to heat their homes in Bristol, with a further 10% relying on electric heaters (Figure 2‑16). Respondents were able to indicate more than one form of heating, so the total number of responses is higher than the total number of respondents.</a:t>
            </a:r>
          </a:p>
          <a:p>
            <a:r>
              <a:rPr lang="en-GB" sz="1200" kern="1200" dirty="0" smtClean="0">
                <a:solidFill>
                  <a:schemeClr val="tx1"/>
                </a:solidFill>
                <a:effectLst/>
                <a:latin typeface="+mn-lt"/>
                <a:ea typeface="+mn-ea"/>
                <a:cs typeface="+mn-cs"/>
              </a:rPr>
              <a:t>There was a significant demand for renewable heating in the future, with some respondents specifying type of energy (e.g. solar, wind) others suggesting more generic responses e.g. “green” or “renewable” sources (Figure 2‑17).</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0F8AC-BD0F-43C1-AF15-198C44D92206}" type="slidenum">
              <a:rPr lang="en-GB" smtClean="0"/>
              <a:t>29</a:t>
            </a:fld>
            <a:endParaRPr lang="en-GB"/>
          </a:p>
        </p:txBody>
      </p:sp>
    </p:spTree>
    <p:extLst>
      <p:ext uri="{BB962C8B-B14F-4D97-AF65-F5344CB8AC3E}">
        <p14:creationId xmlns:p14="http://schemas.microsoft.com/office/powerpoint/2010/main" val="19467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17 respondents who wanted to continue using solid fuel in the future, labelled as “entrenched.”  However, 15 of these wanted to combine solid fuel with other means, indicating less of a reliance on solid fuels. Similarly, of those in the “getting worse” category, 65% (13 people) were looking for a mix of either gas or renewables with solid fuel in the future. Exploring the “getting worse” data set, nearly half said that the reason they had not moved to solid fuel was due to cost, with not being a homeowner or the chimney/fireplace not being suitable also appearing for around 25%. None mentioned any concerns about the air quality impact of moving to solid fuel burning.</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30</a:t>
            </a:fld>
            <a:endParaRPr lang="en-GB"/>
          </a:p>
        </p:txBody>
      </p:sp>
    </p:spTree>
    <p:extLst>
      <p:ext uri="{BB962C8B-B14F-4D97-AF65-F5344CB8AC3E}">
        <p14:creationId xmlns:p14="http://schemas.microsoft.com/office/powerpoint/2010/main" val="163316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Figure 2‑18 displays how the choice for solid fuel in the future is a mix of those who currently use it, and people who currently do not have solid fuel. It also demonstrates how more solid fuel users would rather move away from the heat source.</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31</a:t>
            </a:fld>
            <a:endParaRPr lang="en-GB"/>
          </a:p>
        </p:txBody>
      </p:sp>
    </p:spTree>
    <p:extLst>
      <p:ext uri="{BB962C8B-B14F-4D97-AF65-F5344CB8AC3E}">
        <p14:creationId xmlns:p14="http://schemas.microsoft.com/office/powerpoint/2010/main" val="89379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3</a:t>
            </a:fld>
            <a:endParaRPr lang="en-GB"/>
          </a:p>
        </p:txBody>
      </p:sp>
    </p:spTree>
    <p:extLst>
      <p:ext uri="{BB962C8B-B14F-4D97-AF65-F5344CB8AC3E}">
        <p14:creationId xmlns:p14="http://schemas.microsoft.com/office/powerpoint/2010/main" val="2925820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Understanding the motivations for those who are “looking for positive change” is useful for identifying potential low-hanging fruit to move people away from solid fuel use. In our Bristol data, 28 people wanted to move away from solid fuel. In their responses, cost was the most significant factor with more than half of respondents mentioning it (Figure 2‑19). </a:t>
            </a:r>
          </a:p>
          <a:p>
            <a:r>
              <a:rPr lang="en-GB" sz="1200" kern="1200" dirty="0" smtClean="0">
                <a:solidFill>
                  <a:schemeClr val="tx1"/>
                </a:solidFill>
                <a:effectLst/>
                <a:latin typeface="+mn-lt"/>
                <a:ea typeface="+mn-ea"/>
                <a:cs typeface="+mn-cs"/>
              </a:rPr>
              <a:t>Comments relating to problems in converting buildings were the next largest group, for example “old building” or “roof not facing the best way.” The physical infrastructure of a relatively old housing stock in Bristol seems relevant in the renewables category implying a focus on self-generation rather than mains electricity. People are assuming their heating infrastructure would be part of the fabric of their house or building, like solar panels on their roof, rather than electric heating that could run from renewables located elsewhere.</a:t>
            </a:r>
          </a:p>
        </p:txBody>
      </p:sp>
      <p:sp>
        <p:nvSpPr>
          <p:cNvPr id="4" name="Slide Number Placeholder 3"/>
          <p:cNvSpPr>
            <a:spLocks noGrp="1"/>
          </p:cNvSpPr>
          <p:nvPr>
            <p:ph type="sldNum" sz="quarter" idx="10"/>
          </p:nvPr>
        </p:nvSpPr>
        <p:spPr/>
        <p:txBody>
          <a:bodyPr/>
          <a:lstStyle/>
          <a:p>
            <a:fld id="{E570F8AC-BD0F-43C1-AF15-198C44D92206}" type="slidenum">
              <a:rPr lang="en-GB" smtClean="0"/>
              <a:t>32</a:t>
            </a:fld>
            <a:endParaRPr lang="en-GB"/>
          </a:p>
        </p:txBody>
      </p:sp>
    </p:spTree>
    <p:extLst>
      <p:ext uri="{BB962C8B-B14F-4D97-AF65-F5344CB8AC3E}">
        <p14:creationId xmlns:p14="http://schemas.microsoft.com/office/powerpoint/2010/main" val="3080103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most popular responses (for both respondents’ lives and for Bristol) were improving the bus service and creating segregated cycle lanes. For many respondents making the buses free would be beneficial. Introducing trams and opening closed railway lines were also popular options. There was a good deal of support from respondents for pedestrianizing the city centre, charging older and more polluting vehicles and banning diesel cars. Scrappage schemes were seen to be popular, but many respondents recognised that this measure would not affect them personally. There was a lot more support for extending 20 mph zones than there was for their removal, however Residents’ Parking Zones were a lot more contentious. Scrapping bus and multi-occupancy lanes and cycle lanes were very unpopular (Figure 3‑1).</a:t>
            </a:r>
          </a:p>
        </p:txBody>
      </p:sp>
      <p:sp>
        <p:nvSpPr>
          <p:cNvPr id="4" name="Slide Number Placeholder 3"/>
          <p:cNvSpPr>
            <a:spLocks noGrp="1"/>
          </p:cNvSpPr>
          <p:nvPr>
            <p:ph type="sldNum" sz="quarter" idx="10"/>
          </p:nvPr>
        </p:nvSpPr>
        <p:spPr/>
        <p:txBody>
          <a:bodyPr/>
          <a:lstStyle/>
          <a:p>
            <a:fld id="{E570F8AC-BD0F-43C1-AF15-198C44D92206}" type="slidenum">
              <a:rPr lang="en-GB" smtClean="0"/>
              <a:t>33</a:t>
            </a:fld>
            <a:endParaRPr lang="en-GB"/>
          </a:p>
        </p:txBody>
      </p:sp>
    </p:spTree>
    <p:extLst>
      <p:ext uri="{BB962C8B-B14F-4D97-AF65-F5344CB8AC3E}">
        <p14:creationId xmlns:p14="http://schemas.microsoft.com/office/powerpoint/2010/main" val="578341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were a similar number of respondents to questions about the impact of these measures on the city/region as on their lives and, in general, the responses were similar, with </a:t>
            </a:r>
            <a:r>
              <a:rPr lang="en-GB" sz="1200" b="1" kern="1200" dirty="0" smtClean="0">
                <a:solidFill>
                  <a:schemeClr val="tx1"/>
                </a:solidFill>
                <a:effectLst/>
                <a:latin typeface="+mn-lt"/>
                <a:ea typeface="+mn-ea"/>
                <a:cs typeface="+mn-cs"/>
              </a:rPr>
              <a:t>strong support for improving public transport and cycle and pedestrian infrastructure, and the removal of older/more polluting vehicles and diesel cars. Residents’ Parking Zones were less contentious from a city perspective, with the majority of respondents being in favour of extending rather than scrapping them </a:t>
            </a:r>
            <a:r>
              <a:rPr lang="en-GB" sz="1200" kern="1200" dirty="0" smtClean="0">
                <a:solidFill>
                  <a:schemeClr val="tx1"/>
                </a:solidFill>
                <a:effectLst/>
                <a:latin typeface="+mn-lt"/>
                <a:ea typeface="+mn-ea"/>
                <a:cs typeface="+mn-cs"/>
              </a:rPr>
              <a:t>(Figure 3‑2).</a:t>
            </a:r>
          </a:p>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34</a:t>
            </a:fld>
            <a:endParaRPr lang="en-GB"/>
          </a:p>
        </p:txBody>
      </p:sp>
    </p:spTree>
    <p:extLst>
      <p:ext uri="{BB962C8B-B14F-4D97-AF65-F5344CB8AC3E}">
        <p14:creationId xmlns:p14="http://schemas.microsoft.com/office/powerpoint/2010/main" val="1966756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35</a:t>
            </a:fld>
            <a:endParaRPr lang="en-GB"/>
          </a:p>
        </p:txBody>
      </p:sp>
    </p:spTree>
    <p:extLst>
      <p:ext uri="{BB962C8B-B14F-4D97-AF65-F5344CB8AC3E}">
        <p14:creationId xmlns:p14="http://schemas.microsoft.com/office/powerpoint/2010/main" val="825623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BAE690B-CCFA-44A6-A615-BBD674815141}" type="slidenum">
              <a:rPr lang="en-GB" smtClean="0"/>
              <a:t>36</a:t>
            </a:fld>
            <a:endParaRPr lang="en-GB"/>
          </a:p>
        </p:txBody>
      </p:sp>
    </p:spTree>
    <p:extLst>
      <p:ext uri="{BB962C8B-B14F-4D97-AF65-F5344CB8AC3E}">
        <p14:creationId xmlns:p14="http://schemas.microsoft.com/office/powerpoint/2010/main" val="366438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202 </a:t>
            </a:r>
            <a:r>
              <a:rPr lang="en-GB" dirty="0"/>
              <a:t>out of </a:t>
            </a:r>
            <a:r>
              <a:rPr lang="en-GB" dirty="0" smtClean="0"/>
              <a:t>441 </a:t>
            </a:r>
            <a:r>
              <a:rPr lang="en-GB" dirty="0"/>
              <a:t>used some </a:t>
            </a:r>
            <a:r>
              <a:rPr lang="en-GB" dirty="0" smtClean="0"/>
              <a:t>private motorised </a:t>
            </a:r>
            <a:r>
              <a:rPr lang="en-GB" dirty="0"/>
              <a:t>transport. Included taxis, vans, car share and motorbike.</a:t>
            </a:r>
          </a:p>
        </p:txBody>
      </p:sp>
      <p:sp>
        <p:nvSpPr>
          <p:cNvPr id="4" name="Slide Number Placeholder 3"/>
          <p:cNvSpPr>
            <a:spLocks noGrp="1"/>
          </p:cNvSpPr>
          <p:nvPr>
            <p:ph type="sldNum" sz="quarter" idx="10"/>
          </p:nvPr>
        </p:nvSpPr>
        <p:spPr/>
        <p:txBody>
          <a:bodyPr/>
          <a:lstStyle/>
          <a:p>
            <a:fld id="{E570F8AC-BD0F-43C1-AF15-198C44D92206}" type="slidenum">
              <a:rPr lang="en-GB" smtClean="0"/>
              <a:t>4</a:t>
            </a:fld>
            <a:endParaRPr lang="en-GB"/>
          </a:p>
        </p:txBody>
      </p:sp>
    </p:spTree>
    <p:extLst>
      <p:ext uri="{BB962C8B-B14F-4D97-AF65-F5344CB8AC3E}">
        <p14:creationId xmlns:p14="http://schemas.microsoft.com/office/powerpoint/2010/main" val="106881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202 out of 441 used some private motorised transport. Included taxis, vans, car share and motorbike.</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5</a:t>
            </a:fld>
            <a:endParaRPr lang="en-GB"/>
          </a:p>
        </p:txBody>
      </p:sp>
    </p:spTree>
    <p:extLst>
      <p:ext uri="{BB962C8B-B14F-4D97-AF65-F5344CB8AC3E}">
        <p14:creationId xmlns:p14="http://schemas.microsoft.com/office/powerpoint/2010/main" val="422946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7</a:t>
            </a:fld>
            <a:endParaRPr lang="en-GB"/>
          </a:p>
        </p:txBody>
      </p:sp>
    </p:spTree>
    <p:extLst>
      <p:ext uri="{BB962C8B-B14F-4D97-AF65-F5344CB8AC3E}">
        <p14:creationId xmlns:p14="http://schemas.microsoft.com/office/powerpoint/2010/main" val="145908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3CFC3-388B-4BDA-B06B-DEBEF4EC27E3}" type="slidenum">
              <a:rPr lang="en-GB" smtClean="0"/>
              <a:t>8</a:t>
            </a:fld>
            <a:endParaRPr lang="en-GB"/>
          </a:p>
        </p:txBody>
      </p:sp>
    </p:spTree>
    <p:extLst>
      <p:ext uri="{BB962C8B-B14F-4D97-AF65-F5344CB8AC3E}">
        <p14:creationId xmlns:p14="http://schemas.microsoft.com/office/powerpoint/2010/main" val="118589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Although only 54% did not use a car, it is notable that another 17% used modes as well as their cars; they were not solely dependent on the car for their commute (Figure 2‑1).</a:t>
            </a:r>
          </a:p>
          <a:p>
            <a:r>
              <a:rPr lang="en-GB" sz="1200" kern="1200" dirty="0" smtClean="0">
                <a:solidFill>
                  <a:schemeClr val="tx1"/>
                </a:solidFill>
                <a:effectLst/>
                <a:latin typeface="+mn-lt"/>
                <a:ea typeface="+mn-ea"/>
                <a:cs typeface="+mn-cs"/>
              </a:rPr>
              <a:t>Three quarters of respondents would rather not be using a car in Bristol for their commute in the future (Figure 2‑2), showing a large number of those who currently commute by car would like to stop, with a significant increase in the proportion choosing public transport (Table 2‑2). While there is some interest in electric and other cleaner technology for cars, this is weaker than interest in non-private vehicle solutions.</a:t>
            </a:r>
            <a:endParaRPr lang="en-GB" dirty="0"/>
          </a:p>
        </p:txBody>
      </p:sp>
      <p:sp>
        <p:nvSpPr>
          <p:cNvPr id="4" name="Slide Number Placeholder 3"/>
          <p:cNvSpPr>
            <a:spLocks noGrp="1"/>
          </p:cNvSpPr>
          <p:nvPr>
            <p:ph type="sldNum" sz="quarter" idx="10"/>
          </p:nvPr>
        </p:nvSpPr>
        <p:spPr/>
        <p:txBody>
          <a:bodyPr/>
          <a:lstStyle/>
          <a:p>
            <a:fld id="{E570F8AC-BD0F-43C1-AF15-198C44D92206}" type="slidenum">
              <a:rPr lang="en-GB" smtClean="0"/>
              <a:t>9</a:t>
            </a:fld>
            <a:endParaRPr lang="en-GB"/>
          </a:p>
        </p:txBody>
      </p:sp>
    </p:spTree>
    <p:extLst>
      <p:ext uri="{BB962C8B-B14F-4D97-AF65-F5344CB8AC3E}">
        <p14:creationId xmlns:p14="http://schemas.microsoft.com/office/powerpoint/2010/main" val="183349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most frequent responses related to negative comments about public transport (44 responses). Key themes within the “negative public transport” category included:</a:t>
            </a:r>
          </a:p>
          <a:p>
            <a:pPr lvl="0"/>
            <a:r>
              <a:rPr lang="en-GB" sz="1200" kern="1200" dirty="0" smtClean="0">
                <a:solidFill>
                  <a:schemeClr val="tx1"/>
                </a:solidFill>
                <a:effectLst/>
                <a:latin typeface="+mn-lt"/>
                <a:ea typeface="+mn-ea"/>
                <a:cs typeface="+mn-cs"/>
              </a:rPr>
              <a:t>Cost (11 responses) with comments such as “Not enough public transports (train and bus) in terms of frequency and diversity. Current public transport are too expensive and I am living too far away from work to be able to cycle”. </a:t>
            </a:r>
          </a:p>
          <a:p>
            <a:pPr lvl="0"/>
            <a:r>
              <a:rPr lang="en-GB" sz="1200" kern="1200" dirty="0" smtClean="0">
                <a:solidFill>
                  <a:schemeClr val="tx1"/>
                </a:solidFill>
                <a:effectLst/>
                <a:latin typeface="+mn-lt"/>
                <a:ea typeface="+mn-ea"/>
                <a:cs typeface="+mn-cs"/>
              </a:rPr>
              <a:t>Time/timetabling (15 responses), e.g. “Bus times do not fit in around working hours. Bus also takes just as long as driving. So no real incentive”. </a:t>
            </a:r>
          </a:p>
          <a:p>
            <a:pPr lvl="0"/>
            <a:r>
              <a:rPr lang="en-GB" sz="1200" kern="1200" dirty="0" smtClean="0">
                <a:solidFill>
                  <a:schemeClr val="tx1"/>
                </a:solidFill>
                <a:effectLst/>
                <a:latin typeface="+mn-lt"/>
                <a:ea typeface="+mn-ea"/>
                <a:cs typeface="+mn-cs"/>
              </a:rPr>
              <a:t>No/unreliable service was also a key public transport criticism (19 responses), e.g. “Doesn't cover where I want to go, no direct service”.</a:t>
            </a:r>
          </a:p>
          <a:p>
            <a:r>
              <a:rPr lang="en-GB" sz="1200" kern="1200" dirty="0" smtClean="0">
                <a:solidFill>
                  <a:schemeClr val="tx1"/>
                </a:solidFill>
                <a:effectLst/>
                <a:latin typeface="+mn-lt"/>
                <a:ea typeface="+mn-ea"/>
                <a:cs typeface="+mn-cs"/>
              </a:rPr>
              <a:t>The second largest category of responses is Time / distance. Time and distance were combined in this category as this relates to duration of journeys, e.g. “Too far away, it's too much time out of my day already travelling, to cycle and have shower etc. Would be longer: I need a job that is closer”. </a:t>
            </a:r>
          </a:p>
          <a:p>
            <a:r>
              <a:rPr lang="en-GB" sz="1200" kern="1200" dirty="0" smtClean="0">
                <a:solidFill>
                  <a:schemeClr val="tx1"/>
                </a:solidFill>
                <a:effectLst/>
                <a:latin typeface="+mn-lt"/>
                <a:ea typeface="+mn-ea"/>
                <a:cs typeface="+mn-cs"/>
              </a:rPr>
              <a:t>The two responses coded under “shift patterns” referred to people who were looking to walk or cycle, but long hours or late shifts meant they felt unable to do this.</a:t>
            </a:r>
          </a:p>
          <a:p>
            <a:r>
              <a:rPr lang="en-GB" sz="1200" kern="1200" dirty="0" smtClean="0">
                <a:solidFill>
                  <a:schemeClr val="tx1"/>
                </a:solidFill>
                <a:effectLst/>
                <a:latin typeface="+mn-lt"/>
                <a:ea typeface="+mn-ea"/>
                <a:cs typeface="+mn-cs"/>
              </a:rPr>
              <a:t>‘Other’ responses included references not wanting to change, laziness and over-coming the mental barriers to cycling.</a:t>
            </a:r>
          </a:p>
        </p:txBody>
      </p:sp>
      <p:sp>
        <p:nvSpPr>
          <p:cNvPr id="4" name="Slide Number Placeholder 3"/>
          <p:cNvSpPr>
            <a:spLocks noGrp="1"/>
          </p:cNvSpPr>
          <p:nvPr>
            <p:ph type="sldNum" sz="quarter" idx="10"/>
          </p:nvPr>
        </p:nvSpPr>
        <p:spPr/>
        <p:txBody>
          <a:bodyPr/>
          <a:lstStyle/>
          <a:p>
            <a:fld id="{E570F8AC-BD0F-43C1-AF15-198C44D92206}" type="slidenum">
              <a:rPr lang="en-GB" smtClean="0"/>
              <a:t>11</a:t>
            </a:fld>
            <a:endParaRPr lang="en-GB"/>
          </a:p>
        </p:txBody>
      </p:sp>
    </p:spTree>
    <p:extLst>
      <p:ext uri="{BB962C8B-B14F-4D97-AF65-F5344CB8AC3E}">
        <p14:creationId xmlns:p14="http://schemas.microsoft.com/office/powerpoint/2010/main" val="261853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EC10-112F-4579-B52A-75BF9747F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0FD36E-7300-42F0-A6C9-042F70A2D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745B55-1A94-4D77-A218-D3CB1E9BB019}"/>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F7E6344E-0860-4B14-A071-0AA6F0677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B9750-8795-4CF4-803A-A24F5BB39C99}"/>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9476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6011-30CE-469B-A7DB-9D09DF0A66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84FCE8-B47A-4195-A963-FF54598575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1FBDA8-09AB-49FD-A14D-C3BE8E694423}"/>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65F5C304-4AAA-47B2-8F72-D60F660C6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D8AB6-D0A1-40C0-A66E-531B860B5005}"/>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90937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9BA54-E052-4F0A-801F-7777DA29B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FA37E-9082-4CD1-A2EE-80ABF180D2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B8D42-B4F0-4454-9112-51A7E6CEC25A}"/>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0D8D5B44-B22F-4168-AE28-4E57CC1D6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362FD-8403-4569-9859-8EBCDD548D1B}"/>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21773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932A-E455-4736-A7C7-CDBC0B237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51893-A0F8-44D3-9CA8-D1978CD6F0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58A79-11B1-4C5A-A827-D59612578410}"/>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29E25813-46AC-4F85-BFB1-85548F2671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6E9EB-3392-42ED-B11B-D681B08B81A5}"/>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82152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3EA9-0E65-414E-B4B2-A10BCA47F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1BDAA-A065-4021-83AA-4E012449A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F053B0-8B6A-4336-B50D-9807F1E215F6}"/>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C735FFBF-57CE-415E-9512-F88956DF9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7E6D5-86DA-4DA2-9E6E-1799C0132DFE}"/>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321821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847E-9C7E-49C7-8A2D-278305A9FB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43EEB-8075-48C5-A222-17EC26888F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195930-C2C0-4A6A-A1DC-06C79A6F4F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DE5601-81B2-42B8-8F3B-F1F9B622D809}"/>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6" name="Footer Placeholder 5">
            <a:extLst>
              <a:ext uri="{FF2B5EF4-FFF2-40B4-BE49-F238E27FC236}">
                <a16:creationId xmlns:a16="http://schemas.microsoft.com/office/drawing/2014/main" id="{E784309C-CBAE-41E3-9D07-F8B8FD9386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2FF99B-9A13-4E03-9A1E-EB5564C7A3FD}"/>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226304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77F1-6C8D-443A-A3DD-27D4859FF2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B9742-4ABC-4E46-85FD-4FFCD3ACE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2C95EF-0FA6-48AF-9398-5358985D4F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0992E6-E077-49AC-868E-69D4674F3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FA39EC-594C-410B-AE14-14544D6F43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E07303-D143-4343-AC94-3FB6407ADA97}"/>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8" name="Footer Placeholder 7">
            <a:extLst>
              <a:ext uri="{FF2B5EF4-FFF2-40B4-BE49-F238E27FC236}">
                <a16:creationId xmlns:a16="http://schemas.microsoft.com/office/drawing/2014/main" id="{083C9112-759D-4115-BE29-5AE56A1FBD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B9841D-E759-482B-A325-3B41E1AD2175}"/>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48867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D21D-8BE0-44D3-986C-BA17B4ADB1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CCA0E7-4DF5-4B70-AE4C-3CD3010B98DB}"/>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4" name="Footer Placeholder 3">
            <a:extLst>
              <a:ext uri="{FF2B5EF4-FFF2-40B4-BE49-F238E27FC236}">
                <a16:creationId xmlns:a16="http://schemas.microsoft.com/office/drawing/2014/main" id="{5669C821-FB5A-45D6-ADD0-E7BA0195C8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1E8ECF-3B92-432D-9C79-D1E4615E2E5A}"/>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47307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FD1FC-290C-48FB-8AF5-E96FCC11A330}"/>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3" name="Footer Placeholder 2">
            <a:extLst>
              <a:ext uri="{FF2B5EF4-FFF2-40B4-BE49-F238E27FC236}">
                <a16:creationId xmlns:a16="http://schemas.microsoft.com/office/drawing/2014/main" id="{B5F107AC-CBD4-497D-B0B5-43987A480D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88B8F8-44B5-491B-90B5-E95E67CD9ADC}"/>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86439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5493-4B72-40D7-97DF-437F60434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DA1B1D-1935-426E-A3B7-CAE2BFF53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C13791-880B-42F0-ACD5-2C8E37754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C39BD8-8EA8-4D41-8C9F-1A4BC704897B}"/>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6" name="Footer Placeholder 5">
            <a:extLst>
              <a:ext uri="{FF2B5EF4-FFF2-40B4-BE49-F238E27FC236}">
                <a16:creationId xmlns:a16="http://schemas.microsoft.com/office/drawing/2014/main" id="{ECA33D81-4685-4D4E-8790-B222B230A7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07168A-01F5-4163-BE03-5E2490784A03}"/>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51497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E694-FE50-45C5-AB3A-E072B6FBA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8F188F-19A5-4D48-8429-F8FF003DD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97A887-84CE-4362-90D6-4C5900E4E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2D702-8126-4DCF-AD82-E6DDD09C190A}"/>
              </a:ext>
            </a:extLst>
          </p:cNvPr>
          <p:cNvSpPr>
            <a:spLocks noGrp="1"/>
          </p:cNvSpPr>
          <p:nvPr>
            <p:ph type="dt" sz="half" idx="10"/>
          </p:nvPr>
        </p:nvSpPr>
        <p:spPr/>
        <p:txBody>
          <a:bodyPr/>
          <a:lstStyle/>
          <a:p>
            <a:fld id="{4FB96209-5599-4ABF-8AFC-EF464FFC83F5}" type="datetimeFigureOut">
              <a:rPr lang="en-GB" smtClean="0"/>
              <a:t>26/06/2019</a:t>
            </a:fld>
            <a:endParaRPr lang="en-GB"/>
          </a:p>
        </p:txBody>
      </p:sp>
      <p:sp>
        <p:nvSpPr>
          <p:cNvPr id="6" name="Footer Placeholder 5">
            <a:extLst>
              <a:ext uri="{FF2B5EF4-FFF2-40B4-BE49-F238E27FC236}">
                <a16:creationId xmlns:a16="http://schemas.microsoft.com/office/drawing/2014/main" id="{2B117FF0-AF18-4F3E-8A6A-E7FE7FCDE5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242D5-F957-4CC1-BDE1-445F9FACA679}"/>
              </a:ext>
            </a:extLst>
          </p:cNvPr>
          <p:cNvSpPr>
            <a:spLocks noGrp="1"/>
          </p:cNvSpPr>
          <p:nvPr>
            <p:ph type="sldNum" sz="quarter" idx="12"/>
          </p:nvPr>
        </p:nvSpPr>
        <p:spPr/>
        <p:txBody>
          <a:bodyPr/>
          <a:lstStyle/>
          <a:p>
            <a:fld id="{17F8C9E2-9F86-46A4-8E22-1324DE8E9BDC}" type="slidenum">
              <a:rPr lang="en-GB" smtClean="0"/>
              <a:t>‹#›</a:t>
            </a:fld>
            <a:endParaRPr lang="en-GB"/>
          </a:p>
        </p:txBody>
      </p:sp>
    </p:spTree>
    <p:extLst>
      <p:ext uri="{BB962C8B-B14F-4D97-AF65-F5344CB8AC3E}">
        <p14:creationId xmlns:p14="http://schemas.microsoft.com/office/powerpoint/2010/main" val="19518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B03A6-7B9D-41DF-8061-E2A2BDD4B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FB4474-F6D0-4A68-BA8A-59BABBFD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1D2D47-3031-49B9-A099-F5E98EDF95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96209-5599-4ABF-8AFC-EF464FFC83F5}" type="datetimeFigureOut">
              <a:rPr lang="en-GB" smtClean="0"/>
              <a:t>26/06/2019</a:t>
            </a:fld>
            <a:endParaRPr lang="en-GB"/>
          </a:p>
        </p:txBody>
      </p:sp>
      <p:sp>
        <p:nvSpPr>
          <p:cNvPr id="5" name="Footer Placeholder 4">
            <a:extLst>
              <a:ext uri="{FF2B5EF4-FFF2-40B4-BE49-F238E27FC236}">
                <a16:creationId xmlns:a16="http://schemas.microsoft.com/office/drawing/2014/main" id="{3088BC1D-B712-4F0B-A00D-FF644874E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64CE-306F-4541-AD49-DBDDBA943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8C9E2-9F86-46A4-8E22-1324DE8E9BDC}" type="slidenum">
              <a:rPr lang="en-GB" smtClean="0"/>
              <a:t>‹#›</a:t>
            </a:fld>
            <a:endParaRPr lang="en-GB"/>
          </a:p>
        </p:txBody>
      </p:sp>
    </p:spTree>
    <p:extLst>
      <p:ext uri="{BB962C8B-B14F-4D97-AF65-F5344CB8AC3E}">
        <p14:creationId xmlns:p14="http://schemas.microsoft.com/office/powerpoint/2010/main" val="2313049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4/relationships/chartEx" Target="../charts/chartEx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mailto:jo.barnes@uwe.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0088" y="1028916"/>
            <a:ext cx="11591824" cy="1064870"/>
          </a:xfrm>
        </p:spPr>
        <p:txBody>
          <a:bodyPr>
            <a:noAutofit/>
          </a:bodyPr>
          <a:lstStyle/>
          <a:p>
            <a:pPr algn="l"/>
            <a:r>
              <a:rPr lang="en-GB" sz="4000" b="1" dirty="0">
                <a:solidFill>
                  <a:schemeClr val="bg1"/>
                </a:solidFill>
                <a:latin typeface="Arial" panose="020B0604020202020204" pitchFamily="34" charset="0"/>
                <a:cs typeface="Arial" panose="020B0604020202020204" pitchFamily="34" charset="0"/>
              </a:rPr>
              <a:t>Evidence from ClairCity: Citizen demand for a clean air, low carbon, healthy city</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2292" y="2338140"/>
            <a:ext cx="2194308" cy="2035546"/>
          </a:xfrm>
          <a:prstGeom prst="rect">
            <a:avLst/>
          </a:prstGeom>
        </p:spPr>
      </p:pic>
      <p:sp>
        <p:nvSpPr>
          <p:cNvPr id="6" name="Title 1"/>
          <p:cNvSpPr txBox="1">
            <a:spLocks/>
          </p:cNvSpPr>
          <p:nvPr/>
        </p:nvSpPr>
        <p:spPr>
          <a:xfrm>
            <a:off x="1251727" y="4430769"/>
            <a:ext cx="8030818" cy="12458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solidFill>
                  <a:schemeClr val="bg1"/>
                </a:solidFill>
                <a:latin typeface="Arial" panose="020B0604020202020204" pitchFamily="34" charset="0"/>
                <a:cs typeface="Arial" panose="020B0604020202020204" pitchFamily="34" charset="0"/>
              </a:rPr>
              <a:t>Dr Jo Barnes</a:t>
            </a:r>
            <a:endParaRPr lang="en-US" sz="2400" b="1" dirty="0">
              <a:solidFill>
                <a:schemeClr val="bg1"/>
              </a:solidFill>
              <a:latin typeface="Arial" panose="020B0604020202020204" pitchFamily="34" charset="0"/>
              <a:cs typeface="Arial" panose="020B0604020202020204" pitchFamily="34" charset="0"/>
            </a:endParaRPr>
          </a:p>
          <a:p>
            <a:pPr algn="l"/>
            <a:r>
              <a:rPr lang="en-GB" sz="2400" b="1" dirty="0" smtClean="0">
                <a:solidFill>
                  <a:schemeClr val="bg1"/>
                </a:solidFill>
                <a:latin typeface="Arial" panose="020B0604020202020204" pitchFamily="34" charset="0"/>
                <a:cs typeface="Arial" panose="020B0604020202020204" pitchFamily="34" charset="0"/>
              </a:rPr>
              <a:t>Air Quality Management Resource Centre, </a:t>
            </a:r>
          </a:p>
          <a:p>
            <a:pPr algn="l"/>
            <a:r>
              <a:rPr lang="en-GB" sz="2400" b="1" dirty="0" smtClean="0">
                <a:solidFill>
                  <a:schemeClr val="bg1"/>
                </a:solidFill>
                <a:latin typeface="Arial" panose="020B0604020202020204" pitchFamily="34" charset="0"/>
                <a:cs typeface="Arial" panose="020B0604020202020204" pitchFamily="34" charset="0"/>
              </a:rPr>
              <a:t>University </a:t>
            </a:r>
            <a:r>
              <a:rPr lang="en-GB" sz="2400" b="1" dirty="0">
                <a:solidFill>
                  <a:schemeClr val="bg1"/>
                </a:solidFill>
                <a:latin typeface="Arial" panose="020B0604020202020204" pitchFamily="34" charset="0"/>
                <a:cs typeface="Arial" panose="020B0604020202020204" pitchFamily="34" charset="0"/>
              </a:rPr>
              <a:t>of the West of England, Bristol</a:t>
            </a:r>
          </a:p>
          <a:p>
            <a:pPr algn="l"/>
            <a:endParaRPr lang="en-GB" sz="2400" b="1" dirty="0">
              <a:solidFill>
                <a:schemeClr val="bg1"/>
              </a:solidFill>
              <a:latin typeface="Arial" panose="020B0604020202020204" pitchFamily="34" charset="0"/>
              <a:cs typeface="Arial" panose="020B0604020202020204" pitchFamily="34" charset="0"/>
            </a:endParaRPr>
          </a:p>
          <a:p>
            <a:pPr algn="l"/>
            <a:r>
              <a:rPr lang="en-GB" sz="2400" b="1" dirty="0" smtClean="0">
                <a:solidFill>
                  <a:schemeClr val="bg1"/>
                </a:solidFill>
                <a:latin typeface="Arial" panose="020B0604020202020204" pitchFamily="34" charset="0"/>
                <a:cs typeface="Arial" panose="020B0604020202020204" pitchFamily="34" charset="0"/>
              </a:rPr>
              <a:t>Air </a:t>
            </a:r>
            <a:r>
              <a:rPr lang="en-GB" sz="2400" b="1" dirty="0">
                <a:solidFill>
                  <a:schemeClr val="bg1"/>
                </a:solidFill>
                <a:latin typeface="Arial" panose="020B0604020202020204" pitchFamily="34" charset="0"/>
                <a:cs typeface="Arial" panose="020B0604020202020204" pitchFamily="34" charset="0"/>
              </a:rPr>
              <a:t>Pollution 2019</a:t>
            </a:r>
          </a:p>
          <a:p>
            <a:pPr algn="l"/>
            <a:r>
              <a:rPr lang="en-GB" sz="2400" b="1" dirty="0" smtClean="0">
                <a:solidFill>
                  <a:schemeClr val="bg1"/>
                </a:solidFill>
                <a:latin typeface="Arial" panose="020B0604020202020204" pitchFamily="34" charset="0"/>
                <a:cs typeface="Arial" panose="020B0604020202020204" pitchFamily="34" charset="0"/>
              </a:rPr>
              <a:t>27th </a:t>
            </a:r>
            <a:r>
              <a:rPr lang="en-GB" sz="2400" b="1" dirty="0">
                <a:solidFill>
                  <a:schemeClr val="bg1"/>
                </a:solidFill>
                <a:latin typeface="Arial" panose="020B0604020202020204" pitchFamily="34" charset="0"/>
                <a:cs typeface="Arial" panose="020B0604020202020204" pitchFamily="34" charset="0"/>
              </a:rPr>
              <a:t>International Conference </a:t>
            </a:r>
            <a:r>
              <a:rPr lang="en-GB" sz="2400" b="1" dirty="0" smtClean="0">
                <a:solidFill>
                  <a:schemeClr val="bg1"/>
                </a:solidFill>
                <a:latin typeface="Arial" panose="020B0604020202020204" pitchFamily="34" charset="0"/>
                <a:cs typeface="Arial" panose="020B0604020202020204" pitchFamily="34" charset="0"/>
              </a:rPr>
              <a:t>on Modelling</a:t>
            </a:r>
            <a:r>
              <a:rPr lang="en-GB" sz="2400" b="1" dirty="0">
                <a:solidFill>
                  <a:schemeClr val="bg1"/>
                </a:solidFill>
                <a:latin typeface="Arial" panose="020B0604020202020204" pitchFamily="34" charset="0"/>
                <a:cs typeface="Arial" panose="020B0604020202020204" pitchFamily="34" charset="0"/>
              </a:rPr>
              <a:t>, Monitoring </a:t>
            </a:r>
            <a:r>
              <a:rPr lang="en-GB" sz="2400" b="1" dirty="0" smtClean="0">
                <a:solidFill>
                  <a:schemeClr val="bg1"/>
                </a:solidFill>
                <a:latin typeface="Arial" panose="020B0604020202020204" pitchFamily="34" charset="0"/>
                <a:cs typeface="Arial" panose="020B0604020202020204" pitchFamily="34" charset="0"/>
              </a:rPr>
              <a:t>and Management </a:t>
            </a:r>
            <a:r>
              <a:rPr lang="en-GB" sz="2400" b="1" dirty="0">
                <a:solidFill>
                  <a:schemeClr val="bg1"/>
                </a:solidFill>
                <a:latin typeface="Arial" panose="020B0604020202020204" pitchFamily="34" charset="0"/>
                <a:cs typeface="Arial" panose="020B0604020202020204" pitchFamily="34" charset="0"/>
              </a:rPr>
              <a:t>of Air Pollution</a:t>
            </a:r>
          </a:p>
          <a:p>
            <a:pPr algn="l"/>
            <a:r>
              <a:rPr lang="en-GB" sz="2400" b="1" dirty="0">
                <a:solidFill>
                  <a:schemeClr val="bg1"/>
                </a:solidFill>
                <a:latin typeface="Arial" panose="020B0604020202020204" pitchFamily="34" charset="0"/>
                <a:cs typeface="Arial" panose="020B0604020202020204" pitchFamily="34" charset="0"/>
              </a:rPr>
              <a:t>Aveiro </a:t>
            </a:r>
            <a:r>
              <a:rPr lang="en-GB" sz="2400" b="1" dirty="0" smtClean="0">
                <a:solidFill>
                  <a:schemeClr val="bg1"/>
                </a:solidFill>
                <a:latin typeface="Arial" panose="020B0604020202020204" pitchFamily="34" charset="0"/>
                <a:cs typeface="Arial" panose="020B0604020202020204" pitchFamily="34" charset="0"/>
              </a:rPr>
              <a:t>26 – 28 June </a:t>
            </a:r>
            <a:r>
              <a:rPr lang="en-GB" sz="2400" b="1" dirty="0">
                <a:solidFill>
                  <a:schemeClr val="bg1"/>
                </a:solidFill>
                <a:latin typeface="Arial" panose="020B0604020202020204" pitchFamily="34" charset="0"/>
                <a:cs typeface="Arial" panose="020B0604020202020204" pitchFamily="34" charset="0"/>
              </a:rPr>
              <a:t>2019</a:t>
            </a:r>
          </a:p>
        </p:txBody>
      </p:sp>
      <p:sp>
        <p:nvSpPr>
          <p:cNvPr id="10" name="Subtitle 2"/>
          <p:cNvSpPr txBox="1">
            <a:spLocks/>
          </p:cNvSpPr>
          <p:nvPr/>
        </p:nvSpPr>
        <p:spPr>
          <a:xfrm>
            <a:off x="381395" y="6107885"/>
            <a:ext cx="10221015" cy="5592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rPr>
              <a:t>This project has received funding from the European Union’s Horizon 2020 research and innovation </a:t>
            </a:r>
            <a:r>
              <a:rPr lang="en-US" sz="1800" dirty="0" err="1">
                <a:solidFill>
                  <a:schemeClr val="bg1"/>
                </a:solidFill>
              </a:rPr>
              <a:t>programme</a:t>
            </a:r>
            <a:r>
              <a:rPr lang="en-US" sz="1800" dirty="0">
                <a:solidFill>
                  <a:schemeClr val="bg1"/>
                </a:solidFill>
              </a:rPr>
              <a:t> under grant agreement No. 689289.</a:t>
            </a:r>
            <a:r>
              <a:rPr lang="en-GB" sz="1800" dirty="0">
                <a:solidFill>
                  <a:schemeClr val="bg1"/>
                </a:solidFill>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1751" y="5859987"/>
            <a:ext cx="1207676" cy="80713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50DA276-3800-4BE6-B2E9-F49894D2C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2292" y="4430769"/>
            <a:ext cx="2243147" cy="1119595"/>
          </a:xfrm>
          <a:prstGeom prst="rect">
            <a:avLst/>
          </a:prstGeom>
        </p:spPr>
      </p:pic>
    </p:spTree>
    <p:extLst>
      <p:ext uri="{BB962C8B-B14F-4D97-AF65-F5344CB8AC3E}">
        <p14:creationId xmlns:p14="http://schemas.microsoft.com/office/powerpoint/2010/main" val="1443540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commuters want to change?</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211542050"/>
              </p:ext>
            </p:extLst>
          </p:nvPr>
        </p:nvGraphicFramePr>
        <p:xfrm>
          <a:off x="411480" y="2011680"/>
          <a:ext cx="11429999" cy="4450081"/>
        </p:xfrm>
        <a:graphic>
          <a:graphicData uri="http://schemas.openxmlformats.org/drawingml/2006/table">
            <a:tbl>
              <a:tblPr firstRow="1" firstCol="1" bandRow="1"/>
              <a:tblGrid>
                <a:gridCol w="3136392">
                  <a:extLst>
                    <a:ext uri="{9D8B030D-6E8A-4147-A177-3AD203B41FA5}">
                      <a16:colId xmlns:a16="http://schemas.microsoft.com/office/drawing/2014/main" val="3791412606"/>
                    </a:ext>
                  </a:extLst>
                </a:gridCol>
                <a:gridCol w="3957065">
                  <a:extLst>
                    <a:ext uri="{9D8B030D-6E8A-4147-A177-3AD203B41FA5}">
                      <a16:colId xmlns:a16="http://schemas.microsoft.com/office/drawing/2014/main" val="2362883824"/>
                    </a:ext>
                  </a:extLst>
                </a:gridCol>
                <a:gridCol w="4336542">
                  <a:extLst>
                    <a:ext uri="{9D8B030D-6E8A-4147-A177-3AD203B41FA5}">
                      <a16:colId xmlns:a16="http://schemas.microsoft.com/office/drawing/2014/main" val="1341835468"/>
                    </a:ext>
                  </a:extLst>
                </a:gridCol>
              </a:tblGrid>
              <a:tr h="1063145">
                <a:tc>
                  <a:txBody>
                    <a:bodyPr/>
                    <a:lstStyle/>
                    <a:p>
                      <a:pP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High polluting choice in future (conventional car only)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Low polluting choice in future (‘car and other’ or car and walk; walk and bus etc)</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971564098"/>
                  </a:ext>
                </a:extLst>
              </a:tr>
              <a:tr h="1693468">
                <a:tc>
                  <a:txBody>
                    <a:bodyPr/>
                    <a:lstStyle/>
                    <a:p>
                      <a:pPr>
                        <a:lnSpc>
                          <a:spcPct val="115000"/>
                        </a:lnSpc>
                        <a:spcBef>
                          <a:spcPts val="600"/>
                        </a:spcBef>
                        <a:spcAft>
                          <a:spcPts val="600"/>
                        </a:spcAft>
                      </a:pPr>
                      <a:r>
                        <a:rPr lang="en-GB"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High polluting choice in present (conventional car only)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31</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Entrenched</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85</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Looking for positive change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76973231"/>
                  </a:ext>
                </a:extLst>
              </a:tr>
              <a:tr h="1693468">
                <a:tc>
                  <a:txBody>
                    <a:bodyPr/>
                    <a:lstStyle/>
                    <a:p>
                      <a:pP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Low polluting choice in present (‘car and other’ or car and walk; walk and bus etc)</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Bef>
                          <a:spcPts val="1200"/>
                        </a:spcBef>
                        <a:spcAft>
                          <a:spcPts val="1200"/>
                        </a:spcAft>
                      </a:pPr>
                      <a:r>
                        <a:rPr lang="en-GB" sz="2000">
                          <a:effectLst/>
                          <a:latin typeface="Arial" panose="020B0604020202020204" pitchFamily="34" charset="0"/>
                          <a:ea typeface="Calibri" panose="020F0502020204030204" pitchFamily="34" charset="0"/>
                          <a:cs typeface="Arial" panose="020B0604020202020204" pitchFamily="34" charset="0"/>
                        </a:rPr>
                        <a:t>22</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2000">
                          <a:effectLst/>
                          <a:latin typeface="Arial" panose="020B0604020202020204" pitchFamily="34" charset="0"/>
                          <a:ea typeface="Calibri" panose="020F0502020204030204" pitchFamily="34" charset="0"/>
                          <a:cs typeface="Arial" panose="020B0604020202020204" pitchFamily="34" charset="0"/>
                        </a:rPr>
                        <a:t>Getting worse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279</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Staying positive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271159617"/>
                  </a:ext>
                </a:extLst>
              </a:tr>
            </a:tbl>
          </a:graphicData>
        </a:graphic>
      </p:graphicFrame>
      <p:sp>
        <p:nvSpPr>
          <p:cNvPr id="9" name="TextBox 1"/>
          <p:cNvSpPr txBox="1"/>
          <p:nvPr/>
        </p:nvSpPr>
        <p:spPr>
          <a:xfrm>
            <a:off x="11222182" y="6461761"/>
            <a:ext cx="969818" cy="396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i="1" dirty="0" smtClean="0"/>
              <a:t>n</a:t>
            </a:r>
            <a:r>
              <a:rPr lang="en-GB" sz="1800" dirty="0" smtClean="0"/>
              <a:t> = 417</a:t>
            </a:r>
            <a:endParaRPr lang="en-GB" sz="1800" dirty="0"/>
          </a:p>
        </p:txBody>
      </p:sp>
    </p:spTree>
    <p:extLst>
      <p:ext uri="{BB962C8B-B14F-4D97-AF65-F5344CB8AC3E}">
        <p14:creationId xmlns:p14="http://schemas.microsoft.com/office/powerpoint/2010/main" val="42708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can’t they?</a:t>
            </a:r>
            <a:endParaRPr lang="en-GB" dirty="0"/>
          </a:p>
        </p:txBody>
      </p:sp>
      <mc:AlternateContent xmlns:mc="http://schemas.openxmlformats.org/markup-compatibility/2006" xmlns:cx1="http://schemas.microsoft.com/office/drawing/2015/9/8/chartex">
        <mc:Choice Requires="cx1">
          <p:graphicFrame>
            <p:nvGraphicFramePr>
              <p:cNvPr id="5" name="Chart 4"/>
              <p:cNvGraphicFramePr/>
              <p:nvPr>
                <p:extLst>
                  <p:ext uri="{D42A27DB-BD31-4B8C-83A1-F6EECF244321}">
                    <p14:modId xmlns:p14="http://schemas.microsoft.com/office/powerpoint/2010/main" val="4129089345"/>
                  </p:ext>
                </p:extLst>
              </p:nvPr>
            </p:nvGraphicFramePr>
            <p:xfrm>
              <a:off x="228600" y="1510145"/>
              <a:ext cx="11750039" cy="53478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228600" y="1510145"/>
                <a:ext cx="11750039" cy="5347855"/>
              </a:xfrm>
              <a:prstGeom prst="rect">
                <a:avLst/>
              </a:prstGeom>
            </p:spPr>
          </p:pic>
        </mc:Fallback>
      </mc:AlternateContent>
      <p:sp>
        <p:nvSpPr>
          <p:cNvPr id="6" name="TextBox 1"/>
          <p:cNvSpPr txBox="1"/>
          <p:nvPr/>
        </p:nvSpPr>
        <p:spPr>
          <a:xfrm>
            <a:off x="11493730" y="1565565"/>
            <a:ext cx="969818" cy="396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i="1" dirty="0" smtClean="0"/>
              <a:t>n</a:t>
            </a:r>
            <a:r>
              <a:rPr lang="en-GB" sz="1800" dirty="0" smtClean="0"/>
              <a:t> = 85</a:t>
            </a:r>
            <a:endParaRPr lang="en-GB" sz="1800" dirty="0"/>
          </a:p>
        </p:txBody>
      </p:sp>
    </p:spTree>
    <p:extLst>
      <p:ext uri="{BB962C8B-B14F-4D97-AF65-F5344CB8AC3E}">
        <p14:creationId xmlns:p14="http://schemas.microsoft.com/office/powerpoint/2010/main" val="271060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a:xfrm>
            <a:off x="838200" y="365125"/>
            <a:ext cx="10757170" cy="1325563"/>
          </a:xfrm>
        </p:spPr>
        <p:txBody>
          <a:bodyPr>
            <a:normAutofit/>
          </a:bodyPr>
          <a:lstStyle/>
          <a:p>
            <a:r>
              <a:rPr lang="en-GB" dirty="0"/>
              <a:t>Why </a:t>
            </a:r>
            <a:r>
              <a:rPr lang="en-GB" dirty="0" smtClean="0"/>
              <a:t>do some </a:t>
            </a:r>
            <a:r>
              <a:rPr lang="en-GB" dirty="0"/>
              <a:t>car users </a:t>
            </a:r>
            <a:r>
              <a:rPr lang="en-GB" dirty="0" smtClean="0"/>
              <a:t>feel they can’t change?</a:t>
            </a:r>
            <a:endParaRPr lang="en-GB" dirty="0"/>
          </a:p>
        </p:txBody>
      </p:sp>
      <p:sp>
        <p:nvSpPr>
          <p:cNvPr id="3" name="Content Placeholder 2">
            <a:extLst>
              <a:ext uri="{FF2B5EF4-FFF2-40B4-BE49-F238E27FC236}">
                <a16:creationId xmlns:a16="http://schemas.microsoft.com/office/drawing/2014/main" id="{1E991FB4-077A-4096-BB30-216C067BE452}"/>
              </a:ext>
            </a:extLst>
          </p:cNvPr>
          <p:cNvSpPr>
            <a:spLocks noGrp="1"/>
          </p:cNvSpPr>
          <p:nvPr>
            <p:ph idx="1"/>
          </p:nvPr>
        </p:nvSpPr>
        <p:spPr>
          <a:xfrm>
            <a:off x="838200" y="2414204"/>
            <a:ext cx="10515600" cy="4351338"/>
          </a:xfrm>
        </p:spPr>
        <p:txBody>
          <a:bodyPr/>
          <a:lstStyle/>
          <a:p>
            <a:pPr marL="0" indent="0">
              <a:buNone/>
            </a:pPr>
            <a:endParaRPr lang="en-GB" dirty="0"/>
          </a:p>
          <a:p>
            <a:pPr marL="0" indent="0">
              <a:buNone/>
            </a:pPr>
            <a:r>
              <a:rPr lang="en-US" dirty="0"/>
              <a:t>“</a:t>
            </a:r>
            <a:r>
              <a:rPr lang="en-US" dirty="0">
                <a:solidFill>
                  <a:schemeClr val="accent1">
                    <a:lumMod val="75000"/>
                  </a:schemeClr>
                </a:solidFill>
              </a:rPr>
              <a:t>Bus times do not fit with work shifts.</a:t>
            </a:r>
            <a:r>
              <a:rPr lang="en-US" dirty="0"/>
              <a:t> </a:t>
            </a:r>
            <a:r>
              <a:rPr lang="en-US" dirty="0">
                <a:solidFill>
                  <a:srgbClr val="7030A0"/>
                </a:solidFill>
              </a:rPr>
              <a:t>Would have to take 2 buses and twice as long to drive.</a:t>
            </a:r>
            <a:r>
              <a:rPr lang="en-US" dirty="0"/>
              <a:t> </a:t>
            </a:r>
            <a:r>
              <a:rPr lang="en-US" dirty="0">
                <a:solidFill>
                  <a:schemeClr val="accent6"/>
                </a:solidFill>
              </a:rPr>
              <a:t>Cycling facilities at my workplace are not great, no shower.</a:t>
            </a:r>
            <a:r>
              <a:rPr lang="en-US" dirty="0"/>
              <a:t> </a:t>
            </a:r>
            <a:r>
              <a:rPr lang="en-US" dirty="0">
                <a:solidFill>
                  <a:schemeClr val="accent2"/>
                </a:solidFill>
              </a:rPr>
              <a:t>Roads feel unsafe at peak times, cycle routes are just on edge of road, often randomly stopping just before difficult areas </a:t>
            </a:r>
            <a:r>
              <a:rPr lang="en-US" dirty="0" smtClean="0">
                <a:solidFill>
                  <a:schemeClr val="accent2"/>
                </a:solidFill>
              </a:rPr>
              <a:t>e.g. junctions.</a:t>
            </a:r>
            <a:r>
              <a:rPr lang="en-US" dirty="0" smtClean="0"/>
              <a:t>”</a:t>
            </a:r>
            <a:endParaRPr lang="en-US" dirty="0"/>
          </a:p>
          <a:p>
            <a:endParaRPr lang="en-GB" dirty="0"/>
          </a:p>
          <a:p>
            <a:endParaRPr lang="en-GB" dirty="0"/>
          </a:p>
        </p:txBody>
      </p:sp>
      <p:cxnSp>
        <p:nvCxnSpPr>
          <p:cNvPr id="7" name="Connector: Elbow 6">
            <a:extLst>
              <a:ext uri="{FF2B5EF4-FFF2-40B4-BE49-F238E27FC236}">
                <a16:creationId xmlns:a16="http://schemas.microsoft.com/office/drawing/2014/main" id="{3DEAE5DB-F588-4A9C-918A-ACCA53F0F294}"/>
              </a:ext>
            </a:extLst>
          </p:cNvPr>
          <p:cNvCxnSpPr>
            <a:cxnSpLocks/>
          </p:cNvCxnSpPr>
          <p:nvPr/>
        </p:nvCxnSpPr>
        <p:spPr>
          <a:xfrm flipV="1">
            <a:off x="4836681" y="2196663"/>
            <a:ext cx="2793810" cy="700773"/>
          </a:xfrm>
          <a:prstGeom prst="bentConnector3">
            <a:avLst>
              <a:gd name="adj1" fmla="val -869"/>
            </a:avLst>
          </a:prstGeom>
          <a:ln w="28575">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95A24C-FBAE-4096-AE12-FC101264F767}"/>
              </a:ext>
            </a:extLst>
          </p:cNvPr>
          <p:cNvSpPr txBox="1"/>
          <p:nvPr/>
        </p:nvSpPr>
        <p:spPr>
          <a:xfrm>
            <a:off x="7630491" y="1923393"/>
            <a:ext cx="3723309" cy="769441"/>
          </a:xfrm>
          <a:prstGeom prst="rect">
            <a:avLst/>
          </a:prstGeom>
          <a:noFill/>
        </p:spPr>
        <p:txBody>
          <a:bodyPr wrap="square" rtlCol="0">
            <a:spAutoFit/>
          </a:bodyPr>
          <a:lstStyle/>
          <a:p>
            <a:r>
              <a:rPr lang="en-GB" sz="2200" dirty="0">
                <a:solidFill>
                  <a:schemeClr val="accent1">
                    <a:lumMod val="75000"/>
                  </a:schemeClr>
                </a:solidFill>
              </a:rPr>
              <a:t>Insufficient/poor quality public transport</a:t>
            </a:r>
          </a:p>
        </p:txBody>
      </p:sp>
      <p:cxnSp>
        <p:nvCxnSpPr>
          <p:cNvPr id="12" name="Connector: Elbow 11">
            <a:extLst>
              <a:ext uri="{FF2B5EF4-FFF2-40B4-BE49-F238E27FC236}">
                <a16:creationId xmlns:a16="http://schemas.microsoft.com/office/drawing/2014/main" id="{D3194F46-816B-471D-855C-7A5F3DFF753B}"/>
              </a:ext>
            </a:extLst>
          </p:cNvPr>
          <p:cNvCxnSpPr>
            <a:cxnSpLocks/>
          </p:cNvCxnSpPr>
          <p:nvPr/>
        </p:nvCxnSpPr>
        <p:spPr>
          <a:xfrm rot="5400000">
            <a:off x="4464567" y="4722469"/>
            <a:ext cx="1021067" cy="530510"/>
          </a:xfrm>
          <a:prstGeom prst="bentConnector3">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4A7C36-0505-41B8-919E-5A675D3D80E6}"/>
              </a:ext>
            </a:extLst>
          </p:cNvPr>
          <p:cNvSpPr txBox="1"/>
          <p:nvPr/>
        </p:nvSpPr>
        <p:spPr>
          <a:xfrm>
            <a:off x="7837020" y="5159702"/>
            <a:ext cx="3202536" cy="769441"/>
          </a:xfrm>
          <a:prstGeom prst="rect">
            <a:avLst/>
          </a:prstGeom>
          <a:noFill/>
        </p:spPr>
        <p:txBody>
          <a:bodyPr wrap="square" rtlCol="0">
            <a:spAutoFit/>
          </a:bodyPr>
          <a:lstStyle/>
          <a:p>
            <a:r>
              <a:rPr lang="en-GB" sz="2200" dirty="0">
                <a:solidFill>
                  <a:schemeClr val="accent6"/>
                </a:solidFill>
              </a:rPr>
              <a:t>Lack of changing or shower facilities</a:t>
            </a:r>
          </a:p>
        </p:txBody>
      </p:sp>
      <p:cxnSp>
        <p:nvCxnSpPr>
          <p:cNvPr id="16" name="Connector: Elbow 15">
            <a:extLst>
              <a:ext uri="{FF2B5EF4-FFF2-40B4-BE49-F238E27FC236}">
                <a16:creationId xmlns:a16="http://schemas.microsoft.com/office/drawing/2014/main" id="{5C0D7C3A-CCD1-4FD6-B06E-891E6615F9EA}"/>
              </a:ext>
            </a:extLst>
          </p:cNvPr>
          <p:cNvCxnSpPr>
            <a:cxnSpLocks/>
            <a:endCxn id="14" idx="0"/>
          </p:cNvCxnSpPr>
          <p:nvPr/>
        </p:nvCxnSpPr>
        <p:spPr>
          <a:xfrm rot="5400000">
            <a:off x="9422068" y="3788120"/>
            <a:ext cx="1387802" cy="1355362"/>
          </a:xfrm>
          <a:prstGeom prst="bentConnector3">
            <a:avLst>
              <a:gd name="adj1" fmla="val 63040"/>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DD76E3-C7A7-4D2C-92B2-F33822E5A2A9}"/>
              </a:ext>
            </a:extLst>
          </p:cNvPr>
          <p:cNvSpPr txBox="1"/>
          <p:nvPr/>
        </p:nvSpPr>
        <p:spPr>
          <a:xfrm>
            <a:off x="4038141" y="5498256"/>
            <a:ext cx="1847652" cy="430887"/>
          </a:xfrm>
          <a:prstGeom prst="rect">
            <a:avLst/>
          </a:prstGeom>
          <a:noFill/>
        </p:spPr>
        <p:txBody>
          <a:bodyPr wrap="square" rtlCol="0">
            <a:spAutoFit/>
          </a:bodyPr>
          <a:lstStyle/>
          <a:p>
            <a:r>
              <a:rPr lang="en-GB" sz="2200" dirty="0">
                <a:solidFill>
                  <a:schemeClr val="accent2"/>
                </a:solidFill>
              </a:rPr>
              <a:t>Safety fears</a:t>
            </a:r>
          </a:p>
        </p:txBody>
      </p:sp>
      <p:cxnSp>
        <p:nvCxnSpPr>
          <p:cNvPr id="20" name="Connector: Elbow 19">
            <a:extLst>
              <a:ext uri="{FF2B5EF4-FFF2-40B4-BE49-F238E27FC236}">
                <a16:creationId xmlns:a16="http://schemas.microsoft.com/office/drawing/2014/main" id="{C452B1B4-2C6C-433A-912A-0B3733200C37}"/>
              </a:ext>
            </a:extLst>
          </p:cNvPr>
          <p:cNvCxnSpPr>
            <a:cxnSpLocks/>
          </p:cNvCxnSpPr>
          <p:nvPr/>
        </p:nvCxnSpPr>
        <p:spPr>
          <a:xfrm rot="5400000">
            <a:off x="-245087" y="4182396"/>
            <a:ext cx="1696218" cy="470357"/>
          </a:xfrm>
          <a:prstGeom prst="bentConnector3">
            <a:avLst>
              <a:gd name="adj1" fmla="val 638"/>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886E2F-DC21-424A-840D-E031B0CDD2BD}"/>
              </a:ext>
            </a:extLst>
          </p:cNvPr>
          <p:cNvSpPr txBox="1"/>
          <p:nvPr/>
        </p:nvSpPr>
        <p:spPr>
          <a:xfrm>
            <a:off x="140481" y="5313590"/>
            <a:ext cx="5099874" cy="430887"/>
          </a:xfrm>
          <a:prstGeom prst="rect">
            <a:avLst/>
          </a:prstGeom>
          <a:noFill/>
        </p:spPr>
        <p:txBody>
          <a:bodyPr wrap="square" rtlCol="0">
            <a:spAutoFit/>
          </a:bodyPr>
          <a:lstStyle/>
          <a:p>
            <a:r>
              <a:rPr lang="en-GB" sz="2200" dirty="0">
                <a:solidFill>
                  <a:srgbClr val="7030A0"/>
                </a:solidFill>
              </a:rPr>
              <a:t>Flexible/convenient</a:t>
            </a:r>
          </a:p>
        </p:txBody>
      </p:sp>
      <p:sp>
        <p:nvSpPr>
          <p:cNvPr id="25" name="TextBox 24">
            <a:extLst>
              <a:ext uri="{FF2B5EF4-FFF2-40B4-BE49-F238E27FC236}">
                <a16:creationId xmlns:a16="http://schemas.microsoft.com/office/drawing/2014/main" id="{B6905EB5-C6A7-4C0A-830B-68E3CB70B2DA}"/>
              </a:ext>
            </a:extLst>
          </p:cNvPr>
          <p:cNvSpPr txBox="1"/>
          <p:nvPr/>
        </p:nvSpPr>
        <p:spPr>
          <a:xfrm>
            <a:off x="838200" y="1842799"/>
            <a:ext cx="4529959" cy="646331"/>
          </a:xfrm>
          <a:prstGeom prst="rect">
            <a:avLst/>
          </a:prstGeom>
          <a:noFill/>
        </p:spPr>
        <p:txBody>
          <a:bodyPr wrap="square" rtlCol="0">
            <a:spAutoFit/>
          </a:bodyPr>
          <a:lstStyle/>
          <a:p>
            <a:r>
              <a:rPr lang="en-GB" dirty="0">
                <a:solidFill>
                  <a:srgbClr val="FF0000"/>
                </a:solidFill>
              </a:rPr>
              <a:t>Current car user who would prefer walk/cycle/bus.</a:t>
            </a:r>
          </a:p>
        </p:txBody>
      </p:sp>
    </p:spTree>
    <p:extLst>
      <p:ext uri="{BB962C8B-B14F-4D97-AF65-F5344CB8AC3E}">
        <p14:creationId xmlns:p14="http://schemas.microsoft.com/office/powerpoint/2010/main" val="164937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p:txBody>
          <a:bodyPr>
            <a:normAutofit/>
          </a:bodyPr>
          <a:lstStyle/>
          <a:p>
            <a:r>
              <a:rPr lang="en-GB" dirty="0"/>
              <a:t>Why do </a:t>
            </a:r>
            <a:r>
              <a:rPr lang="en-GB" dirty="0" smtClean="0"/>
              <a:t>some car </a:t>
            </a:r>
            <a:r>
              <a:rPr lang="en-GB" dirty="0"/>
              <a:t>users </a:t>
            </a:r>
            <a:r>
              <a:rPr lang="en-GB" dirty="0" smtClean="0"/>
              <a:t>not want </a:t>
            </a:r>
            <a:r>
              <a:rPr lang="en-GB" dirty="0"/>
              <a:t>to </a:t>
            </a:r>
            <a:r>
              <a:rPr lang="en-GB" dirty="0" smtClean="0"/>
              <a:t>change</a:t>
            </a:r>
            <a:r>
              <a:rPr lang="en-GB" dirty="0"/>
              <a:t>?</a:t>
            </a:r>
          </a:p>
        </p:txBody>
      </p:sp>
      <p:sp>
        <p:nvSpPr>
          <p:cNvPr id="3" name="Content Placeholder 2">
            <a:extLst>
              <a:ext uri="{FF2B5EF4-FFF2-40B4-BE49-F238E27FC236}">
                <a16:creationId xmlns:a16="http://schemas.microsoft.com/office/drawing/2014/main" id="{1E991FB4-077A-4096-BB30-216C067BE452}"/>
              </a:ext>
            </a:extLst>
          </p:cNvPr>
          <p:cNvSpPr>
            <a:spLocks noGrp="1"/>
          </p:cNvSpPr>
          <p:nvPr>
            <p:ph idx="1"/>
          </p:nvPr>
        </p:nvSpPr>
        <p:spPr>
          <a:xfrm>
            <a:off x="838200" y="2655934"/>
            <a:ext cx="10515600" cy="1733223"/>
          </a:xfrm>
        </p:spPr>
        <p:txBody>
          <a:bodyPr>
            <a:normAutofit/>
          </a:bodyPr>
          <a:lstStyle/>
          <a:p>
            <a:pPr marL="0" indent="0">
              <a:buNone/>
            </a:pPr>
            <a:endParaRPr lang="en-GB" dirty="0"/>
          </a:p>
          <a:p>
            <a:pPr marL="0" indent="0">
              <a:buNone/>
            </a:pPr>
            <a:r>
              <a:rPr lang="en-US" dirty="0"/>
              <a:t>“</a:t>
            </a:r>
            <a:r>
              <a:rPr lang="en-US" dirty="0">
                <a:solidFill>
                  <a:schemeClr val="accent1">
                    <a:lumMod val="75000"/>
                  </a:schemeClr>
                </a:solidFill>
              </a:rPr>
              <a:t>Young family,</a:t>
            </a:r>
            <a:r>
              <a:rPr lang="en-US" dirty="0"/>
              <a:t> </a:t>
            </a:r>
            <a:r>
              <a:rPr lang="en-US" dirty="0">
                <a:solidFill>
                  <a:srgbClr val="7030A0"/>
                </a:solidFill>
              </a:rPr>
              <a:t>need to do multiple journeys within a set time.</a:t>
            </a:r>
            <a:r>
              <a:rPr lang="en-US" dirty="0"/>
              <a:t> </a:t>
            </a:r>
            <a:r>
              <a:rPr lang="en-US" dirty="0">
                <a:solidFill>
                  <a:schemeClr val="accent6"/>
                </a:solidFill>
              </a:rPr>
              <a:t>Need to carry goods and </a:t>
            </a:r>
            <a:r>
              <a:rPr lang="en-US" dirty="0" smtClean="0">
                <a:solidFill>
                  <a:schemeClr val="accent6"/>
                </a:solidFill>
              </a:rPr>
              <a:t>people.</a:t>
            </a:r>
            <a:r>
              <a:rPr lang="en-US" dirty="0" smtClean="0"/>
              <a:t>”</a:t>
            </a:r>
            <a:endParaRPr lang="en-GB" dirty="0"/>
          </a:p>
          <a:p>
            <a:endParaRPr lang="en-GB" dirty="0"/>
          </a:p>
          <a:p>
            <a:endParaRPr lang="en-GB" dirty="0"/>
          </a:p>
        </p:txBody>
      </p:sp>
      <p:cxnSp>
        <p:nvCxnSpPr>
          <p:cNvPr id="7" name="Connector: Elbow 6">
            <a:extLst>
              <a:ext uri="{FF2B5EF4-FFF2-40B4-BE49-F238E27FC236}">
                <a16:creationId xmlns:a16="http://schemas.microsoft.com/office/drawing/2014/main" id="{3DEAE5DB-F588-4A9C-918A-ACCA53F0F294}"/>
              </a:ext>
            </a:extLst>
          </p:cNvPr>
          <p:cNvCxnSpPr>
            <a:cxnSpLocks/>
          </p:cNvCxnSpPr>
          <p:nvPr/>
        </p:nvCxnSpPr>
        <p:spPr>
          <a:xfrm flipV="1">
            <a:off x="2181340" y="2790920"/>
            <a:ext cx="2057157" cy="352700"/>
          </a:xfrm>
          <a:prstGeom prst="bentConnector3">
            <a:avLst>
              <a:gd name="adj1" fmla="val 195"/>
            </a:avLst>
          </a:prstGeom>
          <a:ln w="28575">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95A24C-FBAE-4096-AE12-FC101264F767}"/>
              </a:ext>
            </a:extLst>
          </p:cNvPr>
          <p:cNvSpPr txBox="1"/>
          <p:nvPr/>
        </p:nvSpPr>
        <p:spPr>
          <a:xfrm>
            <a:off x="4238497" y="2575477"/>
            <a:ext cx="2613996" cy="430887"/>
          </a:xfrm>
          <a:prstGeom prst="rect">
            <a:avLst/>
          </a:prstGeom>
          <a:noFill/>
        </p:spPr>
        <p:txBody>
          <a:bodyPr wrap="square" rtlCol="0">
            <a:spAutoFit/>
          </a:bodyPr>
          <a:lstStyle/>
          <a:p>
            <a:r>
              <a:rPr lang="en-GB" sz="2200" dirty="0">
                <a:solidFill>
                  <a:schemeClr val="accent1">
                    <a:lumMod val="75000"/>
                  </a:schemeClr>
                </a:solidFill>
              </a:rPr>
              <a:t>Family commitments</a:t>
            </a:r>
          </a:p>
        </p:txBody>
      </p:sp>
      <p:sp>
        <p:nvSpPr>
          <p:cNvPr id="14" name="TextBox 13">
            <a:extLst>
              <a:ext uri="{FF2B5EF4-FFF2-40B4-BE49-F238E27FC236}">
                <a16:creationId xmlns:a16="http://schemas.microsoft.com/office/drawing/2014/main" id="{8A4A7C36-0505-41B8-919E-5A675D3D80E6}"/>
              </a:ext>
            </a:extLst>
          </p:cNvPr>
          <p:cNvSpPr txBox="1"/>
          <p:nvPr/>
        </p:nvSpPr>
        <p:spPr>
          <a:xfrm>
            <a:off x="530610" y="5439742"/>
            <a:ext cx="4837549" cy="430887"/>
          </a:xfrm>
          <a:prstGeom prst="rect">
            <a:avLst/>
          </a:prstGeom>
          <a:noFill/>
        </p:spPr>
        <p:txBody>
          <a:bodyPr wrap="square" rtlCol="0">
            <a:spAutoFit/>
          </a:bodyPr>
          <a:lstStyle/>
          <a:p>
            <a:r>
              <a:rPr lang="en-GB" sz="2200" dirty="0">
                <a:solidFill>
                  <a:schemeClr val="accent6"/>
                </a:solidFill>
              </a:rPr>
              <a:t>Carrying materials or shopping etc</a:t>
            </a:r>
          </a:p>
        </p:txBody>
      </p:sp>
      <p:cxnSp>
        <p:nvCxnSpPr>
          <p:cNvPr id="16" name="Connector: Elbow 15">
            <a:extLst>
              <a:ext uri="{FF2B5EF4-FFF2-40B4-BE49-F238E27FC236}">
                <a16:creationId xmlns:a16="http://schemas.microsoft.com/office/drawing/2014/main" id="{5C0D7C3A-CCD1-4FD6-B06E-891E6615F9EA}"/>
              </a:ext>
            </a:extLst>
          </p:cNvPr>
          <p:cNvCxnSpPr>
            <a:cxnSpLocks/>
          </p:cNvCxnSpPr>
          <p:nvPr/>
        </p:nvCxnSpPr>
        <p:spPr>
          <a:xfrm rot="5400000">
            <a:off x="1029839" y="4792649"/>
            <a:ext cx="1476885" cy="12700"/>
          </a:xfrm>
          <a:prstGeom prst="bentConnector3">
            <a:avLst>
              <a:gd name="adj1" fmla="val 50000"/>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452B1B4-2C6C-433A-912A-0B3733200C37}"/>
              </a:ext>
            </a:extLst>
          </p:cNvPr>
          <p:cNvCxnSpPr>
            <a:cxnSpLocks/>
          </p:cNvCxnSpPr>
          <p:nvPr/>
        </p:nvCxnSpPr>
        <p:spPr>
          <a:xfrm rot="5400000">
            <a:off x="7729707" y="4129210"/>
            <a:ext cx="1559688" cy="433618"/>
          </a:xfrm>
          <a:prstGeom prst="bentConnector3">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886E2F-DC21-424A-840D-E031B0CDD2BD}"/>
              </a:ext>
            </a:extLst>
          </p:cNvPr>
          <p:cNvSpPr txBox="1"/>
          <p:nvPr/>
        </p:nvSpPr>
        <p:spPr>
          <a:xfrm>
            <a:off x="7277108" y="5100205"/>
            <a:ext cx="2505067" cy="430887"/>
          </a:xfrm>
          <a:prstGeom prst="rect">
            <a:avLst/>
          </a:prstGeom>
          <a:noFill/>
        </p:spPr>
        <p:txBody>
          <a:bodyPr wrap="square" rtlCol="0">
            <a:spAutoFit/>
          </a:bodyPr>
          <a:lstStyle/>
          <a:p>
            <a:r>
              <a:rPr lang="en-GB" sz="2200" dirty="0">
                <a:solidFill>
                  <a:srgbClr val="7030A0"/>
                </a:solidFill>
              </a:rPr>
              <a:t>Flexible/convenient</a:t>
            </a:r>
          </a:p>
        </p:txBody>
      </p:sp>
      <p:sp>
        <p:nvSpPr>
          <p:cNvPr id="25" name="TextBox 24">
            <a:extLst>
              <a:ext uri="{FF2B5EF4-FFF2-40B4-BE49-F238E27FC236}">
                <a16:creationId xmlns:a16="http://schemas.microsoft.com/office/drawing/2014/main" id="{B6905EB5-C6A7-4C0A-830B-68E3CB70B2DA}"/>
              </a:ext>
            </a:extLst>
          </p:cNvPr>
          <p:cNvSpPr txBox="1"/>
          <p:nvPr/>
        </p:nvSpPr>
        <p:spPr>
          <a:xfrm>
            <a:off x="838200" y="1997104"/>
            <a:ext cx="4989723" cy="369332"/>
          </a:xfrm>
          <a:prstGeom prst="rect">
            <a:avLst/>
          </a:prstGeom>
          <a:noFill/>
        </p:spPr>
        <p:txBody>
          <a:bodyPr wrap="square" rtlCol="0">
            <a:spAutoFit/>
          </a:bodyPr>
          <a:lstStyle/>
          <a:p>
            <a:r>
              <a:rPr lang="en-GB" dirty="0">
                <a:solidFill>
                  <a:srgbClr val="FF0000"/>
                </a:solidFill>
              </a:rPr>
              <a:t>Current car user who would prefer stay in a car.</a:t>
            </a:r>
          </a:p>
        </p:txBody>
      </p:sp>
    </p:spTree>
    <p:extLst>
      <p:ext uri="{BB962C8B-B14F-4D97-AF65-F5344CB8AC3E}">
        <p14:creationId xmlns:p14="http://schemas.microsoft.com/office/powerpoint/2010/main" val="245388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commuters by gender</a:t>
            </a:r>
            <a:endParaRPr lang="en-GB" dirty="0"/>
          </a:p>
        </p:txBody>
      </p:sp>
      <p:graphicFrame>
        <p:nvGraphicFramePr>
          <p:cNvPr id="5" name="Chart 4"/>
          <p:cNvGraphicFramePr/>
          <p:nvPr>
            <p:extLst>
              <p:ext uri="{D42A27DB-BD31-4B8C-83A1-F6EECF244321}">
                <p14:modId xmlns:p14="http://schemas.microsoft.com/office/powerpoint/2010/main" val="1142174151"/>
              </p:ext>
            </p:extLst>
          </p:nvPr>
        </p:nvGraphicFramePr>
        <p:xfrm>
          <a:off x="1" y="1690688"/>
          <a:ext cx="12192000"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63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commuters by gender</a:t>
            </a:r>
            <a:endParaRPr lang="en-GB" dirty="0"/>
          </a:p>
        </p:txBody>
      </p:sp>
      <p:graphicFrame>
        <p:nvGraphicFramePr>
          <p:cNvPr id="6" name="Chart 5"/>
          <p:cNvGraphicFramePr/>
          <p:nvPr>
            <p:extLst>
              <p:ext uri="{D42A27DB-BD31-4B8C-83A1-F6EECF244321}">
                <p14:modId xmlns:p14="http://schemas.microsoft.com/office/powerpoint/2010/main" val="679668196"/>
              </p:ext>
            </p:extLst>
          </p:nvPr>
        </p:nvGraphicFramePr>
        <p:xfrm>
          <a:off x="0" y="1690688"/>
          <a:ext cx="12192000"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890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and future commuters by gender</a:t>
            </a:r>
            <a:endParaRPr lang="en-GB" dirty="0"/>
          </a:p>
        </p:txBody>
      </p:sp>
      <p:graphicFrame>
        <p:nvGraphicFramePr>
          <p:cNvPr id="5" name="Chart 4"/>
          <p:cNvGraphicFramePr/>
          <p:nvPr>
            <p:extLst>
              <p:ext uri="{D42A27DB-BD31-4B8C-83A1-F6EECF244321}">
                <p14:modId xmlns:p14="http://schemas.microsoft.com/office/powerpoint/2010/main" val="1144059084"/>
              </p:ext>
            </p:extLst>
          </p:nvPr>
        </p:nvGraphicFramePr>
        <p:xfrm>
          <a:off x="243840" y="1690688"/>
          <a:ext cx="11734800"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877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a:t>
            </a:r>
            <a:r>
              <a:rPr lang="en-GB" dirty="0" smtClean="0"/>
              <a:t>male/ female commuters </a:t>
            </a:r>
            <a:r>
              <a:rPr lang="en-GB" dirty="0"/>
              <a:t>want to change?</a:t>
            </a:r>
          </a:p>
        </p:txBody>
      </p:sp>
      <p:graphicFrame>
        <p:nvGraphicFramePr>
          <p:cNvPr id="5" name="Table 4"/>
          <p:cNvGraphicFramePr>
            <a:graphicFrameLocks noGrp="1"/>
          </p:cNvGraphicFramePr>
          <p:nvPr>
            <p:extLst>
              <p:ext uri="{D42A27DB-BD31-4B8C-83A1-F6EECF244321}">
                <p14:modId xmlns:p14="http://schemas.microsoft.com/office/powerpoint/2010/main" val="1808803678"/>
              </p:ext>
            </p:extLst>
          </p:nvPr>
        </p:nvGraphicFramePr>
        <p:xfrm>
          <a:off x="167641" y="2087881"/>
          <a:ext cx="11871959" cy="4618095"/>
        </p:xfrm>
        <a:graphic>
          <a:graphicData uri="http://schemas.openxmlformats.org/drawingml/2006/table">
            <a:tbl>
              <a:tblPr firstRow="1" firstCol="1" bandRow="1"/>
              <a:tblGrid>
                <a:gridCol w="3863051">
                  <a:extLst>
                    <a:ext uri="{9D8B030D-6E8A-4147-A177-3AD203B41FA5}">
                      <a16:colId xmlns:a16="http://schemas.microsoft.com/office/drawing/2014/main" val="2653405297"/>
                    </a:ext>
                  </a:extLst>
                </a:gridCol>
                <a:gridCol w="2223246">
                  <a:extLst>
                    <a:ext uri="{9D8B030D-6E8A-4147-A177-3AD203B41FA5}">
                      <a16:colId xmlns:a16="http://schemas.microsoft.com/office/drawing/2014/main" val="4262877886"/>
                    </a:ext>
                  </a:extLst>
                </a:gridCol>
                <a:gridCol w="1928554">
                  <a:extLst>
                    <a:ext uri="{9D8B030D-6E8A-4147-A177-3AD203B41FA5}">
                      <a16:colId xmlns:a16="http://schemas.microsoft.com/office/drawing/2014/main" val="283070831"/>
                    </a:ext>
                  </a:extLst>
                </a:gridCol>
                <a:gridCol w="1928554">
                  <a:extLst>
                    <a:ext uri="{9D8B030D-6E8A-4147-A177-3AD203B41FA5}">
                      <a16:colId xmlns:a16="http://schemas.microsoft.com/office/drawing/2014/main" val="255105560"/>
                    </a:ext>
                  </a:extLst>
                </a:gridCol>
                <a:gridCol w="1928554">
                  <a:extLst>
                    <a:ext uri="{9D8B030D-6E8A-4147-A177-3AD203B41FA5}">
                      <a16:colId xmlns:a16="http://schemas.microsoft.com/office/drawing/2014/main" val="2671757280"/>
                    </a:ext>
                  </a:extLst>
                </a:gridCol>
              </a:tblGrid>
              <a:tr h="1432888">
                <a:tc>
                  <a:txBody>
                    <a:bodyPr/>
                    <a:lstStyle/>
                    <a:p>
                      <a:pP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High polluting choice in future (conventional car only)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GB"/>
                    </a:p>
                  </a:txBody>
                  <a:tcPr/>
                </a:tc>
                <a:tc gridSpan="2">
                  <a:txBody>
                    <a:bodyPr/>
                    <a:lstStyle/>
                    <a:p>
                      <a:pPr algn="ct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Low polluting choice in future e.g. car and walk; walk and bus; electric vehicle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GB"/>
                    </a:p>
                  </a:txBody>
                  <a:tcPr/>
                </a:tc>
                <a:extLst>
                  <a:ext uri="{0D108BD9-81ED-4DB2-BD59-A6C34878D82A}">
                    <a16:rowId xmlns:a16="http://schemas.microsoft.com/office/drawing/2014/main" val="2825717617"/>
                  </a:ext>
                </a:extLst>
              </a:tr>
              <a:tr h="700899">
                <a:tc rowSpan="2">
                  <a:txBody>
                    <a:bodyPr/>
                    <a:lstStyle/>
                    <a:p>
                      <a:pP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High polluting choice in present (conventional car only)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Entrenched</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lnSpc>
                          <a:spcPct val="115000"/>
                        </a:lnSpc>
                        <a:spcBef>
                          <a:spcPts val="1200"/>
                        </a:spcBef>
                        <a:spcAft>
                          <a:spcPts val="1200"/>
                        </a:spcAft>
                      </a:pPr>
                      <a:r>
                        <a:rPr lang="en-GB" sz="2000">
                          <a:effectLst/>
                          <a:latin typeface="Arial" panose="020B0604020202020204" pitchFamily="34" charset="0"/>
                          <a:ea typeface="Calibri" panose="020F0502020204030204" pitchFamily="34" charset="0"/>
                          <a:cs typeface="Arial" panose="020B0604020202020204" pitchFamily="34" charset="0"/>
                        </a:rPr>
                        <a:t>Looking for positive change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2975068673"/>
                  </a:ext>
                </a:extLst>
              </a:tr>
              <a:tr h="1066894">
                <a:tc vMerge="1">
                  <a:txBody>
                    <a:bodyPr/>
                    <a:lstStyle/>
                    <a:p>
                      <a:endParaRPr lang="en-GB"/>
                    </a:p>
                  </a:txBody>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5%</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Bef>
                          <a:spcPts val="600"/>
                        </a:spcBef>
                        <a:spcAft>
                          <a:spcPts val="600"/>
                        </a:spcAft>
                      </a:pPr>
                      <a:r>
                        <a:rPr lang="en-GB" sz="2000">
                          <a:effectLst/>
                          <a:latin typeface="Arial" panose="020B0604020202020204" pitchFamily="34" charset="0"/>
                          <a:ea typeface="Calibri" panose="020F0502020204030204" pitchFamily="34" charset="0"/>
                          <a:cs typeface="Arial" panose="020B0604020202020204" pitchFamily="34" charset="0"/>
                        </a:rPr>
                        <a:t>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Bef>
                          <a:spcPts val="1200"/>
                        </a:spcBef>
                        <a:spcAft>
                          <a:spcPts val="1200"/>
                        </a:spcAft>
                      </a:pPr>
                      <a:r>
                        <a:rPr lang="en-GB" sz="2000">
                          <a:effectLst/>
                          <a:latin typeface="Arial" panose="020B0604020202020204" pitchFamily="34" charset="0"/>
                          <a:ea typeface="Calibri" panose="020F0502020204030204" pitchFamily="34" charset="0"/>
                          <a:cs typeface="Arial" panose="020B0604020202020204" pitchFamily="34" charset="0"/>
                        </a:rPr>
                        <a:t>14%</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Bef>
                          <a:spcPts val="600"/>
                        </a:spcBef>
                        <a:spcAft>
                          <a:spcPts val="600"/>
                        </a:spcAft>
                      </a:pPr>
                      <a:r>
                        <a:rPr lang="en-GB" sz="2000">
                          <a:effectLst/>
                          <a:latin typeface="Arial" panose="020B0604020202020204" pitchFamily="34" charset="0"/>
                          <a:ea typeface="Calibri" panose="020F0502020204030204" pitchFamily="34" charset="0"/>
                          <a:cs typeface="Arial" panose="020B0604020202020204" pitchFamily="34" charset="0"/>
                        </a:rPr>
                        <a:t>23%</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573849017"/>
                  </a:ext>
                </a:extLst>
              </a:tr>
              <a:tr h="334905">
                <a:tc rowSpan="2">
                  <a:txBody>
                    <a:bodyPr/>
                    <a:lstStyle/>
                    <a:p>
                      <a:pPr>
                        <a:lnSpc>
                          <a:spcPct val="115000"/>
                        </a:lnSpc>
                        <a:spcBef>
                          <a:spcPts val="600"/>
                        </a:spcBef>
                        <a:spcAft>
                          <a:spcPts val="6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Low polluting choice in present e.g. car and walk; walk and bus; electric vehicle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15000"/>
                        </a:lnSpc>
                        <a:spcBef>
                          <a:spcPts val="1200"/>
                        </a:spcBef>
                        <a:spcAft>
                          <a:spcPts val="1200"/>
                        </a:spcAft>
                      </a:pPr>
                      <a:r>
                        <a:rPr lang="en-GB" sz="2000">
                          <a:effectLst/>
                          <a:latin typeface="Arial" panose="020B0604020202020204" pitchFamily="34" charset="0"/>
                          <a:ea typeface="Calibri" panose="020F0502020204030204" pitchFamily="34" charset="0"/>
                          <a:cs typeface="Arial" panose="020B0604020202020204" pitchFamily="34" charset="0"/>
                        </a:rPr>
                        <a:t>Getting worse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lnSpc>
                          <a:spcPct val="115000"/>
                        </a:lnSpc>
                        <a:spcBef>
                          <a:spcPts val="1200"/>
                        </a:spcBef>
                        <a:spcAft>
                          <a:spcPts val="1200"/>
                        </a:spcAft>
                      </a:pPr>
                      <a:r>
                        <a:rPr lang="en-GB" sz="2000">
                          <a:effectLst/>
                          <a:latin typeface="Arial" panose="020B0604020202020204" pitchFamily="34" charset="0"/>
                          <a:ea typeface="Calibri" panose="020F0502020204030204" pitchFamily="34" charset="0"/>
                          <a:cs typeface="Arial" panose="020B0604020202020204" pitchFamily="34" charset="0"/>
                        </a:rPr>
                        <a:t>Staying positive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890898989"/>
                  </a:ext>
                </a:extLst>
              </a:tr>
              <a:tr h="1066894">
                <a:tc vMerge="1">
                  <a:txBody>
                    <a:bodyPr/>
                    <a:lstStyle/>
                    <a:p>
                      <a:endParaRPr lang="en-GB"/>
                    </a:p>
                  </a:txBody>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6%</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74%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Bef>
                          <a:spcPts val="600"/>
                        </a:spcBef>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64%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2713054295"/>
                  </a:ext>
                </a:extLst>
              </a:tr>
            </a:tbl>
          </a:graphicData>
        </a:graphic>
      </p:graphicFrame>
    </p:spTree>
    <p:extLst>
      <p:ext uri="{BB962C8B-B14F-4D97-AF65-F5344CB8AC3E}">
        <p14:creationId xmlns:p14="http://schemas.microsoft.com/office/powerpoint/2010/main" val="384166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Why are </a:t>
            </a:r>
            <a:r>
              <a:rPr lang="en-GB" sz="4000" dirty="0" smtClean="0"/>
              <a:t>commuters “</a:t>
            </a:r>
            <a:r>
              <a:rPr lang="en-GB" sz="4000" dirty="0"/>
              <a:t>entrenched” in their cars?</a:t>
            </a:r>
          </a:p>
        </p:txBody>
      </p:sp>
      <p:graphicFrame>
        <p:nvGraphicFramePr>
          <p:cNvPr id="4" name="Chart 3"/>
          <p:cNvGraphicFramePr/>
          <p:nvPr>
            <p:extLst>
              <p:ext uri="{D42A27DB-BD31-4B8C-83A1-F6EECF244321}">
                <p14:modId xmlns:p14="http://schemas.microsoft.com/office/powerpoint/2010/main" val="828232812"/>
              </p:ext>
            </p:extLst>
          </p:nvPr>
        </p:nvGraphicFramePr>
        <p:xfrm>
          <a:off x="0" y="1537855"/>
          <a:ext cx="12192000" cy="5320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58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commuters by </a:t>
            </a:r>
            <a:r>
              <a:rPr lang="en-GB" dirty="0" smtClean="0"/>
              <a:t>ethnicity</a:t>
            </a:r>
            <a:endParaRPr lang="en-GB" dirty="0"/>
          </a:p>
        </p:txBody>
      </p:sp>
      <p:graphicFrame>
        <p:nvGraphicFramePr>
          <p:cNvPr id="5" name="Chart 4"/>
          <p:cNvGraphicFramePr/>
          <p:nvPr>
            <p:extLst>
              <p:ext uri="{D42A27DB-BD31-4B8C-83A1-F6EECF244321}">
                <p14:modId xmlns:p14="http://schemas.microsoft.com/office/powerpoint/2010/main" val="1794402697"/>
              </p:ext>
            </p:extLst>
          </p:nvPr>
        </p:nvGraphicFramePr>
        <p:xfrm>
          <a:off x="0" y="1825626"/>
          <a:ext cx="12191999" cy="5032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091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231448" y="317747"/>
            <a:ext cx="4352066" cy="6444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10" name="Title 9"/>
          <p:cNvSpPr>
            <a:spLocks noGrp="1"/>
          </p:cNvSpPr>
          <p:nvPr>
            <p:ph type="title"/>
          </p:nvPr>
        </p:nvSpPr>
        <p:spPr/>
        <p:txBody>
          <a:bodyPr/>
          <a:lstStyle/>
          <a:p>
            <a:r>
              <a:rPr lang="en-GB" dirty="0" smtClean="0"/>
              <a:t>ClairCity objectives</a:t>
            </a:r>
            <a:endParaRPr lang="en-GB" dirty="0"/>
          </a:p>
        </p:txBody>
      </p:sp>
      <p:sp>
        <p:nvSpPr>
          <p:cNvPr id="11" name="Content Placeholder 10"/>
          <p:cNvSpPr>
            <a:spLocks noGrp="1"/>
          </p:cNvSpPr>
          <p:nvPr>
            <p:ph idx="1"/>
          </p:nvPr>
        </p:nvSpPr>
        <p:spPr/>
        <p:txBody>
          <a:bodyPr>
            <a:normAutofit lnSpcReduction="10000"/>
          </a:bodyPr>
          <a:lstStyle/>
          <a:p>
            <a:pPr marL="0" indent="0">
              <a:buNone/>
            </a:pPr>
            <a:r>
              <a:rPr lang="en-GB" dirty="0"/>
              <a:t>ClairCity is </a:t>
            </a:r>
            <a:r>
              <a:rPr lang="en-US" dirty="0"/>
              <a:t>aimed at creating a major shift in public understanding towards the causes of poor air quality, </a:t>
            </a:r>
            <a:r>
              <a:rPr lang="en-GB" dirty="0"/>
              <a:t>inviting citizens to give their opinions on air pollution and carbon reduction to shape the cities of the future.</a:t>
            </a:r>
          </a:p>
          <a:p>
            <a:pPr marL="0" indent="0">
              <a:buNone/>
            </a:pPr>
            <a:r>
              <a:rPr lang="en-GB" dirty="0"/>
              <a:t>Our main objectives are:</a:t>
            </a:r>
          </a:p>
          <a:p>
            <a:pPr marL="514350" indent="-514350">
              <a:buFont typeface="+mj-lt"/>
              <a:buAutoNum type="arabicPeriod"/>
            </a:pPr>
            <a:r>
              <a:rPr lang="en-GB" dirty="0">
                <a:solidFill>
                  <a:prstClr val="black"/>
                </a:solidFill>
                <a:ea typeface="ＭＳ Ｐゴシック" charset="0"/>
                <a:cs typeface="Tahoma" charset="0"/>
              </a:rPr>
              <a:t>Putting citizens’ behaviour and practices at the heart of the debate.</a:t>
            </a:r>
          </a:p>
          <a:p>
            <a:pPr marL="514350" indent="-514350">
              <a:buFont typeface="+mj-lt"/>
              <a:buAutoNum type="arabicPeriod"/>
            </a:pPr>
            <a:r>
              <a:rPr lang="en-GB" dirty="0">
                <a:solidFill>
                  <a:prstClr val="black"/>
                </a:solidFill>
                <a:ea typeface="ＭＳ Ｐゴシック" charset="0"/>
                <a:cs typeface="Tahoma" charset="0"/>
              </a:rPr>
              <a:t>Develop a suite of innovative toolkits for enhanced quantification, engagement and impact evaluation.</a:t>
            </a:r>
          </a:p>
          <a:p>
            <a:pPr marL="514350" indent="-514350">
              <a:buFont typeface="+mj-lt"/>
              <a:buAutoNum type="arabicPeriod"/>
            </a:pPr>
            <a:r>
              <a:rPr lang="en-GB" dirty="0">
                <a:solidFill>
                  <a:prstClr val="black"/>
                </a:solidFill>
                <a:ea typeface="ＭＳ Ｐゴシック" charset="0"/>
                <a:cs typeface="Tahoma" charset="0"/>
              </a:rPr>
              <a:t>Integrate citizens’ behaviours in city policies now and in the future.</a:t>
            </a:r>
          </a:p>
          <a:p>
            <a:pPr marL="514350" indent="-514350">
              <a:buFont typeface="+mj-lt"/>
              <a:buAutoNum type="arabicPeriod"/>
            </a:pPr>
            <a:r>
              <a:rPr lang="en-GB" dirty="0">
                <a:solidFill>
                  <a:prstClr val="black"/>
                </a:solidFill>
                <a:ea typeface="ＭＳ Ｐゴシック" charset="0"/>
                <a:cs typeface="Tahoma" charset="0"/>
              </a:rPr>
              <a:t>Raise awareness of environment changes and their solutions</a:t>
            </a:r>
            <a:endParaRPr lang="en-GB" dirty="0"/>
          </a:p>
          <a:p>
            <a:endParaRPr lang="en-GB" dirty="0"/>
          </a:p>
        </p:txBody>
      </p:sp>
      <p:pic>
        <p:nvPicPr>
          <p:cNvPr id="22" name="Picture 2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Tree>
    <p:extLst>
      <p:ext uri="{BB962C8B-B14F-4D97-AF65-F5344CB8AC3E}">
        <p14:creationId xmlns:p14="http://schemas.microsoft.com/office/powerpoint/2010/main" val="3929032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t>
            </a:r>
            <a:r>
              <a:rPr lang="en-GB" dirty="0"/>
              <a:t>commuters by </a:t>
            </a:r>
            <a:r>
              <a:rPr lang="en-GB" dirty="0" smtClean="0"/>
              <a:t>ethnicity</a:t>
            </a:r>
            <a:endParaRPr lang="en-GB" dirty="0"/>
          </a:p>
        </p:txBody>
      </p:sp>
      <p:graphicFrame>
        <p:nvGraphicFramePr>
          <p:cNvPr id="6" name="Chart 5"/>
          <p:cNvGraphicFramePr/>
          <p:nvPr>
            <p:extLst>
              <p:ext uri="{D42A27DB-BD31-4B8C-83A1-F6EECF244321}">
                <p14:modId xmlns:p14="http://schemas.microsoft.com/office/powerpoint/2010/main" val="2635957573"/>
              </p:ext>
            </p:extLst>
          </p:nvPr>
        </p:nvGraphicFramePr>
        <p:xfrm>
          <a:off x="0" y="1828800"/>
          <a:ext cx="12192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192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a:t>
            </a:r>
            <a:r>
              <a:rPr lang="en-GB" dirty="0" smtClean="0"/>
              <a:t>BME commuters </a:t>
            </a:r>
            <a:r>
              <a:rPr lang="en-GB" dirty="0"/>
              <a:t>want to </a:t>
            </a:r>
            <a:r>
              <a:rPr lang="en-GB" dirty="0" smtClean="0"/>
              <a:t>change?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2036654"/>
              </p:ext>
            </p:extLst>
          </p:nvPr>
        </p:nvGraphicFramePr>
        <p:xfrm>
          <a:off x="838199" y="1975136"/>
          <a:ext cx="10515601" cy="4626864"/>
        </p:xfrm>
        <a:graphic>
          <a:graphicData uri="http://schemas.openxmlformats.org/drawingml/2006/table">
            <a:tbl>
              <a:tblPr firstRow="1" firstCol="1" bandRow="1">
                <a:tableStyleId>{5C22544A-7EE6-4342-B048-85BDC9FD1C3A}</a:tableStyleId>
              </a:tblPr>
              <a:tblGrid>
                <a:gridCol w="2885481">
                  <a:extLst>
                    <a:ext uri="{9D8B030D-6E8A-4147-A177-3AD203B41FA5}">
                      <a16:colId xmlns:a16="http://schemas.microsoft.com/office/drawing/2014/main" val="2019230673"/>
                    </a:ext>
                  </a:extLst>
                </a:gridCol>
                <a:gridCol w="3640501">
                  <a:extLst>
                    <a:ext uri="{9D8B030D-6E8A-4147-A177-3AD203B41FA5}">
                      <a16:colId xmlns:a16="http://schemas.microsoft.com/office/drawing/2014/main" val="928781459"/>
                    </a:ext>
                  </a:extLst>
                </a:gridCol>
                <a:gridCol w="3989619">
                  <a:extLst>
                    <a:ext uri="{9D8B030D-6E8A-4147-A177-3AD203B41FA5}">
                      <a16:colId xmlns:a16="http://schemas.microsoft.com/office/drawing/2014/main" val="3263550408"/>
                    </a:ext>
                  </a:extLst>
                </a:gridCol>
              </a:tblGrid>
              <a:tr h="385572">
                <a:tc>
                  <a:txBody>
                    <a:bodyPr/>
                    <a:lstStyle/>
                    <a:p>
                      <a:pPr>
                        <a:lnSpc>
                          <a:spcPct val="115000"/>
                        </a:lnSpc>
                        <a:spcBef>
                          <a:spcPts val="600"/>
                        </a:spcBef>
                        <a:spcAft>
                          <a:spcPts val="600"/>
                        </a:spcAft>
                      </a:pPr>
                      <a:r>
                        <a:rPr lang="en-GB" sz="2400">
                          <a:effectLst/>
                        </a:rPr>
                        <a:t>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GB" sz="2400">
                          <a:effectLst/>
                        </a:rPr>
                        <a:t>High polluting choice in future (conventional car only)</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GB" sz="2400">
                          <a:effectLst/>
                        </a:rPr>
                        <a:t>Low polluting choice in future e.g. car and walk; walk and bus; electric vehicle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3017210"/>
                  </a:ext>
                </a:extLst>
              </a:tr>
              <a:tr h="614172">
                <a:tc>
                  <a:txBody>
                    <a:bodyPr/>
                    <a:lstStyle/>
                    <a:p>
                      <a:pPr>
                        <a:lnSpc>
                          <a:spcPct val="115000"/>
                        </a:lnSpc>
                        <a:spcBef>
                          <a:spcPts val="600"/>
                        </a:spcBef>
                        <a:spcAft>
                          <a:spcPts val="600"/>
                        </a:spcAft>
                      </a:pPr>
                      <a:r>
                        <a:rPr lang="en-GB" sz="2400">
                          <a:effectLst/>
                        </a:rPr>
                        <a:t>High polluting choice in present (conventional car only)</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4</a:t>
                      </a:r>
                    </a:p>
                    <a:p>
                      <a:pPr algn="ctr">
                        <a:lnSpc>
                          <a:spcPct val="115000"/>
                        </a:lnSpc>
                        <a:spcBef>
                          <a:spcPts val="600"/>
                        </a:spcBef>
                        <a:spcAft>
                          <a:spcPts val="600"/>
                        </a:spcAft>
                      </a:pPr>
                      <a:r>
                        <a:rPr lang="en-GB" sz="2400">
                          <a:effectLst/>
                        </a:rPr>
                        <a:t>Entrenched</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9</a:t>
                      </a:r>
                    </a:p>
                    <a:p>
                      <a:pPr algn="ctr">
                        <a:lnSpc>
                          <a:spcPct val="115000"/>
                        </a:lnSpc>
                        <a:spcBef>
                          <a:spcPts val="600"/>
                        </a:spcBef>
                        <a:spcAft>
                          <a:spcPts val="600"/>
                        </a:spcAft>
                      </a:pPr>
                      <a:r>
                        <a:rPr lang="en-GB" sz="2400">
                          <a:effectLst/>
                        </a:rPr>
                        <a:t>Looking for positive change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404549"/>
                  </a:ext>
                </a:extLst>
              </a:tr>
              <a:tr h="614172">
                <a:tc>
                  <a:txBody>
                    <a:bodyPr/>
                    <a:lstStyle/>
                    <a:p>
                      <a:pPr>
                        <a:lnSpc>
                          <a:spcPct val="115000"/>
                        </a:lnSpc>
                        <a:spcBef>
                          <a:spcPts val="600"/>
                        </a:spcBef>
                        <a:spcAft>
                          <a:spcPts val="600"/>
                        </a:spcAft>
                      </a:pPr>
                      <a:r>
                        <a:rPr lang="en-GB" sz="2400">
                          <a:effectLst/>
                        </a:rPr>
                        <a:t>Low polluting choice in present e.g. car and walk; walk and bus; electric vehicle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10</a:t>
                      </a:r>
                    </a:p>
                    <a:p>
                      <a:pPr algn="ctr">
                        <a:lnSpc>
                          <a:spcPct val="115000"/>
                        </a:lnSpc>
                        <a:spcBef>
                          <a:spcPts val="600"/>
                        </a:spcBef>
                        <a:spcAft>
                          <a:spcPts val="600"/>
                        </a:spcAft>
                      </a:pPr>
                      <a:r>
                        <a:rPr lang="en-GB" sz="2400">
                          <a:effectLst/>
                        </a:rPr>
                        <a:t>Getting worse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dirty="0">
                          <a:effectLst/>
                        </a:rPr>
                        <a:t>37</a:t>
                      </a:r>
                    </a:p>
                    <a:p>
                      <a:pPr algn="ctr">
                        <a:lnSpc>
                          <a:spcPct val="115000"/>
                        </a:lnSpc>
                        <a:spcBef>
                          <a:spcPts val="600"/>
                        </a:spcBef>
                        <a:spcAft>
                          <a:spcPts val="600"/>
                        </a:spcAft>
                      </a:pPr>
                      <a:r>
                        <a:rPr lang="en-GB" sz="2400" dirty="0">
                          <a:effectLst/>
                        </a:rPr>
                        <a:t>Staying positive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109242"/>
                  </a:ext>
                </a:extLst>
              </a:tr>
            </a:tbl>
          </a:graphicData>
        </a:graphic>
      </p:graphicFrame>
    </p:spTree>
    <p:extLst>
      <p:ext uri="{BB962C8B-B14F-4D97-AF65-F5344CB8AC3E}">
        <p14:creationId xmlns:p14="http://schemas.microsoft.com/office/powerpoint/2010/main" val="1820926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65125"/>
            <a:ext cx="2743200" cy="6096635"/>
          </a:xfrm>
        </p:spPr>
        <p:txBody>
          <a:bodyPr/>
          <a:lstStyle/>
          <a:p>
            <a:r>
              <a:rPr lang="en-GB" dirty="0" smtClean="0"/>
              <a:t>How do BME commuters want to change?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239382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58056" cy="1325563"/>
          </a:xfrm>
        </p:spPr>
        <p:txBody>
          <a:bodyPr/>
          <a:lstStyle/>
          <a:p>
            <a:r>
              <a:rPr lang="en-GB" dirty="0" smtClean="0"/>
              <a:t>Why do BME commuters want start using cars?</a:t>
            </a:r>
            <a:endParaRPr lang="en-GB" dirty="0"/>
          </a:p>
        </p:txBody>
      </p:sp>
      <mc:AlternateContent xmlns:mc="http://schemas.openxmlformats.org/markup-compatibility/2006" xmlns:cx1="http://schemas.microsoft.com/office/drawing/2015/9/8/chartex">
        <mc:Choice Requires="cx1">
          <p:graphicFrame>
            <p:nvGraphicFramePr>
              <p:cNvPr id="5" name="Chart 4"/>
              <p:cNvGraphicFramePr/>
              <p:nvPr>
                <p:extLst>
                  <p:ext uri="{D42A27DB-BD31-4B8C-83A1-F6EECF244321}">
                    <p14:modId xmlns:p14="http://schemas.microsoft.com/office/powerpoint/2010/main" val="455902095"/>
                  </p:ext>
                </p:extLst>
              </p:nvPr>
            </p:nvGraphicFramePr>
            <p:xfrm>
              <a:off x="0" y="1551709"/>
              <a:ext cx="12192000" cy="530629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0" y="1551709"/>
                <a:ext cx="12192000" cy="5306291"/>
              </a:xfrm>
              <a:prstGeom prst="rect">
                <a:avLst/>
              </a:prstGeom>
            </p:spPr>
          </p:pic>
        </mc:Fallback>
      </mc:AlternateContent>
    </p:spTree>
    <p:extLst>
      <p:ext uri="{BB962C8B-B14F-4D97-AF65-F5344CB8AC3E}">
        <p14:creationId xmlns:p14="http://schemas.microsoft.com/office/powerpoint/2010/main" val="105595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smtClean="0"/>
              <a:t>can’t </a:t>
            </a:r>
            <a:r>
              <a:rPr lang="en-GB" dirty="0"/>
              <a:t>BME commuters </a:t>
            </a:r>
            <a:r>
              <a:rPr lang="en-GB" dirty="0" smtClean="0"/>
              <a:t>stop </a:t>
            </a:r>
            <a:r>
              <a:rPr lang="en-GB" dirty="0"/>
              <a:t>using cars?</a:t>
            </a:r>
          </a:p>
        </p:txBody>
      </p:sp>
      <mc:AlternateContent xmlns:mc="http://schemas.openxmlformats.org/markup-compatibility/2006" xmlns:cx1="http://schemas.microsoft.com/office/drawing/2015/9/8/chartex">
        <mc:Choice Requires="cx1">
          <p:graphicFrame>
            <p:nvGraphicFramePr>
              <p:cNvPr id="5" name="Chart 4"/>
              <p:cNvGraphicFramePr/>
              <p:nvPr>
                <p:extLst>
                  <p:ext uri="{D42A27DB-BD31-4B8C-83A1-F6EECF244321}">
                    <p14:modId xmlns:p14="http://schemas.microsoft.com/office/powerpoint/2010/main" val="2628465566"/>
                  </p:ext>
                </p:extLst>
              </p:nvPr>
            </p:nvGraphicFramePr>
            <p:xfrm>
              <a:off x="0" y="1524001"/>
              <a:ext cx="12192000" cy="5334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0" y="1524001"/>
                <a:ext cx="12192000" cy="5334000"/>
              </a:xfrm>
              <a:prstGeom prst="rect">
                <a:avLst/>
              </a:prstGeom>
            </p:spPr>
          </p:pic>
        </mc:Fallback>
      </mc:AlternateContent>
    </p:spTree>
    <p:extLst>
      <p:ext uri="{BB962C8B-B14F-4D97-AF65-F5344CB8AC3E}">
        <p14:creationId xmlns:p14="http://schemas.microsoft.com/office/powerpoint/2010/main" val="295197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commuters by </a:t>
            </a:r>
            <a:r>
              <a:rPr lang="en-GB" dirty="0" smtClean="0"/>
              <a:t>education level</a:t>
            </a:r>
            <a:endParaRPr lang="en-GB" dirty="0"/>
          </a:p>
        </p:txBody>
      </p:sp>
      <p:graphicFrame>
        <p:nvGraphicFramePr>
          <p:cNvPr id="5" name="Chart 4"/>
          <p:cNvGraphicFramePr/>
          <p:nvPr>
            <p:extLst>
              <p:ext uri="{D42A27DB-BD31-4B8C-83A1-F6EECF244321}">
                <p14:modId xmlns:p14="http://schemas.microsoft.com/office/powerpoint/2010/main" val="2785746970"/>
              </p:ext>
            </p:extLst>
          </p:nvPr>
        </p:nvGraphicFramePr>
        <p:xfrm>
          <a:off x="0" y="1593273"/>
          <a:ext cx="12192000" cy="5264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31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t>
            </a:r>
            <a:r>
              <a:rPr lang="en-GB" dirty="0"/>
              <a:t>commuters by </a:t>
            </a:r>
            <a:r>
              <a:rPr lang="en-GB" dirty="0" smtClean="0"/>
              <a:t>education level</a:t>
            </a:r>
            <a:endParaRPr lang="en-GB" dirty="0"/>
          </a:p>
        </p:txBody>
      </p:sp>
      <p:graphicFrame>
        <p:nvGraphicFramePr>
          <p:cNvPr id="6" name="Chart 5"/>
          <p:cNvGraphicFramePr/>
          <p:nvPr>
            <p:extLst>
              <p:ext uri="{D42A27DB-BD31-4B8C-83A1-F6EECF244321}">
                <p14:modId xmlns:p14="http://schemas.microsoft.com/office/powerpoint/2010/main" val="3479014379"/>
              </p:ext>
            </p:extLst>
          </p:nvPr>
        </p:nvGraphicFramePr>
        <p:xfrm>
          <a:off x="0" y="1524000"/>
          <a:ext cx="12192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8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59837" cy="1325563"/>
          </a:xfrm>
        </p:spPr>
        <p:txBody>
          <a:bodyPr/>
          <a:lstStyle/>
          <a:p>
            <a:r>
              <a:rPr lang="en-GB" dirty="0" smtClean="0"/>
              <a:t>Do commuters without degrees want to change?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4206451"/>
              </p:ext>
            </p:extLst>
          </p:nvPr>
        </p:nvGraphicFramePr>
        <p:xfrm>
          <a:off x="838200" y="1988991"/>
          <a:ext cx="10452507" cy="4626864"/>
        </p:xfrm>
        <a:graphic>
          <a:graphicData uri="http://schemas.openxmlformats.org/drawingml/2006/table">
            <a:tbl>
              <a:tblPr firstRow="1" firstCol="1" bandRow="1">
                <a:tableStyleId>{5C22544A-7EE6-4342-B048-85BDC9FD1C3A}</a:tableStyleId>
              </a:tblPr>
              <a:tblGrid>
                <a:gridCol w="2868168">
                  <a:extLst>
                    <a:ext uri="{9D8B030D-6E8A-4147-A177-3AD203B41FA5}">
                      <a16:colId xmlns:a16="http://schemas.microsoft.com/office/drawing/2014/main" val="3772198042"/>
                    </a:ext>
                  </a:extLst>
                </a:gridCol>
                <a:gridCol w="3618658">
                  <a:extLst>
                    <a:ext uri="{9D8B030D-6E8A-4147-A177-3AD203B41FA5}">
                      <a16:colId xmlns:a16="http://schemas.microsoft.com/office/drawing/2014/main" val="3405792446"/>
                    </a:ext>
                  </a:extLst>
                </a:gridCol>
                <a:gridCol w="3965681">
                  <a:extLst>
                    <a:ext uri="{9D8B030D-6E8A-4147-A177-3AD203B41FA5}">
                      <a16:colId xmlns:a16="http://schemas.microsoft.com/office/drawing/2014/main" val="3929691913"/>
                    </a:ext>
                  </a:extLst>
                </a:gridCol>
              </a:tblGrid>
              <a:tr h="0">
                <a:tc>
                  <a:txBody>
                    <a:bodyPr/>
                    <a:lstStyle/>
                    <a:p>
                      <a:pPr>
                        <a:lnSpc>
                          <a:spcPct val="115000"/>
                        </a:lnSpc>
                        <a:spcBef>
                          <a:spcPts val="600"/>
                        </a:spcBef>
                        <a:spcAft>
                          <a:spcPts val="600"/>
                        </a:spcAft>
                      </a:pPr>
                      <a:r>
                        <a:rPr lang="en-GB" sz="2400">
                          <a:effectLst/>
                        </a:rPr>
                        <a:t>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GB" sz="2400">
                          <a:effectLst/>
                        </a:rPr>
                        <a:t>High polluting choice in future (conventional car only)</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GB" sz="2400">
                          <a:effectLst/>
                        </a:rPr>
                        <a:t>Low polluting choice in future e.g. car and walk; walk and bus; electric vehicle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068189"/>
                  </a:ext>
                </a:extLst>
              </a:tr>
              <a:tr h="0">
                <a:tc>
                  <a:txBody>
                    <a:bodyPr/>
                    <a:lstStyle/>
                    <a:p>
                      <a:pPr>
                        <a:lnSpc>
                          <a:spcPct val="115000"/>
                        </a:lnSpc>
                        <a:spcBef>
                          <a:spcPts val="600"/>
                        </a:spcBef>
                        <a:spcAft>
                          <a:spcPts val="600"/>
                        </a:spcAft>
                      </a:pPr>
                      <a:r>
                        <a:rPr lang="en-GB" sz="2400">
                          <a:effectLst/>
                        </a:rPr>
                        <a:t>High polluting choice in present (conventional car only)</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15</a:t>
                      </a:r>
                    </a:p>
                    <a:p>
                      <a:pPr algn="ctr">
                        <a:lnSpc>
                          <a:spcPct val="115000"/>
                        </a:lnSpc>
                        <a:spcBef>
                          <a:spcPts val="600"/>
                        </a:spcBef>
                        <a:spcAft>
                          <a:spcPts val="600"/>
                        </a:spcAft>
                      </a:pPr>
                      <a:r>
                        <a:rPr lang="en-GB" sz="2400">
                          <a:effectLst/>
                        </a:rPr>
                        <a:t>Entrenched</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28</a:t>
                      </a:r>
                    </a:p>
                    <a:p>
                      <a:pPr algn="ctr">
                        <a:lnSpc>
                          <a:spcPct val="115000"/>
                        </a:lnSpc>
                        <a:spcBef>
                          <a:spcPts val="600"/>
                        </a:spcBef>
                        <a:spcAft>
                          <a:spcPts val="600"/>
                        </a:spcAft>
                      </a:pPr>
                      <a:r>
                        <a:rPr lang="en-GB" sz="2400">
                          <a:effectLst/>
                        </a:rPr>
                        <a:t>Looking for positive change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992932"/>
                  </a:ext>
                </a:extLst>
              </a:tr>
              <a:tr h="0">
                <a:tc>
                  <a:txBody>
                    <a:bodyPr/>
                    <a:lstStyle/>
                    <a:p>
                      <a:pPr>
                        <a:lnSpc>
                          <a:spcPct val="115000"/>
                        </a:lnSpc>
                        <a:spcBef>
                          <a:spcPts val="600"/>
                        </a:spcBef>
                        <a:spcAft>
                          <a:spcPts val="600"/>
                        </a:spcAft>
                      </a:pPr>
                      <a:r>
                        <a:rPr lang="en-GB" sz="2400">
                          <a:effectLst/>
                        </a:rPr>
                        <a:t>Low polluting choice in present e.g. car and walk; walk and bus; electric vehicle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a:effectLst/>
                        </a:rPr>
                        <a:t>11</a:t>
                      </a:r>
                    </a:p>
                    <a:p>
                      <a:pPr algn="ctr">
                        <a:lnSpc>
                          <a:spcPct val="115000"/>
                        </a:lnSpc>
                        <a:spcBef>
                          <a:spcPts val="600"/>
                        </a:spcBef>
                        <a:spcAft>
                          <a:spcPts val="600"/>
                        </a:spcAft>
                      </a:pPr>
                      <a:r>
                        <a:rPr lang="en-GB" sz="2400">
                          <a:effectLst/>
                        </a:rPr>
                        <a:t>Getting worse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1200"/>
                        </a:spcAft>
                      </a:pPr>
                      <a:r>
                        <a:rPr lang="en-GB" sz="2400" dirty="0">
                          <a:effectLst/>
                        </a:rPr>
                        <a:t>91</a:t>
                      </a:r>
                    </a:p>
                    <a:p>
                      <a:pPr algn="ctr">
                        <a:lnSpc>
                          <a:spcPct val="115000"/>
                        </a:lnSpc>
                        <a:spcBef>
                          <a:spcPts val="600"/>
                        </a:spcBef>
                        <a:spcAft>
                          <a:spcPts val="600"/>
                        </a:spcAft>
                      </a:pPr>
                      <a:r>
                        <a:rPr lang="en-GB" sz="2400" dirty="0">
                          <a:effectLst/>
                        </a:rPr>
                        <a:t>Staying positive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318415"/>
                  </a:ext>
                </a:extLst>
              </a:tr>
            </a:tbl>
          </a:graphicData>
        </a:graphic>
      </p:graphicFrame>
    </p:spTree>
    <p:extLst>
      <p:ext uri="{BB962C8B-B14F-4D97-AF65-F5344CB8AC3E}">
        <p14:creationId xmlns:p14="http://schemas.microsoft.com/office/powerpoint/2010/main" val="40567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7436" cy="1325563"/>
          </a:xfrm>
        </p:spPr>
        <p:txBody>
          <a:bodyPr/>
          <a:lstStyle/>
          <a:p>
            <a:r>
              <a:rPr lang="en-GB" dirty="0" smtClean="0"/>
              <a:t>Why can’t commuters without degrees change?</a:t>
            </a:r>
            <a:endParaRPr lang="en-GB" dirty="0"/>
          </a:p>
        </p:txBody>
      </p:sp>
      <mc:AlternateContent xmlns:mc="http://schemas.openxmlformats.org/markup-compatibility/2006" xmlns:cx1="http://schemas.microsoft.com/office/drawing/2015/9/8/chartex">
        <mc:Choice Requires="cx1">
          <p:graphicFrame>
            <p:nvGraphicFramePr>
              <p:cNvPr id="5" name="Chart 4"/>
              <p:cNvGraphicFramePr/>
              <p:nvPr>
                <p:extLst>
                  <p:ext uri="{D42A27DB-BD31-4B8C-83A1-F6EECF244321}">
                    <p14:modId xmlns:p14="http://schemas.microsoft.com/office/powerpoint/2010/main" val="3987734593"/>
                  </p:ext>
                </p:extLst>
              </p:nvPr>
            </p:nvGraphicFramePr>
            <p:xfrm>
              <a:off x="0" y="1537855"/>
              <a:ext cx="12192000" cy="532014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0" y="1537855"/>
                <a:ext cx="12192000" cy="5320145"/>
              </a:xfrm>
              <a:prstGeom prst="rect">
                <a:avLst/>
              </a:prstGeom>
            </p:spPr>
          </p:pic>
        </mc:Fallback>
      </mc:AlternateContent>
    </p:spTree>
    <p:extLst>
      <p:ext uri="{BB962C8B-B14F-4D97-AF65-F5344CB8AC3E}">
        <p14:creationId xmlns:p14="http://schemas.microsoft.com/office/powerpoint/2010/main" val="2746611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heating: </a:t>
            </a:r>
            <a:r>
              <a:rPr lang="en-GB" dirty="0"/>
              <a:t>current and future</a:t>
            </a:r>
          </a:p>
        </p:txBody>
      </p:sp>
      <p:graphicFrame>
        <p:nvGraphicFramePr>
          <p:cNvPr id="5" name="Chart 4"/>
          <p:cNvGraphicFramePr>
            <a:graphicFrameLocks noChangeAspect="1"/>
          </p:cNvGraphicFramePr>
          <p:nvPr>
            <p:extLst>
              <p:ext uri="{D42A27DB-BD31-4B8C-83A1-F6EECF244321}">
                <p14:modId xmlns:p14="http://schemas.microsoft.com/office/powerpoint/2010/main" val="3230870447"/>
              </p:ext>
            </p:extLst>
          </p:nvPr>
        </p:nvGraphicFramePr>
        <p:xfrm>
          <a:off x="0" y="1524000"/>
          <a:ext cx="6567048" cy="5332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ChangeAspect="1"/>
          </p:cNvGraphicFramePr>
          <p:nvPr>
            <p:extLst>
              <p:ext uri="{D42A27DB-BD31-4B8C-83A1-F6EECF244321}">
                <p14:modId xmlns:p14="http://schemas.microsoft.com/office/powerpoint/2010/main" val="425112278"/>
              </p:ext>
            </p:extLst>
          </p:nvPr>
        </p:nvGraphicFramePr>
        <p:xfrm>
          <a:off x="5253233" y="1524000"/>
          <a:ext cx="6938767" cy="53326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1051567" y="6262344"/>
            <a:ext cx="1188706" cy="5943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i="1" dirty="0" smtClean="0"/>
              <a:t>n</a:t>
            </a:r>
            <a:r>
              <a:rPr lang="en-GB" sz="1800" dirty="0" smtClean="0"/>
              <a:t> = 484</a:t>
            </a:r>
            <a:endParaRPr lang="en-GB" sz="1800" dirty="0"/>
          </a:p>
        </p:txBody>
      </p:sp>
    </p:spTree>
    <p:extLst>
      <p:ext uri="{BB962C8B-B14F-4D97-AF65-F5344CB8AC3E}">
        <p14:creationId xmlns:p14="http://schemas.microsoft.com/office/powerpoint/2010/main" val="418142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120" y="0"/>
            <a:ext cx="7311982" cy="6762123"/>
            <a:chOff x="2882896" y="52242"/>
            <a:chExt cx="7311982" cy="6762123"/>
          </a:xfrm>
        </p:grpSpPr>
        <p:graphicFrame>
          <p:nvGraphicFramePr>
            <p:cNvPr id="2" name="Diagram 1"/>
            <p:cNvGraphicFramePr/>
            <p:nvPr>
              <p:extLst/>
            </p:nvPr>
          </p:nvGraphicFramePr>
          <p:xfrm>
            <a:off x="2882900" y="52242"/>
            <a:ext cx="7311978" cy="137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p:cNvGraphicFramePr/>
            <p:nvPr>
              <p:extLst/>
            </p:nvPr>
          </p:nvGraphicFramePr>
          <p:xfrm>
            <a:off x="2882896" y="5685800"/>
            <a:ext cx="7311982" cy="1128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3" name="Group 22"/>
            <p:cNvGrpSpPr/>
            <p:nvPr/>
          </p:nvGrpSpPr>
          <p:grpSpPr>
            <a:xfrm>
              <a:off x="3299336" y="1717548"/>
              <a:ext cx="6476833" cy="3521609"/>
              <a:chOff x="2038433" y="1690481"/>
              <a:chExt cx="6476833" cy="3521609"/>
            </a:xfrm>
          </p:grpSpPr>
          <p:graphicFrame>
            <p:nvGraphicFramePr>
              <p:cNvPr id="3" name="Diagram 2"/>
              <p:cNvGraphicFramePr>
                <a:graphicFrameLocks noChangeAspect="1"/>
              </p:cNvGraphicFramePr>
              <p:nvPr>
                <p:extLst/>
              </p:nvPr>
            </p:nvGraphicFramePr>
            <p:xfrm>
              <a:off x="2038433" y="1690481"/>
              <a:ext cx="6476833" cy="27440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4" name="Group 13"/>
              <p:cNvGrpSpPr/>
              <p:nvPr/>
            </p:nvGrpSpPr>
            <p:grpSpPr>
              <a:xfrm>
                <a:off x="3569594" y="2687593"/>
                <a:ext cx="3412241" cy="2524497"/>
                <a:chOff x="3569594" y="896893"/>
                <a:chExt cx="3412241" cy="2524497"/>
              </a:xfrm>
            </p:grpSpPr>
            <p:sp>
              <p:nvSpPr>
                <p:cNvPr id="17" name="Oval 16"/>
                <p:cNvSpPr/>
                <p:nvPr/>
              </p:nvSpPr>
              <p:spPr>
                <a:xfrm>
                  <a:off x="3569594" y="2562831"/>
                  <a:ext cx="3412241" cy="858559"/>
                </a:xfrm>
                <a:prstGeom prst="ellipse">
                  <a:avLst/>
                </a:prstGeom>
                <a:solidFill>
                  <a:schemeClr val="accent1">
                    <a:alpha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dirty="0"/>
                    <a:t>Stakeholder Dialogue Workshop For Scenario Generation</a:t>
                  </a:r>
                </a:p>
              </p:txBody>
            </p:sp>
            <p:sp>
              <p:nvSpPr>
                <p:cNvPr id="18" name="Oval 17"/>
                <p:cNvSpPr>
                  <a:spLocks noChangeAspect="1"/>
                </p:cNvSpPr>
                <p:nvPr/>
              </p:nvSpPr>
              <p:spPr>
                <a:xfrm>
                  <a:off x="4786210" y="896893"/>
                  <a:ext cx="1207751" cy="1152000"/>
                </a:xfrm>
                <a:prstGeom prst="ellipse">
                  <a:avLst/>
                </a:prstGeom>
                <a:solidFill>
                  <a:srgbClr val="7030A0">
                    <a:alpha val="50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dirty="0"/>
                    <a:t>Skylines Game</a:t>
                  </a:r>
                </a:p>
              </p:txBody>
            </p:sp>
          </p:grpSp>
        </p:grpSp>
      </p:grpSp>
      <p:sp>
        <p:nvSpPr>
          <p:cNvPr id="28" name="Down Arrow 27"/>
          <p:cNvSpPr/>
          <p:nvPr/>
        </p:nvSpPr>
        <p:spPr>
          <a:xfrm>
            <a:off x="8115601" y="1425553"/>
            <a:ext cx="428752" cy="27440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9" name="Down Arrow 28"/>
          <p:cNvSpPr/>
          <p:nvPr/>
        </p:nvSpPr>
        <p:spPr>
          <a:xfrm>
            <a:off x="8115601" y="5273036"/>
            <a:ext cx="428752" cy="27440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6" name="Oval 15"/>
          <p:cNvSpPr>
            <a:spLocks noChangeAspect="1"/>
          </p:cNvSpPr>
          <p:nvPr/>
        </p:nvSpPr>
        <p:spPr>
          <a:xfrm>
            <a:off x="8979331" y="2030781"/>
            <a:ext cx="1207750" cy="1152000"/>
          </a:xfrm>
          <a:prstGeom prst="ellipse">
            <a:avLst/>
          </a:prstGeom>
          <a:solidFill>
            <a:srgbClr val="7030A0">
              <a:alpha val="50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400" dirty="0"/>
              <a:t>Mutual Learning </a:t>
            </a:r>
            <a:r>
              <a:rPr lang="en-GB" sz="1400" dirty="0" err="1"/>
              <a:t>W’Shop</a:t>
            </a:r>
            <a:endParaRPr lang="en-GB" sz="1400" dirty="0"/>
          </a:p>
        </p:txBody>
      </p:sp>
      <p:sp>
        <p:nvSpPr>
          <p:cNvPr id="19" name="Oval 18"/>
          <p:cNvSpPr>
            <a:spLocks noChangeAspect="1"/>
          </p:cNvSpPr>
          <p:nvPr/>
        </p:nvSpPr>
        <p:spPr>
          <a:xfrm>
            <a:off x="6494229" y="2004102"/>
            <a:ext cx="1207750" cy="1152000"/>
          </a:xfrm>
          <a:prstGeom prst="ellipse">
            <a:avLst/>
          </a:prstGeom>
          <a:solidFill>
            <a:srgbClr val="7030A0">
              <a:alpha val="50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400" dirty="0"/>
              <a:t>DELPHI survey &amp; </a:t>
            </a:r>
            <a:r>
              <a:rPr lang="en-GB" sz="1400" dirty="0" err="1"/>
              <a:t>W’shop</a:t>
            </a:r>
          </a:p>
        </p:txBody>
      </p:sp>
      <p:sp>
        <p:nvSpPr>
          <p:cNvPr id="5" name="Oval 4">
            <a:extLst>
              <a:ext uri="{FF2B5EF4-FFF2-40B4-BE49-F238E27FC236}">
                <a16:creationId xmlns:a16="http://schemas.microsoft.com/office/drawing/2014/main" id="{6A7AB1FD-859F-4A6C-8FEC-FCB4FF691BD0}"/>
              </a:ext>
            </a:extLst>
          </p:cNvPr>
          <p:cNvSpPr/>
          <p:nvPr/>
        </p:nvSpPr>
        <p:spPr>
          <a:xfrm>
            <a:off x="6282637" y="1843811"/>
            <a:ext cx="1652530" cy="1472582"/>
          </a:xfrm>
          <a:prstGeom prst="ellipse">
            <a:avLst/>
          </a:prstGeom>
          <a:no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838200" y="365125"/>
            <a:ext cx="3699562" cy="1325563"/>
          </a:xfrm>
        </p:spPr>
        <p:txBody>
          <a:bodyPr/>
          <a:lstStyle/>
          <a:p>
            <a:r>
              <a:rPr lang="en-GB" smtClean="0"/>
              <a:t>ClairCity work package plan</a:t>
            </a:r>
            <a:endParaRPr lang="en-GB" dirty="0"/>
          </a:p>
        </p:txBody>
      </p:sp>
      <p:sp>
        <p:nvSpPr>
          <p:cNvPr id="8" name="Content Placeholder 7"/>
          <p:cNvSpPr>
            <a:spLocks noGrp="1"/>
          </p:cNvSpPr>
          <p:nvPr>
            <p:ph idx="1"/>
          </p:nvPr>
        </p:nvSpPr>
        <p:spPr>
          <a:xfrm>
            <a:off x="838200" y="2030781"/>
            <a:ext cx="3699562" cy="4146182"/>
          </a:xfrm>
        </p:spPr>
        <p:txBody>
          <a:bodyPr/>
          <a:lstStyle/>
          <a:p>
            <a:pPr marL="0" indent="0">
              <a:buNone/>
            </a:pPr>
            <a:r>
              <a:rPr lang="en-GB" dirty="0" smtClean="0"/>
              <a:t>Six city/ regions:</a:t>
            </a:r>
          </a:p>
          <a:p>
            <a:r>
              <a:rPr lang="en-GB" dirty="0"/>
              <a:t>Amsterdam</a:t>
            </a:r>
          </a:p>
          <a:p>
            <a:r>
              <a:rPr lang="en-GB" dirty="0"/>
              <a:t>Aveiro</a:t>
            </a:r>
          </a:p>
          <a:p>
            <a:r>
              <a:rPr lang="en-GB" dirty="0" smtClean="0"/>
              <a:t>Bristol</a:t>
            </a:r>
          </a:p>
          <a:p>
            <a:r>
              <a:rPr lang="en-GB" dirty="0" smtClean="0"/>
              <a:t>Liguria</a:t>
            </a:r>
          </a:p>
          <a:p>
            <a:r>
              <a:rPr lang="en-GB" dirty="0"/>
              <a:t>Ljubljana</a:t>
            </a:r>
          </a:p>
          <a:p>
            <a:r>
              <a:rPr lang="en-GB" dirty="0" smtClean="0"/>
              <a:t>Sosnowiec</a:t>
            </a:r>
          </a:p>
        </p:txBody>
      </p:sp>
      <p:pic>
        <p:nvPicPr>
          <p:cNvPr id="22" name="Picture 21">
            <a:extLst>
              <a:ext uri="{FF2B5EF4-FFF2-40B4-BE49-F238E27FC236}">
                <a16:creationId xmlns:a16="http://schemas.microsoft.com/office/drawing/2014/main" id="{C3C1076A-722E-4BE7-8F8A-2DE7B1FBAD7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5633558"/>
            <a:ext cx="1349829" cy="1250423"/>
          </a:xfrm>
          <a:prstGeom prst="rect">
            <a:avLst/>
          </a:prstGeom>
        </p:spPr>
      </p:pic>
    </p:spTree>
    <p:extLst>
      <p:ext uri="{BB962C8B-B14F-4D97-AF65-F5344CB8AC3E}">
        <p14:creationId xmlns:p14="http://schemas.microsoft.com/office/powerpoint/2010/main" val="132968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5764" cy="1325563"/>
          </a:xfrm>
        </p:spPr>
        <p:txBody>
          <a:bodyPr/>
          <a:lstStyle/>
          <a:p>
            <a:r>
              <a:rPr lang="en-GB" dirty="0" smtClean="0"/>
              <a:t>Do people want to change their home heating?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432275"/>
              </p:ext>
            </p:extLst>
          </p:nvPr>
        </p:nvGraphicFramePr>
        <p:xfrm>
          <a:off x="838200" y="2272420"/>
          <a:ext cx="10515600" cy="4090416"/>
        </p:xfrm>
        <a:graphic>
          <a:graphicData uri="http://schemas.openxmlformats.org/drawingml/2006/table">
            <a:tbl>
              <a:tblPr firstRow="1" firstCol="1" bandRow="1"/>
              <a:tblGrid>
                <a:gridCol w="3505901">
                  <a:extLst>
                    <a:ext uri="{9D8B030D-6E8A-4147-A177-3AD203B41FA5}">
                      <a16:colId xmlns:a16="http://schemas.microsoft.com/office/drawing/2014/main" val="78137515"/>
                    </a:ext>
                  </a:extLst>
                </a:gridCol>
                <a:gridCol w="3505901">
                  <a:extLst>
                    <a:ext uri="{9D8B030D-6E8A-4147-A177-3AD203B41FA5}">
                      <a16:colId xmlns:a16="http://schemas.microsoft.com/office/drawing/2014/main" val="1094891400"/>
                    </a:ext>
                  </a:extLst>
                </a:gridCol>
                <a:gridCol w="3503798">
                  <a:extLst>
                    <a:ext uri="{9D8B030D-6E8A-4147-A177-3AD203B41FA5}">
                      <a16:colId xmlns:a16="http://schemas.microsoft.com/office/drawing/2014/main" val="306376796"/>
                    </a:ext>
                  </a:extLst>
                </a:gridCol>
              </a:tblGrid>
              <a:tr h="0">
                <a:tc>
                  <a:txBody>
                    <a:bodyPr/>
                    <a:lstStyle/>
                    <a:p>
                      <a:pPr>
                        <a:lnSpc>
                          <a:spcPct val="115000"/>
                        </a:lnSpc>
                        <a:spcBef>
                          <a:spcPts val="1200"/>
                        </a:spcBef>
                        <a:spcAft>
                          <a:spcPts val="1200"/>
                        </a:spcAft>
                      </a:pPr>
                      <a:r>
                        <a:rPr lang="en-GB"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nSpc>
                          <a:spcPct val="115000"/>
                        </a:lnSpc>
                        <a:spcBef>
                          <a:spcPts val="1200"/>
                        </a:spcBef>
                        <a:spcAft>
                          <a:spcPts val="1200"/>
                        </a:spcAft>
                      </a:pPr>
                      <a:r>
                        <a:rPr lang="en-GB"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Solid fuel in the future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nSpc>
                          <a:spcPct val="115000"/>
                        </a:lnSpc>
                        <a:spcBef>
                          <a:spcPts val="1200"/>
                        </a:spcBef>
                        <a:spcAft>
                          <a:spcPts val="1200"/>
                        </a:spcAft>
                      </a:pPr>
                      <a:r>
                        <a:rPr lang="en-GB"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Not solid fuel in the future</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659264914"/>
                  </a:ext>
                </a:extLst>
              </a:tr>
              <a:tr h="0">
                <a:tc>
                  <a:txBody>
                    <a:bodyPr/>
                    <a:lstStyle/>
                    <a:p>
                      <a:pPr>
                        <a:lnSpc>
                          <a:spcPct val="115000"/>
                        </a:lnSpc>
                        <a:spcBef>
                          <a:spcPts val="1200"/>
                        </a:spcBef>
                        <a:spcAft>
                          <a:spcPts val="1200"/>
                        </a:spcAft>
                      </a:pPr>
                      <a:r>
                        <a:rPr lang="en-GB"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Solid fuel in the present</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17</a:t>
                      </a:r>
                    </a:p>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Entrenched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28</a:t>
                      </a:r>
                    </a:p>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Looking for positive </a:t>
                      </a: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change</a:t>
                      </a:r>
                    </a:p>
                    <a:p>
                      <a:pPr algn="ctr">
                        <a:lnSpc>
                          <a:spcPct val="115000"/>
                        </a:lnSpc>
                        <a:spcBef>
                          <a:spcPts val="0"/>
                        </a:spcBef>
                        <a:spcAft>
                          <a:spcPts val="0"/>
                        </a:spcAft>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val="3724151787"/>
                  </a:ext>
                </a:extLst>
              </a:tr>
              <a:tr h="0">
                <a:tc>
                  <a:txBody>
                    <a:bodyPr/>
                    <a:lstStyle/>
                    <a:p>
                      <a:pPr>
                        <a:lnSpc>
                          <a:spcPct val="115000"/>
                        </a:lnSpc>
                        <a:spcBef>
                          <a:spcPts val="1200"/>
                        </a:spcBef>
                        <a:spcAft>
                          <a:spcPts val="1200"/>
                        </a:spcAft>
                      </a:pPr>
                      <a:r>
                        <a:rPr lang="en-GB"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Not solid fuel in the </a:t>
                      </a:r>
                      <a:r>
                        <a:rPr lang="en-GB" sz="24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present</a:t>
                      </a:r>
                    </a:p>
                    <a:p>
                      <a:pPr>
                        <a:lnSpc>
                          <a:spcPct val="115000"/>
                        </a:lnSpc>
                        <a:spcBef>
                          <a:spcPts val="1200"/>
                        </a:spcBef>
                        <a:spcAft>
                          <a:spcPts val="1200"/>
                        </a:spcAft>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20</a:t>
                      </a:r>
                    </a:p>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Getting worse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ctr">
                        <a:lnSpc>
                          <a:spcPct val="115000"/>
                        </a:lnSpc>
                        <a:spcBef>
                          <a:spcPts val="0"/>
                        </a:spcBef>
                        <a:spcAft>
                          <a:spcPts val="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377</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0"/>
                        </a:spcBef>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Staying positive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val="2146299641"/>
                  </a:ext>
                </a:extLst>
              </a:tr>
            </a:tbl>
          </a:graphicData>
        </a:graphic>
      </p:graphicFrame>
    </p:spTree>
    <p:extLst>
      <p:ext uri="{BB962C8B-B14F-4D97-AF65-F5344CB8AC3E}">
        <p14:creationId xmlns:p14="http://schemas.microsoft.com/office/powerpoint/2010/main" val="352560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17473" cy="6201930"/>
          </a:xfrm>
        </p:spPr>
        <p:txBody>
          <a:bodyPr/>
          <a:lstStyle/>
          <a:p>
            <a:r>
              <a:rPr lang="en-GB" dirty="0" smtClean="0"/>
              <a:t>How do people want to change their home heating?</a:t>
            </a:r>
            <a:endParaRPr lang="en-GB" dirty="0"/>
          </a:p>
        </p:txBody>
      </p:sp>
      <p:pic>
        <p:nvPicPr>
          <p:cNvPr id="4" name="Picture 3" descr="Solid fuel simple categories for Bristol"/>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5477"/>
            <a:ext cx="6830291" cy="6975042"/>
          </a:xfrm>
          <a:prstGeom prst="rect">
            <a:avLst/>
          </a:prstGeom>
          <a:noFill/>
          <a:ln>
            <a:noFill/>
          </a:ln>
        </p:spPr>
      </p:pic>
    </p:spTree>
    <p:extLst>
      <p:ext uri="{BB962C8B-B14F-4D97-AF65-F5344CB8AC3E}">
        <p14:creationId xmlns:p14="http://schemas.microsoft.com/office/powerpoint/2010/main" val="143593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77945" cy="1325563"/>
          </a:xfrm>
        </p:spPr>
        <p:txBody>
          <a:bodyPr/>
          <a:lstStyle/>
          <a:p>
            <a:r>
              <a:rPr lang="en-GB" dirty="0" smtClean="0"/>
              <a:t>Why can’t people change their home heating?</a:t>
            </a:r>
            <a:endParaRPr lang="en-GB" dirty="0"/>
          </a:p>
        </p:txBody>
      </p:sp>
      <mc:AlternateContent xmlns:mc="http://schemas.openxmlformats.org/markup-compatibility/2006" xmlns:cx1="http://schemas.microsoft.com/office/drawing/2015/9/8/chartex">
        <mc:Choice Requires="cx1">
          <p:graphicFrame>
            <p:nvGraphicFramePr>
              <p:cNvPr id="5" name="Chart 4"/>
              <p:cNvGraphicFramePr/>
              <p:nvPr>
                <p:extLst>
                  <p:ext uri="{D42A27DB-BD31-4B8C-83A1-F6EECF244321}">
                    <p14:modId xmlns:p14="http://schemas.microsoft.com/office/powerpoint/2010/main" val="1463415850"/>
                  </p:ext>
                </p:extLst>
              </p:nvPr>
            </p:nvGraphicFramePr>
            <p:xfrm>
              <a:off x="0" y="1537855"/>
              <a:ext cx="12192000" cy="542933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0" y="1537855"/>
                <a:ext cx="12192000" cy="5429337"/>
              </a:xfrm>
              <a:prstGeom prst="rect">
                <a:avLst/>
              </a:prstGeom>
            </p:spPr>
          </p:pic>
        </mc:Fallback>
      </mc:AlternateContent>
    </p:spTree>
    <p:extLst>
      <p:ext uri="{BB962C8B-B14F-4D97-AF65-F5344CB8AC3E}">
        <p14:creationId xmlns:p14="http://schemas.microsoft.com/office/powerpoint/2010/main" val="287312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47655" cy="6118802"/>
          </a:xfrm>
        </p:spPr>
        <p:txBody>
          <a:bodyPr/>
          <a:lstStyle/>
          <a:p>
            <a:r>
              <a:rPr lang="en-GB" dirty="0" smtClean="0"/>
              <a:t>What policy measures do people want in Bristol and how do they think they would affect their lives?</a:t>
            </a:r>
            <a:endParaRPr lang="en-GB" dirty="0"/>
          </a:p>
        </p:txBody>
      </p:sp>
      <p:graphicFrame>
        <p:nvGraphicFramePr>
          <p:cNvPr id="4" name="Chart 3"/>
          <p:cNvGraphicFramePr/>
          <p:nvPr>
            <p:extLst>
              <p:ext uri="{D42A27DB-BD31-4B8C-83A1-F6EECF244321}">
                <p14:modId xmlns:p14="http://schemas.microsoft.com/office/powerpoint/2010/main" val="2852149862"/>
              </p:ext>
            </p:extLst>
          </p:nvPr>
        </p:nvGraphicFramePr>
        <p:xfrm>
          <a:off x="4859278" y="0"/>
          <a:ext cx="7332721"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221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47655" cy="6118802"/>
          </a:xfrm>
        </p:spPr>
        <p:txBody>
          <a:bodyPr/>
          <a:lstStyle/>
          <a:p>
            <a:r>
              <a:rPr lang="en-GB" dirty="0" smtClean="0"/>
              <a:t>What policy measures do people want in Bristol and how do they think they would affect the city?</a:t>
            </a:r>
            <a:endParaRPr lang="en-GB" dirty="0"/>
          </a:p>
        </p:txBody>
      </p:sp>
      <p:graphicFrame>
        <p:nvGraphicFramePr>
          <p:cNvPr id="7" name="Chart 6"/>
          <p:cNvGraphicFramePr/>
          <p:nvPr>
            <p:extLst>
              <p:ext uri="{D42A27DB-BD31-4B8C-83A1-F6EECF244321}">
                <p14:modId xmlns:p14="http://schemas.microsoft.com/office/powerpoint/2010/main" val="2780263467"/>
              </p:ext>
            </p:extLst>
          </p:nvPr>
        </p:nvGraphicFramePr>
        <p:xfrm>
          <a:off x="4973782" y="0"/>
          <a:ext cx="721821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900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p:txBody>
          <a:bodyPr>
            <a:normAutofit/>
          </a:bodyPr>
          <a:lstStyle/>
          <a:p>
            <a:r>
              <a:rPr lang="en-GB" dirty="0"/>
              <a:t>Conclusions	</a:t>
            </a:r>
          </a:p>
        </p:txBody>
      </p:sp>
      <p:sp>
        <p:nvSpPr>
          <p:cNvPr id="10" name="Content Placeholder 9">
            <a:extLst>
              <a:ext uri="{FF2B5EF4-FFF2-40B4-BE49-F238E27FC236}">
                <a16:creationId xmlns:a16="http://schemas.microsoft.com/office/drawing/2014/main" id="{A1314FE2-2A0A-4B99-9E9B-71F84D662DC9}"/>
              </a:ext>
            </a:extLst>
          </p:cNvPr>
          <p:cNvSpPr>
            <a:spLocks noGrp="1"/>
          </p:cNvSpPr>
          <p:nvPr>
            <p:ph idx="1"/>
          </p:nvPr>
        </p:nvSpPr>
        <p:spPr>
          <a:xfrm>
            <a:off x="838199" y="1690688"/>
            <a:ext cx="10869707" cy="4486275"/>
          </a:xfrm>
        </p:spPr>
        <p:txBody>
          <a:bodyPr>
            <a:noAutofit/>
          </a:bodyPr>
          <a:lstStyle/>
          <a:p>
            <a:r>
              <a:rPr lang="en-GB" sz="2100" dirty="0"/>
              <a:t>Differences in travel behaviours, desires and reasons were observed to vary by gender, ethnicity and education level</a:t>
            </a:r>
            <a:r>
              <a:rPr lang="en-GB" sz="2100" dirty="0" smtClean="0"/>
              <a:t>.</a:t>
            </a:r>
          </a:p>
          <a:p>
            <a:r>
              <a:rPr lang="en-GB" sz="2100" dirty="0" smtClean="0"/>
              <a:t>In general Bristol citizens want to move to more sustainable travel, but feel hampered by poor, inconvenient and expensive public transport, and concerns over cycle safety and distance/time.</a:t>
            </a:r>
          </a:p>
          <a:p>
            <a:r>
              <a:rPr lang="en-GB" sz="2100" dirty="0" smtClean="0"/>
              <a:t>Female respondents were more dependent on their cars, particularly for family reasons, safety concerns and cost, but want to use public transport and cycle more.</a:t>
            </a:r>
          </a:p>
          <a:p>
            <a:r>
              <a:rPr lang="en-GB" sz="2100" dirty="0" smtClean="0"/>
              <a:t>BME respondents were less likely to use a car currently, but more likely to want to in the future.</a:t>
            </a:r>
          </a:p>
          <a:p>
            <a:r>
              <a:rPr lang="en-GB" sz="2100" dirty="0" smtClean="0"/>
              <a:t>Respondents without degrees were more likely to use a car in the present and less likely to want to use non-car modes in the future, although there was a desire to shift to more sustainable modes.</a:t>
            </a:r>
          </a:p>
          <a:p>
            <a:r>
              <a:rPr lang="en-GB" sz="2100" dirty="0" smtClean="0"/>
              <a:t>Policy measures that improve public transport and cycle and pedestrian safety were popular. </a:t>
            </a:r>
            <a:endParaRPr lang="en-GB" sz="2100" dirty="0"/>
          </a:p>
          <a:p>
            <a:r>
              <a:rPr lang="en-GB" sz="2100" dirty="0" smtClean="0"/>
              <a:t>Demographic analysis may </a:t>
            </a:r>
            <a:r>
              <a:rPr lang="en-GB" sz="2100" dirty="0"/>
              <a:t>not necessarily be </a:t>
            </a:r>
            <a:r>
              <a:rPr lang="en-GB" sz="2100" dirty="0" smtClean="0"/>
              <a:t>representative, </a:t>
            </a:r>
            <a:r>
              <a:rPr lang="en-GB" sz="2100" dirty="0"/>
              <a:t>but </a:t>
            </a:r>
            <a:r>
              <a:rPr lang="en-GB" sz="2100" dirty="0" smtClean="0"/>
              <a:t>there </a:t>
            </a:r>
            <a:r>
              <a:rPr lang="en-GB" sz="2100" dirty="0"/>
              <a:t>is significant value in using their data to understand better </a:t>
            </a:r>
            <a:r>
              <a:rPr lang="en-GB" sz="2100" dirty="0" smtClean="0"/>
              <a:t>specific </a:t>
            </a:r>
            <a:r>
              <a:rPr lang="en-GB" sz="2100" dirty="0"/>
              <a:t>behaviours relating to </a:t>
            </a:r>
            <a:r>
              <a:rPr lang="en-GB" sz="2100" dirty="0" smtClean="0"/>
              <a:t>transport </a:t>
            </a:r>
            <a:r>
              <a:rPr lang="en-GB" sz="2100" dirty="0"/>
              <a:t>and policy </a:t>
            </a:r>
            <a:r>
              <a:rPr lang="en-GB" sz="2100" dirty="0" smtClean="0"/>
              <a:t>receptiveness. </a:t>
            </a:r>
          </a:p>
        </p:txBody>
      </p:sp>
    </p:spTree>
    <p:extLst>
      <p:ext uri="{BB962C8B-B14F-4D97-AF65-F5344CB8AC3E}">
        <p14:creationId xmlns:p14="http://schemas.microsoft.com/office/powerpoint/2010/main" val="40867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48853" y="2175223"/>
            <a:ext cx="2194308" cy="2035546"/>
          </a:xfrm>
          <a:prstGeom prst="rect">
            <a:avLst/>
          </a:prstGeom>
        </p:spPr>
      </p:pic>
      <p:sp>
        <p:nvSpPr>
          <p:cNvPr id="6" name="Title 1"/>
          <p:cNvSpPr txBox="1">
            <a:spLocks/>
          </p:cNvSpPr>
          <p:nvPr/>
        </p:nvSpPr>
        <p:spPr>
          <a:xfrm>
            <a:off x="1251728" y="1696599"/>
            <a:ext cx="8377181" cy="3980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Arial" panose="020B0604020202020204" pitchFamily="34" charset="0"/>
                <a:cs typeface="Arial" panose="020B0604020202020204" pitchFamily="34" charset="0"/>
              </a:rPr>
              <a:t>Dr Jo Barnes</a:t>
            </a:r>
          </a:p>
          <a:p>
            <a:pPr algn="l"/>
            <a:r>
              <a:rPr lang="en-GB" sz="2800" b="1" dirty="0">
                <a:solidFill>
                  <a:schemeClr val="bg1"/>
                </a:solidFill>
                <a:latin typeface="Arial" panose="020B0604020202020204" pitchFamily="34" charset="0"/>
                <a:cs typeface="Arial" panose="020B0604020202020204" pitchFamily="34" charset="0"/>
              </a:rPr>
              <a:t>Air Quality Management Resource Centre, </a:t>
            </a:r>
          </a:p>
          <a:p>
            <a:pPr algn="l"/>
            <a:r>
              <a:rPr lang="en-GB" sz="2800" b="1" dirty="0">
                <a:solidFill>
                  <a:schemeClr val="bg1"/>
                </a:solidFill>
                <a:latin typeface="Arial" panose="020B0604020202020204" pitchFamily="34" charset="0"/>
                <a:cs typeface="Arial" panose="020B0604020202020204" pitchFamily="34" charset="0"/>
              </a:rPr>
              <a:t>University of the West of England, </a:t>
            </a:r>
            <a:r>
              <a:rPr lang="en-GB" sz="2800" b="1" dirty="0" smtClean="0">
                <a:solidFill>
                  <a:schemeClr val="bg1"/>
                </a:solidFill>
                <a:latin typeface="Arial" panose="020B0604020202020204" pitchFamily="34" charset="0"/>
                <a:cs typeface="Arial" panose="020B0604020202020204" pitchFamily="34" charset="0"/>
              </a:rPr>
              <a:t>Bristol</a:t>
            </a:r>
          </a:p>
          <a:p>
            <a:pPr algn="l"/>
            <a:r>
              <a:rPr lang="en-GB" sz="2800" b="1" dirty="0" smtClean="0">
                <a:solidFill>
                  <a:schemeClr val="bg1"/>
                </a:solidFill>
                <a:latin typeface="Arial" panose="020B0604020202020204" pitchFamily="34" charset="0"/>
                <a:cs typeface="Arial" panose="020B0604020202020204" pitchFamily="34" charset="0"/>
                <a:hlinkClick r:id="rId4"/>
              </a:rPr>
              <a:t>jo.barnes@uwe.ac.uk</a:t>
            </a:r>
            <a:endParaRPr lang="en-GB" sz="2800" b="1" dirty="0" smtClean="0">
              <a:solidFill>
                <a:schemeClr val="bg1"/>
              </a:solidFill>
              <a:latin typeface="Arial" panose="020B0604020202020204" pitchFamily="34" charset="0"/>
              <a:cs typeface="Arial" panose="020B0604020202020204" pitchFamily="34" charset="0"/>
            </a:endParaRPr>
          </a:p>
          <a:p>
            <a:pPr algn="l"/>
            <a:r>
              <a:rPr lang="en-GB" sz="2800" b="1" dirty="0" smtClean="0">
                <a:solidFill>
                  <a:schemeClr val="bg1"/>
                </a:solidFill>
                <a:latin typeface="Arial" panose="020B0604020202020204" pitchFamily="34" charset="0"/>
                <a:cs typeface="Arial" panose="020B0604020202020204" pitchFamily="34" charset="0"/>
              </a:rPr>
              <a:t>@</a:t>
            </a:r>
            <a:r>
              <a:rPr lang="en-GB" sz="2800" b="1" dirty="0" err="1" smtClean="0">
                <a:solidFill>
                  <a:schemeClr val="bg1"/>
                </a:solidFill>
                <a:latin typeface="Arial" panose="020B0604020202020204" pitchFamily="34" charset="0"/>
                <a:cs typeface="Arial" panose="020B0604020202020204" pitchFamily="34" charset="0"/>
              </a:rPr>
              <a:t>jobarnes_uwe</a:t>
            </a:r>
            <a:endParaRPr lang="en-GB" sz="2800" b="1" dirty="0">
              <a:solidFill>
                <a:schemeClr val="bg1"/>
              </a:solidFill>
              <a:latin typeface="Arial" panose="020B0604020202020204" pitchFamily="34" charset="0"/>
              <a:cs typeface="Arial" panose="020B0604020202020204" pitchFamily="34" charset="0"/>
            </a:endParaRPr>
          </a:p>
          <a:p>
            <a:pPr algn="l"/>
            <a:endParaRPr lang="en-GB" sz="2800" b="1" dirty="0">
              <a:solidFill>
                <a:schemeClr val="bg1"/>
              </a:solidFill>
              <a:latin typeface="Arial" panose="020B0604020202020204" pitchFamily="34" charset="0"/>
              <a:cs typeface="Arial" panose="020B0604020202020204" pitchFamily="34" charset="0"/>
            </a:endParaRPr>
          </a:p>
          <a:p>
            <a:pPr algn="l"/>
            <a:r>
              <a:rPr lang="en-GB" sz="2800" b="1" dirty="0">
                <a:solidFill>
                  <a:schemeClr val="bg1"/>
                </a:solidFill>
                <a:latin typeface="Arial" panose="020B0604020202020204" pitchFamily="34" charset="0"/>
                <a:cs typeface="Arial" panose="020B0604020202020204" pitchFamily="34" charset="0"/>
              </a:rPr>
              <a:t>Air Pollution 2019</a:t>
            </a:r>
          </a:p>
          <a:p>
            <a:pPr algn="l"/>
            <a:r>
              <a:rPr lang="en-GB" sz="2800" b="1" dirty="0">
                <a:solidFill>
                  <a:schemeClr val="bg1"/>
                </a:solidFill>
                <a:latin typeface="Arial" panose="020B0604020202020204" pitchFamily="34" charset="0"/>
                <a:cs typeface="Arial" panose="020B0604020202020204" pitchFamily="34" charset="0"/>
              </a:rPr>
              <a:t>27th International Conference on Modelling, Monitoring and Management of Air Pollution</a:t>
            </a:r>
          </a:p>
          <a:p>
            <a:pPr algn="l"/>
            <a:r>
              <a:rPr lang="en-GB" sz="2800" b="1" dirty="0">
                <a:solidFill>
                  <a:schemeClr val="bg1"/>
                </a:solidFill>
                <a:latin typeface="Arial" panose="020B0604020202020204" pitchFamily="34" charset="0"/>
                <a:cs typeface="Arial" panose="020B0604020202020204" pitchFamily="34" charset="0"/>
              </a:rPr>
              <a:t>Aveiro </a:t>
            </a:r>
            <a:r>
              <a:rPr lang="en-GB" sz="2800" b="1" dirty="0" smtClean="0">
                <a:solidFill>
                  <a:schemeClr val="bg1"/>
                </a:solidFill>
                <a:latin typeface="Arial" panose="020B0604020202020204" pitchFamily="34" charset="0"/>
                <a:cs typeface="Arial" panose="020B0604020202020204" pitchFamily="34" charset="0"/>
              </a:rPr>
              <a:t>26 – 28 June 2019</a:t>
            </a:r>
            <a:endParaRPr lang="en-GB" sz="2800" b="1" dirty="0">
              <a:solidFill>
                <a:schemeClr val="bg1"/>
              </a:solidFill>
              <a:latin typeface="Arial" panose="020B0604020202020204" pitchFamily="34" charset="0"/>
              <a:cs typeface="Arial" panose="020B0604020202020204" pitchFamily="34" charset="0"/>
            </a:endParaRPr>
          </a:p>
        </p:txBody>
      </p:sp>
      <p:sp>
        <p:nvSpPr>
          <p:cNvPr id="10" name="Subtitle 2"/>
          <p:cNvSpPr txBox="1">
            <a:spLocks/>
          </p:cNvSpPr>
          <p:nvPr/>
        </p:nvSpPr>
        <p:spPr>
          <a:xfrm>
            <a:off x="381395" y="6107885"/>
            <a:ext cx="10221015" cy="5592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rPr>
              <a:t>This project has received funding from the European Union’s Horizon 2020 research and innovation </a:t>
            </a:r>
            <a:r>
              <a:rPr lang="en-US" sz="1800" dirty="0" err="1">
                <a:solidFill>
                  <a:schemeClr val="bg1"/>
                </a:solidFill>
              </a:rPr>
              <a:t>programme</a:t>
            </a:r>
            <a:r>
              <a:rPr lang="en-US" sz="1800" dirty="0">
                <a:solidFill>
                  <a:schemeClr val="bg1"/>
                </a:solidFill>
              </a:rPr>
              <a:t> under grant agreement No. 689289.</a:t>
            </a:r>
            <a:r>
              <a:rPr lang="en-GB" sz="1800" dirty="0">
                <a:solidFill>
                  <a:schemeClr val="bg1"/>
                </a:solidFill>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1751" y="5859987"/>
            <a:ext cx="1207676" cy="80713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50DA276-3800-4BE6-B2E9-F49894D2C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8853" y="0"/>
            <a:ext cx="2243147" cy="1119595"/>
          </a:xfrm>
          <a:prstGeom prst="rect">
            <a:avLst/>
          </a:prstGeom>
        </p:spPr>
      </p:pic>
    </p:spTree>
    <p:extLst>
      <p:ext uri="{BB962C8B-B14F-4D97-AF65-F5344CB8AC3E}">
        <p14:creationId xmlns:p14="http://schemas.microsoft.com/office/powerpoint/2010/main" val="297335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a:xfrm>
            <a:off x="838200" y="365125"/>
            <a:ext cx="5188027" cy="1325563"/>
          </a:xfrm>
        </p:spPr>
        <p:txBody>
          <a:bodyPr/>
          <a:lstStyle/>
          <a:p>
            <a:r>
              <a:rPr lang="en-GB" dirty="0" smtClean="0"/>
              <a:t>Air quality in Bristol</a:t>
            </a:r>
            <a:endParaRPr lang="en-GB" dirty="0"/>
          </a:p>
        </p:txBody>
      </p:sp>
      <p:sp>
        <p:nvSpPr>
          <p:cNvPr id="5" name="Content Placeholder 4">
            <a:extLst>
              <a:ext uri="{FF2B5EF4-FFF2-40B4-BE49-F238E27FC236}">
                <a16:creationId xmlns:a16="http://schemas.microsoft.com/office/drawing/2014/main" id="{F7ED02A1-3999-489C-A31C-70B3FC89C516}"/>
              </a:ext>
            </a:extLst>
          </p:cNvPr>
          <p:cNvSpPr>
            <a:spLocks noGrp="1"/>
          </p:cNvSpPr>
          <p:nvPr>
            <p:ph idx="1"/>
          </p:nvPr>
        </p:nvSpPr>
        <p:spPr>
          <a:xfrm>
            <a:off x="838200" y="1825625"/>
            <a:ext cx="5188027" cy="4351338"/>
          </a:xfrm>
        </p:spPr>
        <p:txBody>
          <a:bodyPr>
            <a:noAutofit/>
          </a:bodyPr>
          <a:lstStyle/>
          <a:p>
            <a:r>
              <a:rPr lang="en-GB" dirty="0" smtClean="0"/>
              <a:t>Bristol is typical of a UK city.</a:t>
            </a:r>
          </a:p>
          <a:p>
            <a:r>
              <a:rPr lang="en-GB" dirty="0" smtClean="0"/>
              <a:t>Ongoing exceedances for annual mean NO</a:t>
            </a:r>
            <a:r>
              <a:rPr lang="en-GB" baseline="-25000" dirty="0" smtClean="0"/>
              <a:t>2</a:t>
            </a:r>
            <a:r>
              <a:rPr lang="en-GB" dirty="0" smtClean="0"/>
              <a:t> limit value </a:t>
            </a:r>
          </a:p>
          <a:p>
            <a:r>
              <a:rPr lang="en-GB" dirty="0" smtClean="0"/>
              <a:t>Road transport is main source</a:t>
            </a:r>
          </a:p>
          <a:p>
            <a:r>
              <a:rPr lang="en-GB" dirty="0" smtClean="0"/>
              <a:t>96% of all NO</a:t>
            </a:r>
            <a:r>
              <a:rPr lang="en-GB" baseline="-25000" dirty="0" smtClean="0"/>
              <a:t>X</a:t>
            </a:r>
            <a:r>
              <a:rPr lang="en-GB" dirty="0" smtClean="0"/>
              <a:t> emissions from vehicles come from diesels, with 40% from diesel cars</a:t>
            </a:r>
          </a:p>
          <a:p>
            <a:r>
              <a:rPr lang="en-GB" dirty="0" smtClean="0"/>
              <a:t>Traffic congestion is also major complaint of Bristol residents.</a:t>
            </a:r>
            <a:endParaRPr lang="en-GB" dirty="0"/>
          </a:p>
        </p:txBody>
      </p:sp>
      <p:pic>
        <p:nvPicPr>
          <p:cNvPr id="13" name="Picture 12">
            <a:extLst>
              <a:ext uri="{FF2B5EF4-FFF2-40B4-BE49-F238E27FC236}">
                <a16:creationId xmlns:a16="http://schemas.microsoft.com/office/drawing/2014/main" id="{0E9C1502-303D-4B64-A0F9-795B2A9552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6916127" y="2627914"/>
            <a:ext cx="3046164" cy="456924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6154586" y="743657"/>
            <a:ext cx="5734850" cy="2267266"/>
          </a:xfrm>
          <a:prstGeom prst="rect">
            <a:avLst/>
          </a:prstGeom>
        </p:spPr>
      </p:pic>
      <p:sp>
        <p:nvSpPr>
          <p:cNvPr id="6" name="Rectangle 5"/>
          <p:cNvSpPr/>
          <p:nvPr/>
        </p:nvSpPr>
        <p:spPr>
          <a:xfrm>
            <a:off x="6154586" y="3010923"/>
            <a:ext cx="5734850" cy="276999"/>
          </a:xfrm>
          <a:prstGeom prst="rect">
            <a:avLst/>
          </a:prstGeom>
        </p:spPr>
        <p:txBody>
          <a:bodyPr wrap="square">
            <a:spAutoFit/>
          </a:bodyPr>
          <a:lstStyle/>
          <a:p>
            <a:r>
              <a:rPr lang="en-GB" sz="1200" dirty="0" smtClean="0"/>
              <a:t>Source: CH2M </a:t>
            </a:r>
            <a:r>
              <a:rPr lang="en-GB" sz="1200" dirty="0"/>
              <a:t>(2017). Bristol Clean Air Zone Feasibility Study: Option Sifting</a:t>
            </a:r>
          </a:p>
        </p:txBody>
      </p:sp>
    </p:spTree>
    <p:extLst>
      <p:ext uri="{BB962C8B-B14F-4D97-AF65-F5344CB8AC3E}">
        <p14:creationId xmlns:p14="http://schemas.microsoft.com/office/powerpoint/2010/main" val="195637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p:txBody>
          <a:bodyPr/>
          <a:lstStyle/>
          <a:p>
            <a:r>
              <a:rPr lang="en-GB" smtClean="0"/>
              <a:t>How to achieve compliance: what do we need to know?</a:t>
            </a:r>
            <a:endParaRPr lang="en-GB" dirty="0"/>
          </a:p>
        </p:txBody>
      </p:sp>
      <p:sp>
        <p:nvSpPr>
          <p:cNvPr id="5" name="Content Placeholder 4">
            <a:extLst>
              <a:ext uri="{FF2B5EF4-FFF2-40B4-BE49-F238E27FC236}">
                <a16:creationId xmlns:a16="http://schemas.microsoft.com/office/drawing/2014/main" id="{F7ED02A1-3999-489C-A31C-70B3FC89C516}"/>
              </a:ext>
            </a:extLst>
          </p:cNvPr>
          <p:cNvSpPr>
            <a:spLocks noGrp="1"/>
          </p:cNvSpPr>
          <p:nvPr>
            <p:ph idx="1"/>
          </p:nvPr>
        </p:nvSpPr>
        <p:spPr/>
        <p:txBody>
          <a:bodyPr/>
          <a:lstStyle/>
          <a:p>
            <a:pPr marL="514350" indent="-514350">
              <a:buFont typeface="+mj-lt"/>
              <a:buAutoNum type="arabicPeriod"/>
            </a:pPr>
            <a:r>
              <a:rPr lang="en-GB" dirty="0" smtClean="0"/>
              <a:t>Do people want to stop using their cars?</a:t>
            </a:r>
          </a:p>
          <a:p>
            <a:pPr lvl="1"/>
            <a:r>
              <a:rPr lang="en-GB" dirty="0" smtClean="0"/>
              <a:t>Are we working “against” or “with” the public?</a:t>
            </a:r>
          </a:p>
          <a:p>
            <a:pPr lvl="1"/>
            <a:r>
              <a:rPr lang="en-GB" dirty="0" smtClean="0"/>
              <a:t>Implications for the types of messaging and policy that will be effective.</a:t>
            </a:r>
          </a:p>
          <a:p>
            <a:pPr lvl="1"/>
            <a:endParaRPr lang="en-GB" dirty="0"/>
          </a:p>
          <a:p>
            <a:pPr marL="514350" indent="-514350">
              <a:buFont typeface="+mj-lt"/>
              <a:buAutoNum type="arabicPeriod"/>
            </a:pPr>
            <a:r>
              <a:rPr lang="en-GB" dirty="0" smtClean="0"/>
              <a:t>What </a:t>
            </a:r>
            <a:r>
              <a:rPr lang="en-GB" dirty="0"/>
              <a:t>stops people who use cars from switching to a (clean air) alternative? </a:t>
            </a:r>
          </a:p>
          <a:p>
            <a:pPr lvl="1"/>
            <a:r>
              <a:rPr lang="en-GB" dirty="0"/>
              <a:t>What are the barriers or challenges for citizens? </a:t>
            </a:r>
          </a:p>
          <a:p>
            <a:pPr lvl="1"/>
            <a:r>
              <a:rPr lang="en-GB" dirty="0"/>
              <a:t>What discourages them about changing?</a:t>
            </a:r>
          </a:p>
          <a:p>
            <a:r>
              <a:rPr lang="en-GB" sz="2400" dirty="0"/>
              <a:t>Understanding this will shape better policy responses to reduce car use</a:t>
            </a:r>
            <a:r>
              <a:rPr lang="en-GB" sz="2400" dirty="0" smtClean="0"/>
              <a:t>.</a:t>
            </a:r>
            <a:endParaRPr lang="en-GB" dirty="0" smtClean="0"/>
          </a:p>
          <a:p>
            <a:endParaRPr lang="en-GB" dirty="0"/>
          </a:p>
        </p:txBody>
      </p:sp>
    </p:spTree>
    <p:extLst>
      <p:ext uri="{BB962C8B-B14F-4D97-AF65-F5344CB8AC3E}">
        <p14:creationId xmlns:p14="http://schemas.microsoft.com/office/powerpoint/2010/main" val="25601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Citizen Delphi</a:t>
            </a:r>
            <a:endParaRPr lang="en-GB" dirty="0"/>
          </a:p>
        </p:txBody>
      </p:sp>
      <p:sp>
        <p:nvSpPr>
          <p:cNvPr id="3" name="Content Placeholder 2"/>
          <p:cNvSpPr>
            <a:spLocks noGrp="1"/>
          </p:cNvSpPr>
          <p:nvPr>
            <p:ph idx="1"/>
          </p:nvPr>
        </p:nvSpPr>
        <p:spPr/>
        <p:txBody>
          <a:bodyPr>
            <a:noAutofit/>
          </a:bodyPr>
          <a:lstStyle/>
          <a:p>
            <a:pPr>
              <a:spcAft>
                <a:spcPts val="0"/>
              </a:spcAft>
            </a:pPr>
            <a:r>
              <a:rPr lang="en-GB" dirty="0" smtClean="0">
                <a:ea typeface="Calibri" panose="020F0502020204030204" pitchFamily="34" charset="0"/>
                <a:cs typeface="Times New Roman" panose="02020603050405020304" pitchFamily="18" charset="0"/>
              </a:rPr>
              <a:t>“</a:t>
            </a:r>
            <a:r>
              <a:rPr lang="en-GB" i="1" dirty="0" smtClean="0">
                <a:ea typeface="Calibri" panose="020F0502020204030204" pitchFamily="34" charset="0"/>
                <a:cs typeface="Times New Roman" panose="02020603050405020304" pitchFamily="18" charset="0"/>
              </a:rPr>
              <a:t>Delphi may be characterized as a method for structuring a group communication process so that the process is effective in allowing a group of individuals, as a whole, to deal with a complex problem</a:t>
            </a:r>
            <a:r>
              <a:rPr lang="en-GB" dirty="0" smtClean="0">
                <a:ea typeface="Calibri" panose="020F0502020204030204" pitchFamily="34" charset="0"/>
                <a:cs typeface="Times New Roman" panose="02020603050405020304" pitchFamily="18" charset="0"/>
              </a:rPr>
              <a:t>”.</a:t>
            </a:r>
            <a:r>
              <a:rPr lang="en-GB" dirty="0" smtClean="0"/>
              <a:t> </a:t>
            </a:r>
          </a:p>
          <a:p>
            <a:pPr lvl="1"/>
            <a:r>
              <a:rPr lang="en-GB" sz="1200" dirty="0" err="1" smtClean="0">
                <a:ea typeface="Calibri" panose="020F0502020204030204" pitchFamily="34" charset="0"/>
                <a:cs typeface="Times New Roman" panose="02020603050405020304" pitchFamily="18" charset="0"/>
              </a:rPr>
              <a:t>Linstone</a:t>
            </a:r>
            <a:r>
              <a:rPr lang="en-GB" sz="1200" dirty="0" smtClean="0">
                <a:ea typeface="Calibri" panose="020F0502020204030204" pitchFamily="34" charset="0"/>
                <a:cs typeface="Times New Roman" panose="02020603050405020304" pitchFamily="18" charset="0"/>
              </a:rPr>
              <a:t>, H.A. and </a:t>
            </a:r>
            <a:r>
              <a:rPr lang="en-GB" sz="1200" dirty="0" err="1" smtClean="0">
                <a:ea typeface="Calibri" panose="020F0502020204030204" pitchFamily="34" charset="0"/>
                <a:cs typeface="Times New Roman" panose="02020603050405020304" pitchFamily="18" charset="0"/>
              </a:rPr>
              <a:t>and</a:t>
            </a:r>
            <a:r>
              <a:rPr lang="en-GB" sz="1200" dirty="0" smtClean="0">
                <a:ea typeface="Calibri" panose="020F0502020204030204" pitchFamily="34" charset="0"/>
                <a:cs typeface="Times New Roman" panose="02020603050405020304" pitchFamily="18" charset="0"/>
              </a:rPr>
              <a:t> </a:t>
            </a:r>
            <a:r>
              <a:rPr lang="en-GB" sz="1200" dirty="0" err="1" smtClean="0">
                <a:ea typeface="Calibri" panose="020F0502020204030204" pitchFamily="34" charset="0"/>
                <a:cs typeface="Times New Roman" panose="02020603050405020304" pitchFamily="18" charset="0"/>
              </a:rPr>
              <a:t>Turoff</a:t>
            </a:r>
            <a:r>
              <a:rPr lang="en-GB" sz="1200" dirty="0" smtClean="0">
                <a:ea typeface="Calibri" panose="020F0502020204030204" pitchFamily="34" charset="0"/>
                <a:cs typeface="Times New Roman" panose="02020603050405020304" pitchFamily="18" charset="0"/>
              </a:rPr>
              <a:t>, M., eds. (2002) </a:t>
            </a:r>
            <a:r>
              <a:rPr lang="en-GB" sz="1200" i="1" dirty="0" smtClean="0">
                <a:ea typeface="Calibri" panose="020F0502020204030204" pitchFamily="34" charset="0"/>
                <a:cs typeface="Times New Roman" panose="02020603050405020304" pitchFamily="18" charset="0"/>
              </a:rPr>
              <a:t>The Delphi Method: Techniques and Applications </a:t>
            </a:r>
            <a:r>
              <a:rPr lang="en-GB" sz="1200" dirty="0" smtClean="0">
                <a:ea typeface="Calibri" panose="020F0502020204030204" pitchFamily="34" charset="0"/>
                <a:cs typeface="Times New Roman" panose="02020603050405020304" pitchFamily="18" charset="0"/>
              </a:rPr>
              <a:t>[online]. Newark: New Jersey Institute of Technology.</a:t>
            </a:r>
          </a:p>
          <a:p>
            <a:endParaRPr lang="en-GB" sz="1800" dirty="0" smtClean="0"/>
          </a:p>
          <a:p>
            <a:r>
              <a:rPr lang="en-GB" dirty="0" smtClean="0"/>
              <a:t>Citizen Delphi treats citizens as the ‘experts’ in their own lives.</a:t>
            </a:r>
          </a:p>
          <a:p>
            <a:endParaRPr lang="en-GB" sz="1800" dirty="0" smtClean="0"/>
          </a:p>
          <a:p>
            <a:r>
              <a:rPr lang="en-GB" sz="2400" dirty="0" smtClean="0"/>
              <a:t>Round 1 survey, May – June 2017: a mix of open and closed questions presented online and face-to-face by interviewers and in self-complete forms</a:t>
            </a:r>
          </a:p>
          <a:p>
            <a:r>
              <a:rPr lang="en-GB" sz="2400" dirty="0" smtClean="0"/>
              <a:t>Round 2 survey: a mix of open and closed questions presented online</a:t>
            </a:r>
          </a:p>
          <a:p>
            <a:r>
              <a:rPr lang="en-GB" sz="2400" dirty="0" smtClean="0"/>
              <a:t>Round 3 workshop or stall, July – September 2017: a face-to-face event facilitated by ClairCity staff, with groups of between 5 – 35 citizens at a time. </a:t>
            </a:r>
            <a:endParaRPr lang="en-GB" sz="2400" dirty="0"/>
          </a:p>
        </p:txBody>
      </p:sp>
      <p:pic>
        <p:nvPicPr>
          <p:cNvPr id="6" name="Picture 5">
            <a:extLst>
              <a:ext uri="{FF2B5EF4-FFF2-40B4-BE49-F238E27FC236}">
                <a16:creationId xmlns:a16="http://schemas.microsoft.com/office/drawing/2014/main" id="{C3C1076A-722E-4BE7-8F8A-2DE7B1FBA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42171" y="0"/>
            <a:ext cx="1349829" cy="1250423"/>
          </a:xfrm>
          <a:prstGeom prst="rect">
            <a:avLst/>
          </a:prstGeom>
        </p:spPr>
      </p:pic>
    </p:spTree>
    <p:extLst>
      <p:ext uri="{BB962C8B-B14F-4D97-AF65-F5344CB8AC3E}">
        <p14:creationId xmlns:p14="http://schemas.microsoft.com/office/powerpoint/2010/main" val="3568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076A-722E-4BE7-8F8A-2DE7B1FBA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191" y="5625453"/>
            <a:ext cx="1349829" cy="1250423"/>
          </a:xfrm>
          <a:prstGeom prst="rect">
            <a:avLst/>
          </a:prstGeom>
        </p:spPr>
      </p:pic>
      <p:sp>
        <p:nvSpPr>
          <p:cNvPr id="4" name="Title 3">
            <a:extLst>
              <a:ext uri="{FF2B5EF4-FFF2-40B4-BE49-F238E27FC236}">
                <a16:creationId xmlns:a16="http://schemas.microsoft.com/office/drawing/2014/main" id="{05B631B4-C192-42C7-8857-242BC66C09B1}"/>
              </a:ext>
            </a:extLst>
          </p:cNvPr>
          <p:cNvSpPr>
            <a:spLocks noGrp="1"/>
          </p:cNvSpPr>
          <p:nvPr>
            <p:ph type="title"/>
          </p:nvPr>
        </p:nvSpPr>
        <p:spPr/>
        <p:txBody>
          <a:bodyPr/>
          <a:lstStyle/>
          <a:p>
            <a:r>
              <a:rPr lang="en-GB" smtClean="0"/>
              <a:t>ClairCity Delphi methodology</a:t>
            </a:r>
            <a:endParaRPr lang="en-GB" dirty="0"/>
          </a:p>
        </p:txBody>
      </p:sp>
      <p:sp>
        <p:nvSpPr>
          <p:cNvPr id="5" name="Content Placeholder 4">
            <a:extLst>
              <a:ext uri="{FF2B5EF4-FFF2-40B4-BE49-F238E27FC236}">
                <a16:creationId xmlns:a16="http://schemas.microsoft.com/office/drawing/2014/main" id="{F7ED02A1-3999-489C-A31C-70B3FC89C516}"/>
              </a:ext>
            </a:extLst>
          </p:cNvPr>
          <p:cNvSpPr>
            <a:spLocks noGrp="1"/>
          </p:cNvSpPr>
          <p:nvPr>
            <p:ph idx="1"/>
          </p:nvPr>
        </p:nvSpPr>
        <p:spPr>
          <a:xfrm>
            <a:off x="838200" y="1825625"/>
            <a:ext cx="7659988" cy="4351338"/>
          </a:xfrm>
        </p:spPr>
        <p:txBody>
          <a:bodyPr>
            <a:noAutofit/>
          </a:bodyPr>
          <a:lstStyle/>
          <a:p>
            <a:r>
              <a:rPr lang="en-GB" dirty="0" smtClean="0"/>
              <a:t>Two surveys (and a workshop) Summer 2017</a:t>
            </a:r>
          </a:p>
          <a:p>
            <a:r>
              <a:rPr lang="en-GB" dirty="0" smtClean="0"/>
              <a:t>Online, face-to-face, and at events</a:t>
            </a:r>
          </a:p>
          <a:p>
            <a:r>
              <a:rPr lang="en-GB" dirty="0" smtClean="0"/>
              <a:t>Promoted on regional TV &amp; local radio</a:t>
            </a:r>
          </a:p>
          <a:p>
            <a:r>
              <a:rPr lang="en-GB" dirty="0" smtClean="0"/>
              <a:t>500 people responded</a:t>
            </a:r>
          </a:p>
          <a:p>
            <a:r>
              <a:rPr lang="en-GB" dirty="0" smtClean="0"/>
              <a:t>Compared to existing city data for representivity</a:t>
            </a:r>
          </a:p>
          <a:p>
            <a:endParaRPr lang="en-GB" dirty="0" smtClean="0"/>
          </a:p>
          <a:p>
            <a:r>
              <a:rPr lang="en-GB" dirty="0" smtClean="0"/>
              <a:t>We asked people</a:t>
            </a:r>
          </a:p>
          <a:p>
            <a:pPr lvl="1"/>
            <a:r>
              <a:rPr lang="en-GB" dirty="0" smtClean="0"/>
              <a:t>How they travel to work (commute)</a:t>
            </a:r>
          </a:p>
          <a:p>
            <a:pPr lvl="1"/>
            <a:r>
              <a:rPr lang="en-GB" dirty="0" smtClean="0"/>
              <a:t>How they would like to travel</a:t>
            </a:r>
          </a:p>
          <a:p>
            <a:pPr lvl="1"/>
            <a:r>
              <a:rPr lang="en-GB" dirty="0" smtClean="0"/>
              <a:t>Why they don’t travel the way they would like to</a:t>
            </a:r>
            <a:endParaRPr lang="en-GB" dirty="0"/>
          </a:p>
        </p:txBody>
      </p:sp>
      <p:pic>
        <p:nvPicPr>
          <p:cNvPr id="15" name="Picture 14">
            <a:extLst>
              <a:ext uri="{FF2B5EF4-FFF2-40B4-BE49-F238E27FC236}">
                <a16:creationId xmlns:a16="http://schemas.microsoft.com/office/drawing/2014/main" id="{CE110246-1434-46D9-B057-3FB19BE55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98188" y="561459"/>
            <a:ext cx="3373746" cy="225845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D2AD5E4-A52D-4683-A939-F76EDFE65F1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0159"/>
          <a:stretch/>
        </p:blipFill>
        <p:spPr>
          <a:xfrm>
            <a:off x="8498188" y="3027355"/>
            <a:ext cx="3547965" cy="2390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366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7687" y="5704114"/>
            <a:ext cx="1244728" cy="1153886"/>
          </a:xfrm>
          <a:prstGeom prst="rect">
            <a:avLst/>
          </a:prstGeom>
        </p:spPr>
      </p:pic>
      <p:sp>
        <p:nvSpPr>
          <p:cNvPr id="9" name="Title 1"/>
          <p:cNvSpPr txBox="1">
            <a:spLocks/>
          </p:cNvSpPr>
          <p:nvPr/>
        </p:nvSpPr>
        <p:spPr>
          <a:xfrm>
            <a:off x="838200" y="500062"/>
            <a:ext cx="73182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F70"/>
                </a:solidFill>
                <a:latin typeface="Arial" panose="020B0604020202020204" pitchFamily="34" charset="0"/>
                <a:ea typeface="+mj-ea"/>
                <a:cs typeface="Arial" panose="020B0604020202020204" pitchFamily="34" charset="0"/>
              </a:defRPr>
            </a:lvl1pPr>
          </a:lstStyle>
          <a:p>
            <a:pPr>
              <a:defRPr/>
            </a:pPr>
            <a:r>
              <a:rPr lang="en-GB" b="0" dirty="0">
                <a:solidFill>
                  <a:schemeClr val="tx1"/>
                </a:solidFill>
                <a:latin typeface="+mj-lt"/>
              </a:rPr>
              <a:t>Bristol Delphi</a:t>
            </a:r>
          </a:p>
        </p:txBody>
      </p:sp>
      <p:sp>
        <p:nvSpPr>
          <p:cNvPr id="3" name="Content Placeholder 2"/>
          <p:cNvSpPr>
            <a:spLocks noGrp="1"/>
          </p:cNvSpPr>
          <p:nvPr>
            <p:ph idx="1"/>
          </p:nvPr>
        </p:nvSpPr>
        <p:spPr/>
        <p:txBody>
          <a:bodyPr>
            <a:normAutofit/>
          </a:bodyPr>
          <a:lstStyle/>
          <a:p>
            <a:r>
              <a:rPr lang="en-GB" sz="2400" dirty="0">
                <a:cs typeface="Arial" panose="020B0604020202020204" pitchFamily="34" charset="0"/>
              </a:rPr>
              <a:t>Launched 4</a:t>
            </a:r>
            <a:r>
              <a:rPr lang="en-GB" sz="2400" baseline="30000" dirty="0">
                <a:cs typeface="Arial" panose="020B0604020202020204" pitchFamily="34" charset="0"/>
              </a:rPr>
              <a:t>th</a:t>
            </a:r>
            <a:r>
              <a:rPr lang="en-GB" sz="2400" dirty="0">
                <a:cs typeface="Arial" panose="020B0604020202020204" pitchFamily="34" charset="0"/>
              </a:rPr>
              <a:t> </a:t>
            </a:r>
            <a:r>
              <a:rPr lang="en-GB" sz="2400" dirty="0" smtClean="0">
                <a:cs typeface="Arial" panose="020B0604020202020204" pitchFamily="34" charset="0"/>
              </a:rPr>
              <a:t>May 2017</a:t>
            </a:r>
            <a:endParaRPr lang="en-GB" sz="2400" dirty="0">
              <a:cs typeface="Arial" panose="020B0604020202020204" pitchFamily="34" charset="0"/>
            </a:endParaRPr>
          </a:p>
          <a:p>
            <a:r>
              <a:rPr lang="en-GB" sz="2400" dirty="0" smtClean="0">
                <a:cs typeface="Arial" panose="020B0604020202020204" pitchFamily="34" charset="0"/>
              </a:rPr>
              <a:t>Online </a:t>
            </a:r>
            <a:r>
              <a:rPr lang="en-GB" sz="2400" dirty="0">
                <a:cs typeface="Arial" panose="020B0604020202020204" pitchFamily="34" charset="0"/>
              </a:rPr>
              <a:t>&amp; face-to-face </a:t>
            </a:r>
          </a:p>
          <a:p>
            <a:r>
              <a:rPr lang="en-GB" sz="2400" dirty="0">
                <a:cs typeface="Arial" panose="020B0604020202020204" pitchFamily="34" charset="0"/>
              </a:rPr>
              <a:t>Public and community </a:t>
            </a:r>
            <a:r>
              <a:rPr lang="en-GB" sz="2400" dirty="0" smtClean="0">
                <a:cs typeface="Arial" panose="020B0604020202020204" pitchFamily="34" charset="0"/>
              </a:rPr>
              <a:t>events</a:t>
            </a:r>
            <a:endParaRPr lang="en-GB" sz="2400" dirty="0">
              <a:cs typeface="Arial" panose="020B0604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297" y="3914208"/>
            <a:ext cx="2982686" cy="256935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0589" y="17213"/>
            <a:ext cx="2317584" cy="274567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98043" y="-9668"/>
            <a:ext cx="2139913" cy="298929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a:stretch>
            <a:fillRect/>
          </a:stretch>
        </p:blipFill>
        <p:spPr>
          <a:xfrm>
            <a:off x="450888" y="3914208"/>
            <a:ext cx="2651244" cy="26123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4054229" y="3914208"/>
            <a:ext cx="2532970" cy="2712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03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Commuter travel: current and future</a:t>
            </a:r>
            <a:endParaRPr lang="en-GB" dirty="0"/>
          </a:p>
        </p:txBody>
      </p:sp>
      <p:graphicFrame>
        <p:nvGraphicFramePr>
          <p:cNvPr id="5" name="Chart 4"/>
          <p:cNvGraphicFramePr>
            <a:graphicFrameLocks noChangeAspect="1"/>
          </p:cNvGraphicFramePr>
          <p:nvPr>
            <p:extLst>
              <p:ext uri="{D42A27DB-BD31-4B8C-83A1-F6EECF244321}">
                <p14:modId xmlns:p14="http://schemas.microsoft.com/office/powerpoint/2010/main" val="2838908096"/>
              </p:ext>
            </p:extLst>
          </p:nvPr>
        </p:nvGraphicFramePr>
        <p:xfrm>
          <a:off x="-179503" y="1690688"/>
          <a:ext cx="6275503" cy="5167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2282983207"/>
              </p:ext>
            </p:extLst>
          </p:nvPr>
        </p:nvGraphicFramePr>
        <p:xfrm>
          <a:off x="5700883" y="1690688"/>
          <a:ext cx="6384437" cy="516731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10043160" y="6263639"/>
            <a:ext cx="1188720" cy="594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i="1" dirty="0" smtClean="0"/>
              <a:t>n</a:t>
            </a:r>
            <a:r>
              <a:rPr lang="en-GB" sz="1800" dirty="0" smtClean="0"/>
              <a:t> = 440</a:t>
            </a:r>
            <a:endParaRPr lang="en-GB" sz="1800" dirty="0"/>
          </a:p>
        </p:txBody>
      </p:sp>
    </p:spTree>
    <p:extLst>
      <p:ext uri="{BB962C8B-B14F-4D97-AF65-F5344CB8AC3E}">
        <p14:creationId xmlns:p14="http://schemas.microsoft.com/office/powerpoint/2010/main" val="11977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4606</TotalTime>
  <Words>4650</Words>
  <Application>Microsoft Office PowerPoint</Application>
  <PresentationFormat>Widescreen</PresentationFormat>
  <Paragraphs>337</Paragraphs>
  <Slides>36</Slides>
  <Notes>34</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Calibri Light</vt:lpstr>
      <vt:lpstr>Tahoma</vt:lpstr>
      <vt:lpstr>Times New Roman</vt:lpstr>
      <vt:lpstr>Office Theme</vt:lpstr>
      <vt:lpstr>Evidence from ClairCity: Citizen demand for a clean air, low carbon, healthy city</vt:lpstr>
      <vt:lpstr>ClairCity objectives</vt:lpstr>
      <vt:lpstr>ClairCity work package plan</vt:lpstr>
      <vt:lpstr>Air quality in Bristol</vt:lpstr>
      <vt:lpstr>How to achieve compliance: what do we need to know?</vt:lpstr>
      <vt:lpstr>Citizen Delphi</vt:lpstr>
      <vt:lpstr>ClairCity Delphi methodology</vt:lpstr>
      <vt:lpstr>PowerPoint Presentation</vt:lpstr>
      <vt:lpstr>Commuter travel: current and future</vt:lpstr>
      <vt:lpstr>Do commuters want to change?</vt:lpstr>
      <vt:lpstr>Why can’t they?</vt:lpstr>
      <vt:lpstr>Why do some car users feel they can’t change?</vt:lpstr>
      <vt:lpstr>Why do some car users not want to change?</vt:lpstr>
      <vt:lpstr>Current commuters by gender</vt:lpstr>
      <vt:lpstr>Future commuters by gender</vt:lpstr>
      <vt:lpstr>Current and future commuters by gender</vt:lpstr>
      <vt:lpstr>Do male/ female commuters want to change?</vt:lpstr>
      <vt:lpstr>Why are commuters “entrenched” in their cars?</vt:lpstr>
      <vt:lpstr>Current commuters by ethnicity</vt:lpstr>
      <vt:lpstr>Future commuters by ethnicity</vt:lpstr>
      <vt:lpstr>Do BME commuters want to change?</vt:lpstr>
      <vt:lpstr>How do BME commuters want to change?</vt:lpstr>
      <vt:lpstr>Why do BME commuters want start using cars?</vt:lpstr>
      <vt:lpstr>Why can’t BME commuters stop using cars?</vt:lpstr>
      <vt:lpstr>Current commuters by education level</vt:lpstr>
      <vt:lpstr>Future commuters by education level</vt:lpstr>
      <vt:lpstr>Do commuters without degrees want to change?</vt:lpstr>
      <vt:lpstr>Why can’t commuters without degrees change?</vt:lpstr>
      <vt:lpstr>Home heating: current and future</vt:lpstr>
      <vt:lpstr>Do people want to change their home heating?</vt:lpstr>
      <vt:lpstr>How do people want to change their home heating?</vt:lpstr>
      <vt:lpstr>Why can’t people change their home heating?</vt:lpstr>
      <vt:lpstr>What policy measures do people want in Bristol and how do they think they would affect their lives?</vt:lpstr>
      <vt:lpstr>What policy measures do people want in Bristol and how do they think they would affect the city?</vt:lpstr>
      <vt:lpstr>Conclusions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ClairCity</dc:title>
  <dc:creator>Corra Boushel</dc:creator>
  <cp:lastModifiedBy>Jo Barnes</cp:lastModifiedBy>
  <cp:revision>169</cp:revision>
  <dcterms:created xsi:type="dcterms:W3CDTF">2017-10-10T14:25:05Z</dcterms:created>
  <dcterms:modified xsi:type="dcterms:W3CDTF">2019-06-26T07:48:17Z</dcterms:modified>
</cp:coreProperties>
</file>