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57"/>
  </p:notesMasterIdLst>
  <p:sldIdLst>
    <p:sldId id="256" r:id="rId2"/>
    <p:sldId id="347" r:id="rId3"/>
    <p:sldId id="343" r:id="rId4"/>
    <p:sldId id="341" r:id="rId5"/>
    <p:sldId id="342" r:id="rId6"/>
    <p:sldId id="290" r:id="rId7"/>
    <p:sldId id="291" r:id="rId8"/>
    <p:sldId id="344" r:id="rId9"/>
    <p:sldId id="292" r:id="rId10"/>
    <p:sldId id="293" r:id="rId11"/>
    <p:sldId id="294" r:id="rId12"/>
    <p:sldId id="295" r:id="rId13"/>
    <p:sldId id="296" r:id="rId14"/>
    <p:sldId id="297" r:id="rId15"/>
    <p:sldId id="299" r:id="rId16"/>
    <p:sldId id="300" r:id="rId17"/>
    <p:sldId id="301" r:id="rId18"/>
    <p:sldId id="302" r:id="rId19"/>
    <p:sldId id="303" r:id="rId20"/>
    <p:sldId id="304" r:id="rId21"/>
    <p:sldId id="305" r:id="rId22"/>
    <p:sldId id="306" r:id="rId23"/>
    <p:sldId id="345" r:id="rId24"/>
    <p:sldId id="307" r:id="rId25"/>
    <p:sldId id="308" r:id="rId26"/>
    <p:sldId id="309"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2288" autoAdjust="0"/>
  </p:normalViewPr>
  <p:slideViewPr>
    <p:cSldViewPr snapToGrid="0">
      <p:cViewPr varScale="1">
        <p:scale>
          <a:sx n="95" d="100"/>
          <a:sy n="95"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23D76-5EAE-4DE0-B12A-F3EA8B87C074}" type="datetimeFigureOut">
              <a:rPr lang="en-GB" smtClean="0"/>
              <a:t>11/05/2019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24542-00D8-41B3-BCCB-06C0A1029017}" type="slidenum">
              <a:rPr lang="en-GB" smtClean="0"/>
              <a:t>‹#›</a:t>
            </a:fld>
            <a:endParaRPr lang="en-GB"/>
          </a:p>
        </p:txBody>
      </p:sp>
    </p:spTree>
    <p:extLst>
      <p:ext uri="{BB962C8B-B14F-4D97-AF65-F5344CB8AC3E}">
        <p14:creationId xmlns:p14="http://schemas.microsoft.com/office/powerpoint/2010/main" val="4021935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International</a:t>
            </a:r>
            <a:r>
              <a:rPr lang="en-GB" baseline="0" dirty="0" smtClean="0"/>
              <a:t> and national policy places importance on involvement of family </a:t>
            </a:r>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3</a:t>
            </a:fld>
            <a:endParaRPr lang="en-GB"/>
          </a:p>
        </p:txBody>
      </p:sp>
    </p:spTree>
    <p:extLst>
      <p:ext uri="{BB962C8B-B14F-4D97-AF65-F5344CB8AC3E}">
        <p14:creationId xmlns:p14="http://schemas.microsoft.com/office/powerpoint/2010/main" val="258896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Nearest relatives</a:t>
            </a:r>
            <a:r>
              <a:rPr lang="en-GB" baseline="0" dirty="0" smtClean="0"/>
              <a:t> highlighting the impact of what is written on the letters to them, and the timeliness of these on their involvement.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relatives highlighted that written communication received in writing created</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17</a:t>
            </a:fld>
            <a:endParaRPr lang="en-GB"/>
          </a:p>
        </p:txBody>
      </p:sp>
    </p:spTree>
    <p:extLst>
      <p:ext uri="{BB962C8B-B14F-4D97-AF65-F5344CB8AC3E}">
        <p14:creationId xmlns:p14="http://schemas.microsoft.com/office/powerpoint/2010/main" val="2155941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distress cause through the invasion of a persons home,</a:t>
            </a:r>
            <a:r>
              <a:rPr lang="en-GB" baseline="0" dirty="0" smtClean="0"/>
              <a:t> and observing the act of the nearest relative being taken away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relatives highlighting the impact on them at home:</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18</a:t>
            </a:fld>
            <a:endParaRPr lang="en-GB"/>
          </a:p>
        </p:txBody>
      </p:sp>
    </p:spTree>
    <p:extLst>
      <p:ext uri="{BB962C8B-B14F-4D97-AF65-F5344CB8AC3E}">
        <p14:creationId xmlns:p14="http://schemas.microsoft.com/office/powerpoint/2010/main" val="248228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distress cause through the invasion of a persons home,</a:t>
            </a:r>
            <a:r>
              <a:rPr lang="en-GB" baseline="0" dirty="0" smtClean="0"/>
              <a:t> and observing the act of the nearest relative being taken away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relatives highlighting the impact on them at home:</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19</a:t>
            </a:fld>
            <a:endParaRPr lang="en-GB"/>
          </a:p>
        </p:txBody>
      </p:sp>
    </p:spTree>
    <p:extLst>
      <p:ext uri="{BB962C8B-B14F-4D97-AF65-F5344CB8AC3E}">
        <p14:creationId xmlns:p14="http://schemas.microsoft.com/office/powerpoint/2010/main" val="216650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impact on the nearest relatives</a:t>
            </a:r>
            <a:r>
              <a:rPr lang="en-GB" baseline="0" dirty="0" smtClean="0"/>
              <a:t> ability to maintain work, and have an understanding employer.</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nearest relatives highlighting the impact on them at work</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20</a:t>
            </a:fld>
            <a:endParaRPr lang="en-GB"/>
          </a:p>
        </p:txBody>
      </p:sp>
    </p:spTree>
    <p:extLst>
      <p:ext uri="{BB962C8B-B14F-4D97-AF65-F5344CB8AC3E}">
        <p14:creationId xmlns:p14="http://schemas.microsoft.com/office/powerpoint/2010/main" val="1192092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the nearest relatives is highlighting the impact of lifestyle</a:t>
            </a:r>
            <a:r>
              <a:rPr lang="en-GB" baseline="0" dirty="0" smtClean="0"/>
              <a:t> and activity for them and also for their relative.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nearest relatives highlighting the impact on lifestyle:</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21</a:t>
            </a:fld>
            <a:endParaRPr lang="en-GB"/>
          </a:p>
        </p:txBody>
      </p:sp>
    </p:spTree>
    <p:extLst>
      <p:ext uri="{BB962C8B-B14F-4D97-AF65-F5344CB8AC3E}">
        <p14:creationId xmlns:p14="http://schemas.microsoft.com/office/powerpoint/2010/main" val="304047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When therefore reviewing these narratives</a:t>
            </a:r>
            <a:r>
              <a:rPr lang="en-GB" sz="1200" kern="1200" baseline="0" dirty="0" smtClean="0">
                <a:solidFill>
                  <a:schemeClr val="tx1"/>
                </a:solidFill>
                <a:effectLst/>
                <a:latin typeface="+mn-lt"/>
                <a:ea typeface="+mn-ea"/>
                <a:cs typeface="+mn-cs"/>
              </a:rPr>
              <a:t> form nearest relatives the burden of responsibility is clear, for some it was positive and just another way of explaining they are family, and for some the role was not well explained.  The nearest relatives expressed their distress and for a least 15 of the 20 participants they were tearful recalling their experiences of the mental health act assessment which detained their relative and their experience of it.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22</a:t>
            </a:fld>
            <a:endParaRPr lang="en-GB"/>
          </a:p>
        </p:txBody>
      </p:sp>
    </p:spTree>
    <p:extLst>
      <p:ext uri="{BB962C8B-B14F-4D97-AF65-F5344CB8AC3E}">
        <p14:creationId xmlns:p14="http://schemas.microsoft.com/office/powerpoint/2010/main" val="280852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24</a:t>
            </a:fld>
            <a:endParaRPr lang="en-GB"/>
          </a:p>
        </p:txBody>
      </p:sp>
    </p:spTree>
    <p:extLst>
      <p:ext uri="{BB962C8B-B14F-4D97-AF65-F5344CB8AC3E}">
        <p14:creationId xmlns:p14="http://schemas.microsoft.com/office/powerpoint/2010/main" val="2354346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28</a:t>
            </a:fld>
            <a:endParaRPr lang="en-GB"/>
          </a:p>
        </p:txBody>
      </p:sp>
    </p:spTree>
    <p:extLst>
      <p:ext uri="{BB962C8B-B14F-4D97-AF65-F5344CB8AC3E}">
        <p14:creationId xmlns:p14="http://schemas.microsoft.com/office/powerpoint/2010/main" val="400459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9</a:t>
            </a:fld>
            <a:endParaRPr lang="en-GB"/>
          </a:p>
        </p:txBody>
      </p:sp>
    </p:spTree>
    <p:extLst>
      <p:ext uri="{BB962C8B-B14F-4D97-AF65-F5344CB8AC3E}">
        <p14:creationId xmlns:p14="http://schemas.microsoft.com/office/powerpoint/2010/main" val="257868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10</a:t>
            </a:fld>
            <a:endParaRPr lang="en-GB"/>
          </a:p>
        </p:txBody>
      </p:sp>
    </p:spTree>
    <p:extLst>
      <p:ext uri="{BB962C8B-B14F-4D97-AF65-F5344CB8AC3E}">
        <p14:creationId xmlns:p14="http://schemas.microsoft.com/office/powerpoint/2010/main" val="30429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nearest relative questioning their objectivity after being identified to be the nearest relative, and also expressing feelings of betrayal.  </a:t>
            </a: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11</a:t>
            </a:fld>
            <a:endParaRPr lang="en-GB"/>
          </a:p>
        </p:txBody>
      </p:sp>
    </p:spTree>
    <p:extLst>
      <p:ext uri="{BB962C8B-B14F-4D97-AF65-F5344CB8AC3E}">
        <p14:creationId xmlns:p14="http://schemas.microsoft.com/office/powerpoint/2010/main" val="344619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12</a:t>
            </a:fld>
            <a:endParaRPr lang="en-GB"/>
          </a:p>
        </p:txBody>
      </p:sp>
    </p:spTree>
    <p:extLst>
      <p:ext uri="{BB962C8B-B14F-4D97-AF65-F5344CB8AC3E}">
        <p14:creationId xmlns:p14="http://schemas.microsoft.com/office/powerpoint/2010/main" val="258940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ea typeface="Times New Roman" panose="02020603050405020304" pitchFamily="18" charset="0"/>
              </a:rPr>
              <a:t>The nearest relative in this study highlighted that their role as a family member superseded being the nearest relative.</a:t>
            </a:r>
            <a:r>
              <a:rPr lang="en-GB" altLang="en-US" sz="1200" baseline="0" dirty="0" smtClean="0">
                <a:ea typeface="Times New Roman" panose="02020603050405020304" pitchFamily="18" charset="0"/>
              </a:rPr>
              <a:t> Her primary role was that of a mother.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13</a:t>
            </a:fld>
            <a:endParaRPr lang="en-GB"/>
          </a:p>
        </p:txBody>
      </p:sp>
    </p:spTree>
    <p:extLst>
      <p:ext uri="{BB962C8B-B14F-4D97-AF65-F5344CB8AC3E}">
        <p14:creationId xmlns:p14="http://schemas.microsoft.com/office/powerpoint/2010/main" val="189268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a:t>
            </a:r>
            <a:r>
              <a:rPr lang="en-GB" sz="1200" dirty="0" smtClean="0"/>
              <a:t>nearest relative highlights that communicating with doctors is challenging.</a:t>
            </a:r>
            <a:r>
              <a:rPr lang="en-GB" sz="1200" baseline="0" dirty="0" smtClean="0"/>
              <a:t> The male is the NR but the parents made decisions together and so questions again the role perhaps of identifying a single relative.  Also they felt the responsibility again when trouble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with doctors is challenging: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14</a:t>
            </a:fld>
            <a:endParaRPr lang="en-GB"/>
          </a:p>
        </p:txBody>
      </p:sp>
    </p:spTree>
    <p:extLst>
      <p:ext uri="{BB962C8B-B14F-4D97-AF65-F5344CB8AC3E}">
        <p14:creationId xmlns:p14="http://schemas.microsoft.com/office/powerpoint/2010/main" val="307558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communication causing challenges in having an active role</a:t>
            </a:r>
            <a:r>
              <a:rPr lang="en-GB" baseline="0" dirty="0" smtClean="0"/>
              <a:t> as nearest relative, and being able to ask about their rights as nearest relatives.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from doctors is challenging</a:t>
            </a:r>
            <a:endParaRPr lang="en-GB" sz="1200"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15</a:t>
            </a:fld>
            <a:endParaRPr lang="en-GB"/>
          </a:p>
        </p:txBody>
      </p:sp>
    </p:spTree>
    <p:extLst>
      <p:ext uri="{BB962C8B-B14F-4D97-AF65-F5344CB8AC3E}">
        <p14:creationId xmlns:p14="http://schemas.microsoft.com/office/powerpoint/2010/main" val="202854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Lack of communication causing challenges in having an active role</a:t>
            </a:r>
            <a:r>
              <a:rPr lang="en-GB" baseline="0" dirty="0" smtClean="0"/>
              <a:t> as nearest relative, and being able to ask about their rights as nearest relatives.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 nearest relative highlights that communicating from doctors is challenging</a:t>
            </a:r>
            <a:endParaRPr lang="en-GB" sz="1200" dirty="0" smtClean="0">
              <a:solidFill>
                <a:schemeClr val="accent2"/>
              </a:solidFill>
            </a:endParaRPr>
          </a:p>
          <a:p>
            <a:endParaRPr lang="en-GB" dirty="0"/>
          </a:p>
        </p:txBody>
      </p:sp>
      <p:sp>
        <p:nvSpPr>
          <p:cNvPr id="4" name="Slide Number Placeholder 3"/>
          <p:cNvSpPr>
            <a:spLocks noGrp="1"/>
          </p:cNvSpPr>
          <p:nvPr>
            <p:ph type="sldNum" sz="quarter" idx="10"/>
          </p:nvPr>
        </p:nvSpPr>
        <p:spPr/>
        <p:txBody>
          <a:bodyPr/>
          <a:lstStyle/>
          <a:p>
            <a:fld id="{3BC24542-00D8-41B3-BCCB-06C0A1029017}" type="slidenum">
              <a:rPr lang="en-GB" smtClean="0"/>
              <a:t>16</a:t>
            </a:fld>
            <a:endParaRPr lang="en-GB"/>
          </a:p>
        </p:txBody>
      </p:sp>
    </p:spTree>
    <p:extLst>
      <p:ext uri="{BB962C8B-B14F-4D97-AF65-F5344CB8AC3E}">
        <p14:creationId xmlns:p14="http://schemas.microsoft.com/office/powerpoint/2010/main" val="309147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13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717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7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647F38-B617-4D2F-AE0A-013F0C4D2C57}" type="datetimeFigureOut">
              <a:rPr lang="en-US" smtClean="0"/>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22025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72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BFA754-D5C3-4E66-96A6-867B257F58DC}" type="datetimeFigureOut">
              <a:rPr lang="en-US" smtClean="0"/>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6365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6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883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3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2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246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2460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0ahUKEwiv9JvElPTUAhWGVRoKHZs5C4MQjRwIBw&amp;url=http://www.motiv8development.co.uk/courses/employees/training-development-centres&amp;psig=AFQjCNHSoZqujgpcKo48kg3FgRQkW9zdvw&amp;ust=1499413442180891"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uk/url?sa=i&amp;rct=j&amp;q=&amp;esrc=s&amp;source=images&amp;cd=&amp;cad=rja&amp;uact=8&amp;ved=0ahUKEwjk0e3mtcvYAhXCbVAKHRQkDXEQjRwIBw&amp;url=http://thepapist.org/category/questions/&amp;psig=AOvVaw2rxQiFIbpqVHhYP5tsd7YU&amp;ust=151560579878675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publications/modernising-the-mental-health-act-final-report-from-the-independent-revie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eprints.uwe.ac.uk/33911/"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73A5-4485-4A1C-AE86-E7B3BE20C3A9}"/>
              </a:ext>
            </a:extLst>
          </p:cNvPr>
          <p:cNvSpPr>
            <a:spLocks noGrp="1"/>
          </p:cNvSpPr>
          <p:nvPr>
            <p:ph type="ctrTitle"/>
          </p:nvPr>
        </p:nvSpPr>
        <p:spPr>
          <a:xfrm>
            <a:off x="753979" y="802105"/>
            <a:ext cx="10635916" cy="2753378"/>
          </a:xfrm>
        </p:spPr>
        <p:txBody>
          <a:bodyPr>
            <a:noAutofit/>
          </a:bodyPr>
          <a:lstStyle/>
          <a:p>
            <a:r>
              <a:rPr lang="en-US" sz="5000" b="1" dirty="0">
                <a:latin typeface="Tahoma" panose="020B0604030504040204" pitchFamily="34" charset="0"/>
                <a:ea typeface="Tahoma" panose="020B0604030504040204" pitchFamily="34" charset="0"/>
                <a:cs typeface="Tahoma" panose="020B0604030504040204" pitchFamily="34" charset="0"/>
              </a:rPr>
              <a:t>E</a:t>
            </a:r>
            <a:r>
              <a:rPr lang="en-US" sz="5000" b="1" dirty="0" smtClean="0">
                <a:latin typeface="Tahoma" panose="020B0604030504040204" pitchFamily="34" charset="0"/>
                <a:ea typeface="Tahoma" panose="020B0604030504040204" pitchFamily="34" charset="0"/>
                <a:cs typeface="Tahoma" panose="020B0604030504040204" pitchFamily="34" charset="0"/>
              </a:rPr>
              <a:t>xperiences </a:t>
            </a:r>
            <a:r>
              <a:rPr lang="en-US" sz="5000" b="1" dirty="0">
                <a:latin typeface="Tahoma" panose="020B0604030504040204" pitchFamily="34" charset="0"/>
                <a:ea typeface="Tahoma" panose="020B0604030504040204" pitchFamily="34" charset="0"/>
                <a:cs typeface="Tahoma" panose="020B0604030504040204" pitchFamily="34" charset="0"/>
              </a:rPr>
              <a:t>of Nearest </a:t>
            </a:r>
            <a:r>
              <a:rPr lang="en-US" sz="5000" b="1" dirty="0" smtClean="0">
                <a:latin typeface="Tahoma" panose="020B0604030504040204" pitchFamily="34" charset="0"/>
                <a:ea typeface="Tahoma" panose="020B0604030504040204" pitchFamily="34" charset="0"/>
                <a:cs typeface="Tahoma" panose="020B0604030504040204" pitchFamily="34" charset="0"/>
              </a:rPr>
              <a:t>Relatives: implications </a:t>
            </a:r>
            <a:r>
              <a:rPr lang="en-US" sz="5000" b="1" dirty="0">
                <a:latin typeface="Tahoma" panose="020B0604030504040204" pitchFamily="34" charset="0"/>
                <a:ea typeface="Tahoma" panose="020B0604030504040204" pitchFamily="34" charset="0"/>
                <a:cs typeface="Tahoma" panose="020B0604030504040204" pitchFamily="34" charset="0"/>
              </a:rPr>
              <a:t>for mental health </a:t>
            </a:r>
            <a:r>
              <a:rPr lang="en-US" sz="5000" b="1" dirty="0" smtClean="0">
                <a:latin typeface="Tahoma" panose="020B0604030504040204" pitchFamily="34" charset="0"/>
                <a:ea typeface="Tahoma" panose="020B0604030504040204" pitchFamily="34" charset="0"/>
                <a:cs typeface="Tahoma" panose="020B0604030504040204" pitchFamily="34" charset="0"/>
              </a:rPr>
              <a:t>practitioners</a:t>
            </a:r>
            <a:r>
              <a:rPr lang="en-US" sz="5000" b="1" dirty="0">
                <a:latin typeface="Tahoma" panose="020B0604030504040204" pitchFamily="34" charset="0"/>
                <a:ea typeface="Tahoma" panose="020B0604030504040204" pitchFamily="34" charset="0"/>
                <a:cs typeface="Tahoma" panose="020B0604030504040204" pitchFamily="34" charset="0"/>
              </a:rPr>
              <a:t> </a:t>
            </a:r>
            <a:r>
              <a:rPr lang="en-US" sz="5000" b="1" dirty="0" smtClean="0">
                <a:latin typeface="Tahoma" panose="020B0604030504040204" pitchFamily="34" charset="0"/>
                <a:ea typeface="Tahoma" panose="020B0604030504040204" pitchFamily="34" charset="0"/>
                <a:cs typeface="Tahoma" panose="020B0604030504040204" pitchFamily="34" charset="0"/>
              </a:rPr>
              <a:t>&amp; law reform</a:t>
            </a:r>
            <a:endParaRPr lang="en-GB" sz="5000"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D01DA6D6-4809-4689-B324-5F14518C1671}"/>
              </a:ext>
            </a:extLst>
          </p:cNvPr>
          <p:cNvSpPr>
            <a:spLocks noGrp="1"/>
          </p:cNvSpPr>
          <p:nvPr>
            <p:ph type="subTitle" idx="1"/>
          </p:nvPr>
        </p:nvSpPr>
        <p:spPr>
          <a:xfrm>
            <a:off x="1663816" y="3849834"/>
            <a:ext cx="6753676" cy="1022486"/>
          </a:xfrm>
        </p:spPr>
        <p:txBody>
          <a:bodyPr>
            <a:noAutofit/>
          </a:bodyPr>
          <a:lstStyle/>
          <a:p>
            <a:pPr algn="l"/>
            <a:r>
              <a:rPr lang="en-GB" sz="3000" b="1" dirty="0" smtClean="0"/>
              <a:t>Dr Kevin Stone</a:t>
            </a:r>
          </a:p>
          <a:p>
            <a:pPr algn="l"/>
            <a:r>
              <a:rPr lang="en-GB" sz="3000" b="1" dirty="0" smtClean="0"/>
              <a:t>University of the West of England, Bristol</a:t>
            </a:r>
          </a:p>
        </p:txBody>
      </p:sp>
      <p:sp>
        <p:nvSpPr>
          <p:cNvPr id="6" name="Rectangle 5"/>
          <p:cNvSpPr/>
          <p:nvPr/>
        </p:nvSpPr>
        <p:spPr>
          <a:xfrm>
            <a:off x="3106074" y="5875239"/>
            <a:ext cx="6591869" cy="523220"/>
          </a:xfrm>
          <a:prstGeom prst="rect">
            <a:avLst/>
          </a:prstGeom>
        </p:spPr>
        <p:txBody>
          <a:bodyPr wrap="none">
            <a:spAutoFit/>
          </a:bodyPr>
          <a:lstStyle/>
          <a:p>
            <a:r>
              <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rPr>
              <a:t>@AMHPResearch @</a:t>
            </a:r>
            <a:r>
              <a:rPr lang="en-GB" sz="2800" b="1" dirty="0" err="1">
                <a:solidFill>
                  <a:srgbClr val="0070C0"/>
                </a:solidFill>
                <a:latin typeface="Tahoma" panose="020B0604030504040204" pitchFamily="34" charset="0"/>
                <a:ea typeface="Tahoma" panose="020B0604030504040204" pitchFamily="34" charset="0"/>
                <a:cs typeface="Tahoma" panose="020B0604030504040204" pitchFamily="34" charset="0"/>
              </a:rPr>
              <a:t>KevinStoneUWE</a:t>
            </a:r>
            <a:endParaRPr lang="en-GB"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492" y="3849833"/>
            <a:ext cx="1940416" cy="907511"/>
          </a:xfrm>
          <a:prstGeom prst="rect">
            <a:avLst/>
          </a:prstGeom>
        </p:spPr>
      </p:pic>
      <p:sp>
        <p:nvSpPr>
          <p:cNvPr id="10" name="Subtitle 2">
            <a:extLst>
              <a:ext uri="{FF2B5EF4-FFF2-40B4-BE49-F238E27FC236}">
                <a16:creationId xmlns:a16="http://schemas.microsoft.com/office/drawing/2014/main" id="{D01DA6D6-4809-4689-B324-5F14518C1671}"/>
              </a:ext>
            </a:extLst>
          </p:cNvPr>
          <p:cNvSpPr txBox="1">
            <a:spLocks/>
          </p:cNvSpPr>
          <p:nvPr/>
        </p:nvSpPr>
        <p:spPr>
          <a:xfrm>
            <a:off x="1519765" y="4947235"/>
            <a:ext cx="9144000" cy="1451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500" dirty="0" smtClean="0"/>
              <a:t>With Dr Jeremy Dixon, Dr Judy Laing &amp; Dr Megan Wilkinson-Tough</a:t>
            </a:r>
            <a:endParaRPr lang="en-GB" sz="2500" dirty="0"/>
          </a:p>
        </p:txBody>
      </p:sp>
    </p:spTree>
    <p:extLst>
      <p:ext uri="{BB962C8B-B14F-4D97-AF65-F5344CB8AC3E}">
        <p14:creationId xmlns:p14="http://schemas.microsoft.com/office/powerpoint/2010/main" val="3786823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13348" y="1751667"/>
            <a:ext cx="10282989" cy="4119743"/>
          </a:xfrm>
        </p:spPr>
        <p:txBody>
          <a:bodyPr>
            <a:noAutofit/>
          </a:bodyPr>
          <a:lstStyle/>
          <a:p>
            <a:pPr marL="0" indent="0">
              <a:buNone/>
            </a:pPr>
            <a:r>
              <a:rPr lang="en-GB" b="1" dirty="0" smtClean="0"/>
              <a:t>M</a:t>
            </a:r>
            <a:r>
              <a:rPr lang="en-GB" dirty="0" smtClean="0"/>
              <a:t>:  </a:t>
            </a:r>
            <a:r>
              <a:rPr lang="en-GB" b="1" dirty="0" smtClean="0">
                <a:solidFill>
                  <a:schemeClr val="accent6"/>
                </a:solidFill>
              </a:rPr>
              <a:t>Yes, perfectly happy to be [Nearest Relative] that and I couldn’t do otherwise</a:t>
            </a:r>
            <a:r>
              <a:rPr lang="en-GB" dirty="0" smtClean="0"/>
              <a:t>.  Yes it’s your duty, it’s not that extreme a thing to be asked to do.  Yes there is a weird sort of … it gives you a sort of power over a person which isn’t a particularly nice thing.  But it was … again with all the circumstances and all the history it all seemed part of a process that had to happen, so I had no problem with at all </a:t>
            </a:r>
            <a:r>
              <a:rPr lang="en-GB" b="1" dirty="0" smtClean="0"/>
              <a:t>(NR5).</a:t>
            </a:r>
          </a:p>
          <a:p>
            <a:pPr marL="0" indent="0">
              <a:buNone/>
            </a:pPr>
            <a:endParaRPr lang="en-GB" sz="2000" dirty="0"/>
          </a:p>
        </p:txBody>
      </p:sp>
      <p:sp>
        <p:nvSpPr>
          <p:cNvPr id="7" name="TextBox 6"/>
          <p:cNvSpPr txBox="1"/>
          <p:nvPr/>
        </p:nvSpPr>
        <p:spPr>
          <a:xfrm>
            <a:off x="513348" y="584325"/>
            <a:ext cx="10282989"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Positive +</a:t>
            </a:r>
          </a:p>
        </p:txBody>
      </p:sp>
    </p:spTree>
    <p:extLst>
      <p:ext uri="{BB962C8B-B14F-4D97-AF65-F5344CB8AC3E}">
        <p14:creationId xmlns:p14="http://schemas.microsoft.com/office/powerpoint/2010/main" val="125194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sz="2000" b="1" dirty="0"/>
          </a:p>
          <a:p>
            <a:endParaRPr lang="en-GB" sz="2000" b="1" dirty="0"/>
          </a:p>
          <a:p>
            <a:endParaRPr lang="en-GB" sz="2000" dirty="0"/>
          </a:p>
        </p:txBody>
      </p:sp>
      <p:sp>
        <p:nvSpPr>
          <p:cNvPr id="7" name="Content Placeholder 4"/>
          <p:cNvSpPr txBox="1">
            <a:spLocks/>
          </p:cNvSpPr>
          <p:nvPr/>
        </p:nvSpPr>
        <p:spPr>
          <a:xfrm>
            <a:off x="838200" y="1434043"/>
            <a:ext cx="10515600" cy="3837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b="1" dirty="0">
              <a:solidFill>
                <a:schemeClr val="accent2"/>
              </a:solidFill>
            </a:endParaRPr>
          </a:p>
        </p:txBody>
      </p:sp>
      <p:sp>
        <p:nvSpPr>
          <p:cNvPr id="2" name="Rectangle 1"/>
          <p:cNvSpPr/>
          <p:nvPr/>
        </p:nvSpPr>
        <p:spPr>
          <a:xfrm>
            <a:off x="578184" y="1113136"/>
            <a:ext cx="9608553" cy="5386090"/>
          </a:xfrm>
          <a:prstGeom prst="rect">
            <a:avLst/>
          </a:prstGeom>
        </p:spPr>
        <p:txBody>
          <a:bodyPr wrap="square">
            <a:spAutoFit/>
          </a:bodyPr>
          <a:lstStyle/>
          <a:p>
            <a:r>
              <a:rPr lang="en-GB" sz="2700" b="1" dirty="0" smtClean="0"/>
              <a:t>F</a:t>
            </a:r>
            <a:r>
              <a:rPr lang="en-GB" sz="2700" dirty="0" smtClean="0"/>
              <a:t> </a:t>
            </a:r>
            <a:r>
              <a:rPr lang="en-GB" sz="2700" dirty="0"/>
              <a:t>- It’s difficult, isn't it? It’s difficult to tell. I don't know. I don't know. It hasn’t affected my relationship with [person named] because he’s my son and I'll do whatever my damnedest when</a:t>
            </a:r>
            <a:r>
              <a:rPr lang="en-GB" sz="2700" dirty="0" smtClean="0"/>
              <a:t>.</a:t>
            </a:r>
          </a:p>
          <a:p>
            <a:endParaRPr lang="en-GB" sz="1000" dirty="0"/>
          </a:p>
          <a:p>
            <a:r>
              <a:rPr lang="en-GB" sz="2700" b="1" dirty="0"/>
              <a:t>F</a:t>
            </a:r>
            <a:r>
              <a:rPr lang="en-GB" sz="2700" dirty="0"/>
              <a:t> - The trouble is, being that close, </a:t>
            </a:r>
            <a:r>
              <a:rPr lang="en-GB" sz="2700" b="1" dirty="0">
                <a:solidFill>
                  <a:schemeClr val="accent6"/>
                </a:solidFill>
              </a:rPr>
              <a:t>maybe you don’t always do the right thing</a:t>
            </a:r>
            <a:r>
              <a:rPr lang="en-GB" sz="2700" dirty="0"/>
              <a:t>, which is what you feel guilty about, because you’re not too sure what the hell it is. But what is the right thing? I don't know. </a:t>
            </a:r>
            <a:endParaRPr lang="en-GB" sz="2700" dirty="0" smtClean="0"/>
          </a:p>
          <a:p>
            <a:endParaRPr lang="en-GB" sz="1000" dirty="0"/>
          </a:p>
          <a:p>
            <a:r>
              <a:rPr lang="en-GB" sz="2700" b="1" dirty="0"/>
              <a:t>F</a:t>
            </a:r>
            <a:r>
              <a:rPr lang="en-GB" sz="2700" dirty="0"/>
              <a:t>- But whether he is, he has felt let down by me for allowing it to happen. You know? On a daily basis I get texts and emails. Please get me out; this is awful. You know? I can't bear it here. I'm going to be attacked by one of these loonies or whatever it is that, you know, he’s texted. And I think I can't- I can't help you; there’s nothing I can do. And that’s horrendous </a:t>
            </a:r>
            <a:r>
              <a:rPr lang="en-GB" sz="2700" b="1" dirty="0"/>
              <a:t>(NR 6).</a:t>
            </a:r>
          </a:p>
        </p:txBody>
      </p:sp>
      <p:sp>
        <p:nvSpPr>
          <p:cNvPr id="9" name="TextBox 8"/>
          <p:cNvSpPr txBox="1"/>
          <p:nvPr/>
        </p:nvSpPr>
        <p:spPr>
          <a:xfrm>
            <a:off x="578184" y="528361"/>
            <a:ext cx="10775616"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a:t>
            </a:r>
            <a:r>
              <a:rPr lang="en-GB" sz="3200" b="1" dirty="0" smtClean="0">
                <a:solidFill>
                  <a:schemeClr val="accent6"/>
                </a:solidFill>
                <a:cs typeface="Arial" panose="020B0604020202020204" pitchFamily="34" charset="0"/>
              </a:rPr>
              <a:t>May not do the right thing</a:t>
            </a:r>
            <a:endParaRPr lang="en-GB" sz="3200" b="1" dirty="0" smtClean="0">
              <a:solidFill>
                <a:schemeClr val="accent6"/>
              </a:solidFill>
              <a:cs typeface="Arial" panose="020B0604020202020204" pitchFamily="34" charset="0"/>
            </a:endParaRPr>
          </a:p>
        </p:txBody>
      </p:sp>
    </p:spTree>
    <p:extLst>
      <p:ext uri="{BB962C8B-B14F-4D97-AF65-F5344CB8AC3E}">
        <p14:creationId xmlns:p14="http://schemas.microsoft.com/office/powerpoint/2010/main" val="399033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3" y="1180049"/>
            <a:ext cx="10407316" cy="4351338"/>
          </a:xfrm>
        </p:spPr>
        <p:txBody>
          <a:bodyPr>
            <a:noAutofit/>
          </a:bodyPr>
          <a:lstStyle/>
          <a:p>
            <a:r>
              <a:rPr lang="en-GB" altLang="en-US" sz="2600" dirty="0" smtClean="0">
                <a:ea typeface="Times New Roman" panose="02020603050405020304" pitchFamily="18" charset="0"/>
              </a:rPr>
              <a:t>M </a:t>
            </a:r>
            <a:r>
              <a:rPr lang="en-GB" altLang="en-US" sz="2600" b="1" dirty="0" smtClean="0">
                <a:solidFill>
                  <a:schemeClr val="accent6"/>
                </a:solidFill>
                <a:ea typeface="Times New Roman" panose="02020603050405020304" pitchFamily="18" charset="0"/>
              </a:rPr>
              <a:t>- Well </a:t>
            </a:r>
            <a:r>
              <a:rPr lang="en-GB" altLang="en-US" sz="2600" b="1" dirty="0">
                <a:solidFill>
                  <a:schemeClr val="accent6"/>
                </a:solidFill>
                <a:ea typeface="Times New Roman" panose="02020603050405020304" pitchFamily="18" charset="0"/>
              </a:rPr>
              <a:t>the thing is I don’t know what it meant at the time it was all a bit </a:t>
            </a:r>
            <a:r>
              <a:rPr lang="en-GB" altLang="en-US" sz="2600" b="1" dirty="0" smtClean="0">
                <a:solidFill>
                  <a:schemeClr val="accent6"/>
                </a:solidFill>
                <a:ea typeface="Times New Roman" panose="02020603050405020304" pitchFamily="18" charset="0"/>
              </a:rPr>
              <a:t>confusing</a:t>
            </a:r>
            <a:r>
              <a:rPr lang="en-GB" altLang="en-US" sz="2600" dirty="0" smtClean="0">
                <a:ea typeface="Times New Roman" panose="02020603050405020304" pitchFamily="18" charset="0"/>
              </a:rPr>
              <a:t> </a:t>
            </a:r>
            <a:r>
              <a:rPr lang="en-GB" altLang="en-US" sz="2600" dirty="0">
                <a:ea typeface="Times New Roman" panose="02020603050405020304" pitchFamily="18" charset="0"/>
              </a:rPr>
              <a:t>there we are and she told me and said what … after we went and that’s it.  </a:t>
            </a:r>
            <a:endParaRPr lang="en-GB" altLang="en-US" sz="2600" dirty="0" smtClean="0">
              <a:ea typeface="Times New Roman" panose="02020603050405020304" pitchFamily="18" charset="0"/>
            </a:endParaRPr>
          </a:p>
          <a:p>
            <a:r>
              <a:rPr lang="en-GB" altLang="en-US" sz="2600" dirty="0">
                <a:ea typeface="Times New Roman" panose="02020603050405020304" pitchFamily="18" charset="0"/>
              </a:rPr>
              <a:t>M - It was only when they was going to try and section him that the AMHP, another one, she was lovely as well.  We went up, she drove me up there to </a:t>
            </a:r>
            <a:r>
              <a:rPr lang="en-GB" altLang="en-US" sz="2600" dirty="0" smtClean="0">
                <a:ea typeface="Times New Roman" panose="02020603050405020304" pitchFamily="18" charset="0"/>
              </a:rPr>
              <a:t>[placed named], </a:t>
            </a:r>
            <a:r>
              <a:rPr lang="en-GB" altLang="en-US" sz="2600" dirty="0">
                <a:ea typeface="Times New Roman" panose="02020603050405020304" pitchFamily="18" charset="0"/>
              </a:rPr>
              <a:t>it was then that she said, no it was said in passing, because as far as they were concerned they were going to section him.  </a:t>
            </a:r>
            <a:endParaRPr lang="en-GB" altLang="en-US" sz="2600" dirty="0" smtClean="0">
              <a:ea typeface="Times New Roman" panose="02020603050405020304" pitchFamily="18" charset="0"/>
            </a:endParaRPr>
          </a:p>
          <a:p>
            <a:r>
              <a:rPr lang="en-GB" altLang="en-US" sz="2600" dirty="0">
                <a:ea typeface="Times New Roman" panose="02020603050405020304" pitchFamily="18" charset="0"/>
              </a:rPr>
              <a:t>M - He knew that he was going to be sectioned, she said, it’s not a foregone conclusion, </a:t>
            </a:r>
            <a:r>
              <a:rPr lang="en-GB" altLang="en-US" sz="2600" dirty="0" smtClean="0">
                <a:ea typeface="Times New Roman" panose="02020603050405020304" pitchFamily="18" charset="0"/>
              </a:rPr>
              <a:t>[person named] </a:t>
            </a:r>
            <a:r>
              <a:rPr lang="en-GB" altLang="en-US" sz="2600" dirty="0">
                <a:ea typeface="Times New Roman" panose="02020603050405020304" pitchFamily="18" charset="0"/>
              </a:rPr>
              <a:t>is not … it was then afterwards I said, well they haven’t even told me that they were going to do it.  </a:t>
            </a:r>
            <a:endParaRPr lang="en-GB" altLang="en-US" sz="2600" dirty="0" smtClean="0">
              <a:ea typeface="Times New Roman" panose="02020603050405020304" pitchFamily="18" charset="0"/>
            </a:endParaRPr>
          </a:p>
          <a:p>
            <a:r>
              <a:rPr lang="en-GB" altLang="en-US" sz="2600" dirty="0">
                <a:ea typeface="Times New Roman" panose="02020603050405020304" pitchFamily="18" charset="0"/>
              </a:rPr>
              <a:t>M - And she said, you could have appealed, but if you didn’t know, it was only then that I would know what to do, how, if, whatever.  </a:t>
            </a:r>
            <a:r>
              <a:rPr lang="en-GB" altLang="en-US" sz="2600" b="1" dirty="0">
                <a:solidFill>
                  <a:schemeClr val="accent6"/>
                </a:solidFill>
                <a:ea typeface="Times New Roman" panose="02020603050405020304" pitchFamily="18" charset="0"/>
              </a:rPr>
              <a:t>And she only rang me because I was the nearest relative and she assumed I knew</a:t>
            </a:r>
            <a:r>
              <a:rPr lang="en-GB" altLang="en-US" sz="2600" dirty="0">
                <a:ea typeface="Times New Roman" panose="02020603050405020304" pitchFamily="18" charset="0"/>
              </a:rPr>
              <a:t>.  I didn’t know … </a:t>
            </a:r>
            <a:r>
              <a:rPr lang="en-GB" altLang="en-US" sz="2600" b="1" dirty="0">
                <a:ea typeface="Times New Roman" panose="02020603050405020304" pitchFamily="18" charset="0"/>
              </a:rPr>
              <a:t>(NR1)</a:t>
            </a:r>
          </a:p>
          <a:p>
            <a:endParaRPr lang="en-GB" sz="2600" dirty="0"/>
          </a:p>
        </p:txBody>
      </p:sp>
      <p:sp>
        <p:nvSpPr>
          <p:cNvPr id="8" name="TextBox 7"/>
          <p:cNvSpPr txBox="1"/>
          <p:nvPr/>
        </p:nvSpPr>
        <p:spPr>
          <a:xfrm>
            <a:off x="481263" y="372482"/>
            <a:ext cx="10407316"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Not explained!</a:t>
            </a:r>
          </a:p>
        </p:txBody>
      </p:sp>
    </p:spTree>
    <p:extLst>
      <p:ext uri="{BB962C8B-B14F-4D97-AF65-F5344CB8AC3E}">
        <p14:creationId xmlns:p14="http://schemas.microsoft.com/office/powerpoint/2010/main" val="162524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idx="1"/>
          </p:nvPr>
        </p:nvSpPr>
        <p:spPr bwMode="auto">
          <a:xfrm>
            <a:off x="188686" y="1406093"/>
            <a:ext cx="11120998" cy="446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700" b="1" dirty="0" smtClean="0"/>
              <a:t>F</a:t>
            </a:r>
            <a:r>
              <a:rPr lang="en-GB" sz="2700" dirty="0"/>
              <a:t>:  Oh it’s tough, but it’s tough being a mum of a son really who’s got mental health problems.</a:t>
            </a:r>
          </a:p>
          <a:p>
            <a:r>
              <a:rPr lang="en-GB" sz="2700" b="1" dirty="0"/>
              <a:t>Q</a:t>
            </a:r>
            <a:r>
              <a:rPr lang="en-GB" sz="2700" dirty="0"/>
              <a:t>:  Sure.  And has anyone offered you any kind of … any support?  Or has anyone ever said that you can talk to somebody or …</a:t>
            </a:r>
          </a:p>
          <a:p>
            <a:r>
              <a:rPr lang="en-GB" sz="2700" b="1" dirty="0" smtClean="0"/>
              <a:t>F</a:t>
            </a:r>
            <a:r>
              <a:rPr lang="en-GB" sz="2700" dirty="0"/>
              <a:t>:  No a while ago in </a:t>
            </a:r>
            <a:r>
              <a:rPr lang="en-GB" sz="2700" dirty="0" smtClean="0"/>
              <a:t>[place named] they </a:t>
            </a:r>
            <a:r>
              <a:rPr lang="en-GB" sz="2700" dirty="0"/>
              <a:t>said there’s </a:t>
            </a:r>
            <a:r>
              <a:rPr lang="en-GB" sz="2700" dirty="0" smtClean="0"/>
              <a:t>[organisation], </a:t>
            </a:r>
            <a:r>
              <a:rPr lang="en-GB" sz="2700" dirty="0"/>
              <a:t>so I got to know [organisation], </a:t>
            </a:r>
            <a:r>
              <a:rPr lang="en-GB" sz="2700" dirty="0" smtClean="0"/>
              <a:t>and </a:t>
            </a:r>
            <a:r>
              <a:rPr lang="en-GB" sz="2700" dirty="0"/>
              <a:t>I went along … because four years ago we lived up near </a:t>
            </a:r>
            <a:r>
              <a:rPr lang="en-GB" sz="2700" dirty="0" smtClean="0"/>
              <a:t>[place named] </a:t>
            </a:r>
            <a:r>
              <a:rPr lang="en-GB" sz="2700" dirty="0"/>
              <a:t>so I used to go along to some meetings sometimes in [place named] </a:t>
            </a:r>
            <a:r>
              <a:rPr lang="en-GB" sz="2700" dirty="0" smtClean="0"/>
              <a:t>which </a:t>
            </a:r>
            <a:r>
              <a:rPr lang="en-GB" sz="2700" dirty="0"/>
              <a:t>were okay.  And then when I moved to [place named]</a:t>
            </a:r>
            <a:r>
              <a:rPr lang="en-GB" sz="2700" dirty="0" smtClean="0"/>
              <a:t> </a:t>
            </a:r>
            <a:r>
              <a:rPr lang="en-GB" sz="2700" dirty="0"/>
              <a:t>I went along to some meetings in [place named] </a:t>
            </a:r>
            <a:r>
              <a:rPr lang="en-GB" sz="2700" dirty="0" smtClean="0"/>
              <a:t>, </a:t>
            </a:r>
            <a:r>
              <a:rPr lang="en-GB" sz="2700" dirty="0"/>
              <a:t>but I found it very negative actually and it didn’t really buoy me at all, </a:t>
            </a:r>
            <a:r>
              <a:rPr lang="en-GB" sz="2700" b="1" dirty="0">
                <a:solidFill>
                  <a:schemeClr val="accent6"/>
                </a:solidFill>
              </a:rPr>
              <a:t>it made me feel worse so I stopped going</a:t>
            </a:r>
            <a:r>
              <a:rPr lang="en-GB" sz="2700" dirty="0"/>
              <a:t>, </a:t>
            </a:r>
            <a:r>
              <a:rPr lang="en-GB" sz="2700" dirty="0" smtClean="0"/>
              <a:t>so </a:t>
            </a:r>
            <a:r>
              <a:rPr lang="en-GB" sz="2700" b="1" dirty="0" smtClean="0"/>
              <a:t>(NR 2).</a:t>
            </a:r>
            <a:endParaRPr lang="en-GB" sz="2700" b="1" dirty="0"/>
          </a:p>
        </p:txBody>
      </p:sp>
      <p:sp>
        <p:nvSpPr>
          <p:cNvPr id="8" name="TextBox 7"/>
          <p:cNvSpPr txBox="1"/>
          <p:nvPr/>
        </p:nvSpPr>
        <p:spPr>
          <a:xfrm>
            <a:off x="324853" y="260395"/>
            <a:ext cx="10407316"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a:t>
            </a:r>
            <a:r>
              <a:rPr lang="en-GB" sz="3200" b="1" dirty="0" smtClean="0">
                <a:solidFill>
                  <a:schemeClr val="accent6"/>
                </a:solidFill>
                <a:cs typeface="Arial" panose="020B0604020202020204" pitchFamily="34" charset="0"/>
              </a:rPr>
              <a:t>support for Nearest Relatives</a:t>
            </a:r>
            <a:endParaRPr lang="en-GB" sz="3200" b="1" dirty="0" smtClean="0">
              <a:solidFill>
                <a:schemeClr val="accent6"/>
              </a:solidFill>
              <a:cs typeface="Arial" panose="020B0604020202020204" pitchFamily="34" charset="0"/>
            </a:endParaRPr>
          </a:p>
        </p:txBody>
      </p:sp>
    </p:spTree>
    <p:extLst>
      <p:ext uri="{BB962C8B-B14F-4D97-AF65-F5344CB8AC3E}">
        <p14:creationId xmlns:p14="http://schemas.microsoft.com/office/powerpoint/2010/main" val="276087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9390" y="1058650"/>
            <a:ext cx="10058400" cy="4023360"/>
          </a:xfrm>
        </p:spPr>
        <p:txBody>
          <a:bodyPr>
            <a:noAutofit/>
          </a:bodyPr>
          <a:lstStyle/>
          <a:p>
            <a:pPr marL="0" indent="0">
              <a:buNone/>
            </a:pPr>
            <a:r>
              <a:rPr lang="en-GB" sz="2600" b="1" dirty="0" smtClean="0"/>
              <a:t>M</a:t>
            </a:r>
            <a:r>
              <a:rPr lang="en-GB" sz="2600" dirty="0"/>
              <a:t>:   Well it is very frustrating, and also the fact that </a:t>
            </a:r>
            <a:r>
              <a:rPr lang="en-GB" sz="2600" b="1" dirty="0">
                <a:solidFill>
                  <a:schemeClr val="accent2"/>
                </a:solidFill>
              </a:rPr>
              <a:t>it is actually difficult for us to actually communicate</a:t>
            </a:r>
            <a:r>
              <a:rPr lang="en-GB" sz="2600" dirty="0"/>
              <a:t> with these consultants, they don’t want to talk to us..</a:t>
            </a:r>
          </a:p>
          <a:p>
            <a:pPr marL="0" indent="0">
              <a:buNone/>
            </a:pPr>
            <a:r>
              <a:rPr lang="en-GB" sz="2600" b="1" dirty="0"/>
              <a:t>F</a:t>
            </a:r>
            <a:r>
              <a:rPr lang="en-GB" sz="2600" dirty="0"/>
              <a:t>:   And they don’t want to talk to us until there is trouble, and </a:t>
            </a:r>
            <a:r>
              <a:rPr lang="en-GB" sz="2600" b="1" dirty="0">
                <a:solidFill>
                  <a:schemeClr val="accent2"/>
                </a:solidFill>
              </a:rPr>
              <a:t>then if there is trouble it all comes on our shoulders</a:t>
            </a:r>
            <a:r>
              <a:rPr lang="en-GB" sz="2600" dirty="0"/>
              <a:t>, so as soon as the shit hits the fan which it often does, we have to step in and cope with everything, but they haven’t been able to tell us anything all along because of confidentiality, it is ridiculous</a:t>
            </a:r>
            <a:r>
              <a:rPr lang="en-GB" sz="2600" dirty="0" smtClean="0"/>
              <a:t>. </a:t>
            </a:r>
            <a:endParaRPr lang="en-GB" sz="2600" dirty="0"/>
          </a:p>
          <a:p>
            <a:pPr marL="0" indent="0">
              <a:buNone/>
            </a:pPr>
            <a:r>
              <a:rPr lang="en-GB" sz="2600" b="1" dirty="0"/>
              <a:t>M</a:t>
            </a:r>
            <a:r>
              <a:rPr lang="en-GB" sz="2600" dirty="0"/>
              <a:t>:   We used to get, I mean for the first few years when he was younger, between his first and second episodes, we often used to go to the quarterly consultants meetings, but ..</a:t>
            </a:r>
          </a:p>
          <a:p>
            <a:pPr marL="0" indent="0">
              <a:buNone/>
            </a:pPr>
            <a:r>
              <a:rPr lang="en-GB" sz="2600" b="1" dirty="0"/>
              <a:t>F</a:t>
            </a:r>
            <a:r>
              <a:rPr lang="en-GB" sz="2600" dirty="0"/>
              <a:t>:    They were terrible, they have a piece of paper and they have got a lists of questions they have got to ask, and they asked us these questions</a:t>
            </a:r>
            <a:r>
              <a:rPr lang="en-GB" sz="2600" dirty="0" smtClean="0"/>
              <a:t>.</a:t>
            </a:r>
            <a:endParaRPr lang="en-GB" sz="2600" dirty="0"/>
          </a:p>
          <a:p>
            <a:pPr marL="0" indent="0" algn="r">
              <a:buNone/>
            </a:pPr>
            <a:r>
              <a:rPr lang="en-GB" sz="2600" b="1" dirty="0"/>
              <a:t>(NR 20)</a:t>
            </a:r>
            <a:endParaRPr lang="en-GB" sz="2600" b="1" dirty="0"/>
          </a:p>
        </p:txBody>
      </p:sp>
      <p:sp>
        <p:nvSpPr>
          <p:cNvPr id="2" name="TextBox 1"/>
          <p:cNvSpPr txBox="1"/>
          <p:nvPr/>
        </p:nvSpPr>
        <p:spPr>
          <a:xfrm>
            <a:off x="529389" y="301984"/>
            <a:ext cx="10058400"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 Communicating with </a:t>
            </a:r>
            <a:r>
              <a:rPr lang="en-GB" sz="3200" b="1" dirty="0" smtClean="0">
                <a:solidFill>
                  <a:schemeClr val="accent2"/>
                </a:solidFill>
              </a:rPr>
              <a:t>doctors</a:t>
            </a:r>
            <a:endParaRPr lang="en-GB" sz="3200" b="1" dirty="0">
              <a:solidFill>
                <a:schemeClr val="accent2"/>
              </a:solidFill>
            </a:endParaRPr>
          </a:p>
        </p:txBody>
      </p:sp>
    </p:spTree>
    <p:extLst>
      <p:ext uri="{BB962C8B-B14F-4D97-AF65-F5344CB8AC3E}">
        <p14:creationId xmlns:p14="http://schemas.microsoft.com/office/powerpoint/2010/main" val="99766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2" y="1238623"/>
            <a:ext cx="10658937" cy="4500423"/>
          </a:xfrm>
        </p:spPr>
        <p:txBody>
          <a:bodyPr>
            <a:noAutofit/>
          </a:bodyPr>
          <a:lstStyle/>
          <a:p>
            <a:pPr marL="0" indent="0">
              <a:buNone/>
            </a:pPr>
            <a:r>
              <a:rPr lang="en-GB" b="1" dirty="0" smtClean="0"/>
              <a:t>F -</a:t>
            </a:r>
            <a:r>
              <a:rPr lang="en-GB" dirty="0" smtClean="0"/>
              <a:t> I </a:t>
            </a:r>
            <a:r>
              <a:rPr lang="en-GB" dirty="0"/>
              <a:t>think the weakness would probably be that there’s </a:t>
            </a:r>
            <a:r>
              <a:rPr lang="en-GB" b="1" dirty="0">
                <a:solidFill>
                  <a:schemeClr val="accent2"/>
                </a:solidFill>
              </a:rPr>
              <a:t>hardly any communication between hospitals and the nearest relative</a:t>
            </a:r>
            <a:r>
              <a:rPr lang="en-GB" dirty="0"/>
              <a:t>, you have to chase any bit of information about your relative. </a:t>
            </a:r>
            <a:endParaRPr lang="en-GB" dirty="0" smtClean="0"/>
          </a:p>
          <a:p>
            <a:pPr marL="0" indent="0">
              <a:buNone/>
            </a:pPr>
            <a:r>
              <a:rPr lang="en-GB" b="1" dirty="0"/>
              <a:t>F - </a:t>
            </a:r>
            <a:r>
              <a:rPr lang="en-GB" dirty="0" smtClean="0"/>
              <a:t>So </a:t>
            </a:r>
            <a:r>
              <a:rPr lang="en-GB" dirty="0"/>
              <a:t>you have to chase the doctors, you have to chase the people that are on the wards, so I think that’s a weakness of it, I think it could be a lot better in terms of communication because if you’re the closest relative and you’re expected to make informed decisions about your relative and how ill they are you need to know how ill they are and it was only recently that a doctor gave me a diagnosis of her and she’s been ill for four years. </a:t>
            </a:r>
            <a:endParaRPr lang="en-GB" dirty="0" smtClean="0"/>
          </a:p>
          <a:p>
            <a:pPr marL="0" indent="0">
              <a:buNone/>
            </a:pPr>
            <a:r>
              <a:rPr lang="en-GB" b="1" dirty="0"/>
              <a:t>F - </a:t>
            </a:r>
            <a:r>
              <a:rPr lang="en-GB" dirty="0" smtClean="0"/>
              <a:t>So </a:t>
            </a:r>
            <a:r>
              <a:rPr lang="en-GB" dirty="0"/>
              <a:t>I think that’s definitely something that could be </a:t>
            </a:r>
            <a:r>
              <a:rPr lang="en-GB" dirty="0" smtClean="0"/>
              <a:t>improved</a:t>
            </a:r>
            <a:r>
              <a:rPr lang="en-GB" dirty="0"/>
              <a:t> </a:t>
            </a:r>
            <a:r>
              <a:rPr lang="en-GB" b="1" dirty="0" smtClean="0"/>
              <a:t>(NR3).</a:t>
            </a:r>
          </a:p>
          <a:p>
            <a:endParaRPr lang="en-GB" dirty="0"/>
          </a:p>
        </p:txBody>
      </p:sp>
      <p:sp>
        <p:nvSpPr>
          <p:cNvPr id="8" name="TextBox 7"/>
          <p:cNvSpPr txBox="1"/>
          <p:nvPr/>
        </p:nvSpPr>
        <p:spPr>
          <a:xfrm>
            <a:off x="465222" y="429258"/>
            <a:ext cx="10658937"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a:t>
            </a:r>
            <a:r>
              <a:rPr lang="en-GB" sz="3200" b="1" dirty="0" smtClean="0">
                <a:solidFill>
                  <a:schemeClr val="accent2"/>
                </a:solidFill>
              </a:rPr>
              <a:t>– Communication from doctors &amp; wards</a:t>
            </a:r>
          </a:p>
        </p:txBody>
      </p:sp>
    </p:spTree>
    <p:extLst>
      <p:ext uri="{BB962C8B-B14F-4D97-AF65-F5344CB8AC3E}">
        <p14:creationId xmlns:p14="http://schemas.microsoft.com/office/powerpoint/2010/main" val="340591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2" y="1547450"/>
            <a:ext cx="10658937" cy="2254529"/>
          </a:xfrm>
        </p:spPr>
        <p:txBody>
          <a:bodyPr>
            <a:noAutofit/>
          </a:bodyPr>
          <a:lstStyle/>
          <a:p>
            <a:pPr marL="0" indent="0" algn="just">
              <a:buNone/>
            </a:pPr>
            <a:r>
              <a:rPr lang="en-GB" b="1" dirty="0" smtClean="0"/>
              <a:t>F </a:t>
            </a:r>
            <a:r>
              <a:rPr lang="en-GB" b="1" dirty="0"/>
              <a:t>- </a:t>
            </a:r>
            <a:r>
              <a:rPr lang="en-GB" dirty="0" smtClean="0"/>
              <a:t>But </a:t>
            </a:r>
            <a:r>
              <a:rPr lang="en-GB" dirty="0"/>
              <a:t>if I'm the nearest relative of somebody who hadn’t been in this situation before, and given that </a:t>
            </a:r>
            <a:r>
              <a:rPr lang="en-GB" dirty="0" smtClean="0"/>
              <a:t>[hospital named] </a:t>
            </a:r>
            <a:r>
              <a:rPr lang="en-GB" dirty="0"/>
              <a:t>are pretty awful about communicating and explaining to people and working with nearest relatives, then </a:t>
            </a:r>
            <a:r>
              <a:rPr lang="en-GB" dirty="0" smtClean="0"/>
              <a:t>I - </a:t>
            </a:r>
            <a:r>
              <a:rPr lang="en-GB" b="1" dirty="0">
                <a:solidFill>
                  <a:schemeClr val="accent2"/>
                </a:solidFill>
              </a:rPr>
              <a:t>I don't know what they would do because they wouldn’t know what their rights are, they wouldn’t know how to interact with </a:t>
            </a:r>
            <a:r>
              <a:rPr lang="en-GB" b="1" dirty="0" smtClean="0">
                <a:solidFill>
                  <a:schemeClr val="accent2"/>
                </a:solidFill>
              </a:rPr>
              <a:t>people </a:t>
            </a:r>
            <a:r>
              <a:rPr lang="en-GB" b="1" dirty="0" smtClean="0"/>
              <a:t>(NR19)</a:t>
            </a:r>
            <a:endParaRPr lang="en-GB" b="1" dirty="0"/>
          </a:p>
          <a:p>
            <a:pPr algn="just"/>
            <a:endParaRPr lang="en-GB" dirty="0"/>
          </a:p>
        </p:txBody>
      </p:sp>
      <p:sp>
        <p:nvSpPr>
          <p:cNvPr id="8" name="TextBox 7"/>
          <p:cNvSpPr txBox="1"/>
          <p:nvPr/>
        </p:nvSpPr>
        <p:spPr>
          <a:xfrm>
            <a:off x="465222" y="425086"/>
            <a:ext cx="10658937"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a:t>
            </a:r>
            <a:r>
              <a:rPr lang="en-GB" sz="3200" b="1" dirty="0" smtClean="0">
                <a:solidFill>
                  <a:schemeClr val="accent2"/>
                </a:solidFill>
              </a:rPr>
              <a:t>– Communication from doctors &amp; wards</a:t>
            </a:r>
          </a:p>
        </p:txBody>
      </p:sp>
    </p:spTree>
    <p:extLst>
      <p:ext uri="{BB962C8B-B14F-4D97-AF65-F5344CB8AC3E}">
        <p14:creationId xmlns:p14="http://schemas.microsoft.com/office/powerpoint/2010/main" val="386408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9494" y="1530549"/>
            <a:ext cx="10481432" cy="4351338"/>
          </a:xfrm>
        </p:spPr>
        <p:txBody>
          <a:bodyPr>
            <a:noAutofit/>
          </a:bodyPr>
          <a:lstStyle/>
          <a:p>
            <a:pPr marL="0" indent="0" algn="just">
              <a:buNone/>
            </a:pPr>
            <a:r>
              <a:rPr lang="en-GB" b="1" dirty="0" smtClean="0"/>
              <a:t>F</a:t>
            </a:r>
            <a:r>
              <a:rPr lang="en-GB" b="1" dirty="0"/>
              <a:t>:  </a:t>
            </a:r>
            <a:r>
              <a:rPr lang="en-GB" dirty="0"/>
              <a:t>And the letter was very heavily worded </a:t>
            </a:r>
            <a:r>
              <a:rPr lang="en-GB" dirty="0" smtClean="0"/>
              <a:t>… that </a:t>
            </a:r>
            <a:r>
              <a:rPr lang="en-GB" dirty="0"/>
              <a:t>your nearest relative can appeal against this.  And that was a bit hard on me as well, because it was like </a:t>
            </a:r>
            <a:r>
              <a:rPr lang="en-GB" dirty="0" smtClean="0"/>
              <a:t>[patient name] </a:t>
            </a:r>
            <a:r>
              <a:rPr lang="en-GB" dirty="0"/>
              <a:t>was saying, look mum, </a:t>
            </a:r>
            <a:r>
              <a:rPr lang="en-GB" b="1" dirty="0">
                <a:solidFill>
                  <a:schemeClr val="accent2"/>
                </a:solidFill>
              </a:rPr>
              <a:t>this letter that he received and it was just quite strongly worded saying that your nearest relative could appeal, so that was quite </a:t>
            </a:r>
            <a:r>
              <a:rPr lang="en-GB" b="1" dirty="0" smtClean="0">
                <a:solidFill>
                  <a:schemeClr val="accent2"/>
                </a:solidFill>
              </a:rPr>
              <a:t>hard</a:t>
            </a:r>
            <a:r>
              <a:rPr lang="en-GB" b="1" dirty="0">
                <a:solidFill>
                  <a:schemeClr val="accent2"/>
                </a:solidFill>
              </a:rPr>
              <a:t> </a:t>
            </a:r>
            <a:r>
              <a:rPr lang="en-GB" dirty="0" smtClean="0"/>
              <a:t>…</a:t>
            </a:r>
            <a:r>
              <a:rPr lang="en-GB" b="1" dirty="0" smtClean="0"/>
              <a:t>(NR2)</a:t>
            </a:r>
          </a:p>
          <a:p>
            <a:pPr marL="0" indent="0" algn="just">
              <a:buNone/>
            </a:pPr>
            <a:endParaRPr lang="en-GB" b="1" dirty="0"/>
          </a:p>
          <a:p>
            <a:pPr marL="0" indent="0" algn="just">
              <a:buNone/>
            </a:pPr>
            <a:r>
              <a:rPr lang="en-GB" b="1" dirty="0"/>
              <a:t>F:  </a:t>
            </a:r>
            <a:r>
              <a:rPr lang="en-GB" b="1" dirty="0">
                <a:solidFill>
                  <a:schemeClr val="accent2"/>
                </a:solidFill>
              </a:rPr>
              <a:t>They send me stuff in the post after Aaron’s been discharged about what my rights are while he’s in </a:t>
            </a:r>
            <a:r>
              <a:rPr lang="en-GB" b="1" dirty="0" smtClean="0">
                <a:solidFill>
                  <a:schemeClr val="accent2"/>
                </a:solidFill>
              </a:rPr>
              <a:t>hospital</a:t>
            </a:r>
            <a:r>
              <a:rPr lang="en-GB" dirty="0" smtClean="0"/>
              <a:t>… </a:t>
            </a:r>
            <a:r>
              <a:rPr lang="en-GB" b="1" dirty="0"/>
              <a:t>(</a:t>
            </a:r>
            <a:r>
              <a:rPr lang="en-GB" b="1" dirty="0" smtClean="0"/>
              <a:t>NR19)</a:t>
            </a:r>
            <a:endParaRPr lang="en-GB" b="1" dirty="0"/>
          </a:p>
          <a:p>
            <a:pPr algn="just"/>
            <a:endParaRPr lang="en-GB" dirty="0"/>
          </a:p>
        </p:txBody>
      </p:sp>
      <p:sp>
        <p:nvSpPr>
          <p:cNvPr id="8" name="TextBox 7"/>
          <p:cNvSpPr txBox="1"/>
          <p:nvPr/>
        </p:nvSpPr>
        <p:spPr>
          <a:xfrm>
            <a:off x="539494" y="426222"/>
            <a:ext cx="10658937" cy="584775"/>
          </a:xfrm>
          <a:prstGeom prst="rect">
            <a:avLst/>
          </a:prstGeom>
          <a:noFill/>
        </p:spPr>
        <p:txBody>
          <a:bodyPr wrap="square" rtlCol="0">
            <a:spAutoFit/>
          </a:bodyPr>
          <a:lstStyle/>
          <a:p>
            <a:r>
              <a:rPr lang="en-GB" altLang="en-US" sz="3200" b="1" dirty="0">
                <a:solidFill>
                  <a:schemeClr val="accent2"/>
                </a:solidFill>
                <a:cs typeface="Arial" panose="020B0604020202020204" pitchFamily="34" charset="0"/>
              </a:rPr>
              <a:t>2.</a:t>
            </a:r>
            <a:r>
              <a:rPr lang="en-GB" sz="3200" b="1" dirty="0">
                <a:solidFill>
                  <a:schemeClr val="accent2"/>
                </a:solidFill>
              </a:rPr>
              <a:t> Emotional Distress </a:t>
            </a:r>
            <a:r>
              <a:rPr lang="en-GB" sz="3200" b="1" dirty="0" smtClean="0">
                <a:solidFill>
                  <a:schemeClr val="accent2"/>
                </a:solidFill>
              </a:rPr>
              <a:t>– communication in writing</a:t>
            </a:r>
            <a:endParaRPr lang="en-GB" sz="2000" b="1" dirty="0" smtClean="0">
              <a:solidFill>
                <a:schemeClr val="accent2"/>
              </a:solidFill>
            </a:endParaRPr>
          </a:p>
        </p:txBody>
      </p:sp>
    </p:spTree>
    <p:extLst>
      <p:ext uri="{BB962C8B-B14F-4D97-AF65-F5344CB8AC3E}">
        <p14:creationId xmlns:p14="http://schemas.microsoft.com/office/powerpoint/2010/main" val="242128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2771" y="1455449"/>
            <a:ext cx="10580661" cy="4945351"/>
          </a:xfrm>
        </p:spPr>
        <p:txBody>
          <a:bodyPr>
            <a:normAutofit/>
          </a:bodyPr>
          <a:lstStyle/>
          <a:p>
            <a:pPr marL="0" indent="0" algn="just">
              <a:lnSpc>
                <a:spcPct val="110000"/>
              </a:lnSpc>
              <a:buNone/>
            </a:pPr>
            <a:r>
              <a:rPr lang="en-GB" b="1" dirty="0" smtClean="0"/>
              <a:t>M: </a:t>
            </a:r>
            <a:r>
              <a:rPr lang="en-GB" dirty="0" smtClean="0"/>
              <a:t>It </a:t>
            </a:r>
            <a:r>
              <a:rPr lang="en-GB" dirty="0"/>
              <a:t>was partly because we didn’t want them taking him from here because we had had previous incidents </a:t>
            </a:r>
            <a:r>
              <a:rPr lang="en-GB" dirty="0" smtClean="0"/>
              <a:t>where… </a:t>
            </a:r>
            <a:r>
              <a:rPr lang="en-GB" dirty="0"/>
              <a:t>they had involved the police and the handcuffs and </a:t>
            </a:r>
            <a:r>
              <a:rPr lang="en-GB" b="1" dirty="0">
                <a:solidFill>
                  <a:schemeClr val="accent5"/>
                </a:solidFill>
              </a:rPr>
              <a:t>absolutely horrendous, I mean so horrendous that the early </a:t>
            </a:r>
            <a:r>
              <a:rPr lang="en-GB" b="1" dirty="0" smtClean="0">
                <a:solidFill>
                  <a:schemeClr val="accent5"/>
                </a:solidFill>
              </a:rPr>
              <a:t>intervention </a:t>
            </a:r>
            <a:r>
              <a:rPr lang="en-GB" b="1" dirty="0">
                <a:solidFill>
                  <a:schemeClr val="accent5"/>
                </a:solidFill>
              </a:rPr>
              <a:t>chap who was responsible for him, he wanted to complain to the police</a:t>
            </a:r>
            <a:r>
              <a:rPr lang="en-GB" dirty="0"/>
              <a:t>. He never did, did he? I mean the handled it so, so badly, so we weren’t prepared for that to </a:t>
            </a:r>
            <a:r>
              <a:rPr lang="en-GB" dirty="0" smtClean="0"/>
              <a:t>happen. We </a:t>
            </a:r>
            <a:r>
              <a:rPr lang="en-GB" dirty="0"/>
              <a:t>were adamant he couldn’t be taken from </a:t>
            </a:r>
            <a:r>
              <a:rPr lang="en-GB" dirty="0" smtClean="0"/>
              <a:t>here </a:t>
            </a:r>
            <a:r>
              <a:rPr lang="en-GB" b="1" dirty="0" smtClean="0"/>
              <a:t>(NR 20)</a:t>
            </a:r>
          </a:p>
        </p:txBody>
      </p:sp>
      <p:sp>
        <p:nvSpPr>
          <p:cNvPr id="8" name="TextBox 7"/>
          <p:cNvSpPr txBox="1"/>
          <p:nvPr/>
        </p:nvSpPr>
        <p:spPr>
          <a:xfrm>
            <a:off x="632771" y="517748"/>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home</a:t>
            </a:r>
            <a:endParaRPr lang="en-GB" sz="3200" dirty="0">
              <a:solidFill>
                <a:schemeClr val="accent5"/>
              </a:solidFill>
            </a:endParaRPr>
          </a:p>
        </p:txBody>
      </p:sp>
    </p:spTree>
    <p:extLst>
      <p:ext uri="{BB962C8B-B14F-4D97-AF65-F5344CB8AC3E}">
        <p14:creationId xmlns:p14="http://schemas.microsoft.com/office/powerpoint/2010/main" val="3882953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2770" y="1295028"/>
            <a:ext cx="10965671" cy="5426614"/>
          </a:xfrm>
        </p:spPr>
        <p:txBody>
          <a:bodyPr>
            <a:normAutofit/>
          </a:bodyPr>
          <a:lstStyle/>
          <a:p>
            <a:pPr marL="0" indent="0">
              <a:buNone/>
            </a:pPr>
            <a:r>
              <a:rPr lang="en-GB" dirty="0" smtClean="0"/>
              <a:t>The </a:t>
            </a:r>
            <a:r>
              <a:rPr lang="en-GB" dirty="0"/>
              <a:t>worst bits was when he was … he was taken </a:t>
            </a:r>
            <a:r>
              <a:rPr lang="en-GB" dirty="0" smtClean="0"/>
              <a:t>away</a:t>
            </a:r>
            <a:r>
              <a:rPr lang="en-GB" dirty="0"/>
              <a:t> </a:t>
            </a:r>
            <a:r>
              <a:rPr lang="en-GB" dirty="0" smtClean="0"/>
              <a:t>….’ </a:t>
            </a:r>
            <a:r>
              <a:rPr lang="en-GB" b="1" dirty="0" smtClean="0"/>
              <a:t>(</a:t>
            </a:r>
            <a:r>
              <a:rPr lang="en-GB" b="1" dirty="0" smtClean="0"/>
              <a:t>NR 1)</a:t>
            </a:r>
            <a:endParaRPr lang="en-GB" b="1" dirty="0"/>
          </a:p>
          <a:p>
            <a:pPr marL="0" indent="0">
              <a:buNone/>
            </a:pPr>
            <a:endParaRPr lang="en-GB" dirty="0"/>
          </a:p>
          <a:p>
            <a:pPr marL="0" indent="0">
              <a:buNone/>
            </a:pPr>
            <a:r>
              <a:rPr lang="en-GB" dirty="0" smtClean="0"/>
              <a:t>I think it was before the assessment because they arrived- </a:t>
            </a:r>
            <a:r>
              <a:rPr lang="en-GB" dirty="0" smtClean="0"/>
              <a:t>[patient name] </a:t>
            </a:r>
            <a:r>
              <a:rPr lang="en-GB" dirty="0" smtClean="0"/>
              <a:t>wasn’t up- </a:t>
            </a:r>
            <a:r>
              <a:rPr lang="en-GB" dirty="0" smtClean="0"/>
              <a:t>[he] </a:t>
            </a:r>
            <a:r>
              <a:rPr lang="en-GB" dirty="0" smtClean="0"/>
              <a:t>was still upstairs. So, because that’s one of the things that he says. You know? </a:t>
            </a:r>
            <a:endParaRPr lang="en-GB" dirty="0" smtClean="0"/>
          </a:p>
          <a:p>
            <a:pPr marL="0" indent="0">
              <a:buNone/>
            </a:pPr>
            <a:endParaRPr lang="en-GB" dirty="0"/>
          </a:p>
          <a:p>
            <a:pPr marL="0" indent="0">
              <a:buNone/>
            </a:pPr>
            <a:r>
              <a:rPr lang="en-GB" b="1" dirty="0" smtClean="0">
                <a:solidFill>
                  <a:schemeClr val="accent5"/>
                </a:solidFill>
              </a:rPr>
              <a:t>You </a:t>
            </a:r>
            <a:r>
              <a:rPr lang="en-GB" b="1" dirty="0" smtClean="0">
                <a:solidFill>
                  <a:schemeClr val="accent5"/>
                </a:solidFill>
              </a:rPr>
              <a:t>brought this whole team of people in to my house and I wasn’t even out of bed...</a:t>
            </a:r>
            <a:r>
              <a:rPr lang="en-GB" b="1" dirty="0">
                <a:solidFill>
                  <a:schemeClr val="accent5"/>
                </a:solidFill>
              </a:rPr>
              <a:t> </a:t>
            </a:r>
            <a:r>
              <a:rPr lang="en-GB" b="1" dirty="0" smtClean="0">
                <a:solidFill>
                  <a:schemeClr val="accent5"/>
                </a:solidFill>
              </a:rPr>
              <a:t>How could you do that? How could you do that to me? Of course I reacted like this so I was kind of like </a:t>
            </a:r>
            <a:r>
              <a:rPr lang="en-GB" b="1" dirty="0" smtClean="0"/>
              <a:t>(NR17).</a:t>
            </a:r>
          </a:p>
        </p:txBody>
      </p:sp>
      <p:sp>
        <p:nvSpPr>
          <p:cNvPr id="8" name="TextBox 7"/>
          <p:cNvSpPr txBox="1"/>
          <p:nvPr/>
        </p:nvSpPr>
        <p:spPr>
          <a:xfrm>
            <a:off x="632771" y="309200"/>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home</a:t>
            </a:r>
            <a:endParaRPr lang="en-GB" sz="3200" dirty="0">
              <a:solidFill>
                <a:schemeClr val="accent5"/>
              </a:solidFill>
            </a:endParaRPr>
          </a:p>
        </p:txBody>
      </p:sp>
    </p:spTree>
    <p:extLst>
      <p:ext uri="{BB962C8B-B14F-4D97-AF65-F5344CB8AC3E}">
        <p14:creationId xmlns:p14="http://schemas.microsoft.com/office/powerpoint/2010/main" val="315334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solidFill>
                <a:latin typeface="+mn-lt"/>
              </a:rPr>
              <a:t>Introduction</a:t>
            </a:r>
            <a:endParaRPr lang="en-GB" b="1" dirty="0">
              <a:solidFill>
                <a:schemeClr val="accent5"/>
              </a:solidFill>
              <a:latin typeface="+mn-lt"/>
            </a:endParaRPr>
          </a:p>
        </p:txBody>
      </p:sp>
      <p:sp>
        <p:nvSpPr>
          <p:cNvPr id="3" name="Content Placeholder 2"/>
          <p:cNvSpPr>
            <a:spLocks noGrp="1"/>
          </p:cNvSpPr>
          <p:nvPr>
            <p:ph idx="1"/>
          </p:nvPr>
        </p:nvSpPr>
        <p:spPr>
          <a:xfrm>
            <a:off x="838200" y="1423691"/>
            <a:ext cx="10515600" cy="4936916"/>
          </a:xfrm>
        </p:spPr>
        <p:txBody>
          <a:bodyPr>
            <a:normAutofit/>
          </a:bodyPr>
          <a:lstStyle/>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This presentation will give an overview of a research project exploring the </a:t>
            </a:r>
            <a:r>
              <a:rPr lang="en-US" dirty="0" smtClean="0">
                <a:latin typeface="Tahoma" panose="020B0604030504040204" pitchFamily="34" charset="0"/>
                <a:ea typeface="Tahoma" panose="020B0604030504040204" pitchFamily="34" charset="0"/>
                <a:cs typeface="Tahoma" panose="020B0604030504040204" pitchFamily="34" charset="0"/>
              </a:rPr>
              <a:t>experiences of Nearest Relatives and the implications for mental health practitioners &amp; law reform.</a:t>
            </a:r>
          </a:p>
          <a:p>
            <a:pPr marL="0" indent="0">
              <a:buNone/>
            </a:pPr>
            <a:r>
              <a:rPr lang="en-GB" dirty="0" smtClean="0">
                <a:latin typeface="Tahoma" panose="020B0604030504040204" pitchFamily="34" charset="0"/>
                <a:ea typeface="Tahoma" panose="020B0604030504040204" pitchFamily="34" charset="0"/>
                <a:cs typeface="Tahoma" panose="020B0604030504040204" pitchFamily="34" charset="0"/>
              </a:rPr>
              <a:t>We will focus on:</a:t>
            </a:r>
          </a:p>
          <a:p>
            <a:pPr marL="0" indent="0">
              <a:buNone/>
            </a:pPr>
            <a:endParaRPr lang="en-GB" dirty="0" smtClean="0">
              <a:latin typeface="Tahoma" panose="020B0604030504040204" pitchFamily="34" charset="0"/>
              <a:ea typeface="Tahoma" panose="020B0604030504040204" pitchFamily="34" charset="0"/>
              <a:cs typeface="Tahoma" panose="020B0604030504040204" pitchFamily="34" charset="0"/>
            </a:endParaRPr>
          </a:p>
          <a:p>
            <a:pPr lvl="1"/>
            <a:r>
              <a:rPr lang="en-GB" sz="2800" dirty="0" smtClean="0">
                <a:latin typeface="Tahoma" panose="020B0604030504040204" pitchFamily="34" charset="0"/>
                <a:ea typeface="Tahoma" panose="020B0604030504040204" pitchFamily="34" charset="0"/>
                <a:cs typeface="Tahoma" panose="020B0604030504040204" pitchFamily="34" charset="0"/>
              </a:rPr>
              <a:t>Context</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Research design</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Emerging research findings</a:t>
            </a:r>
          </a:p>
          <a:p>
            <a:pPr lvl="1"/>
            <a:r>
              <a:rPr lang="en-GB" sz="2800" dirty="0" smtClean="0">
                <a:latin typeface="Tahoma" panose="020B0604030504040204" pitchFamily="34" charset="0"/>
                <a:ea typeface="Tahoma" panose="020B0604030504040204" pitchFamily="34" charset="0"/>
                <a:cs typeface="Tahoma" panose="020B0604030504040204" pitchFamily="34" charset="0"/>
              </a:rPr>
              <a:t>Implications for law reform</a:t>
            </a:r>
          </a:p>
          <a:p>
            <a:pPr marL="0" indent="0">
              <a:lnSpc>
                <a:spcPct val="100000"/>
              </a:lnSpc>
              <a:spcBef>
                <a:spcPts val="0"/>
              </a:spcBef>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age result for int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675" y="2883877"/>
            <a:ext cx="3417460" cy="336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044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179" y="1128373"/>
            <a:ext cx="11244624" cy="4351338"/>
          </a:xfrm>
        </p:spPr>
        <p:txBody>
          <a:bodyPr>
            <a:noAutofit/>
          </a:bodyPr>
          <a:lstStyle/>
          <a:p>
            <a:pPr marL="0" indent="0" algn="just">
              <a:lnSpc>
                <a:spcPct val="100000"/>
              </a:lnSpc>
              <a:buNone/>
            </a:pPr>
            <a:r>
              <a:rPr lang="en-GB" b="1" dirty="0" smtClean="0"/>
              <a:t>F: </a:t>
            </a:r>
            <a:r>
              <a:rPr lang="en-GB" dirty="0" smtClean="0"/>
              <a:t>Yes</a:t>
            </a:r>
            <a:r>
              <a:rPr lang="en-GB" dirty="0"/>
              <a:t>.  So last year she was ill and </a:t>
            </a:r>
            <a:r>
              <a:rPr lang="en-GB" b="1" dirty="0">
                <a:solidFill>
                  <a:schemeClr val="accent5"/>
                </a:solidFill>
              </a:rPr>
              <a:t>she came into my work </a:t>
            </a:r>
            <a:r>
              <a:rPr lang="en-GB" dirty="0"/>
              <a:t>when I was at work having taken an overdose, expressing that she wanted to kill herself.  So the paramedics came out and then they took her to hospital and then she was assessed in the hospital and they decided to send her home and then two days later she did the same thing and they assessed her and then they decided to send her home and I think then she was assessed two days after that and then they decided to section her</a:t>
            </a:r>
            <a:r>
              <a:rPr lang="en-GB" dirty="0" smtClean="0"/>
              <a:t>. </a:t>
            </a:r>
            <a:r>
              <a:rPr lang="en-GB" b="1" dirty="0" smtClean="0"/>
              <a:t>(NR 3)</a:t>
            </a:r>
          </a:p>
          <a:p>
            <a:pPr marL="0" indent="0" algn="just">
              <a:lnSpc>
                <a:spcPct val="100000"/>
              </a:lnSpc>
              <a:buNone/>
            </a:pPr>
            <a:endParaRPr lang="en-GB" sz="1200" b="1" dirty="0"/>
          </a:p>
          <a:p>
            <a:pPr marL="0" indent="0">
              <a:lnSpc>
                <a:spcPct val="120000"/>
              </a:lnSpc>
              <a:buNone/>
            </a:pPr>
            <a:r>
              <a:rPr lang="en-GB" b="1" dirty="0"/>
              <a:t>F</a:t>
            </a:r>
            <a:r>
              <a:rPr lang="en-GB" dirty="0"/>
              <a:t>:  </a:t>
            </a:r>
            <a:r>
              <a:rPr lang="en-GB" b="1" dirty="0">
                <a:solidFill>
                  <a:schemeClr val="accent5"/>
                </a:solidFill>
              </a:rPr>
              <a:t>So I've been really fortunate in that my employer’s been really supportive </a:t>
            </a:r>
            <a:r>
              <a:rPr lang="en-GB" dirty="0"/>
              <a:t>in allowing me to work from home or take time to go to his care coordination meetings, his ward round meetings, all of that sort of stuff</a:t>
            </a:r>
            <a:r>
              <a:rPr lang="en-GB" b="1" dirty="0" smtClean="0"/>
              <a:t>.(NR 17)</a:t>
            </a:r>
            <a:endParaRPr lang="en-GB" b="1" dirty="0"/>
          </a:p>
          <a:p>
            <a:pPr>
              <a:lnSpc>
                <a:spcPct val="150000"/>
              </a:lnSpc>
            </a:pPr>
            <a:endParaRPr lang="en-GB" dirty="0"/>
          </a:p>
        </p:txBody>
      </p:sp>
      <p:sp>
        <p:nvSpPr>
          <p:cNvPr id="8" name="TextBox 7"/>
          <p:cNvSpPr txBox="1"/>
          <p:nvPr/>
        </p:nvSpPr>
        <p:spPr>
          <a:xfrm>
            <a:off x="449179" y="367134"/>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work</a:t>
            </a:r>
            <a:endParaRPr lang="en-GB" sz="3200" dirty="0">
              <a:solidFill>
                <a:schemeClr val="accent5"/>
              </a:solidFill>
            </a:endParaRPr>
          </a:p>
        </p:txBody>
      </p:sp>
    </p:spTree>
    <p:extLst>
      <p:ext uri="{BB962C8B-B14F-4D97-AF65-F5344CB8AC3E}">
        <p14:creationId xmlns:p14="http://schemas.microsoft.com/office/powerpoint/2010/main" val="460193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560" y="1174029"/>
            <a:ext cx="10750145" cy="1948011"/>
          </a:xfrm>
        </p:spPr>
        <p:txBody>
          <a:bodyPr>
            <a:noAutofit/>
          </a:bodyPr>
          <a:lstStyle/>
          <a:p>
            <a:pPr marL="0" indent="0" algn="just">
              <a:buNone/>
            </a:pPr>
            <a:r>
              <a:rPr lang="en-GB" b="1" dirty="0" smtClean="0"/>
              <a:t>F - </a:t>
            </a:r>
            <a:r>
              <a:rPr lang="en-GB" dirty="0" smtClean="0"/>
              <a:t>About 25 days ago they said that they would be taking him. I've gone to work; they came; they asked him if he would come with them. He said, why? I haven't done anything wrong. They said, well, we need you to come with us. He said, well, all right. They said if you don’t we’re going to make you come with us. He said, well</a:t>
            </a:r>
            <a:r>
              <a:rPr lang="en-GB" b="1" dirty="0" smtClean="0">
                <a:solidFill>
                  <a:schemeClr val="accent5"/>
                </a:solidFill>
              </a:rPr>
              <a:t>, let me see my cats first and as he sort of turned to feed his cats, they put him in a hold and frog marched him down the street to whatever transport was awaiting to take him out- off there </a:t>
            </a:r>
            <a:r>
              <a:rPr lang="en-GB" b="1" dirty="0" smtClean="0"/>
              <a:t>(NR 6).</a:t>
            </a:r>
          </a:p>
          <a:p>
            <a:pPr marL="0" indent="0" algn="just">
              <a:buNone/>
            </a:pPr>
            <a:endParaRPr lang="en-GB" dirty="0"/>
          </a:p>
          <a:p>
            <a:pPr marL="0" indent="0" algn="just">
              <a:buNone/>
            </a:pPr>
            <a:r>
              <a:rPr lang="en-GB" b="1" dirty="0" smtClean="0"/>
              <a:t>M</a:t>
            </a:r>
            <a:r>
              <a:rPr lang="en-GB" b="1" dirty="0"/>
              <a:t> </a:t>
            </a:r>
            <a:r>
              <a:rPr lang="en-GB" dirty="0" smtClean="0"/>
              <a:t>- </a:t>
            </a:r>
            <a:r>
              <a:rPr lang="en-GB" b="1" dirty="0" smtClean="0">
                <a:solidFill>
                  <a:schemeClr val="accent5"/>
                </a:solidFill>
              </a:rPr>
              <a:t>It’s no good telling me go for nice, long walks </a:t>
            </a:r>
            <a:r>
              <a:rPr lang="en-GB" dirty="0" smtClean="0"/>
              <a:t>and stuff and get other activities going because I'm focused- 53 years on, I'm focused on my wife; my love- my life is my wife. Are you with me? </a:t>
            </a:r>
            <a:r>
              <a:rPr lang="en-GB" b="1" dirty="0" smtClean="0"/>
              <a:t>(NR14)</a:t>
            </a:r>
          </a:p>
          <a:p>
            <a:pPr marL="0" indent="0" algn="just">
              <a:buNone/>
            </a:pPr>
            <a:endParaRPr lang="en-GB" dirty="0"/>
          </a:p>
        </p:txBody>
      </p:sp>
      <p:sp>
        <p:nvSpPr>
          <p:cNvPr id="8" name="TextBox 7"/>
          <p:cNvSpPr txBox="1"/>
          <p:nvPr/>
        </p:nvSpPr>
        <p:spPr>
          <a:xfrm>
            <a:off x="552560" y="303527"/>
            <a:ext cx="9111916" cy="584775"/>
          </a:xfrm>
          <a:prstGeom prst="rect">
            <a:avLst/>
          </a:prstGeom>
          <a:noFill/>
        </p:spPr>
        <p:txBody>
          <a:bodyPr wrap="square" rtlCol="0">
            <a:spAutoFit/>
          </a:bodyPr>
          <a:lstStyle/>
          <a:p>
            <a:r>
              <a:rPr lang="en-GB" sz="3200" b="1" dirty="0">
                <a:solidFill>
                  <a:schemeClr val="accent5"/>
                </a:solidFill>
              </a:rPr>
              <a:t>3.Emotional Distress – invasion of </a:t>
            </a:r>
            <a:r>
              <a:rPr lang="en-GB" sz="3200" b="1" dirty="0" smtClean="0">
                <a:solidFill>
                  <a:schemeClr val="accent5"/>
                </a:solidFill>
              </a:rPr>
              <a:t>lifestyle</a:t>
            </a:r>
            <a:endParaRPr lang="en-GB" sz="3200" dirty="0">
              <a:solidFill>
                <a:schemeClr val="accent5"/>
              </a:solidFill>
            </a:endParaRPr>
          </a:p>
        </p:txBody>
      </p:sp>
    </p:spTree>
    <p:extLst>
      <p:ext uri="{BB962C8B-B14F-4D97-AF65-F5344CB8AC3E}">
        <p14:creationId xmlns:p14="http://schemas.microsoft.com/office/powerpoint/2010/main" val="404746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1526" y="895183"/>
            <a:ext cx="10515600" cy="4351338"/>
          </a:xfrm>
        </p:spPr>
        <p:txBody>
          <a:bodyPr>
            <a:noAutofit/>
          </a:bodyPr>
          <a:lstStyle/>
          <a:p>
            <a:pPr marL="0" indent="0">
              <a:buNone/>
            </a:pPr>
            <a:r>
              <a:rPr lang="en-GB" sz="4400" b="1" dirty="0" smtClean="0"/>
              <a:t>Summary</a:t>
            </a:r>
          </a:p>
          <a:p>
            <a:pPr marL="0" indent="0">
              <a:buNone/>
            </a:pPr>
            <a:r>
              <a:rPr lang="en-GB" dirty="0" smtClean="0"/>
              <a:t>Explored the literature in relation to family burden.</a:t>
            </a:r>
            <a:endParaRPr lang="en-GB" dirty="0"/>
          </a:p>
          <a:p>
            <a:pPr marL="0" indent="0">
              <a:buNone/>
            </a:pPr>
            <a:r>
              <a:rPr lang="en-GB" altLang="en-US" b="1" dirty="0" smtClean="0">
                <a:solidFill>
                  <a:schemeClr val="accent2"/>
                </a:solidFill>
              </a:rPr>
              <a:t>Consider a number of factors</a:t>
            </a:r>
            <a:r>
              <a:rPr lang="en-GB" altLang="en-US" dirty="0" smtClean="0">
                <a:solidFill>
                  <a:schemeClr val="accent2"/>
                </a:solidFill>
              </a:rPr>
              <a:t>:</a:t>
            </a:r>
            <a:endParaRPr lang="en-GB" b="1" dirty="0" smtClean="0"/>
          </a:p>
          <a:p>
            <a:r>
              <a:rPr lang="en-GB" dirty="0" smtClean="0"/>
              <a:t>Responsibility: </a:t>
            </a:r>
            <a:r>
              <a:rPr lang="en-GB" b="1" dirty="0" smtClean="0"/>
              <a:t>(a) </a:t>
            </a:r>
            <a:r>
              <a:rPr lang="en-GB" dirty="0" smtClean="0"/>
              <a:t>Positive</a:t>
            </a:r>
            <a:r>
              <a:rPr lang="en-GB" b="1" dirty="0" smtClean="0"/>
              <a:t> (b) </a:t>
            </a:r>
            <a:r>
              <a:rPr lang="en-GB" dirty="0" smtClean="0"/>
              <a:t>not the right choice </a:t>
            </a:r>
            <a:r>
              <a:rPr lang="en-GB" b="1" dirty="0" smtClean="0"/>
              <a:t>(c) </a:t>
            </a:r>
            <a:r>
              <a:rPr lang="en-GB" dirty="0" smtClean="0"/>
              <a:t>not explained </a:t>
            </a:r>
            <a:r>
              <a:rPr lang="en-GB" b="1" dirty="0" smtClean="0"/>
              <a:t>(d) </a:t>
            </a:r>
            <a:r>
              <a:rPr lang="en-GB" dirty="0"/>
              <a:t>support for nearest relatives</a:t>
            </a:r>
            <a:endParaRPr lang="en-GB" u="sng" dirty="0"/>
          </a:p>
          <a:p>
            <a:r>
              <a:rPr lang="en-GB" dirty="0" smtClean="0"/>
              <a:t>Emotional </a:t>
            </a:r>
            <a:r>
              <a:rPr lang="en-GB" dirty="0" smtClean="0"/>
              <a:t>Distress (Communication) : </a:t>
            </a:r>
            <a:r>
              <a:rPr lang="en-GB" b="1" dirty="0" smtClean="0"/>
              <a:t>(a) </a:t>
            </a:r>
            <a:r>
              <a:rPr lang="en-GB" dirty="0" smtClean="0"/>
              <a:t>communicating with doctors</a:t>
            </a:r>
            <a:r>
              <a:rPr lang="en-GB" b="1" dirty="0" smtClean="0"/>
              <a:t> (b)</a:t>
            </a:r>
            <a:r>
              <a:rPr lang="en-GB" b="1" dirty="0" smtClean="0">
                <a:solidFill>
                  <a:schemeClr val="accent2"/>
                </a:solidFill>
              </a:rPr>
              <a:t> </a:t>
            </a:r>
            <a:r>
              <a:rPr lang="en-GB" dirty="0" smtClean="0"/>
              <a:t>Communication from doctors &amp; wards </a:t>
            </a:r>
            <a:r>
              <a:rPr lang="en-GB" b="1" dirty="0" smtClean="0"/>
              <a:t>(c) </a:t>
            </a:r>
            <a:r>
              <a:rPr lang="en-GB" dirty="0" smtClean="0"/>
              <a:t>communication in writing</a:t>
            </a:r>
            <a:endParaRPr lang="en-GB" b="1" dirty="0"/>
          </a:p>
          <a:p>
            <a:r>
              <a:rPr lang="en-GB" dirty="0"/>
              <a:t>Emotional </a:t>
            </a:r>
            <a:r>
              <a:rPr lang="en-GB" dirty="0" smtClean="0"/>
              <a:t>Distress (privacy): </a:t>
            </a:r>
            <a:r>
              <a:rPr lang="en-GB" b="1" dirty="0" smtClean="0"/>
              <a:t>(a) </a:t>
            </a:r>
            <a:r>
              <a:rPr lang="en-GB" dirty="0" smtClean="0"/>
              <a:t>invasion of my home </a:t>
            </a:r>
            <a:r>
              <a:rPr lang="en-GB" b="1" dirty="0" smtClean="0"/>
              <a:t>(b) </a:t>
            </a:r>
            <a:r>
              <a:rPr lang="en-GB" dirty="0" smtClean="0"/>
              <a:t>invasion of my work </a:t>
            </a:r>
            <a:r>
              <a:rPr lang="en-GB" b="1" dirty="0" smtClean="0"/>
              <a:t>(c) </a:t>
            </a:r>
            <a:r>
              <a:rPr lang="en-GB" dirty="0" smtClean="0"/>
              <a:t>invasion of my</a:t>
            </a:r>
            <a:r>
              <a:rPr lang="en-GB" b="1" dirty="0" smtClean="0"/>
              <a:t> </a:t>
            </a:r>
            <a:r>
              <a:rPr lang="en-GB" dirty="0" smtClean="0"/>
              <a:t>lifestyle</a:t>
            </a:r>
            <a:endParaRPr lang="en-GB" dirty="0"/>
          </a:p>
        </p:txBody>
      </p:sp>
    </p:spTree>
    <p:extLst>
      <p:ext uri="{BB962C8B-B14F-4D97-AF65-F5344CB8AC3E}">
        <p14:creationId xmlns:p14="http://schemas.microsoft.com/office/powerpoint/2010/main" val="17822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4191"/>
            <a:ext cx="10515600" cy="5395142"/>
          </a:xfrm>
        </p:spPr>
        <p:txBody>
          <a:bodyPr>
            <a:normAutofit/>
          </a:bodyPr>
          <a:lstStyle/>
          <a:p>
            <a:pPr marL="0" indent="0">
              <a:buNone/>
            </a:pPr>
            <a:r>
              <a:rPr lang="en-GB" b="1" dirty="0" smtClean="0"/>
              <a:t>IMHA Review Recommendation 21 </a:t>
            </a:r>
            <a:r>
              <a:rPr lang="en-GB" dirty="0" smtClean="0"/>
              <a:t>- NPs </a:t>
            </a:r>
            <a:r>
              <a:rPr lang="en-GB" dirty="0"/>
              <a:t>should be given improved support, which could include courses provided by recovery colleges, support lines or online materials</a:t>
            </a:r>
            <a:r>
              <a:rPr lang="en-GB" dirty="0" smtClean="0"/>
              <a:t>.</a:t>
            </a:r>
          </a:p>
          <a:p>
            <a:pPr marL="0" indent="0">
              <a:buNone/>
            </a:pPr>
            <a:endParaRPr lang="en-GB" sz="1200" dirty="0"/>
          </a:p>
          <a:p>
            <a:r>
              <a:rPr lang="en-GB" dirty="0" smtClean="0"/>
              <a:t>Is this emotional support?</a:t>
            </a:r>
          </a:p>
          <a:p>
            <a:r>
              <a:rPr lang="en-GB" dirty="0" smtClean="0"/>
              <a:t>Legal literacy support?</a:t>
            </a:r>
          </a:p>
          <a:p>
            <a:endParaRPr lang="en-GB" sz="1200" dirty="0"/>
          </a:p>
          <a:p>
            <a:pPr marL="0" indent="0">
              <a:buNone/>
            </a:pPr>
            <a:r>
              <a:rPr lang="en-GB" b="1" dirty="0"/>
              <a:t>IMHA Review </a:t>
            </a:r>
            <a:r>
              <a:rPr lang="en-GB" b="1" dirty="0" smtClean="0"/>
              <a:t>Recommendation 13 - </a:t>
            </a:r>
            <a:r>
              <a:rPr lang="en-GB" dirty="0" smtClean="0"/>
              <a:t>Patients </a:t>
            </a:r>
            <a:r>
              <a:rPr lang="en-GB" dirty="0"/>
              <a:t>should be able to choose a new Nominated Person (NP) to replace the current Nearest Relative (NR) role under section 26 of the </a:t>
            </a:r>
            <a:r>
              <a:rPr lang="en-GB" dirty="0" smtClean="0"/>
              <a:t>MHA.</a:t>
            </a:r>
          </a:p>
          <a:p>
            <a:pPr marL="0" indent="0">
              <a:buNone/>
            </a:pPr>
            <a:endParaRPr lang="en-GB" dirty="0" smtClean="0"/>
          </a:p>
          <a:p>
            <a:r>
              <a:rPr lang="en-GB" dirty="0" smtClean="0"/>
              <a:t>The right for patients to choose &amp; the rights others to refuse to act?</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139718"/>
            <a:ext cx="2523067" cy="1682044"/>
          </a:xfrm>
          <a:prstGeom prst="rect">
            <a:avLst/>
          </a:prstGeom>
        </p:spPr>
      </p:pic>
      <p:sp>
        <p:nvSpPr>
          <p:cNvPr id="6" name="TextBox 5"/>
          <p:cNvSpPr txBox="1"/>
          <p:nvPr/>
        </p:nvSpPr>
        <p:spPr>
          <a:xfrm>
            <a:off x="838200" y="270933"/>
            <a:ext cx="7120467" cy="769441"/>
          </a:xfrm>
          <a:prstGeom prst="rect">
            <a:avLst/>
          </a:prstGeom>
          <a:noFill/>
        </p:spPr>
        <p:txBody>
          <a:bodyPr wrap="square" rtlCol="0">
            <a:spAutoFit/>
          </a:bodyPr>
          <a:lstStyle/>
          <a:p>
            <a:r>
              <a:rPr lang="en-GB" sz="4400" b="1" dirty="0"/>
              <a:t>Implications</a:t>
            </a:r>
            <a:endParaRPr lang="en-GB" sz="4400" dirty="0"/>
          </a:p>
        </p:txBody>
      </p:sp>
    </p:spTree>
    <p:extLst>
      <p:ext uri="{BB962C8B-B14F-4D97-AF65-F5344CB8AC3E}">
        <p14:creationId xmlns:p14="http://schemas.microsoft.com/office/powerpoint/2010/main" val="189240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9720F-1560-4AC7-990B-722713D0DA4A}"/>
              </a:ext>
            </a:extLst>
          </p:cNvPr>
          <p:cNvSpPr>
            <a:spLocks noGrp="1"/>
          </p:cNvSpPr>
          <p:nvPr>
            <p:ph type="title"/>
          </p:nvPr>
        </p:nvSpPr>
        <p:spPr>
          <a:xfrm>
            <a:off x="756384" y="366044"/>
            <a:ext cx="10515600" cy="598487"/>
          </a:xfrm>
        </p:spPr>
        <p:txBody>
          <a:bodyPr>
            <a:normAutofit/>
          </a:bodyPr>
          <a:lstStyle/>
          <a:p>
            <a:r>
              <a:rPr lang="en-GB" sz="2800" b="1" dirty="0"/>
              <a:t>References</a:t>
            </a:r>
          </a:p>
        </p:txBody>
      </p:sp>
      <p:sp>
        <p:nvSpPr>
          <p:cNvPr id="5" name="Content Placeholder 4">
            <a:extLst>
              <a:ext uri="{FF2B5EF4-FFF2-40B4-BE49-F238E27FC236}">
                <a16:creationId xmlns:a16="http://schemas.microsoft.com/office/drawing/2014/main" id="{8493D7C7-D6B6-4E6D-9946-62581AE69052}"/>
              </a:ext>
            </a:extLst>
          </p:cNvPr>
          <p:cNvSpPr>
            <a:spLocks noGrp="1"/>
          </p:cNvSpPr>
          <p:nvPr>
            <p:ph idx="1"/>
          </p:nvPr>
        </p:nvSpPr>
        <p:spPr>
          <a:xfrm>
            <a:off x="756384" y="1124953"/>
            <a:ext cx="10515600" cy="3853280"/>
          </a:xfrm>
        </p:spPr>
        <p:txBody>
          <a:bodyPr>
            <a:noAutofit/>
          </a:bodyPr>
          <a:lstStyle/>
          <a:p>
            <a:pPr>
              <a:buFont typeface="Arial" panose="020B0604020202020204" pitchFamily="34" charset="0"/>
              <a:buChar char="•"/>
            </a:pPr>
            <a:r>
              <a:rPr lang="en-GB" sz="1600" dirty="0"/>
              <a:t> Brown, R.M. and Brown, S.L., 2014. Informal caregiving: A reappraisal of effects on caregivers. </a:t>
            </a:r>
            <a:r>
              <a:rPr lang="en-GB" sz="1600" i="1" dirty="0"/>
              <a:t>Social Issues and Policy Review</a:t>
            </a:r>
            <a:r>
              <a:rPr lang="en-GB" sz="1600" dirty="0"/>
              <a:t>, </a:t>
            </a:r>
            <a:r>
              <a:rPr lang="en-GB" sz="1600" i="1" dirty="0"/>
              <a:t>8</a:t>
            </a:r>
            <a:r>
              <a:rPr lang="en-GB" sz="1600" dirty="0"/>
              <a:t>(1), pp.74-102.</a:t>
            </a:r>
          </a:p>
          <a:p>
            <a:pPr>
              <a:buFont typeface="Arial" panose="020B0604020202020204" pitchFamily="34" charset="0"/>
              <a:buChar char="•"/>
            </a:pPr>
            <a:r>
              <a:rPr lang="en-GB" sz="1600" dirty="0" err="1"/>
              <a:t>Hoenig</a:t>
            </a:r>
            <a:r>
              <a:rPr lang="en-GB" sz="1600" dirty="0"/>
              <a:t>, J. and Hamilton, M.W., 1966. The schizophrenic patient in the community and his effect on the household. </a:t>
            </a:r>
            <a:r>
              <a:rPr lang="en-GB" sz="1600" i="1" dirty="0"/>
              <a:t>International journal of social psychiatry</a:t>
            </a:r>
            <a:r>
              <a:rPr lang="en-GB" sz="1600" dirty="0"/>
              <a:t>, </a:t>
            </a:r>
            <a:r>
              <a:rPr lang="en-GB" sz="1600" i="1" dirty="0"/>
              <a:t>12</a:t>
            </a:r>
            <a:r>
              <a:rPr lang="en-GB" sz="1600" dirty="0"/>
              <a:t>(3), pp.165-176.</a:t>
            </a:r>
          </a:p>
          <a:p>
            <a:pPr>
              <a:buFont typeface="Arial" panose="020B0604020202020204" pitchFamily="34" charset="0"/>
              <a:buChar char="•"/>
            </a:pPr>
            <a:r>
              <a:rPr lang="en-GB" sz="1600" dirty="0"/>
              <a:t> </a:t>
            </a:r>
            <a:r>
              <a:rPr lang="en-GB" sz="1600" dirty="0" err="1"/>
              <a:t>Jankovic</a:t>
            </a:r>
            <a:r>
              <a:rPr lang="en-GB" sz="1600" dirty="0"/>
              <a:t>, J., </a:t>
            </a:r>
            <a:r>
              <a:rPr lang="en-GB" sz="1600" dirty="0" err="1"/>
              <a:t>Yeeles</a:t>
            </a:r>
            <a:r>
              <a:rPr lang="en-GB" sz="1600" dirty="0"/>
              <a:t>, K., </a:t>
            </a:r>
            <a:r>
              <a:rPr lang="en-GB" sz="1600" dirty="0" err="1"/>
              <a:t>Katsakou</a:t>
            </a:r>
            <a:r>
              <a:rPr lang="en-GB" sz="1600" dirty="0"/>
              <a:t>, C., Amos, T., </a:t>
            </a:r>
            <a:r>
              <a:rPr lang="en-GB" sz="1600" dirty="0" err="1"/>
              <a:t>Morriss</a:t>
            </a:r>
            <a:r>
              <a:rPr lang="en-GB" sz="1600" dirty="0"/>
              <a:t>, R., Rose, D., Nichol, P., McCabe, R. and Priebe, S., 2011. Family caregivers' experiences of involuntary psychiatric hospital admissions of their relatives–a qualitative study. </a:t>
            </a:r>
            <a:r>
              <a:rPr lang="en-GB" sz="1600" i="1" dirty="0" err="1"/>
              <a:t>PLoS</a:t>
            </a:r>
            <a:r>
              <a:rPr lang="en-GB" sz="1600" i="1" dirty="0"/>
              <a:t> One</a:t>
            </a:r>
            <a:r>
              <a:rPr lang="en-GB" sz="1600" dirty="0"/>
              <a:t>, </a:t>
            </a:r>
            <a:r>
              <a:rPr lang="en-GB" sz="1600" i="1" dirty="0"/>
              <a:t>6</a:t>
            </a:r>
            <a:r>
              <a:rPr lang="en-GB" sz="1600" dirty="0"/>
              <a:t>(10), p.e25425.</a:t>
            </a:r>
          </a:p>
          <a:p>
            <a:pPr>
              <a:buFont typeface="Arial" panose="020B0604020202020204" pitchFamily="34" charset="0"/>
              <a:buChar char="•"/>
            </a:pPr>
            <a:r>
              <a:rPr lang="en-GB" sz="1600" dirty="0"/>
              <a:t> Landon, J., Pike, B., </a:t>
            </a:r>
            <a:r>
              <a:rPr lang="en-GB" sz="1600" dirty="0" err="1"/>
              <a:t>Diesfeld</a:t>
            </a:r>
            <a:r>
              <a:rPr lang="en-GB" sz="1600" dirty="0"/>
              <a:t>, K. and Shepherd, D., 2016. The experiences of parents providing support to adult children with schizophrenia. </a:t>
            </a:r>
            <a:r>
              <a:rPr lang="en-GB" sz="1600" i="1" dirty="0"/>
              <a:t>International Journal of Mental Health and Addiction</a:t>
            </a:r>
            <a:r>
              <a:rPr lang="en-GB" sz="1600" dirty="0"/>
              <a:t>, </a:t>
            </a:r>
            <a:r>
              <a:rPr lang="en-GB" sz="1600" i="1" dirty="0"/>
              <a:t>14</a:t>
            </a:r>
            <a:r>
              <a:rPr lang="en-GB" sz="1600" dirty="0"/>
              <a:t>(4), pp.385-399.</a:t>
            </a:r>
          </a:p>
          <a:p>
            <a:pPr>
              <a:buFont typeface="Arial" panose="020B0604020202020204" pitchFamily="34" charset="0"/>
              <a:buChar char="•"/>
            </a:pPr>
            <a:r>
              <a:rPr lang="en-GB" sz="1600" dirty="0"/>
              <a:t> Rapaport, J., 2003. Ghost of the nearest relative under the Mental Health Act 1983 – Past, present and future. Journal of Mental Health Law, 51, Aug. </a:t>
            </a:r>
          </a:p>
          <a:p>
            <a:pPr>
              <a:buFont typeface="Arial" panose="020B0604020202020204" pitchFamily="34" charset="0"/>
              <a:buChar char="•"/>
            </a:pPr>
            <a:r>
              <a:rPr lang="en-GB" sz="1600" dirty="0"/>
              <a:t> Smyth, S., Casey, D., Cooney, A., Higgins, A., McGuinness, D., Bainbridge, E., Keys, M., Georgieva, I., </a:t>
            </a:r>
            <a:r>
              <a:rPr lang="en-GB" sz="1600" dirty="0" err="1"/>
              <a:t>Brosnan</a:t>
            </a:r>
            <a:r>
              <a:rPr lang="en-GB" sz="1600" dirty="0"/>
              <a:t>, L., Beecher, C. and Hallahan, B., 2017. Qualitative exploration of stakeholders’ perspectives of involuntary admission under the Mental Health Act 2001 in Ireland. </a:t>
            </a:r>
            <a:r>
              <a:rPr lang="en-GB" sz="1600" i="1" dirty="0"/>
              <a:t>International journal of mental health nursing</a:t>
            </a:r>
            <a:r>
              <a:rPr lang="en-GB" sz="1600" dirty="0"/>
              <a:t>, </a:t>
            </a:r>
            <a:r>
              <a:rPr lang="en-GB" sz="1600" i="1" dirty="0"/>
              <a:t>26</a:t>
            </a:r>
            <a:r>
              <a:rPr lang="en-GB" sz="1600" dirty="0"/>
              <a:t>(6), pp.554-569.</a:t>
            </a:r>
          </a:p>
          <a:p>
            <a:pPr>
              <a:buFont typeface="Arial" panose="020B0604020202020204" pitchFamily="34" charset="0"/>
              <a:buChar char="•"/>
            </a:pPr>
            <a:r>
              <a:rPr lang="en-GB" sz="1600" dirty="0"/>
              <a:t> Wilkinson, C. and McAndrew, S., 2008. ‘I'm not an outsider, I'm his </a:t>
            </a:r>
            <a:r>
              <a:rPr lang="en-GB" sz="1600" dirty="0" err="1"/>
              <a:t>mother!’A</a:t>
            </a:r>
            <a:r>
              <a:rPr lang="en-GB" sz="1600" dirty="0"/>
              <a:t> phenomenological enquiry into carer experiences of exclusion from acute psychiatric settings. </a:t>
            </a:r>
            <a:r>
              <a:rPr lang="en-GB" sz="1600" i="1" dirty="0"/>
              <a:t>International Journal of Mental Health Nursing</a:t>
            </a:r>
            <a:r>
              <a:rPr lang="en-GB" sz="1600" dirty="0"/>
              <a:t>, </a:t>
            </a:r>
            <a:r>
              <a:rPr lang="en-GB" sz="1600" i="1" dirty="0"/>
              <a:t>17</a:t>
            </a:r>
            <a:r>
              <a:rPr lang="en-GB" sz="1600" dirty="0"/>
              <a:t>(6), pp.392-401.</a:t>
            </a:r>
          </a:p>
          <a:p>
            <a:pPr>
              <a:buFont typeface="Arial" panose="020B0604020202020204" pitchFamily="34" charset="0"/>
              <a:buChar char="•"/>
            </a:pPr>
            <a:r>
              <a:rPr lang="en-GB" sz="1600" dirty="0"/>
              <a:t> </a:t>
            </a:r>
            <a:r>
              <a:rPr lang="en-GB" sz="1600" dirty="0" err="1"/>
              <a:t>Zarit</a:t>
            </a:r>
            <a:r>
              <a:rPr lang="en-GB" sz="1600" dirty="0"/>
              <a:t>, S.H., </a:t>
            </a:r>
            <a:r>
              <a:rPr lang="en-GB" sz="1600" dirty="0" err="1"/>
              <a:t>Reever</a:t>
            </a:r>
            <a:r>
              <a:rPr lang="en-GB" sz="1600" dirty="0"/>
              <a:t>, K.E. and Bach-Peterson, J., 1980. Relatives of the impaired elderly: correlates of feelings of burden. </a:t>
            </a:r>
            <a:r>
              <a:rPr lang="en-GB" sz="1600" i="1" dirty="0"/>
              <a:t>The Gerontologist</a:t>
            </a:r>
            <a:r>
              <a:rPr lang="en-GB" sz="1600" dirty="0"/>
              <a:t>, </a:t>
            </a:r>
            <a:r>
              <a:rPr lang="en-GB" sz="1600" i="1" dirty="0"/>
              <a:t>20</a:t>
            </a:r>
            <a:r>
              <a:rPr lang="en-GB" sz="1600" dirty="0"/>
              <a:t>(6), pp.649-655</a:t>
            </a:r>
            <a:r>
              <a:rPr lang="en-GB" sz="2000" dirty="0" smtClean="0"/>
              <a:t>.</a:t>
            </a:r>
            <a:endParaRPr lang="en-GB" sz="2000" dirty="0"/>
          </a:p>
        </p:txBody>
      </p:sp>
    </p:spTree>
    <p:extLst>
      <p:ext uri="{BB962C8B-B14F-4D97-AF65-F5344CB8AC3E}">
        <p14:creationId xmlns:p14="http://schemas.microsoft.com/office/powerpoint/2010/main" val="125033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6533" y="3031066"/>
            <a:ext cx="5537200" cy="1015663"/>
          </a:xfrm>
          <a:prstGeom prst="rect">
            <a:avLst/>
          </a:prstGeom>
          <a:noFill/>
        </p:spPr>
        <p:txBody>
          <a:bodyPr wrap="square" rtlCol="0">
            <a:spAutoFit/>
          </a:bodyPr>
          <a:lstStyle/>
          <a:p>
            <a:pPr algn="ctr"/>
            <a:r>
              <a:rPr lang="en-GB" sz="6000" dirty="0" smtClean="0"/>
              <a:t>END</a:t>
            </a:r>
            <a:endParaRPr lang="en-GB" sz="6000" dirty="0"/>
          </a:p>
        </p:txBody>
      </p:sp>
    </p:spTree>
    <p:extLst>
      <p:ext uri="{BB962C8B-B14F-4D97-AF65-F5344CB8AC3E}">
        <p14:creationId xmlns:p14="http://schemas.microsoft.com/office/powerpoint/2010/main" val="3236196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081494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34059" y="1211629"/>
            <a:ext cx="8642350" cy="3705225"/>
          </a:xfrm>
        </p:spPr>
        <p:txBody>
          <a:bodyPr>
            <a:noAutofit/>
          </a:bodyPr>
          <a:lstStyle/>
          <a:p>
            <a:pPr algn="just"/>
            <a:r>
              <a:rPr lang="en-US" altLang="en-US" sz="2400" dirty="0">
                <a:cs typeface="Arial" panose="020B0604020202020204" pitchFamily="34" charset="0"/>
              </a:rPr>
              <a:t>NR can provide an important safeguard for patients, however there is longstanding concern about the role, including:</a:t>
            </a:r>
          </a:p>
          <a:p>
            <a:pPr lvl="1" algn="just"/>
            <a:r>
              <a:rPr lang="en-US" altLang="en-US" dirty="0">
                <a:cs typeface="Arial" panose="020B0604020202020204" pitchFamily="34" charset="0"/>
              </a:rPr>
              <a:t>Outdated hierarchical list; limited patient control over choice of NR; poor knowledge and awareness and public and professional misunderstanding of the role (</a:t>
            </a:r>
            <a:r>
              <a:rPr lang="en-US" altLang="en-US" dirty="0" err="1">
                <a:cs typeface="Arial" panose="020B0604020202020204" pitchFamily="34" charset="0"/>
              </a:rPr>
              <a:t>Yeates</a:t>
            </a:r>
            <a:r>
              <a:rPr lang="en-US" altLang="en-US" dirty="0">
                <a:cs typeface="Arial" panose="020B0604020202020204" pitchFamily="34" charset="0"/>
              </a:rPr>
              <a:t>, 2005; Spencer-Lane 2011; Rapaport 2012)</a:t>
            </a:r>
          </a:p>
          <a:p>
            <a:endParaRPr lang="en-GB" altLang="en-US" sz="1200" dirty="0">
              <a:cs typeface="Arial" panose="020B0604020202020204" pitchFamily="34" charset="0"/>
            </a:endParaRPr>
          </a:p>
          <a:p>
            <a:r>
              <a:rPr lang="en-GB" altLang="en-US" sz="2400" dirty="0">
                <a:cs typeface="Arial" panose="020B0604020202020204" pitchFamily="34" charset="0"/>
              </a:rPr>
              <a:t>A number of problems in practice have been identified by legal commentators and researchers (</a:t>
            </a:r>
            <a:r>
              <a:rPr lang="en-GB" altLang="en-US" sz="2400" i="1" dirty="0">
                <a:cs typeface="Arial" panose="020B0604020202020204" pitchFamily="34" charset="0"/>
              </a:rPr>
              <a:t>see</a:t>
            </a:r>
            <a:r>
              <a:rPr lang="en-GB" altLang="en-US" sz="2400" dirty="0">
                <a:cs typeface="Arial" panose="020B0604020202020204" pitchFamily="34" charset="0"/>
              </a:rPr>
              <a:t> Laing et al, 2018):</a:t>
            </a:r>
          </a:p>
          <a:p>
            <a:pPr lvl="1"/>
            <a:r>
              <a:rPr lang="en-GB" altLang="en-US" dirty="0">
                <a:cs typeface="Arial" panose="020B0604020202020204" pitchFamily="34" charset="0"/>
              </a:rPr>
              <a:t>It is difficult for AMHPs to identify the correct Nearest Relative using current frameworks;</a:t>
            </a:r>
          </a:p>
          <a:p>
            <a:pPr lvl="1"/>
            <a:r>
              <a:rPr lang="en-GB" altLang="en-US" dirty="0">
                <a:cs typeface="Arial" panose="020B0604020202020204" pitchFamily="34" charset="0"/>
              </a:rPr>
              <a:t>It is difficult for AMHPs to decide when they should consult; </a:t>
            </a:r>
          </a:p>
          <a:p>
            <a:pPr lvl="1"/>
            <a:r>
              <a:rPr lang="en-GB" altLang="en-US" dirty="0">
                <a:cs typeface="Arial" panose="020B0604020202020204" pitchFamily="34" charset="0"/>
              </a:rPr>
              <a:t>It remains unclear how aware Nearest Relatives are of the rights and powers that they have.  </a:t>
            </a:r>
          </a:p>
          <a:p>
            <a:endParaRPr lang="en-US" altLang="en-US" sz="2400" dirty="0">
              <a:cs typeface="Arial" panose="020B0604020202020204" pitchFamily="34" charset="0"/>
            </a:endParaRPr>
          </a:p>
          <a:p>
            <a:pPr lvl="1"/>
            <a:endParaRPr lang="en-GB" altLang="en-US" dirty="0">
              <a:cs typeface="Arial" panose="020B0604020202020204" pitchFamily="34" charset="0"/>
            </a:endParaRPr>
          </a:p>
          <a:p>
            <a:endParaRPr lang="en-GB" altLang="en-US" sz="2400" dirty="0">
              <a:cs typeface="Arial" panose="020B0604020202020204" pitchFamily="34" charset="0"/>
            </a:endParaRPr>
          </a:p>
          <a:p>
            <a:endParaRPr lang="en-US" altLang="en-US" sz="2400" dirty="0">
              <a:cs typeface="Arial" panose="020B0604020202020204" pitchFamily="34" charset="0"/>
            </a:endParaRPr>
          </a:p>
        </p:txBody>
      </p:sp>
      <p:sp>
        <p:nvSpPr>
          <p:cNvPr id="9222" name="Title 1"/>
          <p:cNvSpPr>
            <a:spLocks noGrp="1"/>
          </p:cNvSpPr>
          <p:nvPr>
            <p:ph type="title"/>
          </p:nvPr>
        </p:nvSpPr>
        <p:spPr>
          <a:xfrm>
            <a:off x="634059" y="469902"/>
            <a:ext cx="8640763" cy="647700"/>
          </a:xfrm>
        </p:spPr>
        <p:txBody>
          <a:bodyPr>
            <a:noAutofit/>
          </a:bodyPr>
          <a:lstStyle/>
          <a:p>
            <a:r>
              <a:rPr lang="en-US" altLang="en-US" b="1" dirty="0" smtClean="0">
                <a:latin typeface="+mn-lt"/>
              </a:rPr>
              <a:t>Issues in Practice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0190" y="2358190"/>
            <a:ext cx="2721810" cy="4082715"/>
          </a:xfrm>
          <a:prstGeom prst="rect">
            <a:avLst/>
          </a:prstGeom>
        </p:spPr>
      </p:pic>
    </p:spTree>
    <p:extLst>
      <p:ext uri="{BB962C8B-B14F-4D97-AF65-F5344CB8AC3E}">
        <p14:creationId xmlns:p14="http://schemas.microsoft.com/office/powerpoint/2010/main" val="1762760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28830" y="393107"/>
            <a:ext cx="8642350" cy="647700"/>
          </a:xfrm>
        </p:spPr>
        <p:txBody>
          <a:bodyPr>
            <a:noAutofit/>
          </a:bodyPr>
          <a:lstStyle/>
          <a:p>
            <a:r>
              <a:rPr lang="en-US" altLang="en-US" b="1" dirty="0" smtClean="0">
                <a:latin typeface="+mn-lt"/>
              </a:rPr>
              <a:t>The legal &amp; policy context </a:t>
            </a:r>
          </a:p>
        </p:txBody>
      </p:sp>
      <p:sp>
        <p:nvSpPr>
          <p:cNvPr id="7171" name="Content Placeholder 2"/>
          <p:cNvSpPr>
            <a:spLocks noGrp="1"/>
          </p:cNvSpPr>
          <p:nvPr>
            <p:ph idx="1"/>
          </p:nvPr>
        </p:nvSpPr>
        <p:spPr>
          <a:xfrm>
            <a:off x="528830" y="1251945"/>
            <a:ext cx="10102326" cy="4972392"/>
          </a:xfrm>
        </p:spPr>
        <p:txBody>
          <a:bodyPr>
            <a:noAutofit/>
          </a:bodyPr>
          <a:lstStyle/>
          <a:p>
            <a:r>
              <a:rPr lang="en-US" altLang="en-US" sz="2400" dirty="0"/>
              <a:t>WHO advises national governments to involve relatives &amp; </a:t>
            </a:r>
            <a:r>
              <a:rPr lang="en-US" altLang="en-US" sz="2400" dirty="0" err="1"/>
              <a:t>carers</a:t>
            </a:r>
            <a:r>
              <a:rPr lang="en-US" altLang="en-US" sz="2400" dirty="0"/>
              <a:t> in national legislation (</a:t>
            </a:r>
            <a:r>
              <a:rPr lang="en-US" altLang="en-US" sz="2400" i="1" dirty="0"/>
              <a:t>Resource Book on Mental Health, Human Rights and Legislation,</a:t>
            </a:r>
            <a:r>
              <a:rPr lang="en-US" altLang="en-US" sz="2400" dirty="0"/>
              <a:t> 2005)</a:t>
            </a:r>
          </a:p>
          <a:p>
            <a:r>
              <a:rPr lang="en-US" altLang="en-US" sz="2400" dirty="0"/>
              <a:t>Reflected in Mental Health Act 1983 (as amended in 2007) in England and Wales.  ‘</a:t>
            </a:r>
            <a:r>
              <a:rPr lang="en-US" altLang="en-US" sz="2400" i="1" dirty="0"/>
              <a:t>Nearest relative</a:t>
            </a:r>
            <a:r>
              <a:rPr lang="en-US" altLang="en-US" sz="2400" dirty="0"/>
              <a:t>’ involvement in compulsory mental health admission includes</a:t>
            </a:r>
            <a:r>
              <a:rPr lang="en-US" altLang="en-US" sz="2400" i="1" dirty="0"/>
              <a:t>, inter alia</a:t>
            </a:r>
            <a:r>
              <a:rPr lang="en-US" altLang="en-US" sz="2400" dirty="0"/>
              <a:t>: </a:t>
            </a:r>
          </a:p>
          <a:p>
            <a:pPr lvl="1"/>
            <a:r>
              <a:rPr lang="en-US" altLang="en-US" dirty="0"/>
              <a:t>Right to request a mental health assessment (s. 13(4))</a:t>
            </a:r>
          </a:p>
          <a:p>
            <a:pPr lvl="1"/>
            <a:r>
              <a:rPr lang="en-US" altLang="en-US" dirty="0"/>
              <a:t>Right to be consulted and object to an application for s. 3 admission (s. 11(4))</a:t>
            </a:r>
          </a:p>
          <a:p>
            <a:pPr lvl="1"/>
            <a:r>
              <a:rPr lang="en-US" altLang="en-US" dirty="0"/>
              <a:t>Power to make an application for compulsory admission (s. 11(1))</a:t>
            </a:r>
          </a:p>
          <a:p>
            <a:pPr lvl="1"/>
            <a:r>
              <a:rPr lang="en-US" altLang="en-US" dirty="0"/>
              <a:t>Right to request discharge of s2/s3 or CTO (s. 23(2))</a:t>
            </a:r>
          </a:p>
          <a:p>
            <a:pPr marL="0" indent="0">
              <a:buNone/>
            </a:pPr>
            <a:endParaRPr lang="en-US" altLang="en-US" sz="2400" dirty="0"/>
          </a:p>
        </p:txBody>
      </p:sp>
      <p:pic>
        <p:nvPicPr>
          <p:cNvPr id="4" name="Picture 3"/>
          <p:cNvPicPr>
            <a:picLocks noChangeAspect="1"/>
          </p:cNvPicPr>
          <p:nvPr/>
        </p:nvPicPr>
        <p:blipFill>
          <a:blip r:embed="rId3"/>
          <a:stretch>
            <a:fillRect/>
          </a:stretch>
        </p:blipFill>
        <p:spPr>
          <a:xfrm>
            <a:off x="9673389" y="4813227"/>
            <a:ext cx="2354180" cy="2044773"/>
          </a:xfrm>
          <a:prstGeom prst="rect">
            <a:avLst/>
          </a:prstGeom>
        </p:spPr>
      </p:pic>
    </p:spTree>
    <p:extLst>
      <p:ext uri="{BB962C8B-B14F-4D97-AF65-F5344CB8AC3E}">
        <p14:creationId xmlns:p14="http://schemas.microsoft.com/office/powerpoint/2010/main" val="309382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Final Report of the Independent Review of Mental Health Act 1983</a:t>
            </a:r>
            <a:endParaRPr lang="en-GB" b="1" dirty="0">
              <a:latin typeface="+mn-lt"/>
            </a:endParaRPr>
          </a:p>
        </p:txBody>
      </p:sp>
      <p:sp>
        <p:nvSpPr>
          <p:cNvPr id="3" name="Content Placeholder 2"/>
          <p:cNvSpPr>
            <a:spLocks noGrp="1"/>
          </p:cNvSpPr>
          <p:nvPr>
            <p:ph idx="1"/>
          </p:nvPr>
        </p:nvSpPr>
        <p:spPr/>
        <p:txBody>
          <a:bodyPr>
            <a:normAutofit lnSpcReduction="10000"/>
          </a:bodyPr>
          <a:lstStyle/>
          <a:p>
            <a:r>
              <a:rPr lang="en-GB" dirty="0" smtClean="0"/>
              <a:t>Patients must be </a:t>
            </a:r>
            <a:r>
              <a:rPr lang="en-GB" b="1" dirty="0" smtClean="0"/>
              <a:t>supported to make choices </a:t>
            </a:r>
            <a:r>
              <a:rPr lang="en-GB" dirty="0" smtClean="0"/>
              <a:t>for themselves, this includes their ‘nearest relative’.</a:t>
            </a:r>
          </a:p>
          <a:p>
            <a:r>
              <a:rPr lang="en-GB" dirty="0" smtClean="0"/>
              <a:t>Creation of the ‘</a:t>
            </a:r>
            <a:r>
              <a:rPr lang="en-GB" b="1" dirty="0" smtClean="0"/>
              <a:t>nominated person</a:t>
            </a:r>
            <a:r>
              <a:rPr lang="en-GB" dirty="0" smtClean="0"/>
              <a:t>’ which a patient can choose. </a:t>
            </a:r>
          </a:p>
          <a:p>
            <a:r>
              <a:rPr lang="en-GB" b="1" dirty="0" smtClean="0"/>
              <a:t>Challenging ‘displacement</a:t>
            </a:r>
            <a:r>
              <a:rPr lang="en-GB" dirty="0" smtClean="0"/>
              <a:t>’ as default option for a nominated person who objects. </a:t>
            </a:r>
          </a:p>
          <a:p>
            <a:r>
              <a:rPr lang="en-GB" dirty="0" smtClean="0"/>
              <a:t>There needs to be a fall-back mechanism if no person is nominated as the ‘nominated person’. An ‘</a:t>
            </a:r>
            <a:r>
              <a:rPr lang="en-GB" b="1" dirty="0" smtClean="0"/>
              <a:t>interim Nominated Person</a:t>
            </a:r>
            <a:r>
              <a:rPr lang="en-GB" dirty="0" smtClean="0"/>
              <a:t>’ appointed by an AMHP. Next of Kin? Or on a </a:t>
            </a:r>
            <a:r>
              <a:rPr lang="en-GB" u="sng" dirty="0" smtClean="0"/>
              <a:t>revised list </a:t>
            </a:r>
            <a:r>
              <a:rPr lang="en-GB" dirty="0" smtClean="0"/>
              <a:t>of current Nearest Relative list. When the patient regains capacity they can then choose, if a relative disputes  the selection of a </a:t>
            </a:r>
            <a:r>
              <a:rPr lang="en-GB" b="1" dirty="0"/>
              <a:t>interim Nominated </a:t>
            </a:r>
            <a:r>
              <a:rPr lang="en-GB" b="1" dirty="0" smtClean="0"/>
              <a:t>Person </a:t>
            </a:r>
            <a:r>
              <a:rPr lang="en-GB" dirty="0" smtClean="0"/>
              <a:t>they can go to court. </a:t>
            </a:r>
          </a:p>
          <a:p>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78506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descr="A close up of a logo&#10;&#10;Description generated with very high confidence">
            <a:extLst>
              <a:ext uri="{FF2B5EF4-FFF2-40B4-BE49-F238E27FC236}">
                <a16:creationId xmlns:a16="http://schemas.microsoft.com/office/drawing/2014/main" id="{66A411BF-162B-40A3-975E-49DB147E3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556" y="3561346"/>
            <a:ext cx="2847515" cy="2847515"/>
          </a:xfrm>
          <a:prstGeom prst="rect">
            <a:avLst/>
          </a:prstGeom>
        </p:spPr>
      </p:pic>
      <p:pic>
        <p:nvPicPr>
          <p:cNvPr id="9218" name="Picture 2" descr="Image result for mental health code of prac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49" y="387036"/>
            <a:ext cx="3004720" cy="47442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mental health reference gu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175" y="2574217"/>
            <a:ext cx="2780130" cy="391888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mental health a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4175" y="324490"/>
            <a:ext cx="3213896" cy="224972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care act 2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9420" y="1207251"/>
            <a:ext cx="2515154" cy="2979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3895" y="4186989"/>
            <a:ext cx="2883354" cy="2361792"/>
          </a:xfrm>
          <a:prstGeom prst="rect">
            <a:avLst/>
          </a:prstGeom>
        </p:spPr>
      </p:pic>
      <p:sp>
        <p:nvSpPr>
          <p:cNvPr id="9" name="Title 1"/>
          <p:cNvSpPr>
            <a:spLocks noGrp="1"/>
          </p:cNvSpPr>
          <p:nvPr>
            <p:ph type="title"/>
          </p:nvPr>
        </p:nvSpPr>
        <p:spPr>
          <a:xfrm>
            <a:off x="3285207" y="-68070"/>
            <a:ext cx="4849167" cy="1325563"/>
          </a:xfrm>
        </p:spPr>
        <p:txBody>
          <a:bodyPr/>
          <a:lstStyle/>
          <a:p>
            <a:r>
              <a:rPr lang="en-GB" b="1" dirty="0" smtClean="0">
                <a:latin typeface="+mn-lt"/>
              </a:rPr>
              <a:t>Family involvement </a:t>
            </a:r>
            <a:endParaRPr lang="en-GB" b="1" dirty="0">
              <a:latin typeface="+mn-lt"/>
            </a:endParaRPr>
          </a:p>
        </p:txBody>
      </p:sp>
    </p:spTree>
    <p:extLst>
      <p:ext uri="{BB962C8B-B14F-4D97-AF65-F5344CB8AC3E}">
        <p14:creationId xmlns:p14="http://schemas.microsoft.com/office/powerpoint/2010/main" val="4106142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26" y="2498725"/>
            <a:ext cx="10515600" cy="1325563"/>
          </a:xfrm>
        </p:spPr>
        <p:txBody>
          <a:bodyPr/>
          <a:lstStyle/>
          <a:p>
            <a:r>
              <a:rPr lang="en-GB" b="1" dirty="0" smtClean="0"/>
              <a:t>I wonder what this revised list will look like?</a:t>
            </a:r>
            <a:endParaRPr lang="en-GB" b="1" dirty="0"/>
          </a:p>
        </p:txBody>
      </p:sp>
    </p:spTree>
    <p:extLst>
      <p:ext uri="{BB962C8B-B14F-4D97-AF65-F5344CB8AC3E}">
        <p14:creationId xmlns:p14="http://schemas.microsoft.com/office/powerpoint/2010/main" val="166346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6C3CC32E-1C1C-4F33-B2B9-169609A93F9B}"/>
              </a:ext>
            </a:extLst>
          </p:cNvPr>
          <p:cNvSpPr>
            <a:spLocks noGrp="1"/>
          </p:cNvSpPr>
          <p:nvPr>
            <p:ph type="title"/>
          </p:nvPr>
        </p:nvSpPr>
        <p:spPr>
          <a:xfrm>
            <a:off x="608514" y="329465"/>
            <a:ext cx="8640763" cy="647700"/>
          </a:xfrm>
        </p:spPr>
        <p:txBody>
          <a:bodyPr>
            <a:noAutofit/>
          </a:bodyPr>
          <a:lstStyle/>
          <a:p>
            <a:r>
              <a:rPr lang="en-US" altLang="en-US" b="1" dirty="0" smtClean="0">
                <a:latin typeface="+mn-lt"/>
              </a:rPr>
              <a:t>Sec 26 MHA List</a:t>
            </a:r>
            <a:endParaRPr lang="en-US" altLang="en-US" b="1" dirty="0">
              <a:latin typeface="+mn-lt"/>
            </a:endParaRPr>
          </a:p>
        </p:txBody>
      </p:sp>
      <p:sp>
        <p:nvSpPr>
          <p:cNvPr id="14338" name="Content Placeholder 2">
            <a:extLst>
              <a:ext uri="{FF2B5EF4-FFF2-40B4-BE49-F238E27FC236}">
                <a16:creationId xmlns:a16="http://schemas.microsoft.com/office/drawing/2014/main" id="{3F15E212-04C5-4D1C-B082-90BCC011B8DA}"/>
              </a:ext>
            </a:extLst>
          </p:cNvPr>
          <p:cNvSpPr>
            <a:spLocks noGrp="1"/>
          </p:cNvSpPr>
          <p:nvPr>
            <p:ph idx="1"/>
          </p:nvPr>
        </p:nvSpPr>
        <p:spPr>
          <a:xfrm>
            <a:off x="608514" y="977165"/>
            <a:ext cx="10397957" cy="4103771"/>
          </a:xfrm>
        </p:spPr>
        <p:txBody>
          <a:bodyPr>
            <a:noAutofit/>
          </a:bodyPr>
          <a:lstStyle/>
          <a:p>
            <a:pPr eaLnBrk="1" hangingPunct="1"/>
            <a:r>
              <a:rPr lang="en-GB" altLang="en-US" sz="2400" dirty="0"/>
              <a:t>The following hierarchy of relatives is given under section 26 of  the Mental Health Act 1983:</a:t>
            </a:r>
          </a:p>
          <a:p>
            <a:pPr lvl="0"/>
            <a:r>
              <a:rPr lang="en-GB" sz="2400" dirty="0"/>
              <a:t>(a) husband or wife </a:t>
            </a:r>
            <a:r>
              <a:rPr lang="en-GB" sz="2400" b="1" dirty="0"/>
              <a:t>[</a:t>
            </a:r>
            <a:r>
              <a:rPr lang="en-GB" sz="2400" dirty="0"/>
              <a:t>or civil partner</a:t>
            </a:r>
            <a:r>
              <a:rPr lang="en-GB" sz="2400" b="1" dirty="0"/>
              <a:t>]</a:t>
            </a:r>
            <a:r>
              <a:rPr lang="en-GB" sz="2400" dirty="0"/>
              <a:t> ;</a:t>
            </a:r>
          </a:p>
          <a:p>
            <a:pPr lvl="0"/>
            <a:r>
              <a:rPr lang="en-GB" sz="2400" dirty="0"/>
              <a:t>(b) son or daughter;</a:t>
            </a:r>
          </a:p>
          <a:p>
            <a:pPr lvl="0"/>
            <a:r>
              <a:rPr lang="en-GB" sz="2400" dirty="0"/>
              <a:t>(c) father or mother;</a:t>
            </a:r>
          </a:p>
          <a:p>
            <a:pPr lvl="0"/>
            <a:r>
              <a:rPr lang="en-GB" sz="2400" dirty="0"/>
              <a:t>(d) brother or sister;</a:t>
            </a:r>
          </a:p>
          <a:p>
            <a:pPr lvl="0"/>
            <a:r>
              <a:rPr lang="en-GB" sz="2400" dirty="0"/>
              <a:t>(e) grandparent;</a:t>
            </a:r>
          </a:p>
          <a:p>
            <a:pPr lvl="0"/>
            <a:r>
              <a:rPr lang="en-GB" sz="2400" dirty="0"/>
              <a:t>(f) grandchild;</a:t>
            </a:r>
          </a:p>
          <a:p>
            <a:pPr lvl="0"/>
            <a:r>
              <a:rPr lang="en-GB" sz="2400" dirty="0"/>
              <a:t>(g) uncle or aunt;</a:t>
            </a:r>
          </a:p>
          <a:p>
            <a:pPr lvl="0"/>
            <a:r>
              <a:rPr lang="en-GB" sz="2400" dirty="0"/>
              <a:t>(h) nephew or niece</a:t>
            </a:r>
            <a:r>
              <a:rPr lang="en-GB" sz="2400" dirty="0" smtClean="0"/>
              <a:t>.</a:t>
            </a:r>
            <a:endParaRPr lang="en-GB" sz="2400" dirty="0"/>
          </a:p>
          <a:p>
            <a:r>
              <a:rPr lang="en-GB" sz="2400" dirty="0"/>
              <a:t>6 months </a:t>
            </a:r>
          </a:p>
          <a:p>
            <a:r>
              <a:rPr lang="en-GB" sz="2400" dirty="0"/>
              <a:t>5 year </a:t>
            </a:r>
            <a:r>
              <a:rPr lang="en-GB" sz="2400" dirty="0" smtClean="0"/>
              <a:t>rule</a:t>
            </a:r>
          </a:p>
          <a:p>
            <a:r>
              <a:rPr lang="en-GB" altLang="en-US" sz="2400" dirty="0" smtClean="0"/>
              <a:t>Any </a:t>
            </a:r>
            <a:r>
              <a:rPr lang="en-GB" altLang="en-US" sz="2400" dirty="0"/>
              <a:t>other person with whom the patient has </a:t>
            </a:r>
            <a:r>
              <a:rPr lang="en-GB" altLang="en-US" sz="2400" dirty="0" smtClean="0"/>
              <a:t>‘ordinarily resides’ or ‘cares for’</a:t>
            </a:r>
            <a:endParaRPr lang="en-GB" altLang="en-US" sz="2400" dirty="0"/>
          </a:p>
          <a:p>
            <a:endParaRPr lang="en-US" altLang="en-US" sz="2400" dirty="0"/>
          </a:p>
        </p:txBody>
      </p:sp>
      <p:pic>
        <p:nvPicPr>
          <p:cNvPr id="14341" name="Picture 8">
            <a:extLst>
              <a:ext uri="{FF2B5EF4-FFF2-40B4-BE49-F238E27FC236}">
                <a16:creationId xmlns:a16="http://schemas.microsoft.com/office/drawing/2014/main" id="{827421E3-64C7-4BE1-A784-F782EA91A2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8764" y="2831449"/>
            <a:ext cx="3201987"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5550818" y="1876927"/>
            <a:ext cx="513347" cy="40907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722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1991"/>
          </a:xfrm>
        </p:spPr>
        <p:txBody>
          <a:bodyPr/>
          <a:lstStyle/>
          <a:p>
            <a:r>
              <a:rPr lang="en-GB" b="1" dirty="0">
                <a:latin typeface="+mn-lt"/>
              </a:rPr>
              <a:t>Section 3(2) (MC(DLARPR)2008</a:t>
            </a:r>
            <a:r>
              <a:rPr lang="en-GB" b="1" dirty="0" smtClean="0">
                <a:latin typeface="+mn-lt"/>
              </a:rPr>
              <a:t>) DoLS</a:t>
            </a:r>
            <a:endParaRPr lang="en-GB" b="1" dirty="0">
              <a:latin typeface="+mn-lt"/>
            </a:endParaRPr>
          </a:p>
        </p:txBody>
      </p:sp>
      <p:sp>
        <p:nvSpPr>
          <p:cNvPr id="3" name="Content Placeholder 2"/>
          <p:cNvSpPr>
            <a:spLocks noGrp="1"/>
          </p:cNvSpPr>
          <p:nvPr>
            <p:ph idx="1"/>
          </p:nvPr>
        </p:nvSpPr>
        <p:spPr>
          <a:xfrm>
            <a:off x="838200" y="1010653"/>
            <a:ext cx="10515600" cy="4351338"/>
          </a:xfrm>
        </p:spPr>
        <p:txBody>
          <a:bodyPr>
            <a:noAutofit/>
          </a:bodyPr>
          <a:lstStyle/>
          <a:p>
            <a:pPr lvl="0"/>
            <a:r>
              <a:rPr lang="en-GB" sz="2400" dirty="0"/>
              <a:t>(a) a spouse, ex-spouse, civil partner or ex-civil partner;</a:t>
            </a:r>
          </a:p>
          <a:p>
            <a:pPr lvl="0"/>
            <a:r>
              <a:rPr lang="en-GB" sz="2400" dirty="0"/>
              <a:t>(b) a person living with the relevant person </a:t>
            </a:r>
            <a:endParaRPr lang="en-GB" sz="2400" dirty="0" smtClean="0"/>
          </a:p>
          <a:p>
            <a:pPr marL="0" lvl="0" indent="0">
              <a:buNone/>
            </a:pPr>
            <a:r>
              <a:rPr lang="en-GB" sz="2400" dirty="0" smtClean="0"/>
              <a:t>         as </a:t>
            </a:r>
            <a:r>
              <a:rPr lang="en-GB" sz="2400" dirty="0"/>
              <a:t>if they were a spouse or a civil partner;</a:t>
            </a:r>
          </a:p>
          <a:p>
            <a:pPr lvl="0"/>
            <a:r>
              <a:rPr lang="en-GB" sz="2400" dirty="0"/>
              <a:t>(c) a parent or child;</a:t>
            </a:r>
          </a:p>
          <a:p>
            <a:pPr lvl="0"/>
            <a:r>
              <a:rPr lang="en-GB" sz="2400" dirty="0"/>
              <a:t>(d) a brother or sister;</a:t>
            </a:r>
          </a:p>
          <a:p>
            <a:pPr lvl="0"/>
            <a:r>
              <a:rPr lang="en-GB" sz="2400" dirty="0"/>
              <a:t>(e) a child of a person falling within sub-paragraphs (a), (b) or (d);</a:t>
            </a:r>
          </a:p>
          <a:p>
            <a:pPr lvl="0"/>
            <a:r>
              <a:rPr lang="en-GB" sz="2400" dirty="0"/>
              <a:t>(f) a grandparent or grandchild;</a:t>
            </a:r>
          </a:p>
          <a:p>
            <a:pPr lvl="0"/>
            <a:r>
              <a:rPr lang="en-GB" sz="2400" dirty="0"/>
              <a:t>(g )a grandparent-in-law or grandchild-in-law;</a:t>
            </a:r>
          </a:p>
          <a:p>
            <a:pPr lvl="0"/>
            <a:r>
              <a:rPr lang="en-GB" sz="2400" dirty="0"/>
              <a:t>(h) an uncle or aunt;</a:t>
            </a:r>
          </a:p>
          <a:p>
            <a:pPr lvl="0"/>
            <a:r>
              <a:rPr lang="en-GB" sz="2400" dirty="0"/>
              <a:t>(</a:t>
            </a:r>
            <a:r>
              <a:rPr lang="en-GB" sz="2400" dirty="0" err="1"/>
              <a:t>i</a:t>
            </a:r>
            <a:r>
              <a:rPr lang="en-GB" sz="2400" dirty="0"/>
              <a:t>) a brother-in-law or sister-in-law;</a:t>
            </a:r>
          </a:p>
          <a:p>
            <a:pPr lvl="0"/>
            <a:r>
              <a:rPr lang="en-GB" sz="2400" dirty="0"/>
              <a:t>(j) a son-in-law or daughter-in-law;</a:t>
            </a:r>
          </a:p>
          <a:p>
            <a:pPr lvl="0"/>
            <a:r>
              <a:rPr lang="en-GB" sz="2400" dirty="0"/>
              <a:t>(k) a first cousin; or</a:t>
            </a:r>
          </a:p>
          <a:p>
            <a:r>
              <a:rPr lang="en-GB" sz="2400" dirty="0"/>
              <a:t>(l) a half-brother or half-sister.</a:t>
            </a:r>
          </a:p>
        </p:txBody>
      </p:sp>
      <p:sp>
        <p:nvSpPr>
          <p:cNvPr id="5" name="Down Arrow 4"/>
          <p:cNvSpPr/>
          <p:nvPr/>
        </p:nvSpPr>
        <p:spPr>
          <a:xfrm>
            <a:off x="10840453" y="1140954"/>
            <a:ext cx="513347" cy="5324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rot="10800000">
            <a:off x="10327106" y="301939"/>
            <a:ext cx="513347" cy="53240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8">
            <a:extLst>
              <a:ext uri="{FF2B5EF4-FFF2-40B4-BE49-F238E27FC236}">
                <a16:creationId xmlns:a16="http://schemas.microsoft.com/office/drawing/2014/main" id="{827421E3-64C7-4BE1-A784-F782EA91A2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9055" y="4561097"/>
            <a:ext cx="3201987"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766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Final Report of the Independent Review of Mental Health Act 1983</a:t>
            </a:r>
            <a:endParaRPr lang="en-GB" b="1" dirty="0">
              <a:latin typeface="+mn-lt"/>
            </a:endParaRPr>
          </a:p>
        </p:txBody>
      </p:sp>
      <p:sp>
        <p:nvSpPr>
          <p:cNvPr id="3" name="Content Placeholder 2"/>
          <p:cNvSpPr>
            <a:spLocks noGrp="1"/>
          </p:cNvSpPr>
          <p:nvPr>
            <p:ph idx="1"/>
          </p:nvPr>
        </p:nvSpPr>
        <p:spPr/>
        <p:txBody>
          <a:bodyPr>
            <a:normAutofit fontScale="92500" lnSpcReduction="10000"/>
          </a:bodyPr>
          <a:lstStyle/>
          <a:p>
            <a:r>
              <a:rPr lang="en-GB" b="1" dirty="0" smtClean="0"/>
              <a:t>Court only involved </a:t>
            </a:r>
            <a:r>
              <a:rPr lang="en-GB" dirty="0" smtClean="0"/>
              <a:t>when selection overrides a patients nomination or is contested by a friend or relative who believes that they would be a more appropriate Interim Nominated Person.</a:t>
            </a:r>
          </a:p>
          <a:p>
            <a:r>
              <a:rPr lang="en-GB" dirty="0" smtClean="0"/>
              <a:t>Applications to the court should be </a:t>
            </a:r>
            <a:r>
              <a:rPr lang="en-GB" b="1" dirty="0" smtClean="0"/>
              <a:t>‘permitted’ by the AMHP </a:t>
            </a:r>
            <a:r>
              <a:rPr lang="en-GB" dirty="0" smtClean="0"/>
              <a:t>when intending to overall an existing nomination, or directly by a friend or relative who considers themselves better placed to take on the INP role. </a:t>
            </a:r>
          </a:p>
          <a:p>
            <a:r>
              <a:rPr lang="en-GB" dirty="0" smtClean="0"/>
              <a:t>Power to </a:t>
            </a:r>
            <a:r>
              <a:rPr lang="en-GB" b="1" dirty="0" smtClean="0"/>
              <a:t>temporarily overrule </a:t>
            </a:r>
            <a:r>
              <a:rPr lang="en-GB" dirty="0" smtClean="0"/>
              <a:t>the Nominated Person, whilst allowing them to stay in place as Nominated Person.</a:t>
            </a:r>
          </a:p>
          <a:p>
            <a:r>
              <a:rPr lang="en-GB" dirty="0" smtClean="0"/>
              <a:t>Applications concerning Nominated Person should be </a:t>
            </a:r>
            <a:r>
              <a:rPr lang="en-GB" b="1" dirty="0" smtClean="0"/>
              <a:t>dealt with by the Mental Health Tribunal</a:t>
            </a:r>
            <a:r>
              <a:rPr lang="en-GB" dirty="0" smtClean="0"/>
              <a:t> rather than the County Court, since they have greater expertise and experience in this kind of decision making.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24598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mn-lt"/>
              </a:rPr>
              <a:t>Final Report of the Independent Review of Mental Health Act 1983</a:t>
            </a:r>
            <a:endParaRPr lang="en-GB" b="1" dirty="0">
              <a:latin typeface="+mn-lt"/>
            </a:endParaRPr>
          </a:p>
        </p:txBody>
      </p:sp>
      <p:sp>
        <p:nvSpPr>
          <p:cNvPr id="3" name="Content Placeholder 2"/>
          <p:cNvSpPr>
            <a:spLocks noGrp="1"/>
          </p:cNvSpPr>
          <p:nvPr>
            <p:ph idx="1"/>
          </p:nvPr>
        </p:nvSpPr>
        <p:spPr/>
        <p:txBody>
          <a:bodyPr>
            <a:normAutofit/>
          </a:bodyPr>
          <a:lstStyle/>
          <a:p>
            <a:r>
              <a:rPr lang="en-GB" b="1" dirty="0" smtClean="0"/>
              <a:t>Can nominate </a:t>
            </a:r>
            <a:r>
              <a:rPr lang="en-GB" dirty="0" smtClean="0"/>
              <a:t>anyone to receive information about them and have this recorded in advance.</a:t>
            </a:r>
          </a:p>
          <a:p>
            <a:r>
              <a:rPr lang="en-GB" dirty="0" smtClean="0"/>
              <a:t>Nominated Persons to be given </a:t>
            </a:r>
            <a:r>
              <a:rPr lang="en-GB" b="1" dirty="0" smtClean="0"/>
              <a:t>improved support</a:t>
            </a:r>
            <a:r>
              <a:rPr lang="en-GB" dirty="0" smtClean="0"/>
              <a:t>, by recovery colleges, support lines and on-line resources.</a:t>
            </a:r>
          </a:p>
          <a:p>
            <a:r>
              <a:rPr lang="en-GB" b="1" dirty="0" smtClean="0"/>
              <a:t>Children over 16 </a:t>
            </a:r>
            <a:r>
              <a:rPr lang="en-GB" dirty="0" smtClean="0"/>
              <a:t>to choose their own </a:t>
            </a:r>
            <a:r>
              <a:rPr lang="en-GB" dirty="0"/>
              <a:t>N</a:t>
            </a:r>
            <a:r>
              <a:rPr lang="en-GB" dirty="0" smtClean="0"/>
              <a:t>ominated Person, under 16 is complicated! Default is the parent. Regardless of age parents should have access to information as a minimum.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33790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develop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752" y="3545306"/>
            <a:ext cx="6179761" cy="3152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txBox="1">
            <a:spLocks/>
          </p:cNvSpPr>
          <p:nvPr/>
        </p:nvSpPr>
        <p:spPr>
          <a:xfrm>
            <a:off x="875172" y="1371678"/>
            <a:ext cx="10441656" cy="460851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smtClean="0">
                <a:solidFill>
                  <a:schemeClr val="tx1"/>
                </a:solidFill>
                <a:cs typeface="Arial" panose="020B0604020202020204" pitchFamily="34" charset="0"/>
              </a:rPr>
              <a:t>I am a practicing sessional AMHP </a:t>
            </a:r>
          </a:p>
          <a:p>
            <a:pPr algn="l"/>
            <a:endParaRPr lang="en-US" sz="2400" dirty="0">
              <a:solidFill>
                <a:schemeClr val="tx1"/>
              </a:solidFill>
              <a:cs typeface="Arial" panose="020B0604020202020204" pitchFamily="34" charset="0"/>
            </a:endParaRPr>
          </a:p>
          <a:p>
            <a:pPr algn="l"/>
            <a:r>
              <a:rPr lang="en-US" sz="2400" dirty="0" smtClean="0">
                <a:solidFill>
                  <a:schemeClr val="tx1"/>
                </a:solidFill>
                <a:cs typeface="Arial" panose="020B0604020202020204" pitchFamily="34" charset="0"/>
              </a:rPr>
              <a:t>My research interest developed from my interest in AMHP decision making and the interaction that professionals have with relatives. </a:t>
            </a:r>
          </a:p>
          <a:p>
            <a:pPr algn="l"/>
            <a:endParaRPr lang="en-US" sz="2400" dirty="0" smtClean="0">
              <a:solidFill>
                <a:schemeClr val="tx1"/>
              </a:solidFill>
              <a:cs typeface="Arial" panose="020B0604020202020204" pitchFamily="34" charset="0"/>
            </a:endParaRPr>
          </a:p>
          <a:p>
            <a:pPr algn="l"/>
            <a:r>
              <a:rPr lang="en-US" sz="2400" dirty="0" smtClean="0">
                <a:solidFill>
                  <a:schemeClr val="tx1"/>
                </a:solidFill>
                <a:cs typeface="Arial" panose="020B0604020202020204" pitchFamily="34" charset="0"/>
              </a:rPr>
              <a:t>The need for greater research in relation to AMHP practice to understand practice</a:t>
            </a:r>
          </a:p>
          <a:p>
            <a:pPr algn="l"/>
            <a:endParaRPr lang="en-US" sz="2400" dirty="0" smtClean="0">
              <a:solidFill>
                <a:schemeClr val="tx1"/>
              </a:solidFill>
              <a:cs typeface="Arial" panose="020B0604020202020204" pitchFamily="34" charset="0"/>
            </a:endParaRPr>
          </a:p>
          <a:p>
            <a:pPr algn="l"/>
            <a:r>
              <a:rPr lang="en-US" sz="2400" dirty="0" smtClean="0">
                <a:solidFill>
                  <a:schemeClr val="tx1"/>
                </a:solidFill>
                <a:cs typeface="Arial" panose="020B0604020202020204" pitchFamily="34" charset="0"/>
              </a:rPr>
              <a:t>Raise awareness as AMHP practice as almost invisible in public consciousness, and some professionals consciousness </a:t>
            </a:r>
          </a:p>
          <a:p>
            <a:pPr algn="l"/>
            <a:endParaRPr lang="en-US" sz="2400" dirty="0" smtClean="0">
              <a:solidFill>
                <a:schemeClr val="tx1"/>
              </a:solidFill>
              <a:cs typeface="Arial" panose="020B0604020202020204" pitchFamily="34" charset="0"/>
            </a:endParaRPr>
          </a:p>
          <a:p>
            <a:pPr algn="l"/>
            <a:r>
              <a:rPr lang="en-US" sz="2400" dirty="0" smtClean="0">
                <a:solidFill>
                  <a:schemeClr val="tx1"/>
                </a:solidFill>
                <a:cs typeface="Arial" panose="020B0604020202020204" pitchFamily="34" charset="0"/>
              </a:rPr>
              <a:t>The impact of the Mental Health Act on the population deserves </a:t>
            </a:r>
          </a:p>
          <a:p>
            <a:pPr algn="l"/>
            <a:r>
              <a:rPr lang="en-US" sz="2400" dirty="0" smtClean="0">
                <a:solidFill>
                  <a:schemeClr val="tx1"/>
                </a:solidFill>
                <a:cs typeface="Arial" panose="020B0604020202020204" pitchFamily="34" charset="0"/>
              </a:rPr>
              <a:t>greater focus than it currently attracts.</a:t>
            </a:r>
          </a:p>
          <a:p>
            <a:pPr algn="l"/>
            <a:endParaRPr lang="en-GB" sz="2400" dirty="0">
              <a:solidFill>
                <a:schemeClr val="tx1"/>
              </a:solidFill>
              <a:cs typeface="Arial" panose="020B0604020202020204" pitchFamily="34" charset="0"/>
            </a:endParaRPr>
          </a:p>
        </p:txBody>
      </p:sp>
      <p:sp>
        <p:nvSpPr>
          <p:cNvPr id="7" name="Title 6"/>
          <p:cNvSpPr>
            <a:spLocks noGrp="1"/>
          </p:cNvSpPr>
          <p:nvPr>
            <p:ph type="title"/>
          </p:nvPr>
        </p:nvSpPr>
        <p:spPr>
          <a:xfrm>
            <a:off x="838200" y="172619"/>
            <a:ext cx="10515600" cy="1325563"/>
          </a:xfrm>
        </p:spPr>
        <p:txBody>
          <a:bodyPr/>
          <a:lstStyle/>
          <a:p>
            <a:r>
              <a:rPr lang="en-GB" b="1" dirty="0" smtClean="0">
                <a:latin typeface="+mn-lt"/>
              </a:rPr>
              <a:t>Research Development</a:t>
            </a:r>
            <a:endParaRPr lang="en-GB" b="1" dirty="0">
              <a:latin typeface="+mn-lt"/>
            </a:endParaRPr>
          </a:p>
        </p:txBody>
      </p:sp>
    </p:spTree>
    <p:extLst>
      <p:ext uri="{BB962C8B-B14F-4D97-AF65-F5344CB8AC3E}">
        <p14:creationId xmlns:p14="http://schemas.microsoft.com/office/powerpoint/2010/main" val="113169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623357"/>
            <a:ext cx="4824663" cy="3970318"/>
          </a:xfrm>
          <a:prstGeom prst="rect">
            <a:avLst/>
          </a:prstGeom>
          <a:noFill/>
        </p:spPr>
        <p:txBody>
          <a:bodyPr wrap="square" rtlCol="0">
            <a:spAutoFit/>
          </a:bodyPr>
          <a:lstStyle/>
          <a:p>
            <a:r>
              <a:rPr lang="en-US" sz="2800" b="1" dirty="0" smtClean="0"/>
              <a:t>1) </a:t>
            </a:r>
            <a:r>
              <a:rPr lang="en-US" sz="2800" dirty="0" smtClean="0"/>
              <a:t>The experiences of </a:t>
            </a:r>
            <a:r>
              <a:rPr lang="en-US" sz="2800" b="1" dirty="0" smtClean="0">
                <a:solidFill>
                  <a:schemeClr val="accent2"/>
                </a:solidFill>
              </a:rPr>
              <a:t>AMHPs</a:t>
            </a:r>
            <a:r>
              <a:rPr lang="en-US" sz="2800" dirty="0" smtClean="0"/>
              <a:t> of the Nearest Relative role. </a:t>
            </a:r>
            <a:endParaRPr lang="en-US" sz="2800" b="1" dirty="0" smtClean="0"/>
          </a:p>
          <a:p>
            <a:endParaRPr lang="en-US" sz="2800" b="1" dirty="0"/>
          </a:p>
          <a:p>
            <a:r>
              <a:rPr lang="en-US" sz="2800" b="1" dirty="0" smtClean="0"/>
              <a:t>2) </a:t>
            </a:r>
            <a:r>
              <a:rPr lang="en-US" sz="2800" dirty="0" smtClean="0"/>
              <a:t>The </a:t>
            </a:r>
            <a:r>
              <a:rPr lang="en-US" sz="2800" dirty="0"/>
              <a:t>experiences of </a:t>
            </a:r>
            <a:r>
              <a:rPr lang="en-US" sz="2800" b="1" dirty="0">
                <a:solidFill>
                  <a:schemeClr val="accent2"/>
                </a:solidFill>
              </a:rPr>
              <a:t>Nearest Relatives </a:t>
            </a:r>
            <a:r>
              <a:rPr lang="en-US" sz="2800" dirty="0"/>
              <a:t>and the implication for mental health practitioners. </a:t>
            </a:r>
            <a:endParaRPr lang="en-US" sz="2800" dirty="0" smtClean="0"/>
          </a:p>
          <a:p>
            <a:endParaRPr lang="en-US" sz="2800" dirty="0"/>
          </a:p>
          <a:p>
            <a:r>
              <a:rPr lang="en-US" sz="2800" b="1" dirty="0" smtClean="0"/>
              <a:t>3) </a:t>
            </a:r>
            <a:r>
              <a:rPr lang="en-US" sz="2800" dirty="0" smtClean="0"/>
              <a:t>The experiences of </a:t>
            </a:r>
            <a:r>
              <a:rPr lang="en-US" sz="2800" b="1" dirty="0" smtClean="0">
                <a:solidFill>
                  <a:schemeClr val="accent2"/>
                </a:solidFill>
              </a:rPr>
              <a:t>Patients </a:t>
            </a:r>
            <a:r>
              <a:rPr lang="en-US" sz="2800" dirty="0" smtClean="0"/>
              <a:t>of the Nearest Relative Role.</a:t>
            </a:r>
            <a:endParaRPr lang="en-GB" sz="2800" b="1" dirty="0"/>
          </a:p>
        </p:txBody>
      </p:sp>
      <p:sp>
        <p:nvSpPr>
          <p:cNvPr id="8" name="Title 7"/>
          <p:cNvSpPr>
            <a:spLocks noGrp="1"/>
          </p:cNvSpPr>
          <p:nvPr>
            <p:ph type="title"/>
          </p:nvPr>
        </p:nvSpPr>
        <p:spPr/>
        <p:txBody>
          <a:bodyPr/>
          <a:lstStyle/>
          <a:p>
            <a:r>
              <a:rPr lang="en-GB" b="1" dirty="0" smtClean="0">
                <a:latin typeface="+mn-lt"/>
              </a:rPr>
              <a:t>Three-part study</a:t>
            </a:r>
            <a:endParaRPr lang="en-GB" b="1" dirty="0">
              <a:latin typeface="+mn-l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744" y="1690688"/>
            <a:ext cx="749105" cy="74910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746" y="3016251"/>
            <a:ext cx="749105" cy="74910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746" y="4540122"/>
            <a:ext cx="866274" cy="86627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61074">
            <a:off x="8046440" y="2946875"/>
            <a:ext cx="3816948" cy="2936114"/>
          </a:xfrm>
          <a:prstGeom prst="rect">
            <a:avLst/>
          </a:prstGeom>
        </p:spPr>
      </p:pic>
    </p:spTree>
    <p:extLst>
      <p:ext uri="{BB962C8B-B14F-4D97-AF65-F5344CB8AC3E}">
        <p14:creationId xmlns:p14="http://schemas.microsoft.com/office/powerpoint/2010/main" val="391720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latin typeface="+mn-lt"/>
              </a:rPr>
              <a:t>1</a:t>
            </a:r>
            <a:r>
              <a:rPr lang="en-GB" b="1" dirty="0" smtClean="0">
                <a:latin typeface="+mn-lt"/>
              </a:rPr>
              <a:t>) </a:t>
            </a:r>
            <a:r>
              <a:rPr lang="en-US" b="1" dirty="0">
                <a:latin typeface="+mn-lt"/>
              </a:rPr>
              <a:t>The experiences of </a:t>
            </a:r>
            <a:r>
              <a:rPr lang="en-US" b="1" dirty="0">
                <a:solidFill>
                  <a:schemeClr val="accent2"/>
                </a:solidFill>
              </a:rPr>
              <a:t>AMHPs</a:t>
            </a:r>
            <a:r>
              <a:rPr lang="en-US" dirty="0"/>
              <a:t> </a:t>
            </a:r>
            <a:r>
              <a:rPr lang="en-US" b="1" dirty="0">
                <a:latin typeface="+mn-lt"/>
              </a:rPr>
              <a:t>of the Nearest Relative role</a:t>
            </a:r>
            <a:endParaRPr lang="en-GB" b="1" dirty="0">
              <a:latin typeface="+mn-lt"/>
            </a:endParaRPr>
          </a:p>
        </p:txBody>
      </p:sp>
    </p:spTree>
    <p:extLst>
      <p:ext uri="{BB962C8B-B14F-4D97-AF65-F5344CB8AC3E}">
        <p14:creationId xmlns:p14="http://schemas.microsoft.com/office/powerpoint/2010/main" val="2344159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56444" y="375086"/>
            <a:ext cx="8642350" cy="711200"/>
          </a:xfrm>
        </p:spPr>
        <p:txBody>
          <a:bodyPr/>
          <a:lstStyle/>
          <a:p>
            <a:r>
              <a:rPr lang="en-US" altLang="en-US" b="1" dirty="0" smtClean="0">
                <a:latin typeface="+mn-lt"/>
              </a:rPr>
              <a:t>Research aims</a:t>
            </a:r>
          </a:p>
        </p:txBody>
      </p:sp>
      <p:sp>
        <p:nvSpPr>
          <p:cNvPr id="10243" name="Content Placeholder 2"/>
          <p:cNvSpPr>
            <a:spLocks noGrp="1"/>
          </p:cNvSpPr>
          <p:nvPr>
            <p:ph idx="1"/>
          </p:nvPr>
        </p:nvSpPr>
        <p:spPr>
          <a:xfrm>
            <a:off x="838200" y="1379888"/>
            <a:ext cx="8065168" cy="4876533"/>
          </a:xfrm>
        </p:spPr>
        <p:txBody>
          <a:bodyPr>
            <a:normAutofit/>
          </a:bodyPr>
          <a:lstStyle/>
          <a:p>
            <a:r>
              <a:rPr lang="en-GB" altLang="en-US" sz="3200" dirty="0"/>
              <a:t>We aimed to discover:</a:t>
            </a:r>
          </a:p>
          <a:p>
            <a:pPr lvl="1"/>
            <a:r>
              <a:rPr lang="en-GB" altLang="en-US" sz="3200" dirty="0"/>
              <a:t>What Approved Mental Health Professionals (AMHPs) believe is the purpose of the Nearest Relative role.  </a:t>
            </a:r>
          </a:p>
          <a:p>
            <a:pPr lvl="1"/>
            <a:r>
              <a:rPr lang="en-GB" altLang="en-US" sz="3200" dirty="0"/>
              <a:t>How AMHPs interpret law and policy relating to Nearest Relatives role. </a:t>
            </a:r>
          </a:p>
          <a:p>
            <a:pPr lvl="1" algn="just"/>
            <a:r>
              <a:rPr lang="en-GB" altLang="en-US" sz="3200" dirty="0"/>
              <a:t>What AMHPs identify as the strengths and weaknesses of the Nearest Relative role within current law and policy.</a:t>
            </a:r>
          </a:p>
          <a:p>
            <a:endParaRPr lang="en-US" altLang="en-US" sz="3200" dirty="0"/>
          </a:p>
        </p:txBody>
      </p:sp>
      <p:pic>
        <p:nvPicPr>
          <p:cNvPr id="10246" name="Picture 6" descr="Image result for ques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902" y="3909751"/>
            <a:ext cx="1839913"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44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Research </a:t>
            </a:r>
            <a:r>
              <a:rPr lang="en-GB" b="1" dirty="0" smtClean="0">
                <a:latin typeface="+mn-lt"/>
              </a:rPr>
              <a:t>Methods</a:t>
            </a:r>
            <a:endParaRPr lang="en-GB" dirty="0">
              <a:latin typeface="+mn-lt"/>
            </a:endParaRPr>
          </a:p>
        </p:txBody>
      </p:sp>
      <p:sp>
        <p:nvSpPr>
          <p:cNvPr id="5" name="Content Placeholder 4"/>
          <p:cNvSpPr>
            <a:spLocks noGrp="1"/>
          </p:cNvSpPr>
          <p:nvPr>
            <p:ph idx="1"/>
          </p:nvPr>
        </p:nvSpPr>
        <p:spPr>
          <a:xfrm>
            <a:off x="838200" y="1504783"/>
            <a:ext cx="10515600" cy="4351338"/>
          </a:xfrm>
        </p:spPr>
        <p:txBody>
          <a:bodyPr>
            <a:noAutofit/>
          </a:bodyPr>
          <a:lstStyle/>
          <a:p>
            <a:r>
              <a:rPr lang="en-US" altLang="en-US" sz="2400" b="1" dirty="0" smtClean="0"/>
              <a:t>Anonymous </a:t>
            </a:r>
            <a:r>
              <a:rPr lang="en-US" altLang="en-US" sz="2400" b="1" dirty="0"/>
              <a:t>survey </a:t>
            </a:r>
            <a:r>
              <a:rPr lang="en-US" altLang="en-US" sz="2400" dirty="0"/>
              <a:t>of AMHPs circulated on professional AMHP forums and advertised through specific AMHP teams within the South-West. </a:t>
            </a:r>
          </a:p>
          <a:p>
            <a:pPr lvl="1"/>
            <a:r>
              <a:rPr lang="en-US" altLang="en-US" dirty="0"/>
              <a:t>AMHPs asked to provide data on their caseload activity over past month to aid accurate recall </a:t>
            </a:r>
          </a:p>
          <a:p>
            <a:pPr lvl="1"/>
            <a:r>
              <a:rPr lang="en-US" altLang="en-US" dirty="0"/>
              <a:t>Survey completed online between April-July </a:t>
            </a:r>
            <a:r>
              <a:rPr lang="en-US" altLang="en-US" dirty="0" smtClean="0"/>
              <a:t>2017</a:t>
            </a:r>
            <a:endParaRPr lang="en-US" altLang="en-US" sz="1200" dirty="0"/>
          </a:p>
          <a:p>
            <a:r>
              <a:rPr lang="en-US" altLang="en-US" sz="2400" dirty="0"/>
              <a:t>Seven</a:t>
            </a:r>
            <a:r>
              <a:rPr lang="en-US" altLang="en-US" sz="2400" b="1" dirty="0"/>
              <a:t> focus-groups </a:t>
            </a:r>
            <a:r>
              <a:rPr lang="en-US" altLang="en-US" sz="2400" dirty="0"/>
              <a:t>conducted with AMHPs in 5 Local Authorities.   </a:t>
            </a:r>
          </a:p>
          <a:p>
            <a:pPr lvl="1"/>
            <a:r>
              <a:rPr lang="en-US" altLang="en-US" dirty="0"/>
              <a:t>AMHPs asked to take part in focus groups between May 2017 – January 2018.  Focus groups arranged through AMHP managers.  </a:t>
            </a:r>
          </a:p>
          <a:p>
            <a:pPr lvl="1"/>
            <a:r>
              <a:rPr lang="en-US" altLang="en-US" dirty="0"/>
              <a:t>Total number of AMHPs contributing to focus groups = 33</a:t>
            </a:r>
          </a:p>
          <a:p>
            <a:pPr lvl="1"/>
            <a:r>
              <a:rPr lang="en-US" altLang="en-US" dirty="0"/>
              <a:t>Qualitative results based on initial coding and analysis of 7 focus groups in total</a:t>
            </a:r>
          </a:p>
          <a:p>
            <a:pPr algn="just"/>
            <a:endParaRPr lang="en-GB" sz="2400" dirty="0" smtClean="0"/>
          </a:p>
          <a:p>
            <a:pPr algn="just"/>
            <a:endParaRPr lang="en-GB" sz="2400" dirty="0"/>
          </a:p>
          <a:p>
            <a:pPr marL="0" indent="0" algn="just">
              <a:buNone/>
            </a:pPr>
            <a:endParaRPr lang="en-GB" sz="2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450" y="5429584"/>
            <a:ext cx="2717550" cy="1413126"/>
          </a:xfrm>
          <a:prstGeom prst="rect">
            <a:avLst/>
          </a:prstGeom>
        </p:spPr>
      </p:pic>
    </p:spTree>
    <p:extLst>
      <p:ext uri="{BB962C8B-B14F-4D97-AF65-F5344CB8AC3E}">
        <p14:creationId xmlns:p14="http://schemas.microsoft.com/office/powerpoint/2010/main" val="307541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5"/>
                </a:solidFill>
                <a:latin typeface="+mn-lt"/>
              </a:rPr>
              <a:t>New </a:t>
            </a:r>
            <a:r>
              <a:rPr lang="en-GB" b="1" dirty="0">
                <a:solidFill>
                  <a:schemeClr val="accent5"/>
                </a:solidFill>
                <a:latin typeface="+mn-lt"/>
              </a:rPr>
              <a:t>Mental Health Bill</a:t>
            </a:r>
          </a:p>
        </p:txBody>
      </p:sp>
      <p:sp>
        <p:nvSpPr>
          <p:cNvPr id="3" name="Content Placeholder 2"/>
          <p:cNvSpPr>
            <a:spLocks noGrp="1"/>
          </p:cNvSpPr>
          <p:nvPr>
            <p:ph idx="1"/>
          </p:nvPr>
        </p:nvSpPr>
        <p:spPr>
          <a:xfrm>
            <a:off x="838200" y="1423691"/>
            <a:ext cx="10515600" cy="4936916"/>
          </a:xfrm>
        </p:spPr>
        <p:txBody>
          <a:bodyPr>
            <a:normAutofit fontScale="92500"/>
          </a:bodyPr>
          <a:lstStyle/>
          <a:p>
            <a:pPr marL="0" indent="0">
              <a:buNone/>
            </a:pPr>
            <a:r>
              <a:rPr lang="en-GB" sz="2600" dirty="0"/>
              <a:t>The government will introduce a new Mental Health Bill to transform mental health care, following publication of the </a:t>
            </a:r>
            <a:r>
              <a:rPr lang="en-GB" sz="2600" dirty="0">
                <a:hlinkClick r:id="rId2"/>
              </a:rPr>
              <a:t>final report from the Independent Review of the Mental Health Act 1983</a:t>
            </a:r>
            <a:r>
              <a:rPr lang="en-GB" sz="2600" dirty="0"/>
              <a:t>. The government </a:t>
            </a:r>
            <a:r>
              <a:rPr lang="en-GB" sz="2600" dirty="0" smtClean="0"/>
              <a:t>accepted </a:t>
            </a:r>
            <a:r>
              <a:rPr lang="en-GB" sz="2600" dirty="0"/>
              <a:t>2 of the review’s </a:t>
            </a:r>
            <a:r>
              <a:rPr lang="en-GB" sz="2600" dirty="0" smtClean="0"/>
              <a:t>recommendations out of 154 </a:t>
            </a:r>
            <a:r>
              <a:rPr lang="en-GB" sz="2600" dirty="0"/>
              <a:t>to modernise the Mental Health </a:t>
            </a:r>
            <a:r>
              <a:rPr lang="en-GB" sz="2600" dirty="0" smtClean="0"/>
              <a:t>Act legislation</a:t>
            </a:r>
            <a:r>
              <a:rPr lang="en-GB" dirty="0" smtClean="0"/>
              <a:t>.</a:t>
            </a:r>
            <a:endParaRPr lang="en-GB" dirty="0" smtClean="0"/>
          </a:p>
          <a:p>
            <a:endParaRPr lang="en-GB" sz="1200" dirty="0"/>
          </a:p>
          <a:p>
            <a:pPr marL="0" indent="0">
              <a:buNone/>
            </a:pPr>
            <a:r>
              <a:rPr lang="en-GB" sz="2600" dirty="0" smtClean="0"/>
              <a:t>1)	Those </a:t>
            </a:r>
            <a:r>
              <a:rPr lang="en-GB" sz="2600" dirty="0"/>
              <a:t>detained under the Act will be allowed to </a:t>
            </a:r>
            <a:r>
              <a:rPr lang="en-GB" sz="2600" b="1" dirty="0">
                <a:solidFill>
                  <a:schemeClr val="accent5"/>
                </a:solidFill>
              </a:rPr>
              <a:t>nominate a person </a:t>
            </a:r>
            <a:r>
              <a:rPr lang="en-GB" sz="2600" dirty="0"/>
              <a:t>of their choice to be involved in decisions about their care. Currently, they have no say on which relative is contacted. This can lead to distant or unknown relatives being called upon to make important decisions about their care when they are at their most vulnerable</a:t>
            </a:r>
            <a:r>
              <a:rPr lang="en-GB" sz="2600" dirty="0" smtClean="0"/>
              <a:t>.</a:t>
            </a:r>
          </a:p>
          <a:p>
            <a:pPr marL="0" indent="0">
              <a:buNone/>
            </a:pPr>
            <a:endParaRPr lang="en-GB" sz="1300" dirty="0"/>
          </a:p>
          <a:p>
            <a:pPr marL="0" indent="0">
              <a:lnSpc>
                <a:spcPct val="100000"/>
              </a:lnSpc>
              <a:spcBef>
                <a:spcPts val="0"/>
              </a:spcBef>
              <a:buNone/>
            </a:pPr>
            <a:r>
              <a:rPr lang="en-GB" sz="2600" dirty="0" smtClean="0"/>
              <a:t>2)	People </a:t>
            </a:r>
            <a:r>
              <a:rPr lang="en-GB" sz="2600" dirty="0"/>
              <a:t>will also be able to express their preferences </a:t>
            </a:r>
            <a:endParaRPr lang="en-GB" sz="2600" dirty="0"/>
          </a:p>
          <a:p>
            <a:pPr marL="0" indent="0">
              <a:lnSpc>
                <a:spcPct val="100000"/>
              </a:lnSpc>
              <a:spcBef>
                <a:spcPts val="0"/>
              </a:spcBef>
              <a:buNone/>
            </a:pPr>
            <a:r>
              <a:rPr lang="en-GB" sz="2600" dirty="0" smtClean="0"/>
              <a:t>for </a:t>
            </a:r>
            <a:r>
              <a:rPr lang="en-GB" sz="2600" dirty="0" smtClean="0"/>
              <a:t>care and treatment and have these listed in statutory </a:t>
            </a:r>
          </a:p>
          <a:p>
            <a:pPr marL="0" indent="0">
              <a:lnSpc>
                <a:spcPct val="100000"/>
              </a:lnSpc>
              <a:spcBef>
                <a:spcPts val="0"/>
              </a:spcBef>
              <a:buNone/>
            </a:pPr>
            <a:r>
              <a:rPr lang="en-GB" sz="2600" dirty="0" smtClean="0"/>
              <a:t>‘</a:t>
            </a:r>
            <a:r>
              <a:rPr lang="en-GB" sz="2600" dirty="0"/>
              <a:t>advance choice’ documents</a:t>
            </a:r>
            <a:r>
              <a:rPr lang="en-GB" sz="2600" dirty="0" smtClean="0"/>
              <a:t>.</a:t>
            </a:r>
          </a:p>
          <a:p>
            <a:pPr marL="0" indent="0">
              <a:lnSpc>
                <a:spcPct val="100000"/>
              </a:lnSpc>
              <a:spcBef>
                <a:spcPts val="0"/>
              </a:spcBef>
              <a:buNone/>
            </a:pPr>
            <a:endParaRPr lang="en-GB" sz="2600" dirty="0"/>
          </a:p>
          <a:p>
            <a:pPr marL="0" indent="0">
              <a:lnSpc>
                <a:spcPct val="100000"/>
              </a:lnSpc>
              <a:spcBef>
                <a:spcPts val="0"/>
              </a:spcBef>
              <a:buNone/>
            </a:pPr>
            <a:endParaRPr lang="en-GB"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091" y="5026956"/>
            <a:ext cx="2069709" cy="1333651"/>
          </a:xfrm>
          <a:prstGeom prst="rect">
            <a:avLst/>
          </a:prstGeom>
        </p:spPr>
      </p:pic>
    </p:spTree>
    <p:extLst>
      <p:ext uri="{BB962C8B-B14F-4D97-AF65-F5344CB8AC3E}">
        <p14:creationId xmlns:p14="http://schemas.microsoft.com/office/powerpoint/2010/main" val="1520366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3494"/>
            <a:ext cx="10884567" cy="1143000"/>
          </a:xfrm>
        </p:spPr>
        <p:txBody>
          <a:bodyPr>
            <a:normAutofit fontScale="90000"/>
          </a:bodyPr>
          <a:lstStyle/>
          <a:p>
            <a:r>
              <a:rPr lang="en-US" altLang="en-US" b="1" dirty="0">
                <a:latin typeface="+mn-lt"/>
              </a:rPr>
              <a:t>Quantitative Findings: </a:t>
            </a:r>
            <a:r>
              <a:rPr lang="en-US" altLang="en-US" dirty="0" smtClean="0">
                <a:latin typeface="+mn-lt"/>
              </a:rPr>
              <a:t>Frequency of nearest relative spoken to for background information  </a:t>
            </a:r>
          </a:p>
        </p:txBody>
      </p:sp>
      <p:graphicFrame>
        <p:nvGraphicFramePr>
          <p:cNvPr id="13317" name="Chart 47"/>
          <p:cNvGraphicFramePr>
            <a:graphicFrameLocks noGrp="1"/>
          </p:cNvGraphicFramePr>
          <p:nvPr>
            <p:ph idx="1"/>
            <p:extLst/>
          </p:nvPr>
        </p:nvGraphicFramePr>
        <p:xfrm>
          <a:off x="4332463" y="2259607"/>
          <a:ext cx="6294437" cy="3806825"/>
        </p:xfrm>
        <a:graphic>
          <a:graphicData uri="http://schemas.openxmlformats.org/presentationml/2006/ole">
            <mc:AlternateContent xmlns:mc="http://schemas.openxmlformats.org/markup-compatibility/2006">
              <mc:Choice xmlns:v="urn:schemas-microsoft-com:vml" Requires="v">
                <p:oleObj spid="_x0000_s5131" name="Chart" r:id="rId3" imgW="6296647" imgH="3815781" progId="Excel.Chart.8">
                  <p:embed/>
                </p:oleObj>
              </mc:Choice>
              <mc:Fallback>
                <p:oleObj name="Chart" r:id="rId3" imgW="6296647" imgH="3815781" progId="Excel.Chart.8">
                  <p:embed/>
                  <p:pic>
                    <p:nvPicPr>
                      <p:cNvPr id="13317" name="Chart 4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463" y="2259607"/>
                        <a:ext cx="6294437"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4443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8491" y="565946"/>
            <a:ext cx="11236204" cy="1143000"/>
          </a:xfrm>
        </p:spPr>
        <p:txBody>
          <a:bodyPr>
            <a:normAutofit fontScale="90000"/>
          </a:bodyPr>
          <a:lstStyle/>
          <a:p>
            <a:r>
              <a:rPr lang="en-US" altLang="en-US" b="1" dirty="0">
                <a:latin typeface="+mn-lt"/>
              </a:rPr>
              <a:t>Quantitative Findings: </a:t>
            </a:r>
            <a:r>
              <a:rPr lang="en-US" altLang="en-US" dirty="0" smtClean="0">
                <a:latin typeface="+mn-lt"/>
              </a:rPr>
              <a:t>Frequency of ‘informing’/’consulting’ the Nearest Relative</a:t>
            </a:r>
          </a:p>
        </p:txBody>
      </p:sp>
      <p:graphicFrame>
        <p:nvGraphicFramePr>
          <p:cNvPr id="14341" name="Chart 50"/>
          <p:cNvGraphicFramePr>
            <a:graphicFrameLocks noGrp="1"/>
          </p:cNvGraphicFramePr>
          <p:nvPr>
            <p:ph idx="1"/>
          </p:nvPr>
        </p:nvGraphicFramePr>
        <p:xfrm>
          <a:off x="3021014" y="2370139"/>
          <a:ext cx="5718175" cy="3806825"/>
        </p:xfrm>
        <a:graphic>
          <a:graphicData uri="http://schemas.openxmlformats.org/presentationml/2006/ole">
            <mc:AlternateContent xmlns:mc="http://schemas.openxmlformats.org/markup-compatibility/2006">
              <mc:Choice xmlns:v="urn:schemas-microsoft-com:vml" Requires="v">
                <p:oleObj spid="_x0000_s6155" name="Chart" r:id="rId3" imgW="5723671" imgH="3815781" progId="Excel.Chart.8">
                  <p:embed/>
                </p:oleObj>
              </mc:Choice>
              <mc:Fallback>
                <p:oleObj name="Chart" r:id="rId3" imgW="5723671" imgH="3815781" progId="Excel.Chart.8">
                  <p:embed/>
                  <p:pic>
                    <p:nvPicPr>
                      <p:cNvPr id="14341" name="Chart 5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1014" y="2370139"/>
                        <a:ext cx="571817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48968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23093" y="433300"/>
            <a:ext cx="10221369" cy="1143000"/>
          </a:xfrm>
        </p:spPr>
        <p:txBody>
          <a:bodyPr>
            <a:normAutofit fontScale="90000"/>
          </a:bodyPr>
          <a:lstStyle/>
          <a:p>
            <a:r>
              <a:rPr lang="en-US" altLang="en-US" b="1" dirty="0">
                <a:latin typeface="+mn-lt"/>
              </a:rPr>
              <a:t>Quantitative </a:t>
            </a:r>
            <a:r>
              <a:rPr lang="en-US" altLang="en-US" b="1" dirty="0" smtClean="0">
                <a:latin typeface="+mn-lt"/>
              </a:rPr>
              <a:t>Findings: </a:t>
            </a:r>
            <a:r>
              <a:rPr lang="en-US" altLang="en-US" dirty="0" smtClean="0">
                <a:latin typeface="+mn-lt"/>
              </a:rPr>
              <a:t>Asking service user views about involving the Nearest Relative </a:t>
            </a:r>
          </a:p>
        </p:txBody>
      </p:sp>
      <p:graphicFrame>
        <p:nvGraphicFramePr>
          <p:cNvPr id="15365" name="Chart 54"/>
          <p:cNvGraphicFramePr>
            <a:graphicFrameLocks noGrp="1"/>
          </p:cNvGraphicFramePr>
          <p:nvPr>
            <p:ph idx="1"/>
            <p:extLst/>
          </p:nvPr>
        </p:nvGraphicFramePr>
        <p:xfrm>
          <a:off x="4730890" y="2184384"/>
          <a:ext cx="5430838" cy="4022725"/>
        </p:xfrm>
        <a:graphic>
          <a:graphicData uri="http://schemas.openxmlformats.org/presentationml/2006/ole">
            <mc:AlternateContent xmlns:mc="http://schemas.openxmlformats.org/markup-compatibility/2006">
              <mc:Choice xmlns:v="urn:schemas-microsoft-com:vml" Requires="v">
                <p:oleObj spid="_x0000_s7179" name="Chart" r:id="rId3" imgW="5437183" imgH="4029123" progId="Excel.Chart.8">
                  <p:embed/>
                </p:oleObj>
              </mc:Choice>
              <mc:Fallback>
                <p:oleObj name="Chart" r:id="rId3" imgW="5437183" imgH="4029123" progId="Excel.Chart.8">
                  <p:embed/>
                  <p:pic>
                    <p:nvPicPr>
                      <p:cNvPr id="15365" name="Chart 5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890" y="2184384"/>
                        <a:ext cx="543083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3748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98685" y="383058"/>
            <a:ext cx="8642350" cy="1143000"/>
          </a:xfrm>
        </p:spPr>
        <p:txBody>
          <a:bodyPr>
            <a:normAutofit fontScale="90000"/>
          </a:bodyPr>
          <a:lstStyle/>
          <a:p>
            <a:r>
              <a:rPr lang="en-US" altLang="en-US" b="1" dirty="0" smtClean="0">
                <a:latin typeface="+mn-lt"/>
              </a:rPr>
              <a:t>Quantitative Results: </a:t>
            </a:r>
            <a:r>
              <a:rPr lang="en-US" altLang="en-US" dirty="0" smtClean="0">
                <a:latin typeface="+mn-lt"/>
              </a:rPr>
              <a:t>Barriers to Nearest Relative Engagement</a:t>
            </a:r>
          </a:p>
        </p:txBody>
      </p:sp>
      <p:graphicFrame>
        <p:nvGraphicFramePr>
          <p:cNvPr id="16389" name="Chart 57"/>
          <p:cNvGraphicFramePr>
            <a:graphicFrameLocks noGrp="1"/>
          </p:cNvGraphicFramePr>
          <p:nvPr>
            <p:ph idx="1"/>
            <p:extLst/>
          </p:nvPr>
        </p:nvGraphicFramePr>
        <p:xfrm>
          <a:off x="3048001" y="1526058"/>
          <a:ext cx="8406062" cy="4922867"/>
        </p:xfrm>
        <a:graphic>
          <a:graphicData uri="http://schemas.openxmlformats.org/presentationml/2006/ole">
            <mc:AlternateContent xmlns:mc="http://schemas.openxmlformats.org/markup-compatibility/2006">
              <mc:Choice xmlns:v="urn:schemas-microsoft-com:vml" Requires="v">
                <p:oleObj spid="_x0000_s8203" name="Chart" r:id="rId3" imgW="7448696" imgH="3815781" progId="Excel.Chart.8">
                  <p:embed/>
                </p:oleObj>
              </mc:Choice>
              <mc:Fallback>
                <p:oleObj name="Chart" r:id="rId3" imgW="7448696" imgH="3815781" progId="Excel.Chart.8">
                  <p:embed/>
                  <p:pic>
                    <p:nvPicPr>
                      <p:cNvPr id="16389" name="Chart 57"/>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1526058"/>
                        <a:ext cx="8406062" cy="492286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99770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58975" y="395289"/>
            <a:ext cx="8642350" cy="566738"/>
          </a:xfrm>
        </p:spPr>
        <p:txBody>
          <a:bodyPr>
            <a:normAutofit fontScale="90000"/>
          </a:bodyPr>
          <a:lstStyle/>
          <a:p>
            <a:pPr>
              <a:defRPr/>
            </a:pPr>
            <a:r>
              <a:rPr lang="en-US" altLang="en-US" b="1" dirty="0" smtClean="0">
                <a:latin typeface="+mn-lt"/>
              </a:rPr>
              <a:t>Qualitative Focus Group Findings</a:t>
            </a:r>
          </a:p>
        </p:txBody>
      </p:sp>
      <p:sp>
        <p:nvSpPr>
          <p:cNvPr id="17411" name="Content Placeholder 2"/>
          <p:cNvSpPr>
            <a:spLocks noGrp="1"/>
          </p:cNvSpPr>
          <p:nvPr>
            <p:ph idx="1"/>
          </p:nvPr>
        </p:nvSpPr>
        <p:spPr>
          <a:xfrm>
            <a:off x="501468" y="1336675"/>
            <a:ext cx="8642350" cy="5244995"/>
          </a:xfrm>
        </p:spPr>
        <p:txBody>
          <a:bodyPr>
            <a:noAutofit/>
          </a:bodyPr>
          <a:lstStyle/>
          <a:p>
            <a:pPr marL="0" indent="0">
              <a:buNone/>
            </a:pPr>
            <a:r>
              <a:rPr lang="en-GB" altLang="en-US" sz="3200" u="sng" dirty="0" smtClean="0">
                <a:solidFill>
                  <a:schemeClr val="accent6"/>
                </a:solidFill>
                <a:cs typeface="Arial" panose="020B0604020202020204" pitchFamily="34" charset="0"/>
              </a:rPr>
              <a:t>Theme 1: AMHP </a:t>
            </a:r>
            <a:r>
              <a:rPr lang="en-GB" altLang="en-US" sz="3200" u="sng" dirty="0">
                <a:solidFill>
                  <a:schemeClr val="accent6"/>
                </a:solidFill>
                <a:cs typeface="Arial" panose="020B0604020202020204" pitchFamily="34" charset="0"/>
              </a:rPr>
              <a:t>perceptions of the NR role: </a:t>
            </a:r>
          </a:p>
          <a:p>
            <a:pPr marL="0" indent="0">
              <a:buNone/>
            </a:pPr>
            <a:r>
              <a:rPr lang="en-GB" altLang="en-US" sz="3200" dirty="0">
                <a:cs typeface="Arial" panose="020B0604020202020204" pitchFamily="34" charset="0"/>
              </a:rPr>
              <a:t>Within this theme 1 subthemes emerged</a:t>
            </a:r>
            <a:r>
              <a:rPr lang="en-GB" altLang="en-US" sz="3200" dirty="0" smtClean="0">
                <a:cs typeface="Arial" panose="020B0604020202020204" pitchFamily="34" charset="0"/>
              </a:rPr>
              <a:t>:</a:t>
            </a:r>
            <a:endParaRPr lang="en-GB" altLang="en-US" sz="3200" dirty="0">
              <a:cs typeface="Arial" panose="020B0604020202020204" pitchFamily="34" charset="0"/>
            </a:endParaRPr>
          </a:p>
          <a:p>
            <a:pPr lvl="2"/>
            <a:r>
              <a:rPr lang="en-GB" altLang="en-US" sz="3200" dirty="0" smtClean="0">
                <a:cs typeface="Arial" panose="020B0604020202020204" pitchFamily="34" charset="0"/>
              </a:rPr>
              <a:t>(a) Safeguard; (b) knowledge of the law (c) Source </a:t>
            </a:r>
            <a:r>
              <a:rPr lang="en-GB" altLang="en-US" sz="3200" dirty="0">
                <a:cs typeface="Arial" panose="020B0604020202020204" pitchFamily="34" charset="0"/>
              </a:rPr>
              <a:t>of </a:t>
            </a:r>
            <a:r>
              <a:rPr lang="en-GB" altLang="en-US" sz="3200" dirty="0" smtClean="0">
                <a:cs typeface="Arial" panose="020B0604020202020204" pitchFamily="34" charset="0"/>
              </a:rPr>
              <a:t>information</a:t>
            </a:r>
            <a:endParaRPr lang="en-GB" altLang="en-US" sz="2400" u="sng" dirty="0" smtClean="0">
              <a:solidFill>
                <a:schemeClr val="accent2"/>
              </a:solidFill>
              <a:cs typeface="Arial" panose="020B0604020202020204" pitchFamily="34" charset="0"/>
            </a:endParaRPr>
          </a:p>
          <a:p>
            <a:pPr marL="0" indent="0">
              <a:buNone/>
            </a:pPr>
            <a:endParaRPr lang="en-GB" altLang="en-US" sz="1000" u="sng" dirty="0">
              <a:solidFill>
                <a:schemeClr val="accent2"/>
              </a:solidFill>
              <a:cs typeface="Arial" panose="020B0604020202020204" pitchFamily="34" charset="0"/>
            </a:endParaRPr>
          </a:p>
          <a:p>
            <a:pPr marL="0" indent="0">
              <a:buNone/>
            </a:pPr>
            <a:r>
              <a:rPr lang="en-GB" altLang="en-US" sz="3200" u="sng" dirty="0" smtClean="0">
                <a:solidFill>
                  <a:schemeClr val="accent2"/>
                </a:solidFill>
                <a:cs typeface="Arial" panose="020B0604020202020204" pitchFamily="34" charset="0"/>
              </a:rPr>
              <a:t>Theme 2: The </a:t>
            </a:r>
            <a:r>
              <a:rPr lang="en-GB" altLang="en-US" sz="3200" u="sng" dirty="0">
                <a:solidFill>
                  <a:schemeClr val="accent2"/>
                </a:solidFill>
                <a:cs typeface="Arial" panose="020B0604020202020204" pitchFamily="34" charset="0"/>
              </a:rPr>
              <a:t>need to balance Service User and Nearest Relative rights. </a:t>
            </a:r>
            <a:r>
              <a:rPr lang="en-GB" altLang="en-US" sz="3200" u="sng" dirty="0">
                <a:cs typeface="Arial" panose="020B0604020202020204" pitchFamily="34" charset="0"/>
              </a:rPr>
              <a:t> </a:t>
            </a:r>
            <a:endParaRPr lang="en-GB" altLang="en-US" sz="3200" dirty="0">
              <a:solidFill>
                <a:schemeClr val="accent2"/>
              </a:solidFill>
              <a:cs typeface="Arial" panose="020B0604020202020204" pitchFamily="34" charset="0"/>
            </a:endParaRPr>
          </a:p>
          <a:p>
            <a:pPr marL="0" indent="0">
              <a:buNone/>
            </a:pPr>
            <a:r>
              <a:rPr lang="en-GB" altLang="en-US" sz="3200" dirty="0">
                <a:cs typeface="Arial" panose="020B0604020202020204" pitchFamily="34" charset="0"/>
              </a:rPr>
              <a:t>Within this theme 2 subthemes </a:t>
            </a:r>
            <a:r>
              <a:rPr lang="en-GB" altLang="en-US" sz="3200" dirty="0" smtClean="0">
                <a:cs typeface="Arial" panose="020B0604020202020204" pitchFamily="34" charset="0"/>
              </a:rPr>
              <a:t>emerged:</a:t>
            </a:r>
            <a:endParaRPr lang="en-GB" altLang="en-US" sz="3200" dirty="0">
              <a:cs typeface="Arial" panose="020B0604020202020204" pitchFamily="34" charset="0"/>
            </a:endParaRPr>
          </a:p>
          <a:p>
            <a:pPr lvl="2"/>
            <a:r>
              <a:rPr lang="en-GB" altLang="en-US" sz="3200" dirty="0" smtClean="0">
                <a:cs typeface="Arial" panose="020B0604020202020204" pitchFamily="34" charset="0"/>
              </a:rPr>
              <a:t>(a) </a:t>
            </a:r>
            <a:r>
              <a:rPr lang="en-GB" altLang="en-US" sz="3200" dirty="0">
                <a:cs typeface="Arial" panose="020B0604020202020204" pitchFamily="34" charset="0"/>
              </a:rPr>
              <a:t>Deciding when to </a:t>
            </a:r>
            <a:r>
              <a:rPr lang="en-GB" altLang="en-US" sz="3200" dirty="0" smtClean="0">
                <a:cs typeface="Arial" panose="020B0604020202020204" pitchFamily="34" charset="0"/>
              </a:rPr>
              <a:t>consult; (b) Considerations </a:t>
            </a:r>
            <a:r>
              <a:rPr lang="en-GB" altLang="en-US" sz="3200" dirty="0">
                <a:cs typeface="Arial" panose="020B0604020202020204" pitchFamily="34" charset="0"/>
              </a:rPr>
              <a:t>during consultations</a:t>
            </a:r>
          </a:p>
          <a:p>
            <a:pPr lvl="2"/>
            <a:endParaRPr lang="en-GB" altLang="en-US" sz="2400" dirty="0">
              <a:cs typeface="Arial" panose="020B0604020202020204" pitchFamily="34" charset="0"/>
            </a:endParaRPr>
          </a:p>
        </p:txBody>
      </p:sp>
      <p:pic>
        <p:nvPicPr>
          <p:cNvPr id="1741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83206" y="516898"/>
            <a:ext cx="2192398" cy="231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8546" y="4933288"/>
            <a:ext cx="2998315" cy="18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4035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89603" y="1406789"/>
            <a:ext cx="10796543" cy="4090987"/>
          </a:xfrm>
        </p:spPr>
        <p:txBody>
          <a:bodyPr>
            <a:noAutofit/>
          </a:bodyPr>
          <a:lstStyle/>
          <a:p>
            <a:pPr marL="0" indent="0">
              <a:buNone/>
              <a:defRPr/>
            </a:pPr>
            <a:r>
              <a:rPr lang="en-GB" altLang="en-US" sz="2400" dirty="0"/>
              <a:t>The AMHPs highlighting that the role of the nearest relative acts as a safeguard due to the powers and rights they </a:t>
            </a:r>
            <a:r>
              <a:rPr lang="en-GB" altLang="en-US" sz="2400" dirty="0" smtClean="0"/>
              <a:t>have:</a:t>
            </a:r>
          </a:p>
          <a:p>
            <a:pPr marL="0" indent="0">
              <a:buNone/>
              <a:defRPr/>
            </a:pPr>
            <a:endParaRPr lang="en-GB" altLang="en-US" sz="2400" b="1" dirty="0">
              <a:solidFill>
                <a:schemeClr val="accent2"/>
              </a:solidFill>
            </a:endParaRPr>
          </a:p>
          <a:p>
            <a:pPr lvl="1">
              <a:defRPr/>
            </a:pPr>
            <a:r>
              <a:rPr lang="en-GB" altLang="en-US" b="1" dirty="0"/>
              <a:t>Participant 3 </a:t>
            </a:r>
            <a:r>
              <a:rPr lang="en-GB" altLang="en-US" dirty="0"/>
              <a:t>- So a lot of energy goes into this nearest relative thing. That’s not to say that it’s not important because of the safeguarding issues with it – you know, the rights of appeal and all the rest of it, discharge, but it does cause a lot of fuss and I think it creates a lot of anxiety for the relatives. (Focus Group 6)</a:t>
            </a:r>
          </a:p>
          <a:p>
            <a:pPr marL="0" indent="0">
              <a:buNone/>
              <a:defRPr/>
            </a:pPr>
            <a:endParaRPr lang="en-GB" altLang="en-US" sz="2400" dirty="0"/>
          </a:p>
          <a:p>
            <a:pPr lvl="1">
              <a:defRPr/>
            </a:pPr>
            <a:r>
              <a:rPr lang="en-GB" altLang="en-US" b="1" dirty="0"/>
              <a:t>Participant 6:</a:t>
            </a:r>
            <a:r>
              <a:rPr lang="en-GB" altLang="en-US" dirty="0"/>
              <a:t>   I think it's a lot about the rights as well, having that opportunity to have someone else there to prevent us detaining somebody if possible and making sure that they’ve got that secondary back-up . (Focus Group 1)</a:t>
            </a:r>
          </a:p>
          <a:p>
            <a:pPr marL="0" indent="0">
              <a:buNone/>
              <a:defRPr/>
            </a:pPr>
            <a:endParaRPr lang="en-GB" altLang="en-US" sz="2400" dirty="0">
              <a:solidFill>
                <a:schemeClr val="accent2"/>
              </a:solidFill>
            </a:endParaRPr>
          </a:p>
          <a:p>
            <a:pPr marL="0" indent="0">
              <a:buNone/>
              <a:defRPr/>
            </a:pPr>
            <a:endParaRPr lang="en-GB" altLang="en-US" sz="2400" dirty="0">
              <a:solidFill>
                <a:schemeClr val="accent2"/>
              </a:solidFill>
            </a:endParaRPr>
          </a:p>
        </p:txBody>
      </p:sp>
      <p:sp>
        <p:nvSpPr>
          <p:cNvPr id="18438" name="Title 1"/>
          <p:cNvSpPr>
            <a:spLocks noGrp="1"/>
          </p:cNvSpPr>
          <p:nvPr>
            <p:ph type="title"/>
          </p:nvPr>
        </p:nvSpPr>
        <p:spPr>
          <a:xfrm>
            <a:off x="689604" y="504163"/>
            <a:ext cx="8642350" cy="568325"/>
          </a:xfrm>
        </p:spPr>
        <p:txBody>
          <a:bodyPr>
            <a:normAutofit fontScale="90000"/>
          </a:bodyPr>
          <a:lstStyle/>
          <a:p>
            <a:r>
              <a:rPr lang="en-GB" altLang="en-US" b="1" dirty="0" smtClean="0">
                <a:solidFill>
                  <a:schemeClr val="accent6"/>
                </a:solidFill>
              </a:rPr>
              <a:t>AMHP Perception - Safeguard</a:t>
            </a:r>
          </a:p>
        </p:txBody>
      </p:sp>
    </p:spTree>
    <p:extLst>
      <p:ext uri="{BB962C8B-B14F-4D97-AF65-F5344CB8AC3E}">
        <p14:creationId xmlns:p14="http://schemas.microsoft.com/office/powerpoint/2010/main" val="3546993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639362" y="1393041"/>
            <a:ext cx="10622196" cy="3706812"/>
          </a:xfrm>
        </p:spPr>
        <p:txBody>
          <a:bodyPr>
            <a:noAutofit/>
          </a:bodyPr>
          <a:lstStyle/>
          <a:p>
            <a:pPr marL="0" indent="0">
              <a:buNone/>
            </a:pPr>
            <a:r>
              <a:rPr lang="en-GB" altLang="en-US" sz="2400" dirty="0"/>
              <a:t>For this participant the nearest relatives active involvement in the assessment sometimes needs to be </a:t>
            </a:r>
            <a:r>
              <a:rPr lang="en-GB" altLang="en-US" sz="2400" dirty="0" smtClean="0"/>
              <a:t>reinforced:</a:t>
            </a:r>
          </a:p>
          <a:p>
            <a:pPr marL="0" indent="0">
              <a:buNone/>
            </a:pPr>
            <a:endParaRPr lang="en-GB" altLang="en-US" sz="2400" dirty="0"/>
          </a:p>
          <a:p>
            <a:pPr lvl="1"/>
            <a:r>
              <a:rPr lang="en-GB" altLang="en-US" b="1" dirty="0"/>
              <a:t>Participant 3:  </a:t>
            </a:r>
            <a:r>
              <a:rPr lang="en-GB" altLang="en-US" dirty="0"/>
              <a:t>I  mean I guess, I remember the phrase that I use or try to – what I try to convey to the family is, listen you’re not just a bystander,  you’re involved. You’re a participant and you have roles and responsibilities and rights and you can influence this whole process so you know, before and even when the patient is in hospital you’re still involved and we want you to know that. Ideally that’s what, I guess in terms of, it’s informing us. When people get the idea and if we’re doing our job properly, they are a significant role in the whole process. You know, what is your family member like? Is this who they are? You know, you know them more than any of us do. (Focus Group 2)</a:t>
            </a:r>
          </a:p>
          <a:p>
            <a:pPr lvl="1"/>
            <a:endParaRPr lang="en-GB" altLang="en-US" dirty="0">
              <a:solidFill>
                <a:schemeClr val="accent2"/>
              </a:solidFill>
            </a:endParaRPr>
          </a:p>
        </p:txBody>
      </p:sp>
      <p:sp>
        <p:nvSpPr>
          <p:cNvPr id="19462" name="Title 1"/>
          <p:cNvSpPr>
            <a:spLocks noGrp="1"/>
          </p:cNvSpPr>
          <p:nvPr>
            <p:ph type="title"/>
          </p:nvPr>
        </p:nvSpPr>
        <p:spPr>
          <a:xfrm>
            <a:off x="639362" y="512763"/>
            <a:ext cx="8642350" cy="568325"/>
          </a:xfrm>
        </p:spPr>
        <p:txBody>
          <a:bodyPr>
            <a:normAutofit fontScale="90000"/>
          </a:bodyPr>
          <a:lstStyle/>
          <a:p>
            <a:r>
              <a:rPr lang="en-GB" altLang="en-US" b="1" dirty="0" smtClean="0">
                <a:solidFill>
                  <a:schemeClr val="accent6"/>
                </a:solidFill>
              </a:rPr>
              <a:t>AMHP Perception - Safeguard</a:t>
            </a:r>
          </a:p>
        </p:txBody>
      </p:sp>
    </p:spTree>
    <p:extLst>
      <p:ext uri="{BB962C8B-B14F-4D97-AF65-F5344CB8AC3E}">
        <p14:creationId xmlns:p14="http://schemas.microsoft.com/office/powerpoint/2010/main" val="3821201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88539" y="1431071"/>
            <a:ext cx="10701356" cy="3683540"/>
          </a:xfrm>
        </p:spPr>
        <p:txBody>
          <a:bodyPr>
            <a:noAutofit/>
          </a:bodyPr>
          <a:lstStyle/>
          <a:p>
            <a:pPr marL="0" indent="0">
              <a:buNone/>
            </a:pPr>
            <a:r>
              <a:rPr lang="en-GB" altLang="en-US" sz="2400" dirty="0"/>
              <a:t>AMHPS highlighting that explaining the role to the nearest relative, when then they have no knowledge of the law can be </a:t>
            </a:r>
            <a:r>
              <a:rPr lang="en-GB" altLang="en-US" sz="2400" dirty="0" smtClean="0"/>
              <a:t>challenging</a:t>
            </a:r>
          </a:p>
          <a:p>
            <a:pPr marL="0" indent="0">
              <a:buNone/>
            </a:pPr>
            <a:endParaRPr lang="en-GB" altLang="en-US" sz="1200" b="1" dirty="0"/>
          </a:p>
          <a:p>
            <a:pPr lvl="1"/>
            <a:r>
              <a:rPr lang="en-GB" altLang="en-US" b="1" dirty="0"/>
              <a:t>Participant 3</a:t>
            </a:r>
            <a:r>
              <a:rPr lang="en-GB" altLang="en-US" dirty="0"/>
              <a:t>   Most carers are baffled aren’t they about, it's very difficult to explain it to people, do you mean explain </a:t>
            </a:r>
            <a:r>
              <a:rPr lang="en-GB" altLang="en-US" dirty="0" smtClean="0"/>
              <a:t>…?</a:t>
            </a:r>
          </a:p>
          <a:p>
            <a:pPr lvl="1"/>
            <a:endParaRPr lang="en-GB" altLang="en-US" sz="1200" dirty="0"/>
          </a:p>
          <a:p>
            <a:pPr lvl="1"/>
            <a:r>
              <a:rPr lang="en-GB" altLang="en-US" b="1" dirty="0"/>
              <a:t>Participant 5</a:t>
            </a:r>
            <a:r>
              <a:rPr lang="en-GB" altLang="en-US" dirty="0"/>
              <a:t>  It's easier than explaining DoLS [</a:t>
            </a:r>
            <a:r>
              <a:rPr lang="en-GB" altLang="en-US" i="1" dirty="0"/>
              <a:t>Deprivation of Liberty Safeguards</a:t>
            </a:r>
            <a:r>
              <a:rPr lang="en-GB" altLang="en-US" dirty="0" smtClean="0"/>
              <a:t>]</a:t>
            </a:r>
          </a:p>
          <a:p>
            <a:pPr lvl="1"/>
            <a:endParaRPr lang="en-GB" altLang="en-US" sz="1200" dirty="0"/>
          </a:p>
          <a:p>
            <a:pPr lvl="1"/>
            <a:r>
              <a:rPr lang="en-GB" altLang="en-US" b="1" dirty="0"/>
              <a:t>Participant 3</a:t>
            </a:r>
            <a:r>
              <a:rPr lang="en-GB" altLang="en-US" dirty="0"/>
              <a:t>  Well yes, that's true, yes.  It's a difficult thing to explain to people as the first contact with services and it still says next of kin and we say no, no, no not next of kin, something different to that this is actually in the law, you're determined to be this person by the law and you’ve got rights and responsibilities and I think it freaks people out a bit actually. (Focus Group 1)</a:t>
            </a:r>
          </a:p>
          <a:p>
            <a:pPr lvl="1"/>
            <a:endParaRPr lang="en-GB" altLang="en-US" dirty="0"/>
          </a:p>
        </p:txBody>
      </p:sp>
      <p:sp>
        <p:nvSpPr>
          <p:cNvPr id="20484" name="Title 1"/>
          <p:cNvSpPr>
            <a:spLocks noGrp="1"/>
          </p:cNvSpPr>
          <p:nvPr>
            <p:ph type="title"/>
          </p:nvPr>
        </p:nvSpPr>
        <p:spPr>
          <a:xfrm>
            <a:off x="598104" y="626270"/>
            <a:ext cx="8642350" cy="571500"/>
          </a:xfrm>
        </p:spPr>
        <p:txBody>
          <a:bodyPr>
            <a:normAutofit fontScale="90000"/>
          </a:bodyPr>
          <a:lstStyle/>
          <a:p>
            <a:r>
              <a:rPr lang="en-GB" altLang="en-US" b="1" dirty="0" smtClean="0">
                <a:solidFill>
                  <a:schemeClr val="accent6"/>
                </a:solidFill>
              </a:rPr>
              <a:t>AMHP Perception - Knowledge of the law</a:t>
            </a:r>
          </a:p>
        </p:txBody>
      </p:sp>
    </p:spTree>
    <p:extLst>
      <p:ext uri="{BB962C8B-B14F-4D97-AF65-F5344CB8AC3E}">
        <p14:creationId xmlns:p14="http://schemas.microsoft.com/office/powerpoint/2010/main" val="2191664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18684" y="483002"/>
            <a:ext cx="9631117" cy="571500"/>
          </a:xfrm>
        </p:spPr>
        <p:txBody>
          <a:bodyPr>
            <a:noAutofit/>
          </a:bodyPr>
          <a:lstStyle/>
          <a:p>
            <a:r>
              <a:rPr lang="en-GB" altLang="en-US" b="1" dirty="0" smtClean="0">
                <a:solidFill>
                  <a:schemeClr val="accent6"/>
                </a:solidFill>
              </a:rPr>
              <a:t>AMHP Perception - Knowledge of the law</a:t>
            </a:r>
          </a:p>
        </p:txBody>
      </p:sp>
      <p:sp>
        <p:nvSpPr>
          <p:cNvPr id="25603" name="Content Placeholder 2"/>
          <p:cNvSpPr>
            <a:spLocks noGrp="1"/>
          </p:cNvSpPr>
          <p:nvPr>
            <p:ph idx="1"/>
          </p:nvPr>
        </p:nvSpPr>
        <p:spPr>
          <a:xfrm>
            <a:off x="718684" y="1325389"/>
            <a:ext cx="10558915" cy="4594148"/>
          </a:xfrm>
        </p:spPr>
        <p:txBody>
          <a:bodyPr>
            <a:normAutofit/>
          </a:bodyPr>
          <a:lstStyle/>
          <a:p>
            <a:pPr marL="0" indent="0">
              <a:buNone/>
              <a:defRPr/>
            </a:pPr>
            <a:r>
              <a:rPr lang="en-GB" altLang="en-US" sz="2400" dirty="0"/>
              <a:t>AMHPs acknowledging that the nearest relative knowledge has an impact on the </a:t>
            </a:r>
            <a:r>
              <a:rPr lang="en-GB" altLang="en-US" sz="2400" dirty="0" smtClean="0"/>
              <a:t>assessment:</a:t>
            </a:r>
          </a:p>
          <a:p>
            <a:pPr marL="0" indent="0">
              <a:buNone/>
              <a:defRPr/>
            </a:pPr>
            <a:endParaRPr lang="en-GB" altLang="en-US" sz="2400" dirty="0"/>
          </a:p>
          <a:p>
            <a:pPr lvl="1">
              <a:defRPr/>
            </a:pPr>
            <a:r>
              <a:rPr lang="en-GB" altLang="en-US" b="1" dirty="0"/>
              <a:t>Participant 1:</a:t>
            </a:r>
            <a:r>
              <a:rPr lang="en-GB" altLang="en-US" dirty="0"/>
              <a:t>  But there’s a huge variation in nearest relatives, of course, because </a:t>
            </a:r>
            <a:r>
              <a:rPr lang="en-GB" altLang="en-US" dirty="0" smtClean="0"/>
              <a:t>people-</a:t>
            </a:r>
          </a:p>
          <a:p>
            <a:pPr lvl="1">
              <a:defRPr/>
            </a:pPr>
            <a:endParaRPr lang="en-GB" altLang="en-US" dirty="0"/>
          </a:p>
          <a:p>
            <a:pPr lvl="1">
              <a:defRPr/>
            </a:pPr>
            <a:r>
              <a:rPr lang="en-GB" altLang="en-US" b="1" dirty="0"/>
              <a:t>Participant 2</a:t>
            </a:r>
            <a:r>
              <a:rPr lang="en-GB" altLang="en-US" dirty="0"/>
              <a:t>:  Hmm</a:t>
            </a:r>
            <a:r>
              <a:rPr lang="en-GB" altLang="en-US" dirty="0" smtClean="0"/>
              <a:t>.</a:t>
            </a:r>
          </a:p>
          <a:p>
            <a:pPr marL="457200" lvl="1" indent="0">
              <a:buNone/>
              <a:defRPr/>
            </a:pPr>
            <a:endParaRPr lang="en-GB" altLang="en-US" dirty="0"/>
          </a:p>
          <a:p>
            <a:pPr lvl="1">
              <a:defRPr/>
            </a:pPr>
            <a:r>
              <a:rPr lang="en-GB" altLang="en-US" b="1" dirty="0"/>
              <a:t>Participant 1:</a:t>
            </a:r>
            <a:r>
              <a:rPr lang="en-GB" altLang="en-US" dirty="0"/>
              <a:t>  I've had people who were alternative therapists, some people who are psychologists, who have a really strong idea on what needs to happen based on their background. So that all has an impact.  (Focus group 6)</a:t>
            </a:r>
          </a:p>
          <a:p>
            <a:pPr marL="0" indent="0">
              <a:buNone/>
              <a:defRPr/>
            </a:pPr>
            <a:endParaRPr lang="en-GB" altLang="en-US" sz="2400" dirty="0"/>
          </a:p>
        </p:txBody>
      </p:sp>
    </p:spTree>
    <p:extLst>
      <p:ext uri="{BB962C8B-B14F-4D97-AF65-F5344CB8AC3E}">
        <p14:creationId xmlns:p14="http://schemas.microsoft.com/office/powerpoint/2010/main" val="2601920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19885" y="1274502"/>
            <a:ext cx="11082303" cy="3705225"/>
          </a:xfrm>
        </p:spPr>
        <p:txBody>
          <a:bodyPr>
            <a:noAutofit/>
          </a:bodyPr>
          <a:lstStyle/>
          <a:p>
            <a:pPr marL="171450" indent="0" algn="just">
              <a:buNone/>
              <a:defRPr/>
            </a:pPr>
            <a:r>
              <a:rPr lang="en-GB" altLang="en-US" sz="2400" dirty="0"/>
              <a:t>AMHPs highlight nearest relatives have knowledge they </a:t>
            </a:r>
            <a:r>
              <a:rPr lang="en-GB" altLang="en-US" sz="2400" dirty="0" smtClean="0"/>
              <a:t>need:</a:t>
            </a:r>
          </a:p>
          <a:p>
            <a:pPr marL="171450" indent="0" algn="just">
              <a:buNone/>
              <a:defRPr/>
            </a:pPr>
            <a:endParaRPr lang="en-GB" altLang="en-US" sz="2400" dirty="0"/>
          </a:p>
          <a:p>
            <a:pPr marL="800100" lvl="1" algn="just">
              <a:defRPr/>
            </a:pPr>
            <a:r>
              <a:rPr lang="en-GB" altLang="en-US" b="1" dirty="0"/>
              <a:t>Participant 3:</a:t>
            </a:r>
            <a:r>
              <a:rPr lang="en-GB" altLang="en-US" dirty="0"/>
              <a:t>  Yes. I want to know somebody who’s been up to speed with the person. Because, you know, sometimes you won't be able to get the RC for that person. Sometimes you won't be able to get the doctor who knows that person. So you want to be able to get into that conversation as quickly as possible and the only way you can do that is if you’re familiar with who that person is. And the only people who are going to know that are going to be the nearest relative - </a:t>
            </a:r>
            <a:endParaRPr lang="en-GB" altLang="en-US" dirty="0" smtClean="0"/>
          </a:p>
          <a:p>
            <a:pPr marL="800100" lvl="1" algn="just">
              <a:defRPr/>
            </a:pPr>
            <a:endParaRPr lang="en-GB" altLang="en-US" dirty="0"/>
          </a:p>
          <a:p>
            <a:pPr lvl="1" algn="just">
              <a:defRPr/>
            </a:pPr>
            <a:r>
              <a:rPr lang="en-GB" altLang="en-US" b="1" dirty="0"/>
              <a:t>Participant 2</a:t>
            </a:r>
            <a:r>
              <a:rPr lang="en-GB" altLang="en-US" dirty="0"/>
              <a:t>:  Yes</a:t>
            </a:r>
            <a:r>
              <a:rPr lang="en-GB" altLang="en-US" dirty="0" smtClean="0"/>
              <a:t>.</a:t>
            </a:r>
          </a:p>
          <a:p>
            <a:pPr marL="457200" lvl="1" indent="0" algn="just">
              <a:buNone/>
              <a:defRPr/>
            </a:pPr>
            <a:endParaRPr lang="en-GB" altLang="en-US" dirty="0"/>
          </a:p>
          <a:p>
            <a:pPr lvl="1" algn="just">
              <a:defRPr/>
            </a:pPr>
            <a:r>
              <a:rPr lang="en-GB" altLang="en-US" b="1" dirty="0"/>
              <a:t>Participant 3:</a:t>
            </a:r>
            <a:r>
              <a:rPr lang="en-GB" altLang="en-US" dirty="0"/>
              <a:t>  – sometimes. Sometimes the nearest relative may be in Scotland somewhere and they haven't seen them for a good couple of years but, you know, you want to go with somebody who knows that person, has grown up with that person.  (Focus Group 6)</a:t>
            </a:r>
          </a:p>
          <a:p>
            <a:pPr marL="0" indent="0" algn="just">
              <a:buNone/>
              <a:defRPr/>
            </a:pPr>
            <a:endParaRPr lang="en-GB" altLang="en-US" sz="2400" dirty="0"/>
          </a:p>
          <a:p>
            <a:pPr marL="0" indent="0">
              <a:buNone/>
              <a:defRPr/>
            </a:pPr>
            <a:endParaRPr lang="en-GB" altLang="en-US" sz="2400" dirty="0"/>
          </a:p>
        </p:txBody>
      </p:sp>
      <p:sp>
        <p:nvSpPr>
          <p:cNvPr id="22532" name="Title 1"/>
          <p:cNvSpPr>
            <a:spLocks noGrp="1"/>
          </p:cNvSpPr>
          <p:nvPr>
            <p:ph type="title"/>
          </p:nvPr>
        </p:nvSpPr>
        <p:spPr>
          <a:xfrm>
            <a:off x="419886" y="431802"/>
            <a:ext cx="8640762" cy="565150"/>
          </a:xfrm>
        </p:spPr>
        <p:txBody>
          <a:bodyPr>
            <a:normAutofit fontScale="90000"/>
          </a:bodyPr>
          <a:lstStyle/>
          <a:p>
            <a:r>
              <a:rPr lang="en-GB" altLang="en-US" b="1" dirty="0" smtClean="0">
                <a:solidFill>
                  <a:schemeClr val="accent6"/>
                </a:solidFill>
              </a:rPr>
              <a:t>AMHP Perception - Source of information</a:t>
            </a:r>
          </a:p>
        </p:txBody>
      </p:sp>
    </p:spTree>
    <p:extLst>
      <p:ext uri="{BB962C8B-B14F-4D97-AF65-F5344CB8AC3E}">
        <p14:creationId xmlns:p14="http://schemas.microsoft.com/office/powerpoint/2010/main" val="2879328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1520686"/>
            <a:ext cx="10515600" cy="1325563"/>
          </a:xfrm>
        </p:spPr>
        <p:txBody>
          <a:bodyPr>
            <a:normAutofit fontScale="90000"/>
          </a:bodyPr>
          <a:lstStyle/>
          <a:p>
            <a:r>
              <a:rPr lang="en-US" dirty="0"/>
              <a:t>Laing, j., Dixon, J., Stone, K. and Wilkinson-Tough, M. (2018) </a:t>
            </a:r>
            <a:r>
              <a:rPr lang="en-US" u="sng" dirty="0">
                <a:hlinkClick r:id="rId2"/>
              </a:rPr>
              <a:t>The nearest relative in the Mental Health Act 2007: Still </a:t>
            </a:r>
            <a:r>
              <a:rPr lang="en-US" u="sng" dirty="0" smtClean="0">
                <a:hlinkClick r:id="rId2"/>
              </a:rPr>
              <a:t>an </a:t>
            </a:r>
            <a:r>
              <a:rPr lang="en-US" u="sng" dirty="0">
                <a:hlinkClick r:id="rId2"/>
              </a:rPr>
              <a:t>illusionary and inconsistent safeguard</a:t>
            </a:r>
            <a:r>
              <a:rPr lang="en-US" u="sng" dirty="0" smtClean="0">
                <a:hlinkClick r:id="rId2"/>
              </a:rPr>
              <a:t>?</a:t>
            </a:r>
            <a:r>
              <a:rPr lang="en-US" u="sng" dirty="0" smtClean="0"/>
              <a:t> </a:t>
            </a:r>
            <a:r>
              <a:rPr lang="en-US" i="1" dirty="0" smtClean="0"/>
              <a:t>Journal </a:t>
            </a:r>
            <a:r>
              <a:rPr lang="en-US" i="1" dirty="0"/>
              <a:t>of Social Welfare and Family Law</a:t>
            </a:r>
            <a:r>
              <a:rPr lang="en-US" dirty="0"/>
              <a:t> </a:t>
            </a:r>
            <a:r>
              <a:rPr lang="en-GB" dirty="0"/>
              <a:t>, 40 (1). Pp 37-56. ISSN 1469-9621</a:t>
            </a:r>
            <a:br>
              <a:rPr lang="en-GB" dirty="0"/>
            </a:b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774" y="3505529"/>
            <a:ext cx="7266145" cy="2681045"/>
          </a:xfrm>
          <a:prstGeom prst="rect">
            <a:avLst/>
          </a:prstGeom>
        </p:spPr>
      </p:pic>
    </p:spTree>
    <p:extLst>
      <p:ext uri="{BB962C8B-B14F-4D97-AF65-F5344CB8AC3E}">
        <p14:creationId xmlns:p14="http://schemas.microsoft.com/office/powerpoint/2010/main" val="260864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79692" y="1181485"/>
            <a:ext cx="10962076" cy="3705225"/>
          </a:xfrm>
        </p:spPr>
        <p:txBody>
          <a:bodyPr>
            <a:noAutofit/>
          </a:bodyPr>
          <a:lstStyle/>
          <a:p>
            <a:pPr marL="171450" indent="0" algn="just">
              <a:buNone/>
              <a:defRPr/>
            </a:pPr>
            <a:r>
              <a:rPr lang="en-GB" altLang="en-US" sz="2400" dirty="0"/>
              <a:t>Nearest relative information impacting upon the decision making of the </a:t>
            </a:r>
            <a:r>
              <a:rPr lang="en-GB" altLang="en-US" sz="2400" dirty="0" smtClean="0"/>
              <a:t>AMHP</a:t>
            </a:r>
          </a:p>
          <a:p>
            <a:pPr marL="171450" indent="0" algn="just">
              <a:buNone/>
              <a:defRPr/>
            </a:pPr>
            <a:endParaRPr lang="en-GB" altLang="en-US" sz="2400" dirty="0"/>
          </a:p>
          <a:p>
            <a:pPr lvl="1" algn="just">
              <a:defRPr/>
            </a:pPr>
            <a:r>
              <a:rPr lang="en-GB" altLang="en-US" b="1" dirty="0"/>
              <a:t>Participant 1</a:t>
            </a:r>
            <a:r>
              <a:rPr lang="en-GB" altLang="en-US" dirty="0"/>
              <a:t>:  Yes. I think- I’ve often found quite useful- Consulting with the nearest relative, sometimes that can be very useful information to help your decision-making as an AMHP. So, you know, what- They might have a very different experience of a person. So no matter how services might have one view about something but, actually, the nearest relative comes from a totally different perspective as a, you know, relative or carer or whatever that relationship might be. So it can be quite useful in informing the decision-making. (Focus group 7)</a:t>
            </a:r>
          </a:p>
          <a:p>
            <a:pPr marL="0" indent="0" algn="just">
              <a:buNone/>
              <a:defRPr/>
            </a:pPr>
            <a:endParaRPr lang="en-GB" altLang="en-US" sz="2400" dirty="0"/>
          </a:p>
          <a:p>
            <a:pPr marL="0" indent="0">
              <a:buNone/>
              <a:defRPr/>
            </a:pPr>
            <a:endParaRPr lang="en-GB" altLang="en-US" sz="2400" dirty="0"/>
          </a:p>
        </p:txBody>
      </p:sp>
      <p:sp>
        <p:nvSpPr>
          <p:cNvPr id="23558" name="Title 1"/>
          <p:cNvSpPr>
            <a:spLocks noGrp="1"/>
          </p:cNvSpPr>
          <p:nvPr>
            <p:ph type="title"/>
          </p:nvPr>
        </p:nvSpPr>
        <p:spPr>
          <a:xfrm>
            <a:off x="379692" y="400487"/>
            <a:ext cx="8640762" cy="565150"/>
          </a:xfrm>
        </p:spPr>
        <p:txBody>
          <a:bodyPr>
            <a:normAutofit fontScale="90000"/>
          </a:bodyPr>
          <a:lstStyle/>
          <a:p>
            <a:r>
              <a:rPr lang="en-GB" altLang="en-US" b="1" dirty="0" smtClean="0">
                <a:solidFill>
                  <a:schemeClr val="accent6"/>
                </a:solidFill>
              </a:rPr>
              <a:t>AMHP Perception - Source of information</a:t>
            </a:r>
          </a:p>
        </p:txBody>
      </p:sp>
    </p:spTree>
    <p:extLst>
      <p:ext uri="{BB962C8B-B14F-4D97-AF65-F5344CB8AC3E}">
        <p14:creationId xmlns:p14="http://schemas.microsoft.com/office/powerpoint/2010/main" val="32693609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00" y="414338"/>
            <a:ext cx="9958492" cy="577850"/>
          </a:xfrm>
        </p:spPr>
        <p:txBody>
          <a:bodyPr>
            <a:noAutofit/>
          </a:bodyPr>
          <a:lstStyle/>
          <a:p>
            <a:pPr>
              <a:defRPr/>
            </a:pPr>
            <a:r>
              <a:rPr lang="en-US" b="1" dirty="0">
                <a:solidFill>
                  <a:schemeClr val="accent2"/>
                </a:solidFill>
              </a:rPr>
              <a:t>Balancing rights: Deciding when to consult </a:t>
            </a:r>
          </a:p>
        </p:txBody>
      </p:sp>
      <p:sp>
        <p:nvSpPr>
          <p:cNvPr id="24579" name="Content Placeholder 2"/>
          <p:cNvSpPr>
            <a:spLocks noGrp="1"/>
          </p:cNvSpPr>
          <p:nvPr>
            <p:ph idx="1"/>
          </p:nvPr>
        </p:nvSpPr>
        <p:spPr>
          <a:xfrm>
            <a:off x="451600" y="1133894"/>
            <a:ext cx="10537242" cy="3633788"/>
          </a:xfrm>
        </p:spPr>
        <p:txBody>
          <a:bodyPr>
            <a:noAutofit/>
          </a:bodyPr>
          <a:lstStyle/>
          <a:p>
            <a:pPr marL="0" indent="0">
              <a:buNone/>
            </a:pPr>
            <a:r>
              <a:rPr lang="en-GB" altLang="en-US" sz="2400" dirty="0"/>
              <a:t>The level of consultation before the assessment was seen to be based on the service user’s actual or assumed </a:t>
            </a:r>
            <a:r>
              <a:rPr lang="en-GB" altLang="en-US" sz="2400" dirty="0" smtClean="0"/>
              <a:t>wishes:</a:t>
            </a:r>
          </a:p>
          <a:p>
            <a:pPr marL="0" indent="0">
              <a:buNone/>
            </a:pPr>
            <a:endParaRPr lang="en-GB" altLang="en-US" sz="2400" dirty="0"/>
          </a:p>
          <a:p>
            <a:pPr lvl="1"/>
            <a:r>
              <a:rPr lang="en-GB" altLang="en-US" b="1" dirty="0"/>
              <a:t>Participant 1:</a:t>
            </a:r>
            <a:r>
              <a:rPr lang="en-GB" altLang="en-US" dirty="0"/>
              <a:t> ‘I would usually speak to the person first before I contacted the nearest relative [in] that time and then make a decision after that depending after the assessment rather than before. That would be what I would do. That is what I do actually.’ </a:t>
            </a:r>
            <a:endParaRPr lang="en-GB" altLang="en-US" dirty="0" smtClean="0"/>
          </a:p>
          <a:p>
            <a:pPr lvl="1"/>
            <a:endParaRPr lang="en-GB" altLang="en-US" dirty="0"/>
          </a:p>
          <a:p>
            <a:pPr lvl="1"/>
            <a:r>
              <a:rPr lang="en-GB" altLang="en-US" b="1" dirty="0"/>
              <a:t>Participant 2 :  ‘</a:t>
            </a:r>
            <a:r>
              <a:rPr lang="en-GB" altLang="en-US" dirty="0"/>
              <a:t>Well I mean, you know, if you have a situation where it’s not an immediate crisis situation, we’ve had, like the intensive team is working with somebody and they’ve been talking to the nearest relative [or a] person [who looks like it] I would be more inclined just to kind of, well I’m taking that, that’s implicit consent, let’s go with that, you know, like unless you start to find something that you think oh my God, this is really iffy…’ (Focus Group 2)  </a:t>
            </a:r>
          </a:p>
          <a:p>
            <a:pPr lvl="1"/>
            <a:endParaRPr lang="en-GB" altLang="en-US" dirty="0"/>
          </a:p>
          <a:p>
            <a:endParaRPr lang="en-US" altLang="en-US" sz="2400" dirty="0"/>
          </a:p>
        </p:txBody>
      </p:sp>
      <p:sp>
        <p:nvSpPr>
          <p:cNvPr id="2458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D4532E-D1A9-4580-8AD2-75B898877320}" type="slidenum">
              <a:rPr lang="en-GB" altLang="en-US" sz="1200">
                <a:solidFill>
                  <a:srgbClr val="898989"/>
                </a:solidFill>
                <a:latin typeface="Arial" panose="020B0604020202020204" pitchFamily="34" charset="0"/>
              </a:rPr>
              <a:pPr>
                <a:spcBef>
                  <a:spcPct val="0"/>
                </a:spcBef>
                <a:buFontTx/>
                <a:buNone/>
              </a:pPr>
              <a:t>51</a:t>
            </a:fld>
            <a:endParaRPr lang="en-GB"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26125596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913825" y="1211699"/>
            <a:ext cx="8642350" cy="3705225"/>
          </a:xfrm>
        </p:spPr>
        <p:txBody>
          <a:bodyPr>
            <a:normAutofit/>
          </a:bodyPr>
          <a:lstStyle/>
          <a:p>
            <a:pPr marL="0" indent="0">
              <a:buNone/>
            </a:pPr>
            <a:r>
              <a:rPr lang="en-GB" altLang="en-US" sz="2400" dirty="0"/>
              <a:t>AMHPs also focused on the </a:t>
            </a:r>
            <a:r>
              <a:rPr lang="en-GB" altLang="en-US" sz="2400" i="1" dirty="0"/>
              <a:t>actual</a:t>
            </a:r>
            <a:r>
              <a:rPr lang="en-GB" altLang="en-US" sz="2400" dirty="0"/>
              <a:t> </a:t>
            </a:r>
            <a:r>
              <a:rPr lang="en-GB" altLang="en-US" sz="2400" i="1" dirty="0"/>
              <a:t>or assumed </a:t>
            </a:r>
            <a:r>
              <a:rPr lang="en-GB" altLang="en-US" sz="2400" dirty="0"/>
              <a:t>capacity of users before deciding whether to consult.</a:t>
            </a:r>
          </a:p>
          <a:p>
            <a:r>
              <a:rPr lang="en-GB" altLang="en-US" sz="2400" dirty="0"/>
              <a:t>The venue of the assessment had an impact on deciding whether to consult the NR.  </a:t>
            </a:r>
          </a:p>
          <a:p>
            <a:pPr lvl="1"/>
            <a:r>
              <a:rPr lang="en-GB" altLang="en-US" b="1" dirty="0"/>
              <a:t>Participant 5:</a:t>
            </a:r>
            <a:r>
              <a:rPr lang="en-GB" altLang="en-US" dirty="0"/>
              <a:t> …’I will then have a look sort of more closely at sort of the likelihood of detention is and I think that’s already been said and then at that point have a conversation with the nearest relative if I think detention is more likely or very likely actually, I wouldn't automatically contact the nearest relative if it was a 136’ (Focus Group 3). </a:t>
            </a:r>
          </a:p>
          <a:p>
            <a:endParaRPr lang="en-US" altLang="en-US" sz="2400" dirty="0"/>
          </a:p>
        </p:txBody>
      </p:sp>
      <p:sp>
        <p:nvSpPr>
          <p:cNvPr id="2560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B88028-044A-434C-877D-17DAA000FEC8}" type="slidenum">
              <a:rPr lang="en-GB" altLang="en-US" sz="1200">
                <a:solidFill>
                  <a:srgbClr val="898989"/>
                </a:solidFill>
                <a:latin typeface="Arial" panose="020B0604020202020204" pitchFamily="34" charset="0"/>
              </a:rPr>
              <a:pPr>
                <a:spcBef>
                  <a:spcPct val="0"/>
                </a:spcBef>
                <a:buFontTx/>
                <a:buNone/>
              </a:pPr>
              <a:t>52</a:t>
            </a:fld>
            <a:endParaRPr lang="en-GB" altLang="en-US" sz="1200">
              <a:solidFill>
                <a:srgbClr val="898989"/>
              </a:solidFill>
              <a:latin typeface="Arial" panose="020B0604020202020204" pitchFamily="34" charset="0"/>
            </a:endParaRPr>
          </a:p>
        </p:txBody>
      </p:sp>
      <p:sp>
        <p:nvSpPr>
          <p:cNvPr id="14" name="Title 1"/>
          <p:cNvSpPr>
            <a:spLocks noGrp="1"/>
          </p:cNvSpPr>
          <p:nvPr>
            <p:ph type="title"/>
          </p:nvPr>
        </p:nvSpPr>
        <p:spPr>
          <a:xfrm>
            <a:off x="838200" y="394695"/>
            <a:ext cx="9687186" cy="577850"/>
          </a:xfrm>
        </p:spPr>
        <p:txBody>
          <a:bodyPr>
            <a:noAutofit/>
          </a:bodyPr>
          <a:lstStyle/>
          <a:p>
            <a:pPr>
              <a:defRPr/>
            </a:pPr>
            <a:r>
              <a:rPr lang="en-US" b="1" dirty="0">
                <a:solidFill>
                  <a:schemeClr val="accent2"/>
                </a:solidFill>
              </a:rPr>
              <a:t>Balancing rights: Deciding when to consult </a:t>
            </a:r>
          </a:p>
        </p:txBody>
      </p:sp>
    </p:spTree>
    <p:extLst>
      <p:ext uri="{BB962C8B-B14F-4D97-AF65-F5344CB8AC3E}">
        <p14:creationId xmlns:p14="http://schemas.microsoft.com/office/powerpoint/2010/main" val="1463129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373011"/>
            <a:ext cx="8642350" cy="576263"/>
          </a:xfrm>
        </p:spPr>
        <p:txBody>
          <a:bodyPr>
            <a:noAutofit/>
          </a:bodyPr>
          <a:lstStyle/>
          <a:p>
            <a:r>
              <a:rPr lang="en-US" altLang="en-US" b="1" dirty="0" smtClean="0">
                <a:solidFill>
                  <a:schemeClr val="accent2"/>
                </a:solidFill>
              </a:rPr>
              <a:t>Balancing rights: During consultations </a:t>
            </a:r>
          </a:p>
        </p:txBody>
      </p:sp>
      <p:sp>
        <p:nvSpPr>
          <p:cNvPr id="26627" name="Content Placeholder 2"/>
          <p:cNvSpPr>
            <a:spLocks noGrp="1"/>
          </p:cNvSpPr>
          <p:nvPr>
            <p:ph idx="1"/>
          </p:nvPr>
        </p:nvSpPr>
        <p:spPr>
          <a:xfrm>
            <a:off x="838199" y="1200604"/>
            <a:ext cx="9893441" cy="4647537"/>
          </a:xfrm>
        </p:spPr>
        <p:txBody>
          <a:bodyPr>
            <a:noAutofit/>
          </a:bodyPr>
          <a:lstStyle/>
          <a:p>
            <a:pPr marL="0" indent="0">
              <a:buNone/>
            </a:pPr>
            <a:r>
              <a:rPr lang="en-GB" altLang="en-US" sz="2400" dirty="0"/>
              <a:t>AMHPs highlighted potential risks that the NR might pose to the service user:</a:t>
            </a:r>
          </a:p>
          <a:p>
            <a:pPr lvl="1"/>
            <a:r>
              <a:rPr lang="en-GB" altLang="en-US" b="1" dirty="0">
                <a:cs typeface="Calibri" panose="020F0502020204030204" pitchFamily="34" charset="0"/>
              </a:rPr>
              <a:t>Participant 4</a:t>
            </a:r>
            <a:r>
              <a:rPr lang="en-GB" altLang="en-US" dirty="0">
                <a:cs typeface="Calibri" panose="020F0502020204030204" pitchFamily="34" charset="0"/>
              </a:rPr>
              <a:t>    ’Yes and recognising that their nearest relative might not always be a safe person you know …’ </a:t>
            </a:r>
          </a:p>
          <a:p>
            <a:pPr lvl="1"/>
            <a:r>
              <a:rPr lang="en-GB" altLang="en-US" b="1" dirty="0">
                <a:cs typeface="Calibri" panose="020F0502020204030204" pitchFamily="34" charset="0"/>
              </a:rPr>
              <a:t>Participant 5</a:t>
            </a:r>
            <a:r>
              <a:rPr lang="en-GB" altLang="en-US" dirty="0">
                <a:cs typeface="Calibri" panose="020F0502020204030204" pitchFamily="34" charset="0"/>
              </a:rPr>
              <a:t>: ‘…and suddenly you know, you consult, you knock on the door and say ‘by the way, the nearest relative’, that kind of thing.  So, it's been, the challenges we face have all been around that…’ (Focus Group 1</a:t>
            </a:r>
            <a:r>
              <a:rPr lang="en-GB" altLang="en-US" dirty="0" smtClean="0">
                <a:cs typeface="Calibri" panose="020F0502020204030204" pitchFamily="34" charset="0"/>
              </a:rPr>
              <a:t>)</a:t>
            </a:r>
          </a:p>
          <a:p>
            <a:pPr lvl="1"/>
            <a:endParaRPr lang="en-GB" altLang="en-US" dirty="0">
              <a:cs typeface="Calibri" panose="020F0502020204030204" pitchFamily="34" charset="0"/>
            </a:endParaRPr>
          </a:p>
          <a:p>
            <a:pPr marL="0" indent="0">
              <a:buNone/>
            </a:pPr>
            <a:r>
              <a:rPr lang="en-GB" altLang="en-US" sz="2400" dirty="0"/>
              <a:t>AMHPs were also concerned about NRs exaggerating risk to cause admission:</a:t>
            </a:r>
          </a:p>
          <a:p>
            <a:pPr lvl="1"/>
            <a:r>
              <a:rPr lang="en-GB" altLang="en-US" b="1" dirty="0"/>
              <a:t>Participant 5: ‘</a:t>
            </a:r>
            <a:r>
              <a:rPr lang="en-GB" altLang="en-US" dirty="0"/>
              <a:t>I've had many situations actually where people have been economical about the information that’s been provided, and it feels sometimes because of them wanting a particular outcome.  That can be really, really tricky actually because you might not know the person’. (Focus Group 3)</a:t>
            </a:r>
          </a:p>
          <a:p>
            <a:endParaRPr lang="en-US" altLang="en-US" sz="2400" dirty="0"/>
          </a:p>
        </p:txBody>
      </p:sp>
      <p:sp>
        <p:nvSpPr>
          <p:cNvPr id="2662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9E658F-66AA-4891-9813-B42A50FC97D4}" type="slidenum">
              <a:rPr lang="en-GB" altLang="en-US" sz="1200">
                <a:solidFill>
                  <a:srgbClr val="898989"/>
                </a:solidFill>
                <a:latin typeface="Arial" panose="020B0604020202020204" pitchFamily="34" charset="0"/>
              </a:rPr>
              <a:pPr>
                <a:spcBef>
                  <a:spcPct val="0"/>
                </a:spcBef>
                <a:buFontTx/>
                <a:buNone/>
              </a:pPr>
              <a:t>53</a:t>
            </a:fld>
            <a:endParaRPr lang="en-GB"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3552437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82713" y="1270943"/>
            <a:ext cx="8642350" cy="3705225"/>
          </a:xfrm>
        </p:spPr>
        <p:txBody>
          <a:bodyPr>
            <a:noAutofit/>
          </a:bodyPr>
          <a:lstStyle/>
          <a:p>
            <a:pPr marL="0" indent="0">
              <a:buNone/>
            </a:pPr>
            <a:r>
              <a:rPr lang="en-GB" altLang="en-US" sz="2400" dirty="0"/>
              <a:t>AMHPs were also mindful of whether relatives were being coerced by service users:</a:t>
            </a:r>
          </a:p>
          <a:p>
            <a:pPr lvl="1"/>
            <a:r>
              <a:rPr lang="en-GB" altLang="en-US" b="1" dirty="0"/>
              <a:t>Participant 2</a:t>
            </a:r>
            <a:r>
              <a:rPr lang="en-GB" altLang="en-US" dirty="0"/>
              <a:t>: ‘…and I’m not suggesting that it’s everybody but there will potentially be a minority of people who will think, well, this person if I ask them to object or discharge me is more likely to do that…if there’s like a co-dependent relationship or something.</a:t>
            </a:r>
          </a:p>
          <a:p>
            <a:pPr lvl="1"/>
            <a:r>
              <a:rPr lang="en-GB" altLang="en-US" b="1" dirty="0"/>
              <a:t>Interviewer:</a:t>
            </a:r>
            <a:r>
              <a:rPr lang="en-GB" altLang="en-US" dirty="0"/>
              <a:t> Yeah</a:t>
            </a:r>
          </a:p>
          <a:p>
            <a:pPr lvl="1"/>
            <a:r>
              <a:rPr lang="en-GB" altLang="en-US" b="1" dirty="0"/>
              <a:t>Participant 2</a:t>
            </a:r>
            <a:r>
              <a:rPr lang="en-GB" altLang="en-US" dirty="0"/>
              <a:t>: Yeah</a:t>
            </a:r>
          </a:p>
          <a:p>
            <a:pPr lvl="1"/>
            <a:r>
              <a:rPr lang="en-GB" altLang="en-US" b="1" dirty="0"/>
              <a:t>Participant 1:</a:t>
            </a:r>
            <a:r>
              <a:rPr lang="en-GB" altLang="en-US" dirty="0"/>
              <a:t> Or, they’re reliant on them for money or other things’. (Focus Group 5)</a:t>
            </a:r>
          </a:p>
          <a:p>
            <a:endParaRPr lang="en-US" altLang="en-US" sz="2400" dirty="0"/>
          </a:p>
        </p:txBody>
      </p:sp>
      <p:sp>
        <p:nvSpPr>
          <p:cNvPr id="27651"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200">
              <a:solidFill>
                <a:srgbClr val="898989"/>
              </a:solidFill>
              <a:latin typeface="Arial" panose="020B0604020202020204" pitchFamily="34" charset="0"/>
            </a:endParaRPr>
          </a:p>
        </p:txBody>
      </p:sp>
      <p:sp>
        <p:nvSpPr>
          <p:cNvPr id="2765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1757721-A7FB-47B6-86D2-DC53AA7A10C3}" type="slidenum">
              <a:rPr lang="en-GB" altLang="en-US" sz="1200">
                <a:solidFill>
                  <a:srgbClr val="898989"/>
                </a:solidFill>
                <a:latin typeface="Arial" panose="020B0604020202020204" pitchFamily="34" charset="0"/>
              </a:rPr>
              <a:pPr>
                <a:spcBef>
                  <a:spcPct val="0"/>
                </a:spcBef>
                <a:buFontTx/>
                <a:buNone/>
              </a:pPr>
              <a:t>54</a:t>
            </a:fld>
            <a:endParaRPr lang="en-GB" altLang="en-US" sz="1200">
              <a:solidFill>
                <a:srgbClr val="898989"/>
              </a:solidFill>
              <a:latin typeface="Arial" panose="020B0604020202020204" pitchFamily="34" charset="0"/>
            </a:endParaRPr>
          </a:p>
        </p:txBody>
      </p:sp>
      <p:sp>
        <p:nvSpPr>
          <p:cNvPr id="27653" name="Date Placeholder 5"/>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F7A098-DCD8-437C-A413-021A24990247}" type="datetime4">
              <a:rPr lang="en-GB" altLang="en-US" sz="1200">
                <a:solidFill>
                  <a:srgbClr val="898989"/>
                </a:solidFill>
                <a:latin typeface="Arial" panose="020B0604020202020204" pitchFamily="34" charset="0"/>
              </a:rPr>
              <a:pPr>
                <a:spcBef>
                  <a:spcPct val="0"/>
                </a:spcBef>
                <a:buFontTx/>
                <a:buNone/>
              </a:pPr>
              <a:t>12 May 2019</a:t>
            </a:fld>
            <a:endParaRPr lang="en-GB" altLang="en-US" sz="1200">
              <a:solidFill>
                <a:srgbClr val="898989"/>
              </a:solidFill>
              <a:latin typeface="Arial" panose="020B0604020202020204" pitchFamily="34" charset="0"/>
            </a:endParaRPr>
          </a:p>
        </p:txBody>
      </p:sp>
      <p:sp>
        <p:nvSpPr>
          <p:cNvPr id="27654" name="Title 1"/>
          <p:cNvSpPr>
            <a:spLocks noGrp="1"/>
          </p:cNvSpPr>
          <p:nvPr>
            <p:ph type="title"/>
          </p:nvPr>
        </p:nvSpPr>
        <p:spPr>
          <a:xfrm>
            <a:off x="589120" y="453398"/>
            <a:ext cx="8642350" cy="576263"/>
          </a:xfrm>
        </p:spPr>
        <p:txBody>
          <a:bodyPr>
            <a:noAutofit/>
          </a:bodyPr>
          <a:lstStyle/>
          <a:p>
            <a:r>
              <a:rPr lang="en-US" altLang="en-US" b="1" dirty="0" smtClean="0">
                <a:solidFill>
                  <a:schemeClr val="accent2"/>
                </a:solidFill>
              </a:rPr>
              <a:t>Balancing rights: During consultations </a:t>
            </a:r>
          </a:p>
        </p:txBody>
      </p:sp>
    </p:spTree>
    <p:extLst>
      <p:ext uri="{BB962C8B-B14F-4D97-AF65-F5344CB8AC3E}">
        <p14:creationId xmlns:p14="http://schemas.microsoft.com/office/powerpoint/2010/main" val="436824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69023" y="471487"/>
            <a:ext cx="8642350" cy="576263"/>
          </a:xfrm>
        </p:spPr>
        <p:txBody>
          <a:bodyPr>
            <a:noAutofit/>
          </a:bodyPr>
          <a:lstStyle/>
          <a:p>
            <a:pPr>
              <a:defRPr/>
            </a:pPr>
            <a:r>
              <a:rPr lang="en-US" altLang="en-US" b="1" dirty="0" smtClean="0"/>
              <a:t>Summary </a:t>
            </a:r>
          </a:p>
        </p:txBody>
      </p:sp>
      <p:sp>
        <p:nvSpPr>
          <p:cNvPr id="28675" name="Content Placeholder 2"/>
          <p:cNvSpPr>
            <a:spLocks noGrp="1"/>
          </p:cNvSpPr>
          <p:nvPr>
            <p:ph idx="1"/>
          </p:nvPr>
        </p:nvSpPr>
        <p:spPr>
          <a:xfrm>
            <a:off x="649409" y="1292504"/>
            <a:ext cx="10021939" cy="3854450"/>
          </a:xfrm>
        </p:spPr>
        <p:txBody>
          <a:bodyPr>
            <a:noAutofit/>
          </a:bodyPr>
          <a:lstStyle/>
          <a:p>
            <a:r>
              <a:rPr lang="en-GB" altLang="en-US" sz="2400" dirty="0"/>
              <a:t>Descriptive statistics indicate that AMHPs are mindful when consulting Nearest Relatives when undertaking assessments. </a:t>
            </a:r>
          </a:p>
          <a:p>
            <a:r>
              <a:rPr lang="en-GB" altLang="en-US" sz="2400" dirty="0"/>
              <a:t>Qualitative data indicates that AMHPs: </a:t>
            </a:r>
          </a:p>
          <a:p>
            <a:pPr lvl="1"/>
            <a:r>
              <a:rPr lang="en-GB" altLang="en-US" b="1" dirty="0"/>
              <a:t>Consider a number of factors</a:t>
            </a:r>
            <a:r>
              <a:rPr lang="en-GB" altLang="en-US" dirty="0"/>
              <a:t>:</a:t>
            </a:r>
          </a:p>
          <a:p>
            <a:pPr lvl="2"/>
            <a:r>
              <a:rPr lang="en-GB" altLang="en-US" sz="2400" dirty="0"/>
              <a:t>perceptions of the nearest relative including: </a:t>
            </a:r>
            <a:r>
              <a:rPr lang="en-GB" altLang="en-US" sz="2400" b="1" dirty="0"/>
              <a:t>(a) </a:t>
            </a:r>
            <a:r>
              <a:rPr lang="en-GB" altLang="en-US" sz="2400" dirty="0"/>
              <a:t>being a safeguard; </a:t>
            </a:r>
            <a:r>
              <a:rPr lang="en-GB" altLang="en-US" sz="2400" b="1" dirty="0"/>
              <a:t>(b) </a:t>
            </a:r>
            <a:r>
              <a:rPr lang="en-GB" altLang="en-US" sz="2400" dirty="0"/>
              <a:t>source of information; </a:t>
            </a:r>
            <a:r>
              <a:rPr lang="en-GB" altLang="en-US" sz="2400" b="1" dirty="0"/>
              <a:t>(c) </a:t>
            </a:r>
            <a:r>
              <a:rPr lang="en-GB" altLang="en-US" sz="2400" dirty="0"/>
              <a:t>knowledge of the law</a:t>
            </a:r>
          </a:p>
          <a:p>
            <a:pPr lvl="2"/>
            <a:r>
              <a:rPr lang="en-GB" altLang="en-US" sz="2400" dirty="0"/>
              <a:t>before consultation including: </a:t>
            </a:r>
            <a:r>
              <a:rPr lang="en-GB" altLang="en-US" sz="2400" b="1" dirty="0"/>
              <a:t>(a) </a:t>
            </a:r>
            <a:r>
              <a:rPr lang="en-GB" altLang="en-US" sz="2400" dirty="0"/>
              <a:t>the actual or assumed wishes of the service user; </a:t>
            </a:r>
            <a:r>
              <a:rPr lang="en-GB" altLang="en-US" sz="2400" b="1" dirty="0"/>
              <a:t>(b) </a:t>
            </a:r>
            <a:r>
              <a:rPr lang="en-GB" altLang="en-US" sz="2400" dirty="0"/>
              <a:t>the actual or assumed mental capacity of the service user; </a:t>
            </a:r>
            <a:r>
              <a:rPr lang="en-GB" altLang="en-US" sz="2400" b="1" dirty="0"/>
              <a:t>(c) </a:t>
            </a:r>
            <a:r>
              <a:rPr lang="en-GB" altLang="en-US" sz="2400" dirty="0"/>
              <a:t>the environment where the assessment would take place.  </a:t>
            </a:r>
          </a:p>
          <a:p>
            <a:pPr lvl="2"/>
            <a:r>
              <a:rPr lang="en-GB" altLang="en-US" sz="2400" dirty="0"/>
              <a:t>during consultation including: </a:t>
            </a:r>
            <a:r>
              <a:rPr lang="en-GB" altLang="en-US" sz="2400" b="1" dirty="0"/>
              <a:t>(a) </a:t>
            </a:r>
            <a:r>
              <a:rPr lang="en-GB" altLang="en-US" sz="2400" dirty="0"/>
              <a:t>Potential risk from the NR;  </a:t>
            </a:r>
            <a:r>
              <a:rPr lang="en-GB" altLang="en-US" sz="2400" b="1" dirty="0"/>
              <a:t>(b) </a:t>
            </a:r>
            <a:r>
              <a:rPr lang="en-GB" altLang="en-US" sz="2400" dirty="0"/>
              <a:t>Whether NR accounts were exaggerated; </a:t>
            </a:r>
            <a:r>
              <a:rPr lang="en-GB" altLang="en-US" sz="2400" b="1" dirty="0"/>
              <a:t> </a:t>
            </a:r>
            <a:r>
              <a:rPr lang="de-DE" altLang="en-US" sz="2400" b="1" dirty="0"/>
              <a:t>(c)</a:t>
            </a:r>
            <a:r>
              <a:rPr lang="en-GB" altLang="en-US" sz="2400" b="1" dirty="0"/>
              <a:t> </a:t>
            </a:r>
            <a:r>
              <a:rPr lang="en-GB" altLang="en-US" sz="2400" dirty="0"/>
              <a:t>Potential coercion of the NR by others.  </a:t>
            </a:r>
          </a:p>
          <a:p>
            <a:endParaRPr lang="en-GB" altLang="en-US" sz="2400" dirty="0"/>
          </a:p>
          <a:p>
            <a:endParaRPr lang="en-US" altLang="en-US" sz="2400" dirty="0"/>
          </a:p>
        </p:txBody>
      </p:sp>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2802B7-94FB-45D5-8DCD-3F960C35ACB8}" type="slidenum">
              <a:rPr lang="en-GB" altLang="en-US" sz="1200">
                <a:solidFill>
                  <a:srgbClr val="898989"/>
                </a:solidFill>
                <a:latin typeface="Arial" panose="020B0604020202020204" pitchFamily="34" charset="0"/>
              </a:rPr>
              <a:pPr>
                <a:spcBef>
                  <a:spcPct val="0"/>
                </a:spcBef>
                <a:buFontTx/>
                <a:buNone/>
              </a:pPr>
              <a:t>55</a:t>
            </a:fld>
            <a:endParaRPr lang="en-GB"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3085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5484" y="542681"/>
            <a:ext cx="10647948" cy="5938330"/>
          </a:xfrm>
        </p:spPr>
        <p:txBody>
          <a:bodyPr>
            <a:noAutofit/>
          </a:bodyPr>
          <a:lstStyle/>
          <a:p>
            <a:pPr marL="0" indent="0" algn="just">
              <a:buNone/>
            </a:pPr>
            <a:r>
              <a:rPr lang="en-US" altLang="en-US" sz="4400" b="1" dirty="0">
                <a:solidFill>
                  <a:schemeClr val="accent5"/>
                </a:solidFill>
              </a:rPr>
              <a:t>Research </a:t>
            </a:r>
            <a:r>
              <a:rPr lang="en-US" altLang="en-US" sz="4400" b="1" dirty="0" smtClean="0">
                <a:solidFill>
                  <a:schemeClr val="accent5"/>
                </a:solidFill>
              </a:rPr>
              <a:t>Aim</a:t>
            </a:r>
            <a:endParaRPr lang="en-GB" sz="4400" b="1" dirty="0" smtClean="0">
              <a:solidFill>
                <a:schemeClr val="accent5"/>
              </a:solidFill>
            </a:endParaRPr>
          </a:p>
          <a:p>
            <a:pPr marL="0" indent="0">
              <a:buNone/>
            </a:pPr>
            <a:r>
              <a:rPr lang="en-US" sz="2400" dirty="0"/>
              <a:t>To gather primary data relating to the experiences of Nearest </a:t>
            </a:r>
            <a:r>
              <a:rPr lang="en-US" sz="2400" dirty="0" smtClean="0"/>
              <a:t>Relatives. </a:t>
            </a:r>
            <a:r>
              <a:rPr lang="en-GB" sz="2400" dirty="0" smtClean="0"/>
              <a:t> </a:t>
            </a:r>
            <a:endParaRPr lang="en-GB" sz="4400" b="1" dirty="0" smtClean="0">
              <a:solidFill>
                <a:schemeClr val="accent5"/>
              </a:solidFill>
            </a:endParaRPr>
          </a:p>
          <a:p>
            <a:pPr marL="0" indent="0" algn="just">
              <a:buNone/>
            </a:pPr>
            <a:r>
              <a:rPr lang="en-GB" sz="4400" b="1" dirty="0" smtClean="0">
                <a:solidFill>
                  <a:schemeClr val="accent5"/>
                </a:solidFill>
              </a:rPr>
              <a:t>Research Methods</a:t>
            </a:r>
            <a:endParaRPr lang="en-GB" sz="1200" dirty="0"/>
          </a:p>
          <a:p>
            <a:pPr algn="just">
              <a:spcBef>
                <a:spcPts val="600"/>
              </a:spcBef>
            </a:pPr>
            <a:r>
              <a:rPr lang="en-GB" sz="2400" dirty="0" smtClean="0"/>
              <a:t>Ethical </a:t>
            </a:r>
            <a:r>
              <a:rPr lang="en-GB" sz="2400" b="1" dirty="0" smtClean="0">
                <a:solidFill>
                  <a:schemeClr val="accent5"/>
                </a:solidFill>
              </a:rPr>
              <a:t>approval</a:t>
            </a:r>
            <a:r>
              <a:rPr lang="en-GB" sz="2400" dirty="0" smtClean="0"/>
              <a:t> was given by the university ethics committee and each local authority ethics panel. </a:t>
            </a:r>
          </a:p>
          <a:p>
            <a:pPr algn="just">
              <a:spcBef>
                <a:spcPts val="600"/>
              </a:spcBef>
            </a:pPr>
            <a:endParaRPr lang="en-GB" sz="600" dirty="0" smtClean="0"/>
          </a:p>
          <a:p>
            <a:pPr algn="just">
              <a:spcBef>
                <a:spcPts val="600"/>
              </a:spcBef>
            </a:pPr>
            <a:r>
              <a:rPr lang="en-GB" sz="2400" dirty="0" smtClean="0"/>
              <a:t>Twenty </a:t>
            </a:r>
            <a:r>
              <a:rPr lang="en-GB" sz="2400" dirty="0" smtClean="0"/>
              <a:t>Nearest Relatives were </a:t>
            </a:r>
            <a:r>
              <a:rPr lang="en-GB" sz="2400" b="1" dirty="0" smtClean="0">
                <a:solidFill>
                  <a:schemeClr val="accent5"/>
                </a:solidFill>
              </a:rPr>
              <a:t>recruited</a:t>
            </a:r>
            <a:r>
              <a:rPr lang="en-GB" sz="2400" dirty="0" smtClean="0"/>
              <a:t> by </a:t>
            </a:r>
            <a:r>
              <a:rPr lang="en-GB" sz="2400" dirty="0" smtClean="0"/>
              <a:t>practicing </a:t>
            </a:r>
            <a:r>
              <a:rPr lang="en-GB" sz="2400" dirty="0" smtClean="0"/>
              <a:t>AMHPs sending a letter </a:t>
            </a:r>
            <a:r>
              <a:rPr lang="en-GB" sz="2400" dirty="0" smtClean="0"/>
              <a:t>which I</a:t>
            </a:r>
            <a:r>
              <a:rPr lang="en-GB" sz="2400" dirty="0" smtClean="0"/>
              <a:t> provided asking </a:t>
            </a:r>
            <a:r>
              <a:rPr lang="en-GB" sz="2400" dirty="0" smtClean="0"/>
              <a:t>them to opt into the study. </a:t>
            </a:r>
            <a:r>
              <a:rPr lang="en-GB" sz="2400" dirty="0" smtClean="0"/>
              <a:t>It was reliant on the three local authorities acting as an introducer. </a:t>
            </a:r>
          </a:p>
          <a:p>
            <a:pPr algn="just">
              <a:spcBef>
                <a:spcPts val="600"/>
              </a:spcBef>
            </a:pPr>
            <a:endParaRPr lang="en-GB" sz="600" dirty="0"/>
          </a:p>
          <a:p>
            <a:pPr algn="just">
              <a:spcBef>
                <a:spcPts val="600"/>
              </a:spcBef>
            </a:pPr>
            <a:r>
              <a:rPr lang="en-GB" sz="2400" dirty="0" smtClean="0"/>
              <a:t>Each was </a:t>
            </a:r>
            <a:r>
              <a:rPr lang="en-GB" sz="2400" b="1" dirty="0" smtClean="0">
                <a:solidFill>
                  <a:schemeClr val="accent5"/>
                </a:solidFill>
              </a:rPr>
              <a:t>interviewed</a:t>
            </a:r>
            <a:r>
              <a:rPr lang="en-GB" sz="2400" b="1" dirty="0" smtClean="0"/>
              <a:t> </a:t>
            </a:r>
            <a:r>
              <a:rPr lang="en-GB" sz="2400" dirty="0" smtClean="0"/>
              <a:t>using semi-structured </a:t>
            </a:r>
            <a:r>
              <a:rPr lang="en-GB" sz="2400" dirty="0" smtClean="0"/>
              <a:t>interviews </a:t>
            </a:r>
          </a:p>
          <a:p>
            <a:pPr marL="0" indent="0" algn="just">
              <a:spcBef>
                <a:spcPts val="600"/>
              </a:spcBef>
              <a:buNone/>
            </a:pPr>
            <a:r>
              <a:rPr lang="en-GB" sz="2400" dirty="0"/>
              <a:t> </a:t>
            </a:r>
            <a:r>
              <a:rPr lang="en-GB" sz="2400" dirty="0" smtClean="0"/>
              <a:t>  </a:t>
            </a:r>
            <a:r>
              <a:rPr lang="en-GB" sz="2400" dirty="0" smtClean="0"/>
              <a:t>at </a:t>
            </a:r>
            <a:r>
              <a:rPr lang="en-GB" sz="2400" dirty="0" smtClean="0"/>
              <a:t>either their home address, café, local authority interview room</a:t>
            </a:r>
            <a:r>
              <a:rPr lang="en-GB" sz="2400" dirty="0" smtClean="0"/>
              <a:t>.</a:t>
            </a:r>
          </a:p>
          <a:p>
            <a:pPr algn="just">
              <a:spcBef>
                <a:spcPts val="600"/>
              </a:spcBef>
            </a:pPr>
            <a:endParaRPr lang="en-GB" sz="600" dirty="0" smtClean="0"/>
          </a:p>
          <a:p>
            <a:pPr algn="just">
              <a:lnSpc>
                <a:spcPct val="100000"/>
              </a:lnSpc>
              <a:spcBef>
                <a:spcPts val="0"/>
              </a:spcBef>
            </a:pPr>
            <a:r>
              <a:rPr lang="en-GB" sz="2400" dirty="0" smtClean="0"/>
              <a:t>Interviews professionally </a:t>
            </a:r>
            <a:r>
              <a:rPr lang="en-GB" sz="2400" b="1" dirty="0" smtClean="0">
                <a:solidFill>
                  <a:schemeClr val="accent5"/>
                </a:solidFill>
              </a:rPr>
              <a:t>transcribed and </a:t>
            </a:r>
            <a:r>
              <a:rPr lang="en-GB" sz="2400" b="1" dirty="0" smtClean="0">
                <a:solidFill>
                  <a:schemeClr val="accent5"/>
                </a:solidFill>
              </a:rPr>
              <a:t>analysed</a:t>
            </a:r>
            <a:endParaRPr lang="en-GB" sz="2400" b="1" dirty="0">
              <a:solidFill>
                <a:schemeClr val="accent5"/>
              </a:solidFill>
            </a:endParaRPr>
          </a:p>
          <a:p>
            <a:pPr marL="0" indent="0" algn="just">
              <a:lnSpc>
                <a:spcPct val="100000"/>
              </a:lnSpc>
              <a:spcBef>
                <a:spcPts val="0"/>
              </a:spcBef>
              <a:buNone/>
            </a:pPr>
            <a:r>
              <a:rPr lang="en-GB" sz="2400" dirty="0" smtClean="0"/>
              <a:t>   to </a:t>
            </a:r>
            <a:r>
              <a:rPr lang="en-GB" sz="2400" dirty="0" smtClean="0"/>
              <a:t>look for emerging themes. </a:t>
            </a:r>
          </a:p>
          <a:p>
            <a:pPr marL="0" indent="0" algn="just">
              <a:buNone/>
            </a:pPr>
            <a:endParaRPr lang="en-GB"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622" y="5187213"/>
            <a:ext cx="2781146" cy="1446196"/>
          </a:xfrm>
          <a:prstGeom prst="rect">
            <a:avLst/>
          </a:prstGeom>
        </p:spPr>
      </p:pic>
    </p:spTree>
    <p:extLst>
      <p:ext uri="{BB962C8B-B14F-4D97-AF65-F5344CB8AC3E}">
        <p14:creationId xmlns:p14="http://schemas.microsoft.com/office/powerpoint/2010/main" val="106277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ECA2F24-BD57-894D-A450-D244A696D38D}"/>
              </a:ext>
            </a:extLst>
          </p:cNvPr>
          <p:cNvSpPr>
            <a:spLocks noGrp="1"/>
          </p:cNvSpPr>
          <p:nvPr>
            <p:ph type="title"/>
          </p:nvPr>
        </p:nvSpPr>
        <p:spPr>
          <a:xfrm>
            <a:off x="640038" y="620580"/>
            <a:ext cx="8642350" cy="566738"/>
          </a:xfrm>
        </p:spPr>
        <p:txBody>
          <a:bodyPr>
            <a:noAutofit/>
          </a:bodyPr>
          <a:lstStyle/>
          <a:p>
            <a:pPr>
              <a:defRPr/>
            </a:pPr>
            <a:r>
              <a:rPr lang="en-US" altLang="en-US" b="1" dirty="0"/>
              <a:t>Results</a:t>
            </a:r>
            <a:r>
              <a:rPr lang="en-US" altLang="en-US" b="1" dirty="0" smtClean="0"/>
              <a:t>: emerging themes</a:t>
            </a:r>
            <a:endParaRPr lang="en-US" altLang="en-US" b="1" dirty="0"/>
          </a:p>
        </p:txBody>
      </p:sp>
      <p:sp>
        <p:nvSpPr>
          <p:cNvPr id="18435" name="Content Placeholder 2"/>
          <p:cNvSpPr>
            <a:spLocks noGrp="1"/>
          </p:cNvSpPr>
          <p:nvPr>
            <p:ph idx="1"/>
          </p:nvPr>
        </p:nvSpPr>
        <p:spPr>
          <a:xfrm>
            <a:off x="640038" y="1451198"/>
            <a:ext cx="10749857" cy="4692928"/>
          </a:xfrm>
        </p:spPr>
        <p:txBody>
          <a:bodyPr>
            <a:noAutofit/>
          </a:bodyPr>
          <a:lstStyle/>
          <a:p>
            <a:pPr marL="0" indent="0">
              <a:buNone/>
            </a:pPr>
            <a:r>
              <a:rPr lang="en-GB" sz="2400" b="1" u="sng" dirty="0" smtClean="0">
                <a:solidFill>
                  <a:schemeClr val="accent6"/>
                </a:solidFill>
              </a:rPr>
              <a:t>Theme 1.Responsibility of being Nearest Relative</a:t>
            </a:r>
          </a:p>
          <a:p>
            <a:pPr marL="0" indent="0">
              <a:buNone/>
            </a:pPr>
            <a:r>
              <a:rPr lang="en-GB" altLang="en-US" sz="2400" dirty="0" smtClean="0">
                <a:cs typeface="Arial" panose="020B0604020202020204" pitchFamily="34" charset="0"/>
              </a:rPr>
              <a:t>Within this theme 1 subthemes emerged:</a:t>
            </a:r>
          </a:p>
          <a:p>
            <a:r>
              <a:rPr lang="en-GB" sz="2400" dirty="0" smtClean="0"/>
              <a:t>Responsibility: </a:t>
            </a:r>
            <a:r>
              <a:rPr lang="en-GB" sz="2400" b="1" dirty="0" smtClean="0"/>
              <a:t>(a) </a:t>
            </a:r>
            <a:r>
              <a:rPr lang="en-GB" sz="2400" dirty="0" smtClean="0"/>
              <a:t>Positive</a:t>
            </a:r>
            <a:r>
              <a:rPr lang="en-GB" sz="2400" b="1" dirty="0" smtClean="0"/>
              <a:t> (b) </a:t>
            </a:r>
            <a:r>
              <a:rPr lang="en-GB" sz="2400" dirty="0" smtClean="0"/>
              <a:t>may not do the right thing </a:t>
            </a:r>
            <a:r>
              <a:rPr lang="en-GB" sz="2400" b="1" dirty="0" smtClean="0"/>
              <a:t>(c</a:t>
            </a:r>
            <a:r>
              <a:rPr lang="en-GB" sz="2400" b="1" dirty="0" smtClean="0"/>
              <a:t>) </a:t>
            </a:r>
            <a:r>
              <a:rPr lang="en-GB" sz="2400" dirty="0" smtClean="0"/>
              <a:t>not explained </a:t>
            </a:r>
            <a:r>
              <a:rPr lang="en-GB" sz="2400" b="1" dirty="0" smtClean="0"/>
              <a:t>(d) </a:t>
            </a:r>
            <a:r>
              <a:rPr lang="en-GB" sz="2400" dirty="0" smtClean="0"/>
              <a:t>support for nearest relatives</a:t>
            </a:r>
            <a:endParaRPr lang="en-GB" sz="2400" u="sng" dirty="0" smtClean="0"/>
          </a:p>
          <a:p>
            <a:pPr marL="0" indent="0">
              <a:buNone/>
            </a:pPr>
            <a:r>
              <a:rPr lang="en-GB" sz="2400" b="1" u="sng" dirty="0" smtClean="0">
                <a:solidFill>
                  <a:schemeClr val="accent2"/>
                </a:solidFill>
              </a:rPr>
              <a:t>Theme 2.Emotional Distress (Communication) </a:t>
            </a:r>
          </a:p>
          <a:p>
            <a:pPr marL="0" indent="0">
              <a:buNone/>
            </a:pPr>
            <a:r>
              <a:rPr lang="en-GB" altLang="en-US" sz="2400" dirty="0" smtClean="0">
                <a:cs typeface="Arial" panose="020B0604020202020204" pitchFamily="34" charset="0"/>
              </a:rPr>
              <a:t>Within this theme 2 subthemes emerged:</a:t>
            </a:r>
          </a:p>
          <a:p>
            <a:r>
              <a:rPr lang="en-GB" sz="2400" dirty="0" smtClean="0"/>
              <a:t>Emotional Distress (Communication) : </a:t>
            </a:r>
            <a:r>
              <a:rPr lang="en-GB" sz="2400" b="1" dirty="0" smtClean="0"/>
              <a:t>(a) </a:t>
            </a:r>
            <a:r>
              <a:rPr lang="en-GB" sz="2400" dirty="0" smtClean="0"/>
              <a:t>communicating with doctors</a:t>
            </a:r>
            <a:r>
              <a:rPr lang="en-GB" sz="2400" b="1" dirty="0" smtClean="0"/>
              <a:t> (b)</a:t>
            </a:r>
            <a:r>
              <a:rPr lang="en-GB" sz="2400" b="1" dirty="0" smtClean="0">
                <a:solidFill>
                  <a:schemeClr val="accent2"/>
                </a:solidFill>
              </a:rPr>
              <a:t> </a:t>
            </a:r>
            <a:r>
              <a:rPr lang="en-GB" sz="2400" dirty="0" smtClean="0"/>
              <a:t>Communication from doctors &amp; wards </a:t>
            </a:r>
            <a:r>
              <a:rPr lang="en-GB" sz="2400" b="1" dirty="0" smtClean="0"/>
              <a:t>(c) </a:t>
            </a:r>
            <a:r>
              <a:rPr lang="en-GB" sz="2400" dirty="0" smtClean="0"/>
              <a:t>communication in writing</a:t>
            </a:r>
            <a:endParaRPr lang="en-GB" sz="2400" u="sng" dirty="0" smtClean="0"/>
          </a:p>
          <a:p>
            <a:pPr marL="0" indent="0">
              <a:buNone/>
            </a:pPr>
            <a:r>
              <a:rPr lang="en-GB" sz="2400" b="1" u="sng" dirty="0" smtClean="0">
                <a:solidFill>
                  <a:schemeClr val="accent5"/>
                </a:solidFill>
              </a:rPr>
              <a:t>Theme 3.Emotional Distress (privacy)</a:t>
            </a:r>
          </a:p>
          <a:p>
            <a:pPr marL="0" indent="0">
              <a:buNone/>
            </a:pPr>
            <a:r>
              <a:rPr lang="en-GB" altLang="en-US" sz="2400" dirty="0" smtClean="0">
                <a:cs typeface="Arial" panose="020B0604020202020204" pitchFamily="34" charset="0"/>
              </a:rPr>
              <a:t>Within this theme 2 subthemes emerged:</a:t>
            </a:r>
            <a:endParaRPr lang="en-GB" altLang="en-US" sz="2400" dirty="0">
              <a:cs typeface="Arial" panose="020B0604020202020204" pitchFamily="34" charset="0"/>
            </a:endParaRPr>
          </a:p>
          <a:p>
            <a:r>
              <a:rPr lang="en-GB" sz="2400" dirty="0" smtClean="0"/>
              <a:t>Emotional Distress (privacy): </a:t>
            </a:r>
            <a:r>
              <a:rPr lang="en-GB" sz="2400" b="1" dirty="0" smtClean="0"/>
              <a:t>(a) </a:t>
            </a:r>
            <a:r>
              <a:rPr lang="en-GB" sz="2400" dirty="0" smtClean="0"/>
              <a:t>invasion of my home </a:t>
            </a:r>
            <a:r>
              <a:rPr lang="en-GB" sz="2400" b="1" dirty="0" smtClean="0"/>
              <a:t>(b) </a:t>
            </a:r>
            <a:r>
              <a:rPr lang="en-GB" sz="2400" dirty="0" smtClean="0"/>
              <a:t>invasion of my work </a:t>
            </a:r>
            <a:r>
              <a:rPr lang="en-GB" sz="2400" b="1" dirty="0" smtClean="0"/>
              <a:t>(c) </a:t>
            </a:r>
            <a:r>
              <a:rPr lang="en-GB" sz="2400" dirty="0" smtClean="0"/>
              <a:t>invasion of my</a:t>
            </a:r>
            <a:r>
              <a:rPr lang="en-GB" sz="2400" b="1" dirty="0" smtClean="0"/>
              <a:t> </a:t>
            </a:r>
            <a:r>
              <a:rPr lang="en-GB" sz="2400" dirty="0" smtClean="0"/>
              <a:t>lifestyle</a:t>
            </a:r>
          </a:p>
          <a:p>
            <a:endParaRPr lang="en-GB" altLang="en-US" sz="2400" dirty="0" smtClean="0">
              <a:solidFill>
                <a:schemeClr val="accent2"/>
              </a:solidFill>
              <a:cs typeface="Arial" panose="020B0604020202020204" pitchFamily="34" charset="0"/>
            </a:endParaRPr>
          </a:p>
          <a:p>
            <a:endParaRPr lang="en-GB" sz="2400"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3703" y="620580"/>
            <a:ext cx="3095625" cy="1628775"/>
          </a:xfrm>
          <a:prstGeom prst="rect">
            <a:avLst/>
          </a:prstGeom>
        </p:spPr>
      </p:pic>
    </p:spTree>
    <p:extLst>
      <p:ext uri="{BB962C8B-B14F-4D97-AF65-F5344CB8AC3E}">
        <p14:creationId xmlns:p14="http://schemas.microsoft.com/office/powerpoint/2010/main" val="376428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9957"/>
            <a:ext cx="10515600" cy="5306786"/>
          </a:xfrm>
        </p:spPr>
        <p:txBody>
          <a:bodyPr>
            <a:normAutofit fontScale="85000" lnSpcReduction="20000"/>
          </a:bodyPr>
          <a:lstStyle/>
          <a:p>
            <a:pPr marL="0" indent="0">
              <a:buNone/>
            </a:pPr>
            <a:r>
              <a:rPr lang="en-GB" dirty="0"/>
              <a:t>Q. </a:t>
            </a:r>
            <a:r>
              <a:rPr lang="en-GB" dirty="0" smtClean="0"/>
              <a:t>has </a:t>
            </a:r>
            <a:r>
              <a:rPr lang="en-GB" dirty="0"/>
              <a:t>anyone ever told you </a:t>
            </a:r>
            <a:r>
              <a:rPr lang="en-GB" dirty="0" smtClean="0"/>
              <a:t>what </a:t>
            </a:r>
            <a:r>
              <a:rPr lang="en-GB" dirty="0"/>
              <a:t>rights and powers </a:t>
            </a:r>
            <a:r>
              <a:rPr lang="en-GB" dirty="0" smtClean="0"/>
              <a:t>you have as a </a:t>
            </a:r>
            <a:r>
              <a:rPr lang="en-GB" dirty="0"/>
              <a:t>nearest relative</a:t>
            </a:r>
            <a:r>
              <a:rPr lang="en-GB" dirty="0" smtClean="0"/>
              <a:t>?</a:t>
            </a:r>
            <a:endParaRPr lang="en-GB" dirty="0"/>
          </a:p>
          <a:p>
            <a:pPr marL="0" indent="0">
              <a:buNone/>
            </a:pPr>
            <a:r>
              <a:rPr lang="en-GB" dirty="0"/>
              <a:t>F. No</a:t>
            </a:r>
            <a:r>
              <a:rPr lang="en-GB" dirty="0" smtClean="0"/>
              <a:t>. </a:t>
            </a:r>
            <a:r>
              <a:rPr lang="en-GB" b="1" dirty="0" smtClean="0"/>
              <a:t>[NR13]</a:t>
            </a:r>
          </a:p>
          <a:p>
            <a:endParaRPr lang="en-GB" dirty="0"/>
          </a:p>
          <a:p>
            <a:pPr marL="0" indent="0">
              <a:buNone/>
            </a:pPr>
            <a:r>
              <a:rPr lang="en-GB" dirty="0"/>
              <a:t>Q:  And do you recall if they explained to you what your </a:t>
            </a:r>
            <a:r>
              <a:rPr lang="en-GB" dirty="0" smtClean="0"/>
              <a:t>rights </a:t>
            </a:r>
            <a:r>
              <a:rPr lang="en-GB" dirty="0"/>
              <a:t>or </a:t>
            </a:r>
            <a:r>
              <a:rPr lang="en-GB" dirty="0" smtClean="0"/>
              <a:t>powers were </a:t>
            </a:r>
            <a:r>
              <a:rPr lang="en-GB" dirty="0"/>
              <a:t>at that point as the nearest </a:t>
            </a:r>
            <a:r>
              <a:rPr lang="en-GB" dirty="0" smtClean="0"/>
              <a:t>relative?</a:t>
            </a:r>
            <a:endParaRPr lang="en-GB" dirty="0"/>
          </a:p>
          <a:p>
            <a:pPr marL="0" indent="0">
              <a:buNone/>
            </a:pPr>
            <a:r>
              <a:rPr lang="en-GB" dirty="0"/>
              <a:t>F:  Right and powers.  In a piece of paper they said I had the right to … the right within so many days to say that I didn’t want him detained.  I think I remember that bit.  So there was a letter stating what I could and couldn’t do.  I think there might have been a little leaflet as well about it</a:t>
            </a:r>
            <a:r>
              <a:rPr lang="en-GB" dirty="0" smtClean="0"/>
              <a:t>. </a:t>
            </a:r>
            <a:r>
              <a:rPr lang="en-GB" b="1" dirty="0" smtClean="0"/>
              <a:t>[NR15]</a:t>
            </a:r>
          </a:p>
          <a:p>
            <a:pPr marL="0" indent="0">
              <a:buNone/>
            </a:pPr>
            <a:endParaRPr lang="en-GB" b="1" dirty="0" smtClean="0"/>
          </a:p>
          <a:p>
            <a:r>
              <a:rPr lang="en-GB" dirty="0"/>
              <a:t>Q.  Do you have any particular rights or powers as nearest relative</a:t>
            </a:r>
            <a:r>
              <a:rPr lang="en-GB" dirty="0" smtClean="0"/>
              <a:t>?</a:t>
            </a:r>
            <a:endParaRPr lang="en-GB" dirty="0"/>
          </a:p>
          <a:p>
            <a:r>
              <a:rPr lang="en-GB" dirty="0"/>
              <a:t>M.  I don’t know, I would have thought so, yes, but</a:t>
            </a:r>
            <a:r>
              <a:rPr lang="en-GB" dirty="0" smtClean="0"/>
              <a:t>.</a:t>
            </a:r>
            <a:endParaRPr lang="en-GB" dirty="0"/>
          </a:p>
          <a:p>
            <a:r>
              <a:rPr lang="en-GB" dirty="0"/>
              <a:t>Q.  </a:t>
            </a:r>
            <a:r>
              <a:rPr lang="en-GB" dirty="0" smtClean="0"/>
              <a:t>Do you know </a:t>
            </a:r>
            <a:r>
              <a:rPr lang="en-GB" dirty="0"/>
              <a:t>what they are</a:t>
            </a:r>
            <a:r>
              <a:rPr lang="en-GB" dirty="0" smtClean="0"/>
              <a:t>.</a:t>
            </a:r>
            <a:endParaRPr lang="en-GB" dirty="0"/>
          </a:p>
          <a:p>
            <a:r>
              <a:rPr lang="en-GB" dirty="0"/>
              <a:t>M.  No</a:t>
            </a:r>
            <a:r>
              <a:rPr lang="en-GB" dirty="0" smtClean="0"/>
              <a:t>. </a:t>
            </a:r>
            <a:r>
              <a:rPr lang="en-GB" b="1" dirty="0" smtClean="0"/>
              <a:t>[NR 11]</a:t>
            </a:r>
            <a:endParaRPr lang="en-GB" b="1" dirty="0"/>
          </a:p>
          <a:p>
            <a:pPr marL="0" indent="0">
              <a:buNone/>
            </a:pPr>
            <a:endParaRPr lang="en-GB" b="1" dirty="0"/>
          </a:p>
          <a:p>
            <a:endParaRPr lang="en-GB" dirty="0"/>
          </a:p>
          <a:p>
            <a:pPr marL="0" indent="0">
              <a:buNone/>
            </a:pPr>
            <a:endParaRPr lang="en-GB" dirty="0"/>
          </a:p>
        </p:txBody>
      </p:sp>
      <p:sp>
        <p:nvSpPr>
          <p:cNvPr id="4" name="TextBox 3"/>
          <p:cNvSpPr txBox="1"/>
          <p:nvPr/>
        </p:nvSpPr>
        <p:spPr>
          <a:xfrm>
            <a:off x="577516" y="407861"/>
            <a:ext cx="10282989"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a:t>
            </a:r>
            <a:r>
              <a:rPr lang="en-GB" sz="3200" b="1" dirty="0" smtClean="0">
                <a:solidFill>
                  <a:schemeClr val="accent6"/>
                </a:solidFill>
                <a:cs typeface="Arial" panose="020B0604020202020204" pitchFamily="34" charset="0"/>
              </a:rPr>
              <a:t>Awareness of rights &amp; Power</a:t>
            </a:r>
            <a:endParaRPr lang="en-GB" sz="3200" b="1" dirty="0" smtClean="0">
              <a:solidFill>
                <a:schemeClr val="accent6"/>
              </a:solidFill>
              <a:cs typeface="Arial" panose="020B0604020202020204" pitchFamily="34" charset="0"/>
            </a:endParaRPr>
          </a:p>
        </p:txBody>
      </p:sp>
    </p:spTree>
    <p:extLst>
      <p:ext uri="{BB962C8B-B14F-4D97-AF65-F5344CB8AC3E}">
        <p14:creationId xmlns:p14="http://schemas.microsoft.com/office/powerpoint/2010/main" val="352725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516" y="407861"/>
            <a:ext cx="10282989" cy="584775"/>
          </a:xfrm>
          <a:prstGeom prst="rect">
            <a:avLst/>
          </a:prstGeom>
          <a:noFill/>
        </p:spPr>
        <p:txBody>
          <a:bodyPr wrap="square" rtlCol="0">
            <a:spAutoFit/>
          </a:bodyPr>
          <a:lstStyle/>
          <a:p>
            <a:pPr marL="514350" indent="-514350">
              <a:buAutoNum type="arabicPeriod"/>
            </a:pPr>
            <a:r>
              <a:rPr lang="en-GB" sz="3200" b="1" dirty="0" smtClean="0">
                <a:solidFill>
                  <a:schemeClr val="accent6"/>
                </a:solidFill>
                <a:cs typeface="Arial" panose="020B0604020202020204" pitchFamily="34" charset="0"/>
              </a:rPr>
              <a:t>Responsibility – Positive +</a:t>
            </a:r>
          </a:p>
        </p:txBody>
      </p:sp>
      <p:sp>
        <p:nvSpPr>
          <p:cNvPr id="9" name="Content Placeholder 2"/>
          <p:cNvSpPr>
            <a:spLocks noGrp="1"/>
          </p:cNvSpPr>
          <p:nvPr>
            <p:ph idx="1"/>
          </p:nvPr>
        </p:nvSpPr>
        <p:spPr>
          <a:xfrm>
            <a:off x="577516" y="992636"/>
            <a:ext cx="10491537" cy="4122636"/>
          </a:xfrm>
        </p:spPr>
        <p:txBody>
          <a:bodyPr>
            <a:noAutofit/>
          </a:bodyPr>
          <a:lstStyle/>
          <a:p>
            <a:pPr marL="0" indent="0">
              <a:buNone/>
            </a:pPr>
            <a:r>
              <a:rPr lang="en-GB" b="1" dirty="0" smtClean="0"/>
              <a:t>F</a:t>
            </a:r>
            <a:r>
              <a:rPr lang="en-GB" dirty="0" smtClean="0"/>
              <a:t>:  Well, </a:t>
            </a:r>
            <a:r>
              <a:rPr lang="en-GB" b="1" dirty="0" smtClean="0">
                <a:solidFill>
                  <a:schemeClr val="accent6"/>
                </a:solidFill>
              </a:rPr>
              <a:t>I was relieved </a:t>
            </a:r>
            <a:r>
              <a:rPr lang="en-GB" dirty="0" smtClean="0"/>
              <a:t>if it meant that I had more say over what happened to [person named] than what is - than his father would have done.</a:t>
            </a:r>
          </a:p>
          <a:p>
            <a:pPr marL="0" indent="0">
              <a:buNone/>
            </a:pPr>
            <a:r>
              <a:rPr lang="en-GB" b="1" dirty="0" smtClean="0"/>
              <a:t>Q</a:t>
            </a:r>
            <a:r>
              <a:rPr lang="en-GB" dirty="0" smtClean="0"/>
              <a:t>:  Okay. Okay.</a:t>
            </a:r>
          </a:p>
          <a:p>
            <a:pPr marL="0" indent="0">
              <a:buNone/>
            </a:pPr>
            <a:r>
              <a:rPr lang="en-GB" b="1" dirty="0" smtClean="0"/>
              <a:t>F</a:t>
            </a:r>
            <a:r>
              <a:rPr lang="en-GB" dirty="0" smtClean="0"/>
              <a:t>:  But it kind of like added an extra- </a:t>
            </a:r>
            <a:r>
              <a:rPr lang="en-GB" b="1" dirty="0" smtClean="0">
                <a:solidFill>
                  <a:schemeClr val="accent6"/>
                </a:solidFill>
              </a:rPr>
              <a:t>added an extra pressure</a:t>
            </a:r>
            <a:r>
              <a:rPr lang="en-GB" dirty="0" smtClean="0"/>
              <a:t>, I suppose.</a:t>
            </a:r>
          </a:p>
          <a:p>
            <a:pPr marL="0" indent="0">
              <a:buNone/>
            </a:pPr>
            <a:r>
              <a:rPr lang="en-GB" b="1" dirty="0" smtClean="0"/>
              <a:t>Q</a:t>
            </a:r>
            <a:r>
              <a:rPr lang="en-GB" dirty="0" smtClean="0"/>
              <a:t>:  Mm-hmm.</a:t>
            </a:r>
          </a:p>
          <a:p>
            <a:pPr marL="0" indent="0">
              <a:buNone/>
            </a:pPr>
            <a:r>
              <a:rPr lang="en-GB" b="1" dirty="0" smtClean="0"/>
              <a:t>F</a:t>
            </a:r>
            <a:r>
              <a:rPr lang="en-GB" dirty="0" smtClean="0"/>
              <a:t>:  And I also think I just felt, well, of course I'm his next- What could- </a:t>
            </a:r>
            <a:r>
              <a:rPr lang="en-GB" b="1" dirty="0" smtClean="0">
                <a:solidFill>
                  <a:schemeClr val="accent6"/>
                </a:solidFill>
              </a:rPr>
              <a:t>Why would you even question- Why would you even ask that question? I'm his mother</a:t>
            </a:r>
            <a:r>
              <a:rPr lang="en-GB" dirty="0" smtClean="0"/>
              <a:t>. He lives with me; I've been looking after him; I've been caring for him for the last 20 years. Obviously I'm his nearest relative</a:t>
            </a:r>
            <a:r>
              <a:rPr lang="en-GB" b="1" dirty="0" smtClean="0"/>
              <a:t> (NR17).</a:t>
            </a:r>
          </a:p>
        </p:txBody>
      </p:sp>
    </p:spTree>
    <p:extLst>
      <p:ext uri="{BB962C8B-B14F-4D97-AF65-F5344CB8AC3E}">
        <p14:creationId xmlns:p14="http://schemas.microsoft.com/office/powerpoint/2010/main" val="377949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3747</TotalTime>
  <Words>5603</Words>
  <Application>Microsoft Office PowerPoint</Application>
  <PresentationFormat>Widescreen</PresentationFormat>
  <Paragraphs>362</Paragraphs>
  <Slides>55</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Calibri</vt:lpstr>
      <vt:lpstr>Calibri Light</vt:lpstr>
      <vt:lpstr>Tahoma</vt:lpstr>
      <vt:lpstr>Times New Roman</vt:lpstr>
      <vt:lpstr>Office Theme</vt:lpstr>
      <vt:lpstr>Chart</vt:lpstr>
      <vt:lpstr>Experiences of Nearest Relatives: implications for mental health practitioners &amp; law reform</vt:lpstr>
      <vt:lpstr>Introduction</vt:lpstr>
      <vt:lpstr>Family involvement </vt:lpstr>
      <vt:lpstr>New Mental Health Bill</vt:lpstr>
      <vt:lpstr>Laing, j., Dixon, J., Stone, K. and Wilkinson-Tough, M. (2018) The nearest relative in the Mental Health Act 2007: Still an illusionary and inconsistent safeguard? Journal of Social Welfare and Family Law , 40 (1). Pp 37-56. ISSN 1469-9621 </vt:lpstr>
      <vt:lpstr>PowerPoint Presentation</vt:lpstr>
      <vt:lpstr>Results: emerging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Issues in Practice</vt:lpstr>
      <vt:lpstr>The legal &amp; policy context </vt:lpstr>
      <vt:lpstr>Final Report of the Independent Review of Mental Health Act 1983</vt:lpstr>
      <vt:lpstr>I wonder what this revised list will look like?</vt:lpstr>
      <vt:lpstr>Sec 26 MHA List</vt:lpstr>
      <vt:lpstr>Section 3(2) (MC(DLARPR)2008) DoLS</vt:lpstr>
      <vt:lpstr>Final Report of the Independent Review of Mental Health Act 1983</vt:lpstr>
      <vt:lpstr>Final Report of the Independent Review of Mental Health Act 1983</vt:lpstr>
      <vt:lpstr>Research Development</vt:lpstr>
      <vt:lpstr>Three-part study</vt:lpstr>
      <vt:lpstr>1) The experiences of AMHPs of the Nearest Relative role</vt:lpstr>
      <vt:lpstr>Research aims</vt:lpstr>
      <vt:lpstr>Research Methods</vt:lpstr>
      <vt:lpstr>Quantitative Findings: Frequency of nearest relative spoken to for background information  </vt:lpstr>
      <vt:lpstr>Quantitative Findings: Frequency of ‘informing’/’consulting’ the Nearest Relative</vt:lpstr>
      <vt:lpstr>Quantitative Findings: Asking service user views about involving the Nearest Relative </vt:lpstr>
      <vt:lpstr>Quantitative Results: Barriers to Nearest Relative Engagement</vt:lpstr>
      <vt:lpstr>Qualitative Focus Group Findings</vt:lpstr>
      <vt:lpstr>AMHP Perception - Safeguard</vt:lpstr>
      <vt:lpstr>AMHP Perception - Safeguard</vt:lpstr>
      <vt:lpstr>AMHP Perception - Knowledge of the law</vt:lpstr>
      <vt:lpstr>AMHP Perception - Knowledge of the law</vt:lpstr>
      <vt:lpstr>AMHP Perception - Source of information</vt:lpstr>
      <vt:lpstr>AMHP Perception - Source of information</vt:lpstr>
      <vt:lpstr>Balancing rights: Deciding when to consult </vt:lpstr>
      <vt:lpstr>Balancing rights: Deciding when to consult </vt:lpstr>
      <vt:lpstr>Balancing rights: During consultations </vt:lpstr>
      <vt:lpstr>Balancing rights: During consultations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Dixon</dc:creator>
  <cp:lastModifiedBy>Kevin Stone</cp:lastModifiedBy>
  <cp:revision>104</cp:revision>
  <dcterms:created xsi:type="dcterms:W3CDTF">2018-07-09T14:30:03Z</dcterms:created>
  <dcterms:modified xsi:type="dcterms:W3CDTF">2019-05-13T09:07:42Z</dcterms:modified>
</cp:coreProperties>
</file>