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7"/>
  </p:notesMasterIdLst>
  <p:handoutMasterIdLst>
    <p:handoutMasterId r:id="rId28"/>
  </p:handoutMasterIdLst>
  <p:sldIdLst>
    <p:sldId id="256" r:id="rId2"/>
    <p:sldId id="347" r:id="rId3"/>
    <p:sldId id="343" r:id="rId4"/>
    <p:sldId id="341" r:id="rId5"/>
    <p:sldId id="342" r:id="rId6"/>
    <p:sldId id="290" r:id="rId7"/>
    <p:sldId id="291" r:id="rId8"/>
    <p:sldId id="344" r:id="rId9"/>
    <p:sldId id="292" r:id="rId10"/>
    <p:sldId id="293" r:id="rId11"/>
    <p:sldId id="294" r:id="rId12"/>
    <p:sldId id="295" r:id="rId13"/>
    <p:sldId id="296" r:id="rId14"/>
    <p:sldId id="297" r:id="rId15"/>
    <p:sldId id="299" r:id="rId16"/>
    <p:sldId id="300" r:id="rId17"/>
    <p:sldId id="301" r:id="rId18"/>
    <p:sldId id="302" r:id="rId19"/>
    <p:sldId id="303" r:id="rId20"/>
    <p:sldId id="304" r:id="rId21"/>
    <p:sldId id="305" r:id="rId22"/>
    <p:sldId id="306" r:id="rId23"/>
    <p:sldId id="345" r:id="rId24"/>
    <p:sldId id="307" r:id="rId25"/>
    <p:sldId id="308" r:id="rId2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2288" autoAdjust="0"/>
  </p:normalViewPr>
  <p:slideViewPr>
    <p:cSldViewPr snapToGrid="0">
      <p:cViewPr varScale="1">
        <p:scale>
          <a:sx n="60" d="100"/>
          <a:sy n="60"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317BB2D9-A458-4241-9658-1B2D878C8FC6}" type="datetimeFigureOut">
              <a:rPr lang="en-GB" smtClean="0"/>
              <a:t>08/07/2019</a:t>
            </a:fld>
            <a:endParaRPr lang="en-GB"/>
          </a:p>
        </p:txBody>
      </p:sp>
      <p:sp>
        <p:nvSpPr>
          <p:cNvPr id="4" name="Footer Placehold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ACA67DDD-9A19-4E1A-B24F-2972FAC70D36}" type="slidenum">
              <a:rPr lang="en-GB" smtClean="0"/>
              <a:t>‹#›</a:t>
            </a:fld>
            <a:endParaRPr lang="en-GB"/>
          </a:p>
        </p:txBody>
      </p:sp>
    </p:spTree>
    <p:extLst>
      <p:ext uri="{BB962C8B-B14F-4D97-AF65-F5344CB8AC3E}">
        <p14:creationId xmlns:p14="http://schemas.microsoft.com/office/powerpoint/2010/main" val="323447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0323D76-5EAE-4DE0-B12A-F3EA8B87C074}" type="datetimeFigureOut">
              <a:rPr lang="en-GB" smtClean="0"/>
              <a:t>08/07/2019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3BC24542-00D8-41B3-BCCB-06C0A1029017}" type="slidenum">
              <a:rPr lang="en-GB" smtClean="0"/>
              <a:t>‹#›</a:t>
            </a:fld>
            <a:endParaRPr lang="en-GB"/>
          </a:p>
        </p:txBody>
      </p:sp>
    </p:spTree>
    <p:extLst>
      <p:ext uri="{BB962C8B-B14F-4D97-AF65-F5344CB8AC3E}">
        <p14:creationId xmlns:p14="http://schemas.microsoft.com/office/powerpoint/2010/main" val="402193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International</a:t>
            </a:r>
            <a:r>
              <a:rPr lang="en-GB" baseline="0" dirty="0" smtClean="0"/>
              <a:t> and national policy places importance on involvement of family </a:t>
            </a:r>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3</a:t>
            </a:fld>
            <a:endParaRPr lang="en-GB"/>
          </a:p>
        </p:txBody>
      </p:sp>
    </p:spTree>
    <p:extLst>
      <p:ext uri="{BB962C8B-B14F-4D97-AF65-F5344CB8AC3E}">
        <p14:creationId xmlns:p14="http://schemas.microsoft.com/office/powerpoint/2010/main" val="258896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Nearest relatives</a:t>
            </a:r>
            <a:r>
              <a:rPr lang="en-GB" baseline="0" dirty="0" smtClean="0"/>
              <a:t> highlighting the impact of what is written on the letters to them, and the timeliness of these on their involvement.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relatives highlighted that written communication received in writing created</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17</a:t>
            </a:fld>
            <a:endParaRPr lang="en-GB"/>
          </a:p>
        </p:txBody>
      </p:sp>
    </p:spTree>
    <p:extLst>
      <p:ext uri="{BB962C8B-B14F-4D97-AF65-F5344CB8AC3E}">
        <p14:creationId xmlns:p14="http://schemas.microsoft.com/office/powerpoint/2010/main" val="215594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distress cause through the invasion of a persons home,</a:t>
            </a:r>
            <a:r>
              <a:rPr lang="en-GB" baseline="0" dirty="0" smtClean="0"/>
              <a:t> and observing the act of the nearest relative being taken away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relatives highlighting the impact on them at home:</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18</a:t>
            </a:fld>
            <a:endParaRPr lang="en-GB"/>
          </a:p>
        </p:txBody>
      </p:sp>
    </p:spTree>
    <p:extLst>
      <p:ext uri="{BB962C8B-B14F-4D97-AF65-F5344CB8AC3E}">
        <p14:creationId xmlns:p14="http://schemas.microsoft.com/office/powerpoint/2010/main" val="248228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distress cause through the invasion of a persons home,</a:t>
            </a:r>
            <a:r>
              <a:rPr lang="en-GB" baseline="0" dirty="0" smtClean="0"/>
              <a:t> and observing the act of the nearest relative being taken away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relatives highlighting the impact on them at home:</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19</a:t>
            </a:fld>
            <a:endParaRPr lang="en-GB"/>
          </a:p>
        </p:txBody>
      </p:sp>
    </p:spTree>
    <p:extLst>
      <p:ext uri="{BB962C8B-B14F-4D97-AF65-F5344CB8AC3E}">
        <p14:creationId xmlns:p14="http://schemas.microsoft.com/office/powerpoint/2010/main" val="216650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impact on the nearest relatives</a:t>
            </a:r>
            <a:r>
              <a:rPr lang="en-GB" baseline="0" dirty="0" smtClean="0"/>
              <a:t> ability to maintain work, and have an understanding employer.</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nearest relatives highlighting the impact on them at work</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20</a:t>
            </a:fld>
            <a:endParaRPr lang="en-GB"/>
          </a:p>
        </p:txBody>
      </p:sp>
    </p:spTree>
    <p:extLst>
      <p:ext uri="{BB962C8B-B14F-4D97-AF65-F5344CB8AC3E}">
        <p14:creationId xmlns:p14="http://schemas.microsoft.com/office/powerpoint/2010/main" val="119209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the nearest relatives is highlighting the impact of lifestyle</a:t>
            </a:r>
            <a:r>
              <a:rPr lang="en-GB" baseline="0" dirty="0" smtClean="0"/>
              <a:t> and activity for them and also for their relative.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nearest relatives highlighting the impact on lifestyle:</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21</a:t>
            </a:fld>
            <a:endParaRPr lang="en-GB"/>
          </a:p>
        </p:txBody>
      </p:sp>
    </p:spTree>
    <p:extLst>
      <p:ext uri="{BB962C8B-B14F-4D97-AF65-F5344CB8AC3E}">
        <p14:creationId xmlns:p14="http://schemas.microsoft.com/office/powerpoint/2010/main" val="304047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therefore reviewing these narratives</a:t>
            </a:r>
            <a:r>
              <a:rPr lang="en-GB" sz="1200" kern="1200" baseline="0" dirty="0" smtClean="0">
                <a:solidFill>
                  <a:schemeClr val="tx1"/>
                </a:solidFill>
                <a:effectLst/>
                <a:latin typeface="+mn-lt"/>
                <a:ea typeface="+mn-ea"/>
                <a:cs typeface="+mn-cs"/>
              </a:rPr>
              <a:t> form nearest relatives the burden of responsibility is clear, for some it was positive and just another way of explaining they are family, and for some the role was not well explained.  The nearest relatives expressed their distress and for a least 15 of the 20 participants they were tearful recalling their experiences of the mental health act assessment which detained their relative and their experience of it.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22</a:t>
            </a:fld>
            <a:endParaRPr lang="en-GB"/>
          </a:p>
        </p:txBody>
      </p:sp>
    </p:spTree>
    <p:extLst>
      <p:ext uri="{BB962C8B-B14F-4D97-AF65-F5344CB8AC3E}">
        <p14:creationId xmlns:p14="http://schemas.microsoft.com/office/powerpoint/2010/main" val="280852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23</a:t>
            </a:fld>
            <a:endParaRPr lang="en-GB"/>
          </a:p>
        </p:txBody>
      </p:sp>
    </p:spTree>
    <p:extLst>
      <p:ext uri="{BB962C8B-B14F-4D97-AF65-F5344CB8AC3E}">
        <p14:creationId xmlns:p14="http://schemas.microsoft.com/office/powerpoint/2010/main" val="141400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24</a:t>
            </a:fld>
            <a:endParaRPr lang="en-GB"/>
          </a:p>
        </p:txBody>
      </p:sp>
    </p:spTree>
    <p:extLst>
      <p:ext uri="{BB962C8B-B14F-4D97-AF65-F5344CB8AC3E}">
        <p14:creationId xmlns:p14="http://schemas.microsoft.com/office/powerpoint/2010/main" val="235434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9</a:t>
            </a:fld>
            <a:endParaRPr lang="en-GB"/>
          </a:p>
        </p:txBody>
      </p:sp>
    </p:spTree>
    <p:extLst>
      <p:ext uri="{BB962C8B-B14F-4D97-AF65-F5344CB8AC3E}">
        <p14:creationId xmlns:p14="http://schemas.microsoft.com/office/powerpoint/2010/main" val="257868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10</a:t>
            </a:fld>
            <a:endParaRPr lang="en-GB"/>
          </a:p>
        </p:txBody>
      </p:sp>
    </p:spTree>
    <p:extLst>
      <p:ext uri="{BB962C8B-B14F-4D97-AF65-F5344CB8AC3E}">
        <p14:creationId xmlns:p14="http://schemas.microsoft.com/office/powerpoint/2010/main" val="30429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nearest relative questioning their objectivity after being identified to be the nearest relative, and also expressing feelings of betrayal.  </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11</a:t>
            </a:fld>
            <a:endParaRPr lang="en-GB"/>
          </a:p>
        </p:txBody>
      </p:sp>
    </p:spTree>
    <p:extLst>
      <p:ext uri="{BB962C8B-B14F-4D97-AF65-F5344CB8AC3E}">
        <p14:creationId xmlns:p14="http://schemas.microsoft.com/office/powerpoint/2010/main" val="344619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12</a:t>
            </a:fld>
            <a:endParaRPr lang="en-GB"/>
          </a:p>
        </p:txBody>
      </p:sp>
    </p:spTree>
    <p:extLst>
      <p:ext uri="{BB962C8B-B14F-4D97-AF65-F5344CB8AC3E}">
        <p14:creationId xmlns:p14="http://schemas.microsoft.com/office/powerpoint/2010/main" val="258940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ea typeface="Times New Roman" panose="02020603050405020304" pitchFamily="18" charset="0"/>
              </a:rPr>
              <a:t>The nearest relative in this study highlighted that their role as a family member superseded being the nearest relative.</a:t>
            </a:r>
            <a:r>
              <a:rPr lang="en-GB" altLang="en-US" sz="1200" baseline="0" dirty="0" smtClean="0">
                <a:ea typeface="Times New Roman" panose="02020603050405020304" pitchFamily="18" charset="0"/>
              </a:rPr>
              <a:t> Her primary role was that of a mother.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13</a:t>
            </a:fld>
            <a:endParaRPr lang="en-GB"/>
          </a:p>
        </p:txBody>
      </p:sp>
    </p:spTree>
    <p:extLst>
      <p:ext uri="{BB962C8B-B14F-4D97-AF65-F5344CB8AC3E}">
        <p14:creationId xmlns:p14="http://schemas.microsoft.com/office/powerpoint/2010/main" val="189268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 highlights that communicating with doctors is challenging.</a:t>
            </a:r>
            <a:r>
              <a:rPr lang="en-GB" sz="1200" baseline="0" dirty="0" smtClean="0"/>
              <a:t> The male is the NR but the parents made decisions together and so questions again the role perhaps of identifying a single relative.  Also they felt the responsibility again when trouble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 highlights that communicating with doctors is challenging: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14</a:t>
            </a:fld>
            <a:endParaRPr lang="en-GB"/>
          </a:p>
        </p:txBody>
      </p:sp>
    </p:spTree>
    <p:extLst>
      <p:ext uri="{BB962C8B-B14F-4D97-AF65-F5344CB8AC3E}">
        <p14:creationId xmlns:p14="http://schemas.microsoft.com/office/powerpoint/2010/main" val="307558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communication causing challenges in having an active role</a:t>
            </a:r>
            <a:r>
              <a:rPr lang="en-GB" baseline="0" dirty="0" smtClean="0"/>
              <a:t> as nearest relative, and being able to ask about their rights as nearest relatives.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 highlights that communicating from doctors is challenging</a:t>
            </a:r>
            <a:endParaRPr lang="en-GB" sz="1200" dirty="0" smtClean="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15</a:t>
            </a:fld>
            <a:endParaRPr lang="en-GB"/>
          </a:p>
        </p:txBody>
      </p:sp>
    </p:spTree>
    <p:extLst>
      <p:ext uri="{BB962C8B-B14F-4D97-AF65-F5344CB8AC3E}">
        <p14:creationId xmlns:p14="http://schemas.microsoft.com/office/powerpoint/2010/main" val="202854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communication causing challenges in having an active role</a:t>
            </a:r>
            <a:r>
              <a:rPr lang="en-GB" baseline="0" dirty="0" smtClean="0"/>
              <a:t> as nearest relative, and being able to ask about their rights as nearest relatives.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 highlights that communicating from doctors is challenging</a:t>
            </a:r>
            <a:endParaRPr lang="en-GB" sz="1200" dirty="0" smtClean="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16</a:t>
            </a:fld>
            <a:endParaRPr lang="en-GB"/>
          </a:p>
        </p:txBody>
      </p:sp>
    </p:spTree>
    <p:extLst>
      <p:ext uri="{BB962C8B-B14F-4D97-AF65-F5344CB8AC3E}">
        <p14:creationId xmlns:p14="http://schemas.microsoft.com/office/powerpoint/2010/main" val="309147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13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717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47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47F38-B617-4D2F-AE0A-013F0C4D2C57}"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22025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72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BFA754-D5C3-4E66-96A6-867B257F58DC}"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6365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86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883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34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29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246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2460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government/publications/modernising-the-mental-health-act-final-report-from-the-independent-re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eprints.uwe.ac.uk/33911/"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73A5-4485-4A1C-AE86-E7B3BE20C3A9}"/>
              </a:ext>
            </a:extLst>
          </p:cNvPr>
          <p:cNvSpPr>
            <a:spLocks noGrp="1"/>
          </p:cNvSpPr>
          <p:nvPr>
            <p:ph type="ctrTitle"/>
          </p:nvPr>
        </p:nvSpPr>
        <p:spPr>
          <a:xfrm>
            <a:off x="753979" y="802105"/>
            <a:ext cx="10635916" cy="2753378"/>
          </a:xfrm>
        </p:spPr>
        <p:txBody>
          <a:bodyPr>
            <a:noAutofit/>
          </a:bodyPr>
          <a:lstStyle/>
          <a:p>
            <a:r>
              <a:rPr lang="en-US" sz="5000" b="1" dirty="0">
                <a:latin typeface="Tahoma" panose="020B0604030504040204" pitchFamily="34" charset="0"/>
                <a:ea typeface="Tahoma" panose="020B0604030504040204" pitchFamily="34" charset="0"/>
                <a:cs typeface="Tahoma" panose="020B0604030504040204" pitchFamily="34" charset="0"/>
              </a:rPr>
              <a:t>E</a:t>
            </a:r>
            <a:r>
              <a:rPr lang="en-US" sz="5000" b="1" dirty="0" smtClean="0">
                <a:latin typeface="Tahoma" panose="020B0604030504040204" pitchFamily="34" charset="0"/>
                <a:ea typeface="Tahoma" panose="020B0604030504040204" pitchFamily="34" charset="0"/>
                <a:cs typeface="Tahoma" panose="020B0604030504040204" pitchFamily="34" charset="0"/>
              </a:rPr>
              <a:t>xperiences </a:t>
            </a:r>
            <a:r>
              <a:rPr lang="en-US" sz="5000" b="1" dirty="0">
                <a:latin typeface="Tahoma" panose="020B0604030504040204" pitchFamily="34" charset="0"/>
                <a:ea typeface="Tahoma" panose="020B0604030504040204" pitchFamily="34" charset="0"/>
                <a:cs typeface="Tahoma" panose="020B0604030504040204" pitchFamily="34" charset="0"/>
              </a:rPr>
              <a:t>of </a:t>
            </a:r>
            <a:r>
              <a:rPr lang="en-US" sz="5000" b="1" dirty="0" smtClean="0">
                <a:latin typeface="Tahoma" panose="020B0604030504040204" pitchFamily="34" charset="0"/>
                <a:ea typeface="Tahoma" panose="020B0604030504040204" pitchFamily="34" charset="0"/>
                <a:cs typeface="Tahoma" panose="020B0604030504040204" pitchFamily="34" charset="0"/>
              </a:rPr>
              <a:t>Relatives Acting as the ‘Nearest Relatives’: Under the Mental Health Act </a:t>
            </a:r>
            <a:br>
              <a:rPr lang="en-US" sz="5000" b="1" dirty="0" smtClean="0">
                <a:latin typeface="Tahoma" panose="020B0604030504040204" pitchFamily="34" charset="0"/>
                <a:ea typeface="Tahoma" panose="020B0604030504040204" pitchFamily="34" charset="0"/>
                <a:cs typeface="Tahoma" panose="020B0604030504040204" pitchFamily="34" charset="0"/>
              </a:rPr>
            </a:br>
            <a:r>
              <a:rPr lang="en-US" sz="5000" b="1" dirty="0" smtClean="0">
                <a:latin typeface="Tahoma" panose="020B0604030504040204" pitchFamily="34" charset="0"/>
                <a:ea typeface="Tahoma" panose="020B0604030504040204" pitchFamily="34" charset="0"/>
                <a:cs typeface="Tahoma" panose="020B0604030504040204" pitchFamily="34" charset="0"/>
              </a:rPr>
              <a:t>(England &amp; Wales, UK)</a:t>
            </a:r>
            <a:endParaRPr lang="en-GB" sz="50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D01DA6D6-4809-4689-B324-5F14518C1671}"/>
              </a:ext>
            </a:extLst>
          </p:cNvPr>
          <p:cNvSpPr>
            <a:spLocks noGrp="1"/>
          </p:cNvSpPr>
          <p:nvPr>
            <p:ph type="subTitle" idx="1"/>
          </p:nvPr>
        </p:nvSpPr>
        <p:spPr>
          <a:xfrm>
            <a:off x="1663816" y="3849834"/>
            <a:ext cx="8635216" cy="1022486"/>
          </a:xfrm>
        </p:spPr>
        <p:txBody>
          <a:bodyPr>
            <a:noAutofit/>
          </a:bodyPr>
          <a:lstStyle/>
          <a:p>
            <a:r>
              <a:rPr lang="en-GB" sz="3000" b="1" dirty="0" smtClean="0">
                <a:solidFill>
                  <a:schemeClr val="accent1">
                    <a:lumMod val="75000"/>
                  </a:schemeClr>
                </a:solidFill>
              </a:rPr>
              <a:t>Dr Kevin Stone</a:t>
            </a:r>
          </a:p>
          <a:p>
            <a:r>
              <a:rPr lang="en-GB" sz="3000" b="1" dirty="0" smtClean="0">
                <a:solidFill>
                  <a:schemeClr val="accent1">
                    <a:lumMod val="75000"/>
                  </a:schemeClr>
                </a:solidFill>
              </a:rPr>
              <a:t>University of the West of England, Bristol</a:t>
            </a:r>
          </a:p>
        </p:txBody>
      </p:sp>
      <p:sp>
        <p:nvSpPr>
          <p:cNvPr id="6" name="Rectangle 5"/>
          <p:cNvSpPr/>
          <p:nvPr/>
        </p:nvSpPr>
        <p:spPr>
          <a:xfrm>
            <a:off x="3106074" y="5875239"/>
            <a:ext cx="6591869" cy="523220"/>
          </a:xfrm>
          <a:prstGeom prst="rect">
            <a:avLst/>
          </a:prstGeom>
        </p:spPr>
        <p:txBody>
          <a:bodyPr wrap="none">
            <a:spAutoFit/>
          </a:bodyPr>
          <a:lstStyle/>
          <a:p>
            <a:r>
              <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rPr>
              <a:t>@AMHPResearch @</a:t>
            </a:r>
            <a:r>
              <a:rPr lang="en-GB" sz="2800" b="1" dirty="0" err="1">
                <a:solidFill>
                  <a:srgbClr val="0070C0"/>
                </a:solidFill>
                <a:latin typeface="Tahoma" panose="020B0604030504040204" pitchFamily="34" charset="0"/>
                <a:ea typeface="Tahoma" panose="020B0604030504040204" pitchFamily="34" charset="0"/>
                <a:cs typeface="Tahoma" panose="020B0604030504040204" pitchFamily="34" charset="0"/>
              </a:rPr>
              <a:t>KevinStoneUWE</a:t>
            </a: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0" name="Subtitle 2">
            <a:extLst>
              <a:ext uri="{FF2B5EF4-FFF2-40B4-BE49-F238E27FC236}">
                <a16:creationId xmlns:a16="http://schemas.microsoft.com/office/drawing/2014/main" id="{D01DA6D6-4809-4689-B324-5F14518C1671}"/>
              </a:ext>
            </a:extLst>
          </p:cNvPr>
          <p:cNvSpPr txBox="1">
            <a:spLocks/>
          </p:cNvSpPr>
          <p:nvPr/>
        </p:nvSpPr>
        <p:spPr>
          <a:xfrm>
            <a:off x="1519765" y="4947235"/>
            <a:ext cx="9144000" cy="1451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500" dirty="0" smtClean="0"/>
              <a:t>With Dr Jeremy Dixon, Dr Judy Laing &amp; Dr Megan Wilkinson-Tough</a:t>
            </a:r>
            <a:endParaRPr lang="en-GB" sz="2500" dirty="0"/>
          </a:p>
        </p:txBody>
      </p:sp>
    </p:spTree>
    <p:extLst>
      <p:ext uri="{BB962C8B-B14F-4D97-AF65-F5344CB8AC3E}">
        <p14:creationId xmlns:p14="http://schemas.microsoft.com/office/powerpoint/2010/main" val="378682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13348" y="1751667"/>
            <a:ext cx="10282989" cy="4119743"/>
          </a:xfrm>
        </p:spPr>
        <p:txBody>
          <a:bodyPr>
            <a:noAutofit/>
          </a:bodyPr>
          <a:lstStyle/>
          <a:p>
            <a:pPr marL="0" indent="0">
              <a:buNone/>
            </a:pPr>
            <a:r>
              <a:rPr lang="en-GB" b="1" dirty="0" smtClean="0"/>
              <a:t>M</a:t>
            </a:r>
            <a:r>
              <a:rPr lang="en-GB" dirty="0" smtClean="0"/>
              <a:t>:  </a:t>
            </a:r>
            <a:r>
              <a:rPr lang="en-GB" b="1" dirty="0" smtClean="0">
                <a:solidFill>
                  <a:schemeClr val="accent6"/>
                </a:solidFill>
              </a:rPr>
              <a:t>Yes, perfectly happy to be [Nearest Relative] that and I couldn’t do otherwise</a:t>
            </a:r>
            <a:r>
              <a:rPr lang="en-GB" dirty="0" smtClean="0"/>
              <a:t>.  Yes it’s your duty, it’s not that extreme a thing to be asked to do.  Yes there is a weird sort of … it gives you a sort of power over a person which isn’t a particularly nice thing.  But it was … again with all the circumstances and all the history it all seemed part of a process that had to happen, so I had no problem with at all </a:t>
            </a:r>
            <a:r>
              <a:rPr lang="en-GB" b="1" dirty="0" smtClean="0"/>
              <a:t>(NR5).</a:t>
            </a:r>
          </a:p>
          <a:p>
            <a:pPr marL="0" indent="0">
              <a:buNone/>
            </a:pPr>
            <a:endParaRPr lang="en-GB" sz="2000" dirty="0"/>
          </a:p>
        </p:txBody>
      </p:sp>
      <p:sp>
        <p:nvSpPr>
          <p:cNvPr id="7" name="TextBox 6"/>
          <p:cNvSpPr txBox="1"/>
          <p:nvPr/>
        </p:nvSpPr>
        <p:spPr>
          <a:xfrm>
            <a:off x="513348" y="584325"/>
            <a:ext cx="10282989"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Positive +</a:t>
            </a:r>
          </a:p>
        </p:txBody>
      </p:sp>
    </p:spTree>
    <p:extLst>
      <p:ext uri="{BB962C8B-B14F-4D97-AF65-F5344CB8AC3E}">
        <p14:creationId xmlns:p14="http://schemas.microsoft.com/office/powerpoint/2010/main" val="125194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sz="2000" b="1" dirty="0"/>
          </a:p>
          <a:p>
            <a:endParaRPr lang="en-GB" sz="2000" b="1" dirty="0"/>
          </a:p>
          <a:p>
            <a:endParaRPr lang="en-GB" sz="2000" dirty="0"/>
          </a:p>
        </p:txBody>
      </p:sp>
      <p:sp>
        <p:nvSpPr>
          <p:cNvPr id="7" name="Content Placeholder 4"/>
          <p:cNvSpPr txBox="1">
            <a:spLocks/>
          </p:cNvSpPr>
          <p:nvPr/>
        </p:nvSpPr>
        <p:spPr>
          <a:xfrm>
            <a:off x="838200" y="1434043"/>
            <a:ext cx="10515600" cy="3837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b="1" dirty="0">
              <a:solidFill>
                <a:schemeClr val="accent2"/>
              </a:solidFill>
            </a:endParaRPr>
          </a:p>
        </p:txBody>
      </p:sp>
      <p:sp>
        <p:nvSpPr>
          <p:cNvPr id="2" name="Rectangle 1"/>
          <p:cNvSpPr/>
          <p:nvPr/>
        </p:nvSpPr>
        <p:spPr>
          <a:xfrm>
            <a:off x="578184" y="1113136"/>
            <a:ext cx="11047759" cy="4970591"/>
          </a:xfrm>
          <a:prstGeom prst="rect">
            <a:avLst/>
          </a:prstGeom>
        </p:spPr>
        <p:txBody>
          <a:bodyPr wrap="square">
            <a:spAutoFit/>
          </a:bodyPr>
          <a:lstStyle/>
          <a:p>
            <a:r>
              <a:rPr lang="en-GB" sz="2700" b="1" dirty="0" smtClean="0"/>
              <a:t>F</a:t>
            </a:r>
            <a:r>
              <a:rPr lang="en-GB" sz="2700" dirty="0" smtClean="0"/>
              <a:t> </a:t>
            </a:r>
            <a:r>
              <a:rPr lang="en-GB" sz="2700" dirty="0"/>
              <a:t>- It’s difficult, isn't it? It’s difficult to tell. I don't know. I don't know. It hasn’t affected my relationship with [person named] because he’s my son and I'll do whatever my damnedest when</a:t>
            </a:r>
            <a:r>
              <a:rPr lang="en-GB" sz="2700" dirty="0" smtClean="0"/>
              <a:t>.</a:t>
            </a:r>
          </a:p>
          <a:p>
            <a:endParaRPr lang="en-GB" sz="1000" dirty="0"/>
          </a:p>
          <a:p>
            <a:r>
              <a:rPr lang="en-GB" sz="2700" b="1" dirty="0"/>
              <a:t>F</a:t>
            </a:r>
            <a:r>
              <a:rPr lang="en-GB" sz="2700" dirty="0"/>
              <a:t> - The trouble is, being that close, </a:t>
            </a:r>
            <a:r>
              <a:rPr lang="en-GB" sz="2700" b="1" dirty="0">
                <a:solidFill>
                  <a:schemeClr val="accent6"/>
                </a:solidFill>
              </a:rPr>
              <a:t>maybe you don’t always do the right thing</a:t>
            </a:r>
            <a:r>
              <a:rPr lang="en-GB" sz="2700" dirty="0"/>
              <a:t>, which is what you feel guilty about, because you’re not too sure what the hell it is. </a:t>
            </a:r>
            <a:r>
              <a:rPr lang="en-GB" sz="2700" b="1" dirty="0">
                <a:solidFill>
                  <a:schemeClr val="accent6"/>
                </a:solidFill>
              </a:rPr>
              <a:t>But what is the right thing? I don't know</a:t>
            </a:r>
            <a:r>
              <a:rPr lang="en-GB" sz="2700" dirty="0"/>
              <a:t>. </a:t>
            </a:r>
            <a:endParaRPr lang="en-GB" sz="2700" dirty="0" smtClean="0"/>
          </a:p>
          <a:p>
            <a:endParaRPr lang="en-GB" sz="1000" dirty="0"/>
          </a:p>
          <a:p>
            <a:r>
              <a:rPr lang="en-GB" sz="2700" b="1" dirty="0"/>
              <a:t>F</a:t>
            </a:r>
            <a:r>
              <a:rPr lang="en-GB" sz="2700" dirty="0"/>
              <a:t>- But whether he is, </a:t>
            </a:r>
            <a:r>
              <a:rPr lang="en-GB" sz="2700" b="1" dirty="0">
                <a:solidFill>
                  <a:schemeClr val="accent6"/>
                </a:solidFill>
              </a:rPr>
              <a:t>he has felt let down by me for allowing it to happen. You know? </a:t>
            </a:r>
            <a:r>
              <a:rPr lang="en-GB" sz="2700" dirty="0"/>
              <a:t>On a daily basis I get texts and emails. Please get me out; this is awful. You know? I can't bear it here. I'm going to be attacked by one of these loonies or whatever it is that, you know, he’s texted. And I think I can't- I can't help you; there’s nothing I can do. And that’s horrendous </a:t>
            </a:r>
            <a:r>
              <a:rPr lang="en-GB" sz="2700" b="1" dirty="0"/>
              <a:t>(NR 6).</a:t>
            </a:r>
          </a:p>
        </p:txBody>
      </p:sp>
      <p:sp>
        <p:nvSpPr>
          <p:cNvPr id="9" name="TextBox 8"/>
          <p:cNvSpPr txBox="1"/>
          <p:nvPr/>
        </p:nvSpPr>
        <p:spPr>
          <a:xfrm>
            <a:off x="578184" y="528361"/>
            <a:ext cx="10775616"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May not do the right thing</a:t>
            </a:r>
          </a:p>
        </p:txBody>
      </p:sp>
    </p:spTree>
    <p:extLst>
      <p:ext uri="{BB962C8B-B14F-4D97-AF65-F5344CB8AC3E}">
        <p14:creationId xmlns:p14="http://schemas.microsoft.com/office/powerpoint/2010/main" val="399033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63" y="1180049"/>
            <a:ext cx="11204970" cy="4351338"/>
          </a:xfrm>
        </p:spPr>
        <p:txBody>
          <a:bodyPr>
            <a:noAutofit/>
          </a:bodyPr>
          <a:lstStyle/>
          <a:p>
            <a:r>
              <a:rPr lang="en-GB" altLang="en-US" sz="2600" dirty="0" smtClean="0">
                <a:ea typeface="Times New Roman" panose="02020603050405020304" pitchFamily="18" charset="0"/>
              </a:rPr>
              <a:t>M </a:t>
            </a:r>
            <a:r>
              <a:rPr lang="en-GB" altLang="en-US" sz="2600" b="1" dirty="0" smtClean="0">
                <a:solidFill>
                  <a:schemeClr val="accent6"/>
                </a:solidFill>
                <a:ea typeface="Times New Roman" panose="02020603050405020304" pitchFamily="18" charset="0"/>
              </a:rPr>
              <a:t>- Well </a:t>
            </a:r>
            <a:r>
              <a:rPr lang="en-GB" altLang="en-US" sz="2600" b="1" dirty="0">
                <a:solidFill>
                  <a:schemeClr val="accent6"/>
                </a:solidFill>
                <a:ea typeface="Times New Roman" panose="02020603050405020304" pitchFamily="18" charset="0"/>
              </a:rPr>
              <a:t>the thing is I don’t know what it meant at the time it was all a bit </a:t>
            </a:r>
            <a:r>
              <a:rPr lang="en-GB" altLang="en-US" sz="2600" b="1" dirty="0" smtClean="0">
                <a:solidFill>
                  <a:schemeClr val="accent6"/>
                </a:solidFill>
                <a:ea typeface="Times New Roman" panose="02020603050405020304" pitchFamily="18" charset="0"/>
              </a:rPr>
              <a:t>confusing</a:t>
            </a:r>
            <a:r>
              <a:rPr lang="en-GB" altLang="en-US" sz="2600" dirty="0" smtClean="0">
                <a:ea typeface="Times New Roman" panose="02020603050405020304" pitchFamily="18" charset="0"/>
              </a:rPr>
              <a:t> </a:t>
            </a:r>
            <a:r>
              <a:rPr lang="en-GB" altLang="en-US" sz="2600" dirty="0">
                <a:ea typeface="Times New Roman" panose="02020603050405020304" pitchFamily="18" charset="0"/>
              </a:rPr>
              <a:t>there we are and she told me and said what … after we went and that’s it.  </a:t>
            </a:r>
            <a:endParaRPr lang="en-GB" altLang="en-US" sz="2600" dirty="0" smtClean="0">
              <a:ea typeface="Times New Roman" panose="02020603050405020304" pitchFamily="18" charset="0"/>
            </a:endParaRPr>
          </a:p>
          <a:p>
            <a:r>
              <a:rPr lang="en-GB" altLang="en-US" sz="2600" dirty="0">
                <a:ea typeface="Times New Roman" panose="02020603050405020304" pitchFamily="18" charset="0"/>
              </a:rPr>
              <a:t>M - It was only when they was going to try and section him that the AMHP, another one, she was lovely as well.  We went up, she drove me up there to </a:t>
            </a:r>
            <a:r>
              <a:rPr lang="en-GB" altLang="en-US" sz="2600" dirty="0" smtClean="0">
                <a:ea typeface="Times New Roman" panose="02020603050405020304" pitchFamily="18" charset="0"/>
              </a:rPr>
              <a:t>[placed named], </a:t>
            </a:r>
            <a:r>
              <a:rPr lang="en-GB" altLang="en-US" sz="2600" dirty="0">
                <a:ea typeface="Times New Roman" panose="02020603050405020304" pitchFamily="18" charset="0"/>
              </a:rPr>
              <a:t>it was then that she said, no it was said in passing, because as far as they were concerned they were going to section him.  </a:t>
            </a:r>
            <a:endParaRPr lang="en-GB" altLang="en-US" sz="2600" dirty="0" smtClean="0">
              <a:ea typeface="Times New Roman" panose="02020603050405020304" pitchFamily="18" charset="0"/>
            </a:endParaRPr>
          </a:p>
          <a:p>
            <a:r>
              <a:rPr lang="en-GB" altLang="en-US" sz="2600" dirty="0">
                <a:ea typeface="Times New Roman" panose="02020603050405020304" pitchFamily="18" charset="0"/>
              </a:rPr>
              <a:t>M - He knew that he was going to be sectioned, she said, it’s not a foregone conclusion, </a:t>
            </a:r>
            <a:r>
              <a:rPr lang="en-GB" altLang="en-US" sz="2600" dirty="0" smtClean="0">
                <a:ea typeface="Times New Roman" panose="02020603050405020304" pitchFamily="18" charset="0"/>
              </a:rPr>
              <a:t>[person named] </a:t>
            </a:r>
            <a:r>
              <a:rPr lang="en-GB" altLang="en-US" sz="2600" dirty="0">
                <a:ea typeface="Times New Roman" panose="02020603050405020304" pitchFamily="18" charset="0"/>
              </a:rPr>
              <a:t>is not … it was then afterwards I said, well they haven’t even told me that they were going to do it.  </a:t>
            </a:r>
            <a:endParaRPr lang="en-GB" altLang="en-US" sz="2600" dirty="0" smtClean="0">
              <a:ea typeface="Times New Roman" panose="02020603050405020304" pitchFamily="18" charset="0"/>
            </a:endParaRPr>
          </a:p>
          <a:p>
            <a:r>
              <a:rPr lang="en-GB" altLang="en-US" sz="2600" dirty="0">
                <a:ea typeface="Times New Roman" panose="02020603050405020304" pitchFamily="18" charset="0"/>
              </a:rPr>
              <a:t>M - And she said, you could have appealed, but if you didn’t know, it was only then that I would know what to do, how, if, whatever.  </a:t>
            </a:r>
            <a:r>
              <a:rPr lang="en-GB" altLang="en-US" sz="2600" b="1" dirty="0">
                <a:solidFill>
                  <a:schemeClr val="accent6"/>
                </a:solidFill>
                <a:ea typeface="Times New Roman" panose="02020603050405020304" pitchFamily="18" charset="0"/>
              </a:rPr>
              <a:t>And she only rang me because I was the nearest relative and she assumed I knew</a:t>
            </a:r>
            <a:r>
              <a:rPr lang="en-GB" altLang="en-US" sz="2600" dirty="0">
                <a:ea typeface="Times New Roman" panose="02020603050405020304" pitchFamily="18" charset="0"/>
              </a:rPr>
              <a:t>.  I didn’t know … </a:t>
            </a:r>
            <a:r>
              <a:rPr lang="en-GB" altLang="en-US" sz="2600" b="1" dirty="0">
                <a:ea typeface="Times New Roman" panose="02020603050405020304" pitchFamily="18" charset="0"/>
              </a:rPr>
              <a:t>(NR1)</a:t>
            </a:r>
          </a:p>
          <a:p>
            <a:endParaRPr lang="en-GB" sz="2600" dirty="0"/>
          </a:p>
        </p:txBody>
      </p:sp>
      <p:sp>
        <p:nvSpPr>
          <p:cNvPr id="8" name="TextBox 7"/>
          <p:cNvSpPr txBox="1"/>
          <p:nvPr/>
        </p:nvSpPr>
        <p:spPr>
          <a:xfrm>
            <a:off x="481263" y="372482"/>
            <a:ext cx="10407316"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Not explained!</a:t>
            </a:r>
          </a:p>
        </p:txBody>
      </p:sp>
    </p:spTree>
    <p:extLst>
      <p:ext uri="{BB962C8B-B14F-4D97-AF65-F5344CB8AC3E}">
        <p14:creationId xmlns:p14="http://schemas.microsoft.com/office/powerpoint/2010/main" val="162524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bwMode="auto">
          <a:xfrm>
            <a:off x="188686" y="1406093"/>
            <a:ext cx="11120998" cy="446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700" b="1" dirty="0" smtClean="0"/>
              <a:t>F</a:t>
            </a:r>
            <a:r>
              <a:rPr lang="en-GB" sz="2700" dirty="0"/>
              <a:t>:  Oh it’s tough, but it’s tough being a mum of a son really who’s got mental health problems.</a:t>
            </a:r>
          </a:p>
          <a:p>
            <a:r>
              <a:rPr lang="en-GB" sz="2700" b="1" dirty="0"/>
              <a:t>Q</a:t>
            </a:r>
            <a:r>
              <a:rPr lang="en-GB" sz="2700" dirty="0"/>
              <a:t>:  Sure.  And has anyone offered you any kind of … any support?  Or has anyone ever said that you can talk to somebody or …</a:t>
            </a:r>
          </a:p>
          <a:p>
            <a:r>
              <a:rPr lang="en-GB" sz="2700" b="1" dirty="0" smtClean="0"/>
              <a:t>F</a:t>
            </a:r>
            <a:r>
              <a:rPr lang="en-GB" sz="2700" dirty="0"/>
              <a:t>:  No a while ago in </a:t>
            </a:r>
            <a:r>
              <a:rPr lang="en-GB" sz="2700" dirty="0" smtClean="0"/>
              <a:t>[place named] they </a:t>
            </a:r>
            <a:r>
              <a:rPr lang="en-GB" sz="2700" dirty="0"/>
              <a:t>said there’s </a:t>
            </a:r>
            <a:r>
              <a:rPr lang="en-GB" sz="2700" dirty="0" smtClean="0"/>
              <a:t>[organisation], </a:t>
            </a:r>
            <a:r>
              <a:rPr lang="en-GB" sz="2700" dirty="0"/>
              <a:t>so I got to know [organisation], </a:t>
            </a:r>
            <a:r>
              <a:rPr lang="en-GB" sz="2700" dirty="0" smtClean="0"/>
              <a:t>and </a:t>
            </a:r>
            <a:r>
              <a:rPr lang="en-GB" sz="2700" dirty="0"/>
              <a:t>I went along … because four years ago we lived up near </a:t>
            </a:r>
            <a:r>
              <a:rPr lang="en-GB" sz="2700" dirty="0" smtClean="0"/>
              <a:t>[place named] </a:t>
            </a:r>
            <a:r>
              <a:rPr lang="en-GB" sz="2700" dirty="0"/>
              <a:t>so I used to go along to some meetings sometimes in [place named] </a:t>
            </a:r>
            <a:r>
              <a:rPr lang="en-GB" sz="2700" dirty="0" smtClean="0"/>
              <a:t>which </a:t>
            </a:r>
            <a:r>
              <a:rPr lang="en-GB" sz="2700" dirty="0"/>
              <a:t>were okay.  And then when I moved to [place named]</a:t>
            </a:r>
            <a:r>
              <a:rPr lang="en-GB" sz="2700" dirty="0" smtClean="0"/>
              <a:t> </a:t>
            </a:r>
            <a:r>
              <a:rPr lang="en-GB" sz="2700" b="1" dirty="0">
                <a:solidFill>
                  <a:schemeClr val="accent6"/>
                </a:solidFill>
              </a:rPr>
              <a:t>I went along to some meetings</a:t>
            </a:r>
            <a:r>
              <a:rPr lang="en-GB" sz="2700" dirty="0"/>
              <a:t> in [place named] </a:t>
            </a:r>
            <a:r>
              <a:rPr lang="en-GB" sz="2700" dirty="0" smtClean="0"/>
              <a:t>, </a:t>
            </a:r>
            <a:r>
              <a:rPr lang="en-GB" sz="2700" b="1" dirty="0">
                <a:solidFill>
                  <a:schemeClr val="accent6"/>
                </a:solidFill>
              </a:rPr>
              <a:t>but I found it very negative actually and it didn’t really buoy me at all</a:t>
            </a:r>
            <a:r>
              <a:rPr lang="en-GB" sz="2700" dirty="0"/>
              <a:t>, </a:t>
            </a:r>
            <a:r>
              <a:rPr lang="en-GB" sz="2700" b="1" dirty="0">
                <a:solidFill>
                  <a:schemeClr val="accent6"/>
                </a:solidFill>
              </a:rPr>
              <a:t>it made me feel worse so I stopped </a:t>
            </a:r>
            <a:r>
              <a:rPr lang="en-GB" sz="2700" b="1" dirty="0" smtClean="0">
                <a:solidFill>
                  <a:schemeClr val="accent6"/>
                </a:solidFill>
              </a:rPr>
              <a:t>going</a:t>
            </a:r>
            <a:r>
              <a:rPr lang="en-GB" sz="2700" dirty="0" smtClean="0"/>
              <a:t>… </a:t>
            </a:r>
            <a:r>
              <a:rPr lang="en-GB" sz="2700" b="1" dirty="0" smtClean="0"/>
              <a:t>(NR 2).</a:t>
            </a:r>
            <a:endParaRPr lang="en-GB" sz="2700" b="1" dirty="0"/>
          </a:p>
        </p:txBody>
      </p:sp>
      <p:sp>
        <p:nvSpPr>
          <p:cNvPr id="8" name="TextBox 7"/>
          <p:cNvSpPr txBox="1"/>
          <p:nvPr/>
        </p:nvSpPr>
        <p:spPr>
          <a:xfrm>
            <a:off x="324853" y="260395"/>
            <a:ext cx="10407316"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support for Nearest Relatives</a:t>
            </a:r>
          </a:p>
        </p:txBody>
      </p:sp>
    </p:spTree>
    <p:extLst>
      <p:ext uri="{BB962C8B-B14F-4D97-AF65-F5344CB8AC3E}">
        <p14:creationId xmlns:p14="http://schemas.microsoft.com/office/powerpoint/2010/main" val="276087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390" y="1058650"/>
            <a:ext cx="10058400" cy="4023360"/>
          </a:xfrm>
        </p:spPr>
        <p:txBody>
          <a:bodyPr>
            <a:noAutofit/>
          </a:bodyPr>
          <a:lstStyle/>
          <a:p>
            <a:pPr marL="0" indent="0">
              <a:buNone/>
            </a:pPr>
            <a:r>
              <a:rPr lang="en-GB" sz="2600" b="1" dirty="0" smtClean="0"/>
              <a:t>M</a:t>
            </a:r>
            <a:r>
              <a:rPr lang="en-GB" sz="2600" dirty="0"/>
              <a:t>:   Well it is very frustrating, and also the fact that </a:t>
            </a:r>
            <a:r>
              <a:rPr lang="en-GB" sz="2600" b="1" dirty="0">
                <a:solidFill>
                  <a:schemeClr val="accent2"/>
                </a:solidFill>
              </a:rPr>
              <a:t>it is actually difficult for us to actually communicate</a:t>
            </a:r>
            <a:r>
              <a:rPr lang="en-GB" sz="2600" dirty="0"/>
              <a:t> with these consultants, they don’t want to talk to us..</a:t>
            </a:r>
          </a:p>
          <a:p>
            <a:pPr marL="0" indent="0">
              <a:buNone/>
            </a:pPr>
            <a:r>
              <a:rPr lang="en-GB" sz="2600" b="1" dirty="0"/>
              <a:t>F</a:t>
            </a:r>
            <a:r>
              <a:rPr lang="en-GB" sz="2600" dirty="0"/>
              <a:t>:   And they don’t want to talk to us until there is trouble, and </a:t>
            </a:r>
            <a:r>
              <a:rPr lang="en-GB" sz="2600" b="1" dirty="0">
                <a:solidFill>
                  <a:schemeClr val="accent2"/>
                </a:solidFill>
              </a:rPr>
              <a:t>then if there is trouble it all comes on our shoulders</a:t>
            </a:r>
            <a:r>
              <a:rPr lang="en-GB" sz="2600" dirty="0"/>
              <a:t>, so as soon as the shit hits the fan which it often does, we have to step in and cope with everything, but they haven’t been able to tell us anything all along because of confidentiality, it is ridiculous</a:t>
            </a:r>
            <a:r>
              <a:rPr lang="en-GB" sz="2600" dirty="0" smtClean="0"/>
              <a:t>. </a:t>
            </a:r>
            <a:endParaRPr lang="en-GB" sz="2600" dirty="0"/>
          </a:p>
          <a:p>
            <a:pPr marL="0" indent="0">
              <a:buNone/>
            </a:pPr>
            <a:r>
              <a:rPr lang="en-GB" sz="2600" b="1" dirty="0"/>
              <a:t>M</a:t>
            </a:r>
            <a:r>
              <a:rPr lang="en-GB" sz="2600" dirty="0"/>
              <a:t>:   We used to get, I mean for the first few years when he was younger, between his first and second episodes, we often used to go to the quarterly consultants meetings, but ..</a:t>
            </a:r>
          </a:p>
          <a:p>
            <a:pPr marL="0" indent="0">
              <a:buNone/>
            </a:pPr>
            <a:r>
              <a:rPr lang="en-GB" sz="2600" b="1" dirty="0"/>
              <a:t>F</a:t>
            </a:r>
            <a:r>
              <a:rPr lang="en-GB" sz="2600" dirty="0"/>
              <a:t>:    They were terrible, they have a piece of paper and they have got a lists of questions they have got to ask, and they asked us these questions</a:t>
            </a:r>
            <a:r>
              <a:rPr lang="en-GB" sz="2600" dirty="0" smtClean="0"/>
              <a:t>.</a:t>
            </a:r>
            <a:endParaRPr lang="en-GB" sz="2600" dirty="0"/>
          </a:p>
          <a:p>
            <a:pPr marL="0" indent="0" algn="r">
              <a:buNone/>
            </a:pPr>
            <a:r>
              <a:rPr lang="en-GB" sz="2600" b="1" dirty="0"/>
              <a:t>(NR 20)</a:t>
            </a:r>
          </a:p>
        </p:txBody>
      </p:sp>
      <p:sp>
        <p:nvSpPr>
          <p:cNvPr id="2" name="TextBox 1"/>
          <p:cNvSpPr txBox="1"/>
          <p:nvPr/>
        </p:nvSpPr>
        <p:spPr>
          <a:xfrm>
            <a:off x="529389" y="301984"/>
            <a:ext cx="10058400"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 Communicating with </a:t>
            </a:r>
            <a:r>
              <a:rPr lang="en-GB" sz="3200" b="1" dirty="0" smtClean="0">
                <a:solidFill>
                  <a:schemeClr val="accent2"/>
                </a:solidFill>
              </a:rPr>
              <a:t>doctors</a:t>
            </a:r>
            <a:endParaRPr lang="en-GB" sz="3200" b="1" dirty="0">
              <a:solidFill>
                <a:schemeClr val="accent2"/>
              </a:solidFill>
            </a:endParaRPr>
          </a:p>
        </p:txBody>
      </p:sp>
    </p:spTree>
    <p:extLst>
      <p:ext uri="{BB962C8B-B14F-4D97-AF65-F5344CB8AC3E}">
        <p14:creationId xmlns:p14="http://schemas.microsoft.com/office/powerpoint/2010/main" val="99766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2" y="1238623"/>
            <a:ext cx="10658937" cy="4500423"/>
          </a:xfrm>
        </p:spPr>
        <p:txBody>
          <a:bodyPr>
            <a:noAutofit/>
          </a:bodyPr>
          <a:lstStyle/>
          <a:p>
            <a:pPr marL="0" indent="0">
              <a:buNone/>
            </a:pPr>
            <a:r>
              <a:rPr lang="en-GB" b="1" dirty="0" smtClean="0"/>
              <a:t>F -</a:t>
            </a:r>
            <a:r>
              <a:rPr lang="en-GB" dirty="0" smtClean="0"/>
              <a:t> I </a:t>
            </a:r>
            <a:r>
              <a:rPr lang="en-GB" dirty="0"/>
              <a:t>think the weakness would probably be that there’s </a:t>
            </a:r>
            <a:r>
              <a:rPr lang="en-GB" b="1" dirty="0">
                <a:solidFill>
                  <a:schemeClr val="accent2"/>
                </a:solidFill>
              </a:rPr>
              <a:t>hardly any communication between hospitals and the nearest relative</a:t>
            </a:r>
            <a:r>
              <a:rPr lang="en-GB" dirty="0"/>
              <a:t>, you have to chase any bit of information about your relative. </a:t>
            </a:r>
            <a:endParaRPr lang="en-GB" dirty="0" smtClean="0"/>
          </a:p>
          <a:p>
            <a:pPr marL="0" indent="0">
              <a:buNone/>
            </a:pPr>
            <a:r>
              <a:rPr lang="en-GB" b="1" dirty="0"/>
              <a:t>F - </a:t>
            </a:r>
            <a:r>
              <a:rPr lang="en-GB" dirty="0" smtClean="0"/>
              <a:t>So </a:t>
            </a:r>
            <a:r>
              <a:rPr lang="en-GB" dirty="0"/>
              <a:t>you have to chase the doctors, you have to chase the people that are on the wards, so I think that’s a weakness of it, I think it could be a lot better in terms of communication because if you’re the closest relative and you’re expected to make informed decisions about your relative and how ill they are you need to know how ill they are and it was only recently that a doctor gave me a diagnosis of her and she’s been ill for four years. </a:t>
            </a:r>
            <a:endParaRPr lang="en-GB" dirty="0" smtClean="0"/>
          </a:p>
          <a:p>
            <a:pPr marL="0" indent="0">
              <a:buNone/>
            </a:pPr>
            <a:r>
              <a:rPr lang="en-GB" b="1" dirty="0"/>
              <a:t>F - </a:t>
            </a:r>
            <a:r>
              <a:rPr lang="en-GB" dirty="0" smtClean="0"/>
              <a:t>So </a:t>
            </a:r>
            <a:r>
              <a:rPr lang="en-GB" dirty="0"/>
              <a:t>I think that’s definitely something that could be </a:t>
            </a:r>
            <a:r>
              <a:rPr lang="en-GB" dirty="0" smtClean="0"/>
              <a:t>improved</a:t>
            </a:r>
            <a:r>
              <a:rPr lang="en-GB" dirty="0"/>
              <a:t> </a:t>
            </a:r>
            <a:r>
              <a:rPr lang="en-GB" b="1" dirty="0" smtClean="0"/>
              <a:t>(NR3).</a:t>
            </a:r>
          </a:p>
          <a:p>
            <a:endParaRPr lang="en-GB" dirty="0"/>
          </a:p>
        </p:txBody>
      </p:sp>
      <p:sp>
        <p:nvSpPr>
          <p:cNvPr id="8" name="TextBox 7"/>
          <p:cNvSpPr txBox="1"/>
          <p:nvPr/>
        </p:nvSpPr>
        <p:spPr>
          <a:xfrm>
            <a:off x="465222" y="429258"/>
            <a:ext cx="10658937"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a:t>
            </a:r>
            <a:r>
              <a:rPr lang="en-GB" sz="3200" b="1" dirty="0" smtClean="0">
                <a:solidFill>
                  <a:schemeClr val="accent2"/>
                </a:solidFill>
              </a:rPr>
              <a:t>– Communication from doctors &amp; wards</a:t>
            </a:r>
          </a:p>
        </p:txBody>
      </p:sp>
    </p:spTree>
    <p:extLst>
      <p:ext uri="{BB962C8B-B14F-4D97-AF65-F5344CB8AC3E}">
        <p14:creationId xmlns:p14="http://schemas.microsoft.com/office/powerpoint/2010/main" val="340591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2" y="1547450"/>
            <a:ext cx="10658937" cy="2254529"/>
          </a:xfrm>
        </p:spPr>
        <p:txBody>
          <a:bodyPr>
            <a:noAutofit/>
          </a:bodyPr>
          <a:lstStyle/>
          <a:p>
            <a:pPr marL="0" indent="0" algn="just">
              <a:buNone/>
            </a:pPr>
            <a:r>
              <a:rPr lang="en-GB" b="1" dirty="0" smtClean="0"/>
              <a:t>F </a:t>
            </a:r>
            <a:r>
              <a:rPr lang="en-GB" b="1" dirty="0"/>
              <a:t>- </a:t>
            </a:r>
            <a:r>
              <a:rPr lang="en-GB" dirty="0" smtClean="0"/>
              <a:t>But </a:t>
            </a:r>
            <a:r>
              <a:rPr lang="en-GB" dirty="0"/>
              <a:t>if I'm the nearest relative of somebody who hadn’t been in this situation before, and given that </a:t>
            </a:r>
            <a:r>
              <a:rPr lang="en-GB" dirty="0" smtClean="0"/>
              <a:t>[hospital named] </a:t>
            </a:r>
            <a:r>
              <a:rPr lang="en-GB" dirty="0"/>
              <a:t>are pretty awful about communicating and explaining to people and working with nearest relatives, then </a:t>
            </a:r>
            <a:r>
              <a:rPr lang="en-GB" dirty="0" smtClean="0"/>
              <a:t>I - </a:t>
            </a:r>
            <a:r>
              <a:rPr lang="en-GB" b="1" dirty="0">
                <a:solidFill>
                  <a:schemeClr val="accent2"/>
                </a:solidFill>
              </a:rPr>
              <a:t>I don't know what they would do because they wouldn’t know what their rights are, they wouldn’t know how to interact with </a:t>
            </a:r>
            <a:r>
              <a:rPr lang="en-GB" b="1" dirty="0" smtClean="0">
                <a:solidFill>
                  <a:schemeClr val="accent2"/>
                </a:solidFill>
              </a:rPr>
              <a:t>people </a:t>
            </a:r>
            <a:r>
              <a:rPr lang="en-GB" b="1" dirty="0" smtClean="0"/>
              <a:t>(NR19)</a:t>
            </a:r>
            <a:endParaRPr lang="en-GB" b="1" dirty="0"/>
          </a:p>
          <a:p>
            <a:pPr algn="just"/>
            <a:endParaRPr lang="en-GB" dirty="0"/>
          </a:p>
        </p:txBody>
      </p:sp>
      <p:sp>
        <p:nvSpPr>
          <p:cNvPr id="8" name="TextBox 7"/>
          <p:cNvSpPr txBox="1"/>
          <p:nvPr/>
        </p:nvSpPr>
        <p:spPr>
          <a:xfrm>
            <a:off x="465222" y="425086"/>
            <a:ext cx="10658937"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a:t>
            </a:r>
            <a:r>
              <a:rPr lang="en-GB" sz="3200" b="1" dirty="0" smtClean="0">
                <a:solidFill>
                  <a:schemeClr val="accent2"/>
                </a:solidFill>
              </a:rPr>
              <a:t>– Communication from doctors &amp; wards</a:t>
            </a:r>
          </a:p>
        </p:txBody>
      </p:sp>
    </p:spTree>
    <p:extLst>
      <p:ext uri="{BB962C8B-B14F-4D97-AF65-F5344CB8AC3E}">
        <p14:creationId xmlns:p14="http://schemas.microsoft.com/office/powerpoint/2010/main" val="386408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494" y="1530549"/>
            <a:ext cx="10481432" cy="4351338"/>
          </a:xfrm>
        </p:spPr>
        <p:txBody>
          <a:bodyPr>
            <a:noAutofit/>
          </a:bodyPr>
          <a:lstStyle/>
          <a:p>
            <a:pPr marL="0" indent="0" algn="just">
              <a:buNone/>
            </a:pPr>
            <a:r>
              <a:rPr lang="en-GB" b="1" dirty="0" smtClean="0"/>
              <a:t>F</a:t>
            </a:r>
            <a:r>
              <a:rPr lang="en-GB" b="1" dirty="0"/>
              <a:t>:  </a:t>
            </a:r>
            <a:r>
              <a:rPr lang="en-GB" dirty="0"/>
              <a:t>And the letter was very heavily worded </a:t>
            </a:r>
            <a:r>
              <a:rPr lang="en-GB" dirty="0" smtClean="0"/>
              <a:t>… that </a:t>
            </a:r>
            <a:r>
              <a:rPr lang="en-GB" dirty="0"/>
              <a:t>your nearest relative can appeal against this.  And that was a bit hard on me as well, because it was like </a:t>
            </a:r>
            <a:r>
              <a:rPr lang="en-GB" dirty="0" smtClean="0"/>
              <a:t>[patient name] </a:t>
            </a:r>
            <a:r>
              <a:rPr lang="en-GB" dirty="0"/>
              <a:t>was saying, look mum, </a:t>
            </a:r>
            <a:r>
              <a:rPr lang="en-GB" b="1" dirty="0">
                <a:solidFill>
                  <a:schemeClr val="accent2"/>
                </a:solidFill>
              </a:rPr>
              <a:t>this letter that he received and it was just quite strongly worded saying that your nearest relative could appeal, so that was quite </a:t>
            </a:r>
            <a:r>
              <a:rPr lang="en-GB" b="1" dirty="0" smtClean="0">
                <a:solidFill>
                  <a:schemeClr val="accent2"/>
                </a:solidFill>
              </a:rPr>
              <a:t>hard</a:t>
            </a:r>
            <a:r>
              <a:rPr lang="en-GB" b="1" dirty="0">
                <a:solidFill>
                  <a:schemeClr val="accent2"/>
                </a:solidFill>
              </a:rPr>
              <a:t> </a:t>
            </a:r>
            <a:r>
              <a:rPr lang="en-GB" dirty="0" smtClean="0"/>
              <a:t>…</a:t>
            </a:r>
            <a:r>
              <a:rPr lang="en-GB" b="1" dirty="0" smtClean="0"/>
              <a:t>(NR2)</a:t>
            </a:r>
          </a:p>
          <a:p>
            <a:pPr marL="0" indent="0" algn="just">
              <a:buNone/>
            </a:pPr>
            <a:endParaRPr lang="en-GB" b="1" dirty="0"/>
          </a:p>
          <a:p>
            <a:pPr marL="0" indent="0" algn="just">
              <a:buNone/>
            </a:pPr>
            <a:r>
              <a:rPr lang="en-GB" b="1" dirty="0"/>
              <a:t>F:  </a:t>
            </a:r>
            <a:r>
              <a:rPr lang="en-GB" b="1" dirty="0">
                <a:solidFill>
                  <a:schemeClr val="accent2"/>
                </a:solidFill>
              </a:rPr>
              <a:t>They send me stuff in the post after </a:t>
            </a:r>
            <a:r>
              <a:rPr lang="en-GB" b="1" smtClean="0">
                <a:solidFill>
                  <a:schemeClr val="accent2"/>
                </a:solidFill>
              </a:rPr>
              <a:t>[name] </a:t>
            </a:r>
            <a:r>
              <a:rPr lang="en-GB" b="1" dirty="0">
                <a:solidFill>
                  <a:schemeClr val="accent2"/>
                </a:solidFill>
              </a:rPr>
              <a:t>been discharged about what my rights are while he’s in </a:t>
            </a:r>
            <a:r>
              <a:rPr lang="en-GB" b="1" dirty="0" smtClean="0">
                <a:solidFill>
                  <a:schemeClr val="accent2"/>
                </a:solidFill>
              </a:rPr>
              <a:t>hospital</a:t>
            </a:r>
            <a:r>
              <a:rPr lang="en-GB" dirty="0" smtClean="0"/>
              <a:t>… </a:t>
            </a:r>
            <a:r>
              <a:rPr lang="en-GB" b="1" dirty="0"/>
              <a:t>(</a:t>
            </a:r>
            <a:r>
              <a:rPr lang="en-GB" b="1" dirty="0" smtClean="0"/>
              <a:t>NR19)</a:t>
            </a:r>
            <a:endParaRPr lang="en-GB" b="1" dirty="0"/>
          </a:p>
          <a:p>
            <a:pPr algn="just"/>
            <a:endParaRPr lang="en-GB" dirty="0"/>
          </a:p>
        </p:txBody>
      </p:sp>
      <p:sp>
        <p:nvSpPr>
          <p:cNvPr id="8" name="TextBox 7"/>
          <p:cNvSpPr txBox="1"/>
          <p:nvPr/>
        </p:nvSpPr>
        <p:spPr>
          <a:xfrm>
            <a:off x="539494" y="426222"/>
            <a:ext cx="10658937"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a:t>
            </a:r>
            <a:r>
              <a:rPr lang="en-GB" sz="3200" b="1" dirty="0" smtClean="0">
                <a:solidFill>
                  <a:schemeClr val="accent2"/>
                </a:solidFill>
              </a:rPr>
              <a:t>– communication in writing</a:t>
            </a:r>
            <a:endParaRPr lang="en-GB" sz="2000" b="1" dirty="0" smtClean="0">
              <a:solidFill>
                <a:schemeClr val="accent2"/>
              </a:solidFill>
            </a:endParaRPr>
          </a:p>
        </p:txBody>
      </p:sp>
    </p:spTree>
    <p:extLst>
      <p:ext uri="{BB962C8B-B14F-4D97-AF65-F5344CB8AC3E}">
        <p14:creationId xmlns:p14="http://schemas.microsoft.com/office/powerpoint/2010/main" val="242128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2771" y="1455449"/>
            <a:ext cx="10580661" cy="4945351"/>
          </a:xfrm>
        </p:spPr>
        <p:txBody>
          <a:bodyPr>
            <a:normAutofit/>
          </a:bodyPr>
          <a:lstStyle/>
          <a:p>
            <a:pPr marL="0" indent="0" algn="just">
              <a:lnSpc>
                <a:spcPct val="110000"/>
              </a:lnSpc>
              <a:buNone/>
            </a:pPr>
            <a:r>
              <a:rPr lang="en-GB" b="1" dirty="0" smtClean="0"/>
              <a:t>M: </a:t>
            </a:r>
            <a:r>
              <a:rPr lang="en-GB" dirty="0" smtClean="0"/>
              <a:t>It </a:t>
            </a:r>
            <a:r>
              <a:rPr lang="en-GB" dirty="0"/>
              <a:t>was partly because we didn’t want them taking him from here because we had had previous incidents </a:t>
            </a:r>
            <a:r>
              <a:rPr lang="en-GB" dirty="0" smtClean="0"/>
              <a:t>where… </a:t>
            </a:r>
            <a:r>
              <a:rPr lang="en-GB" dirty="0"/>
              <a:t>they had involved the police and the handcuffs and </a:t>
            </a:r>
            <a:r>
              <a:rPr lang="en-GB" b="1" dirty="0">
                <a:solidFill>
                  <a:schemeClr val="accent5"/>
                </a:solidFill>
              </a:rPr>
              <a:t>absolutely horrendous, I mean so horrendous that the early </a:t>
            </a:r>
            <a:r>
              <a:rPr lang="en-GB" b="1" dirty="0" smtClean="0">
                <a:solidFill>
                  <a:schemeClr val="accent5"/>
                </a:solidFill>
              </a:rPr>
              <a:t>intervention </a:t>
            </a:r>
            <a:r>
              <a:rPr lang="en-GB" b="1" dirty="0">
                <a:solidFill>
                  <a:schemeClr val="accent5"/>
                </a:solidFill>
              </a:rPr>
              <a:t>chap who was responsible for him, he wanted to complain to the police</a:t>
            </a:r>
            <a:r>
              <a:rPr lang="en-GB" dirty="0"/>
              <a:t>. He never did, did he? I mean the handled it so, so badly, so we weren’t prepared for that to </a:t>
            </a:r>
            <a:r>
              <a:rPr lang="en-GB" dirty="0" smtClean="0"/>
              <a:t>happen. We </a:t>
            </a:r>
            <a:r>
              <a:rPr lang="en-GB" dirty="0"/>
              <a:t>were adamant he couldn’t be taken from </a:t>
            </a:r>
            <a:r>
              <a:rPr lang="en-GB" dirty="0" smtClean="0"/>
              <a:t>here </a:t>
            </a:r>
            <a:r>
              <a:rPr lang="en-GB" b="1" dirty="0" smtClean="0"/>
              <a:t>(NR 20)</a:t>
            </a:r>
          </a:p>
        </p:txBody>
      </p:sp>
      <p:sp>
        <p:nvSpPr>
          <p:cNvPr id="8" name="TextBox 7"/>
          <p:cNvSpPr txBox="1"/>
          <p:nvPr/>
        </p:nvSpPr>
        <p:spPr>
          <a:xfrm>
            <a:off x="632771" y="517748"/>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home</a:t>
            </a:r>
            <a:endParaRPr lang="en-GB" sz="3200" dirty="0">
              <a:solidFill>
                <a:schemeClr val="accent5"/>
              </a:solidFill>
            </a:endParaRPr>
          </a:p>
        </p:txBody>
      </p:sp>
    </p:spTree>
    <p:extLst>
      <p:ext uri="{BB962C8B-B14F-4D97-AF65-F5344CB8AC3E}">
        <p14:creationId xmlns:p14="http://schemas.microsoft.com/office/powerpoint/2010/main" val="388295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2770" y="1295028"/>
            <a:ext cx="10965671" cy="5426614"/>
          </a:xfrm>
        </p:spPr>
        <p:txBody>
          <a:bodyPr>
            <a:normAutofit/>
          </a:bodyPr>
          <a:lstStyle/>
          <a:p>
            <a:pPr marL="0" indent="0">
              <a:buNone/>
            </a:pPr>
            <a:r>
              <a:rPr lang="en-GB" dirty="0" smtClean="0"/>
              <a:t>The </a:t>
            </a:r>
            <a:r>
              <a:rPr lang="en-GB" dirty="0"/>
              <a:t>worst bits was when he was … he was taken </a:t>
            </a:r>
            <a:r>
              <a:rPr lang="en-GB" dirty="0" smtClean="0"/>
              <a:t>away</a:t>
            </a:r>
            <a:r>
              <a:rPr lang="en-GB" dirty="0"/>
              <a:t> </a:t>
            </a:r>
            <a:r>
              <a:rPr lang="en-GB" dirty="0" smtClean="0"/>
              <a:t>….’ </a:t>
            </a:r>
            <a:r>
              <a:rPr lang="en-GB" b="1" dirty="0" smtClean="0"/>
              <a:t>(NR 1)</a:t>
            </a:r>
            <a:endParaRPr lang="en-GB" b="1" dirty="0"/>
          </a:p>
          <a:p>
            <a:pPr marL="0" indent="0">
              <a:buNone/>
            </a:pPr>
            <a:endParaRPr lang="en-GB" dirty="0"/>
          </a:p>
          <a:p>
            <a:pPr marL="0" indent="0">
              <a:buNone/>
            </a:pPr>
            <a:r>
              <a:rPr lang="en-GB" dirty="0" smtClean="0"/>
              <a:t>I think it was before the assessment because they arrived- [patient name] wasn’t up- [he] was still upstairs. So, because that’s one of the things that he says. You know? </a:t>
            </a:r>
          </a:p>
          <a:p>
            <a:pPr marL="0" indent="0">
              <a:buNone/>
            </a:pPr>
            <a:endParaRPr lang="en-GB" dirty="0"/>
          </a:p>
          <a:p>
            <a:pPr marL="0" indent="0">
              <a:buNone/>
            </a:pPr>
            <a:r>
              <a:rPr lang="en-GB" b="1" dirty="0" smtClean="0">
                <a:solidFill>
                  <a:schemeClr val="accent5"/>
                </a:solidFill>
              </a:rPr>
              <a:t>You brought this whole team of people in to my house and I wasn’t even out of bed...</a:t>
            </a:r>
            <a:r>
              <a:rPr lang="en-GB" b="1" dirty="0">
                <a:solidFill>
                  <a:schemeClr val="accent5"/>
                </a:solidFill>
              </a:rPr>
              <a:t> </a:t>
            </a:r>
            <a:r>
              <a:rPr lang="en-GB" b="1" dirty="0" smtClean="0">
                <a:solidFill>
                  <a:schemeClr val="accent5"/>
                </a:solidFill>
              </a:rPr>
              <a:t>How could you do that? How could you do that to me? Of course I reacted like this so I was kind of like </a:t>
            </a:r>
            <a:r>
              <a:rPr lang="en-GB" b="1" dirty="0" smtClean="0"/>
              <a:t>(NR17).</a:t>
            </a:r>
          </a:p>
        </p:txBody>
      </p:sp>
      <p:sp>
        <p:nvSpPr>
          <p:cNvPr id="8" name="TextBox 7"/>
          <p:cNvSpPr txBox="1"/>
          <p:nvPr/>
        </p:nvSpPr>
        <p:spPr>
          <a:xfrm>
            <a:off x="632771" y="309200"/>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home</a:t>
            </a:r>
            <a:endParaRPr lang="en-GB" sz="3200" dirty="0">
              <a:solidFill>
                <a:schemeClr val="accent5"/>
              </a:solidFill>
            </a:endParaRPr>
          </a:p>
        </p:txBody>
      </p:sp>
    </p:spTree>
    <p:extLst>
      <p:ext uri="{BB962C8B-B14F-4D97-AF65-F5344CB8AC3E}">
        <p14:creationId xmlns:p14="http://schemas.microsoft.com/office/powerpoint/2010/main" val="315334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solidFill>
                <a:latin typeface="+mn-lt"/>
              </a:rPr>
              <a:t>Introduction</a:t>
            </a:r>
            <a:endParaRPr lang="en-GB" b="1" dirty="0">
              <a:solidFill>
                <a:schemeClr val="accent5"/>
              </a:solidFill>
              <a:latin typeface="+mn-lt"/>
            </a:endParaRPr>
          </a:p>
        </p:txBody>
      </p:sp>
      <p:sp>
        <p:nvSpPr>
          <p:cNvPr id="3" name="Content Placeholder 2"/>
          <p:cNvSpPr>
            <a:spLocks noGrp="1"/>
          </p:cNvSpPr>
          <p:nvPr>
            <p:ph idx="1"/>
          </p:nvPr>
        </p:nvSpPr>
        <p:spPr>
          <a:xfrm>
            <a:off x="838200" y="1423691"/>
            <a:ext cx="10515600" cy="4936916"/>
          </a:xfrm>
        </p:spPr>
        <p:txBody>
          <a:bodyPr>
            <a:normAutofit/>
          </a:bodyPr>
          <a:lstStyle/>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This presentation will give an overview of a research project exploring the </a:t>
            </a:r>
            <a:r>
              <a:rPr lang="en-US" dirty="0" smtClean="0">
                <a:latin typeface="Tahoma" panose="020B0604030504040204" pitchFamily="34" charset="0"/>
                <a:ea typeface="Tahoma" panose="020B0604030504040204" pitchFamily="34" charset="0"/>
                <a:cs typeface="Tahoma" panose="020B0604030504040204" pitchFamily="34" charset="0"/>
              </a:rPr>
              <a:t>experiences of Nearest Relatives (NR) and the implications for mental health practitioners &amp; law reform.</a:t>
            </a: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We will focus on:</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lvl="1"/>
            <a:r>
              <a:rPr lang="en-GB" sz="2800" dirty="0" smtClean="0">
                <a:latin typeface="Tahoma" panose="020B0604030504040204" pitchFamily="34" charset="0"/>
                <a:ea typeface="Tahoma" panose="020B0604030504040204" pitchFamily="34" charset="0"/>
                <a:cs typeface="Tahoma" panose="020B0604030504040204" pitchFamily="34" charset="0"/>
              </a:rPr>
              <a:t>Context</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Research design</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Emerging research findings</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Implications for law reform</a:t>
            </a:r>
          </a:p>
          <a:p>
            <a:pPr marL="0" indent="0">
              <a:lnSpc>
                <a:spcPct val="100000"/>
              </a:lnSpc>
              <a:spcBef>
                <a:spcPts val="0"/>
              </a:spcBef>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age result for int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675" y="2883877"/>
            <a:ext cx="3417460" cy="336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44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179" y="1128373"/>
            <a:ext cx="11244624" cy="4351338"/>
          </a:xfrm>
        </p:spPr>
        <p:txBody>
          <a:bodyPr>
            <a:noAutofit/>
          </a:bodyPr>
          <a:lstStyle/>
          <a:p>
            <a:pPr marL="0" indent="0" algn="just">
              <a:lnSpc>
                <a:spcPct val="100000"/>
              </a:lnSpc>
              <a:buNone/>
            </a:pPr>
            <a:r>
              <a:rPr lang="en-GB" b="1" dirty="0" smtClean="0"/>
              <a:t>F: </a:t>
            </a:r>
            <a:r>
              <a:rPr lang="en-GB" dirty="0" smtClean="0"/>
              <a:t>Yes</a:t>
            </a:r>
            <a:r>
              <a:rPr lang="en-GB" dirty="0"/>
              <a:t>.  So last year she was ill and </a:t>
            </a:r>
            <a:r>
              <a:rPr lang="en-GB" b="1" dirty="0">
                <a:solidFill>
                  <a:schemeClr val="accent5"/>
                </a:solidFill>
              </a:rPr>
              <a:t>she came into my work </a:t>
            </a:r>
            <a:r>
              <a:rPr lang="en-GB" dirty="0"/>
              <a:t>when I was at work having taken an overdose, expressing that she wanted to kill herself.  So the paramedics came out and then they took her to hospital and then she was assessed in the hospital and they decided to send her home and then two days later she did the same thing and they assessed her and then they decided to send her home and I think then she was assessed two days after that and then they decided to section her</a:t>
            </a:r>
            <a:r>
              <a:rPr lang="en-GB" dirty="0" smtClean="0"/>
              <a:t>. </a:t>
            </a:r>
            <a:r>
              <a:rPr lang="en-GB" b="1" dirty="0" smtClean="0"/>
              <a:t>(NR 3)</a:t>
            </a:r>
          </a:p>
          <a:p>
            <a:pPr marL="0" indent="0" algn="just">
              <a:lnSpc>
                <a:spcPct val="100000"/>
              </a:lnSpc>
              <a:buNone/>
            </a:pPr>
            <a:endParaRPr lang="en-GB" sz="1200" b="1" dirty="0"/>
          </a:p>
          <a:p>
            <a:pPr marL="0" indent="0">
              <a:lnSpc>
                <a:spcPct val="120000"/>
              </a:lnSpc>
              <a:buNone/>
            </a:pPr>
            <a:r>
              <a:rPr lang="en-GB" b="1" dirty="0"/>
              <a:t>F</a:t>
            </a:r>
            <a:r>
              <a:rPr lang="en-GB" dirty="0"/>
              <a:t>:  </a:t>
            </a:r>
            <a:r>
              <a:rPr lang="en-GB" b="1" dirty="0">
                <a:solidFill>
                  <a:schemeClr val="accent5"/>
                </a:solidFill>
              </a:rPr>
              <a:t>So I've been really fortunate in that my employer’s been really supportive </a:t>
            </a:r>
            <a:r>
              <a:rPr lang="en-GB" dirty="0"/>
              <a:t>in allowing me to work from home or take time to go to his care coordination meetings, his ward round meetings, all of that sort of stuff</a:t>
            </a:r>
            <a:r>
              <a:rPr lang="en-GB" b="1" dirty="0" smtClean="0"/>
              <a:t>.(NR 17)</a:t>
            </a:r>
            <a:endParaRPr lang="en-GB" b="1" dirty="0"/>
          </a:p>
          <a:p>
            <a:pPr>
              <a:lnSpc>
                <a:spcPct val="150000"/>
              </a:lnSpc>
            </a:pPr>
            <a:endParaRPr lang="en-GB" dirty="0"/>
          </a:p>
        </p:txBody>
      </p:sp>
      <p:sp>
        <p:nvSpPr>
          <p:cNvPr id="8" name="TextBox 7"/>
          <p:cNvSpPr txBox="1"/>
          <p:nvPr/>
        </p:nvSpPr>
        <p:spPr>
          <a:xfrm>
            <a:off x="449179" y="367134"/>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work</a:t>
            </a:r>
            <a:endParaRPr lang="en-GB" sz="3200" dirty="0">
              <a:solidFill>
                <a:schemeClr val="accent5"/>
              </a:solidFill>
            </a:endParaRPr>
          </a:p>
        </p:txBody>
      </p:sp>
    </p:spTree>
    <p:extLst>
      <p:ext uri="{BB962C8B-B14F-4D97-AF65-F5344CB8AC3E}">
        <p14:creationId xmlns:p14="http://schemas.microsoft.com/office/powerpoint/2010/main" val="46019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560" y="1174029"/>
            <a:ext cx="10750145" cy="1948011"/>
          </a:xfrm>
        </p:spPr>
        <p:txBody>
          <a:bodyPr>
            <a:noAutofit/>
          </a:bodyPr>
          <a:lstStyle/>
          <a:p>
            <a:pPr marL="0" indent="0" algn="just">
              <a:buNone/>
            </a:pPr>
            <a:r>
              <a:rPr lang="en-GB" b="1" dirty="0" smtClean="0"/>
              <a:t>F - </a:t>
            </a:r>
            <a:r>
              <a:rPr lang="en-GB" dirty="0" smtClean="0"/>
              <a:t>About 25 days ago they said that they would be taking him. I've gone to work; they came; they asked him if he would come with them. He said, why? I haven't done anything wrong. They said, well, we need you to come with us. He said, well, all right. They said if you don’t we’re going to make you come with us. He said, well</a:t>
            </a:r>
            <a:r>
              <a:rPr lang="en-GB" b="1" dirty="0" smtClean="0">
                <a:solidFill>
                  <a:schemeClr val="accent5"/>
                </a:solidFill>
              </a:rPr>
              <a:t>, let me see my cats first and as he sort of turned to feed his cats, they put him in a hold and frog marched him down the street to whatever transport was awaiting to take him out- off there </a:t>
            </a:r>
            <a:r>
              <a:rPr lang="en-GB" b="1" dirty="0" smtClean="0"/>
              <a:t>(NR 6).</a:t>
            </a:r>
          </a:p>
          <a:p>
            <a:pPr marL="0" indent="0" algn="just">
              <a:buNone/>
            </a:pPr>
            <a:endParaRPr lang="en-GB" dirty="0"/>
          </a:p>
          <a:p>
            <a:pPr marL="0" indent="0" algn="just">
              <a:buNone/>
            </a:pPr>
            <a:r>
              <a:rPr lang="en-GB" b="1" dirty="0" smtClean="0"/>
              <a:t>M</a:t>
            </a:r>
            <a:r>
              <a:rPr lang="en-GB" b="1" dirty="0"/>
              <a:t> </a:t>
            </a:r>
            <a:r>
              <a:rPr lang="en-GB" dirty="0" smtClean="0"/>
              <a:t>- </a:t>
            </a:r>
            <a:r>
              <a:rPr lang="en-GB" b="1" dirty="0" smtClean="0">
                <a:solidFill>
                  <a:schemeClr val="accent5"/>
                </a:solidFill>
              </a:rPr>
              <a:t>It’s no good telling me go for nice, long walks </a:t>
            </a:r>
            <a:r>
              <a:rPr lang="en-GB" dirty="0" smtClean="0"/>
              <a:t>and stuff and get other activities going because I'm focused- 53 years on, I'm focused on my wife; my love- my life is my wife. Are you with me? </a:t>
            </a:r>
            <a:r>
              <a:rPr lang="en-GB" b="1" dirty="0" smtClean="0"/>
              <a:t>(NR14)</a:t>
            </a:r>
          </a:p>
          <a:p>
            <a:pPr marL="0" indent="0" algn="just">
              <a:buNone/>
            </a:pPr>
            <a:endParaRPr lang="en-GB" dirty="0"/>
          </a:p>
        </p:txBody>
      </p:sp>
      <p:sp>
        <p:nvSpPr>
          <p:cNvPr id="8" name="TextBox 7"/>
          <p:cNvSpPr txBox="1"/>
          <p:nvPr/>
        </p:nvSpPr>
        <p:spPr>
          <a:xfrm>
            <a:off x="552560" y="303527"/>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lifestyle</a:t>
            </a:r>
            <a:endParaRPr lang="en-GB" sz="3200" dirty="0">
              <a:solidFill>
                <a:schemeClr val="accent5"/>
              </a:solidFill>
            </a:endParaRPr>
          </a:p>
        </p:txBody>
      </p:sp>
    </p:spTree>
    <p:extLst>
      <p:ext uri="{BB962C8B-B14F-4D97-AF65-F5344CB8AC3E}">
        <p14:creationId xmlns:p14="http://schemas.microsoft.com/office/powerpoint/2010/main" val="404746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1526" y="895183"/>
            <a:ext cx="10515600" cy="4351338"/>
          </a:xfrm>
        </p:spPr>
        <p:txBody>
          <a:bodyPr>
            <a:noAutofit/>
          </a:bodyPr>
          <a:lstStyle/>
          <a:p>
            <a:pPr marL="0" indent="0">
              <a:buNone/>
            </a:pPr>
            <a:r>
              <a:rPr lang="en-GB" sz="4400" b="1" dirty="0" smtClean="0"/>
              <a:t>Summary</a:t>
            </a:r>
          </a:p>
          <a:p>
            <a:pPr marL="0" indent="0">
              <a:buNone/>
            </a:pPr>
            <a:r>
              <a:rPr lang="en-GB" dirty="0" smtClean="0"/>
              <a:t>Explored the literature in relation to family burden.</a:t>
            </a:r>
            <a:endParaRPr lang="en-GB" dirty="0"/>
          </a:p>
          <a:p>
            <a:pPr marL="0" indent="0">
              <a:buNone/>
            </a:pPr>
            <a:r>
              <a:rPr lang="en-GB" altLang="en-US" b="1" dirty="0" smtClean="0">
                <a:solidFill>
                  <a:schemeClr val="accent2"/>
                </a:solidFill>
              </a:rPr>
              <a:t>Consider a number of factors</a:t>
            </a:r>
            <a:r>
              <a:rPr lang="en-GB" altLang="en-US" dirty="0" smtClean="0">
                <a:solidFill>
                  <a:schemeClr val="accent2"/>
                </a:solidFill>
              </a:rPr>
              <a:t>:</a:t>
            </a:r>
            <a:endParaRPr lang="en-GB" b="1" dirty="0" smtClean="0"/>
          </a:p>
          <a:p>
            <a:r>
              <a:rPr lang="en-GB" dirty="0" smtClean="0"/>
              <a:t>Responsibility: </a:t>
            </a:r>
            <a:r>
              <a:rPr lang="en-GB" b="1" dirty="0" smtClean="0"/>
              <a:t>(a) </a:t>
            </a:r>
            <a:r>
              <a:rPr lang="en-GB" dirty="0" smtClean="0"/>
              <a:t>Positive</a:t>
            </a:r>
            <a:r>
              <a:rPr lang="en-GB" b="1" dirty="0" smtClean="0"/>
              <a:t> (b) </a:t>
            </a:r>
            <a:r>
              <a:rPr lang="en-GB" dirty="0" smtClean="0"/>
              <a:t>not the right choice </a:t>
            </a:r>
            <a:r>
              <a:rPr lang="en-GB" b="1" dirty="0" smtClean="0"/>
              <a:t>(c) </a:t>
            </a:r>
            <a:r>
              <a:rPr lang="en-GB" dirty="0" smtClean="0"/>
              <a:t>not explained </a:t>
            </a:r>
            <a:r>
              <a:rPr lang="en-GB" b="1" dirty="0" smtClean="0"/>
              <a:t>(d) </a:t>
            </a:r>
            <a:r>
              <a:rPr lang="en-GB" dirty="0"/>
              <a:t>support for nearest relatives</a:t>
            </a:r>
            <a:endParaRPr lang="en-GB" u="sng" dirty="0"/>
          </a:p>
          <a:p>
            <a:r>
              <a:rPr lang="en-GB" dirty="0" smtClean="0"/>
              <a:t>Emotional Distress (Communication) : </a:t>
            </a:r>
            <a:r>
              <a:rPr lang="en-GB" b="1" dirty="0" smtClean="0"/>
              <a:t>(a) </a:t>
            </a:r>
            <a:r>
              <a:rPr lang="en-GB" dirty="0" smtClean="0"/>
              <a:t>communicating with doctors</a:t>
            </a:r>
            <a:r>
              <a:rPr lang="en-GB" b="1" dirty="0" smtClean="0"/>
              <a:t> (b)</a:t>
            </a:r>
            <a:r>
              <a:rPr lang="en-GB" b="1" dirty="0" smtClean="0">
                <a:solidFill>
                  <a:schemeClr val="accent2"/>
                </a:solidFill>
              </a:rPr>
              <a:t> </a:t>
            </a:r>
            <a:r>
              <a:rPr lang="en-GB" dirty="0" smtClean="0"/>
              <a:t>Communication from doctors &amp; wards </a:t>
            </a:r>
            <a:r>
              <a:rPr lang="en-GB" b="1" dirty="0" smtClean="0"/>
              <a:t>(c) </a:t>
            </a:r>
            <a:r>
              <a:rPr lang="en-GB" dirty="0" smtClean="0"/>
              <a:t>communication in writing</a:t>
            </a:r>
            <a:endParaRPr lang="en-GB" b="1" dirty="0"/>
          </a:p>
          <a:p>
            <a:r>
              <a:rPr lang="en-GB" dirty="0"/>
              <a:t>Emotional </a:t>
            </a:r>
            <a:r>
              <a:rPr lang="en-GB" dirty="0" smtClean="0"/>
              <a:t>Distress (privacy): </a:t>
            </a:r>
            <a:r>
              <a:rPr lang="en-GB" b="1" dirty="0" smtClean="0"/>
              <a:t>(a) </a:t>
            </a:r>
            <a:r>
              <a:rPr lang="en-GB" dirty="0" smtClean="0"/>
              <a:t>invasion of my home </a:t>
            </a:r>
            <a:r>
              <a:rPr lang="en-GB" b="1" dirty="0" smtClean="0"/>
              <a:t>(b) </a:t>
            </a:r>
            <a:r>
              <a:rPr lang="en-GB" dirty="0" smtClean="0"/>
              <a:t>invasion of my work </a:t>
            </a:r>
            <a:r>
              <a:rPr lang="en-GB" b="1" dirty="0" smtClean="0"/>
              <a:t>(c) </a:t>
            </a:r>
            <a:r>
              <a:rPr lang="en-GB" dirty="0" smtClean="0"/>
              <a:t>invasion of my</a:t>
            </a:r>
            <a:r>
              <a:rPr lang="en-GB" b="1" dirty="0" smtClean="0"/>
              <a:t> </a:t>
            </a:r>
            <a:r>
              <a:rPr lang="en-GB" dirty="0" smtClean="0"/>
              <a:t>lifestyle</a:t>
            </a:r>
            <a:endParaRPr lang="en-GB" dirty="0"/>
          </a:p>
        </p:txBody>
      </p:sp>
    </p:spTree>
    <p:extLst>
      <p:ext uri="{BB962C8B-B14F-4D97-AF65-F5344CB8AC3E}">
        <p14:creationId xmlns:p14="http://schemas.microsoft.com/office/powerpoint/2010/main" val="17822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0373"/>
            <a:ext cx="10515600" cy="5621683"/>
          </a:xfrm>
        </p:spPr>
        <p:txBody>
          <a:bodyPr>
            <a:normAutofit fontScale="85000" lnSpcReduction="20000"/>
          </a:bodyPr>
          <a:lstStyle/>
          <a:p>
            <a:pPr marL="0" indent="0">
              <a:buNone/>
            </a:pPr>
            <a:r>
              <a:rPr lang="en-GB" b="1" dirty="0" smtClean="0">
                <a:solidFill>
                  <a:schemeClr val="accent6"/>
                </a:solidFill>
              </a:rPr>
              <a:t>IMHA Review Recommendation 21 </a:t>
            </a:r>
            <a:r>
              <a:rPr lang="en-GB" dirty="0" smtClean="0"/>
              <a:t>- NPs </a:t>
            </a:r>
            <a:r>
              <a:rPr lang="en-GB" dirty="0"/>
              <a:t>should be given improved support, which could include courses provided by recovery colleges, support lines or online materials</a:t>
            </a:r>
            <a:r>
              <a:rPr lang="en-GB" dirty="0" smtClean="0"/>
              <a:t>.</a:t>
            </a:r>
          </a:p>
          <a:p>
            <a:pPr marL="0" indent="0">
              <a:buNone/>
            </a:pPr>
            <a:endParaRPr lang="en-GB" sz="600" dirty="0"/>
          </a:p>
          <a:p>
            <a:r>
              <a:rPr lang="en-GB" dirty="0" smtClean="0"/>
              <a:t>Is this emotional / wellbeing support?</a:t>
            </a:r>
          </a:p>
          <a:p>
            <a:r>
              <a:rPr lang="en-GB" dirty="0" smtClean="0"/>
              <a:t>Legal literacy support?</a:t>
            </a:r>
          </a:p>
          <a:p>
            <a:endParaRPr lang="en-GB" sz="600" dirty="0"/>
          </a:p>
          <a:p>
            <a:pPr marL="0" indent="0">
              <a:buNone/>
            </a:pPr>
            <a:r>
              <a:rPr lang="en-GB" b="1" dirty="0">
                <a:solidFill>
                  <a:schemeClr val="accent6"/>
                </a:solidFill>
              </a:rPr>
              <a:t>IMHA Review </a:t>
            </a:r>
            <a:r>
              <a:rPr lang="en-GB" b="1" dirty="0" smtClean="0">
                <a:solidFill>
                  <a:schemeClr val="accent6"/>
                </a:solidFill>
              </a:rPr>
              <a:t>Recommendation 13 </a:t>
            </a:r>
            <a:r>
              <a:rPr lang="en-GB" b="1" dirty="0" smtClean="0"/>
              <a:t>- </a:t>
            </a:r>
            <a:r>
              <a:rPr lang="en-GB" dirty="0" smtClean="0"/>
              <a:t>Patients </a:t>
            </a:r>
            <a:r>
              <a:rPr lang="en-GB" dirty="0"/>
              <a:t>should be able to choose a new Nominated Person (NP) to replace the current Nearest Relative (NR) role under section 26 of the </a:t>
            </a:r>
            <a:r>
              <a:rPr lang="en-GB" dirty="0" smtClean="0"/>
              <a:t>MHA.</a:t>
            </a:r>
          </a:p>
          <a:p>
            <a:pPr marL="0" indent="0">
              <a:buNone/>
            </a:pPr>
            <a:endParaRPr lang="en-GB" sz="600" dirty="0" smtClean="0"/>
          </a:p>
          <a:p>
            <a:r>
              <a:rPr lang="en-GB" dirty="0" smtClean="0"/>
              <a:t>The right for patients to choose &amp; the rights others to refuse to act?</a:t>
            </a:r>
          </a:p>
          <a:p>
            <a:r>
              <a:rPr lang="en-GB" dirty="0"/>
              <a:t>Interim Nominated </a:t>
            </a:r>
            <a:r>
              <a:rPr lang="en-GB" dirty="0" smtClean="0"/>
              <a:t>Person role who will this work?</a:t>
            </a:r>
          </a:p>
          <a:p>
            <a:endParaRPr lang="en-GB" sz="600" dirty="0"/>
          </a:p>
          <a:p>
            <a:pPr marL="0" indent="0">
              <a:buNone/>
            </a:pPr>
            <a:r>
              <a:rPr lang="en-GB" b="1" dirty="0">
                <a:solidFill>
                  <a:schemeClr val="accent6"/>
                </a:solidFill>
              </a:rPr>
              <a:t>IMHA Review Recommendation </a:t>
            </a:r>
            <a:r>
              <a:rPr lang="en-GB" b="1" dirty="0" smtClean="0">
                <a:solidFill>
                  <a:schemeClr val="accent6"/>
                </a:solidFill>
              </a:rPr>
              <a:t>16</a:t>
            </a:r>
            <a:r>
              <a:rPr lang="en-GB" dirty="0"/>
              <a:t>. NPs should have the right to be consulted on care plans</a:t>
            </a:r>
            <a:r>
              <a:rPr lang="en-GB" dirty="0" smtClean="0"/>
              <a:t>.</a:t>
            </a:r>
          </a:p>
          <a:p>
            <a:pPr marL="0" indent="0">
              <a:buNone/>
            </a:pPr>
            <a:endParaRPr lang="en-GB" dirty="0" smtClean="0"/>
          </a:p>
          <a:p>
            <a:r>
              <a:rPr lang="en-GB" dirty="0" smtClean="0"/>
              <a:t>Will this improve communication overall?</a:t>
            </a:r>
          </a:p>
          <a:p>
            <a:pPr marL="0" indent="0">
              <a:buNone/>
            </a:pPr>
            <a:endParaRPr lang="en-GB" dirty="0"/>
          </a:p>
          <a:p>
            <a:pPr marL="0" indent="0">
              <a:buNone/>
            </a:pPr>
            <a:endParaRPr lang="en-GB" dirty="0"/>
          </a:p>
        </p:txBody>
      </p:sp>
      <p:sp>
        <p:nvSpPr>
          <p:cNvPr id="6" name="TextBox 5"/>
          <p:cNvSpPr txBox="1"/>
          <p:nvPr/>
        </p:nvSpPr>
        <p:spPr>
          <a:xfrm>
            <a:off x="838200" y="270933"/>
            <a:ext cx="7120467" cy="769441"/>
          </a:xfrm>
          <a:prstGeom prst="rect">
            <a:avLst/>
          </a:prstGeom>
          <a:noFill/>
        </p:spPr>
        <p:txBody>
          <a:bodyPr wrap="square" rtlCol="0">
            <a:spAutoFit/>
          </a:bodyPr>
          <a:lstStyle/>
          <a:p>
            <a:r>
              <a:rPr lang="en-GB" sz="4400" b="1" dirty="0">
                <a:solidFill>
                  <a:schemeClr val="accent6"/>
                </a:solidFill>
              </a:rPr>
              <a:t>Implications</a:t>
            </a:r>
            <a:endParaRPr lang="en-GB" sz="4400" dirty="0">
              <a:solidFill>
                <a:schemeClr val="accent6"/>
              </a:solidFill>
            </a:endParaRPr>
          </a:p>
        </p:txBody>
      </p:sp>
    </p:spTree>
    <p:extLst>
      <p:ext uri="{BB962C8B-B14F-4D97-AF65-F5344CB8AC3E}">
        <p14:creationId xmlns:p14="http://schemas.microsoft.com/office/powerpoint/2010/main" val="189240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9720F-1560-4AC7-990B-722713D0DA4A}"/>
              </a:ext>
            </a:extLst>
          </p:cNvPr>
          <p:cNvSpPr>
            <a:spLocks noGrp="1"/>
          </p:cNvSpPr>
          <p:nvPr>
            <p:ph type="title"/>
          </p:nvPr>
        </p:nvSpPr>
        <p:spPr>
          <a:xfrm>
            <a:off x="756384" y="366044"/>
            <a:ext cx="10515600" cy="598487"/>
          </a:xfrm>
        </p:spPr>
        <p:txBody>
          <a:bodyPr>
            <a:normAutofit/>
          </a:bodyPr>
          <a:lstStyle/>
          <a:p>
            <a:r>
              <a:rPr lang="en-GB" sz="2800" b="1" dirty="0"/>
              <a:t>References</a:t>
            </a:r>
          </a:p>
        </p:txBody>
      </p:sp>
      <p:sp>
        <p:nvSpPr>
          <p:cNvPr id="5" name="Content Placeholder 4">
            <a:extLst>
              <a:ext uri="{FF2B5EF4-FFF2-40B4-BE49-F238E27FC236}">
                <a16:creationId xmlns:a16="http://schemas.microsoft.com/office/drawing/2014/main" id="{8493D7C7-D6B6-4E6D-9946-62581AE69052}"/>
              </a:ext>
            </a:extLst>
          </p:cNvPr>
          <p:cNvSpPr>
            <a:spLocks noGrp="1"/>
          </p:cNvSpPr>
          <p:nvPr>
            <p:ph idx="1"/>
          </p:nvPr>
        </p:nvSpPr>
        <p:spPr>
          <a:xfrm>
            <a:off x="756384" y="1124953"/>
            <a:ext cx="10515600" cy="3853280"/>
          </a:xfrm>
        </p:spPr>
        <p:txBody>
          <a:bodyPr>
            <a:noAutofit/>
          </a:bodyPr>
          <a:lstStyle/>
          <a:p>
            <a:pPr>
              <a:buFont typeface="Arial" panose="020B0604020202020204" pitchFamily="34" charset="0"/>
              <a:buChar char="•"/>
            </a:pPr>
            <a:r>
              <a:rPr lang="en-GB" sz="1600" dirty="0"/>
              <a:t> Brown, R.M. and Brown, S.L., 2014. Informal caregiving: A reappraisal of effects on caregivers. </a:t>
            </a:r>
            <a:r>
              <a:rPr lang="en-GB" sz="1600" i="1" dirty="0"/>
              <a:t>Social Issues and Policy Review</a:t>
            </a:r>
            <a:r>
              <a:rPr lang="en-GB" sz="1600" dirty="0"/>
              <a:t>, </a:t>
            </a:r>
            <a:r>
              <a:rPr lang="en-GB" sz="1600" i="1" dirty="0"/>
              <a:t>8</a:t>
            </a:r>
            <a:r>
              <a:rPr lang="en-GB" sz="1600" dirty="0"/>
              <a:t>(1), pp.74-102.</a:t>
            </a:r>
          </a:p>
          <a:p>
            <a:pPr>
              <a:buFont typeface="Arial" panose="020B0604020202020204" pitchFamily="34" charset="0"/>
              <a:buChar char="•"/>
            </a:pPr>
            <a:r>
              <a:rPr lang="en-GB" sz="1600" dirty="0" err="1"/>
              <a:t>Hoenig</a:t>
            </a:r>
            <a:r>
              <a:rPr lang="en-GB" sz="1600" dirty="0"/>
              <a:t>, J. and Hamilton, M.W., 1966. The schizophrenic patient in the community and his effect on the household. </a:t>
            </a:r>
            <a:r>
              <a:rPr lang="en-GB" sz="1600" i="1" dirty="0"/>
              <a:t>International journal of social psychiatry</a:t>
            </a:r>
            <a:r>
              <a:rPr lang="en-GB" sz="1600" dirty="0"/>
              <a:t>, </a:t>
            </a:r>
            <a:r>
              <a:rPr lang="en-GB" sz="1600" i="1" dirty="0"/>
              <a:t>12</a:t>
            </a:r>
            <a:r>
              <a:rPr lang="en-GB" sz="1600" dirty="0"/>
              <a:t>(3), pp.165-176.</a:t>
            </a:r>
          </a:p>
          <a:p>
            <a:pPr>
              <a:buFont typeface="Arial" panose="020B0604020202020204" pitchFamily="34" charset="0"/>
              <a:buChar char="•"/>
            </a:pPr>
            <a:r>
              <a:rPr lang="en-GB" sz="1600" dirty="0"/>
              <a:t> </a:t>
            </a:r>
            <a:r>
              <a:rPr lang="en-GB" sz="1600" dirty="0" err="1"/>
              <a:t>Jankovic</a:t>
            </a:r>
            <a:r>
              <a:rPr lang="en-GB" sz="1600" dirty="0"/>
              <a:t>, J., </a:t>
            </a:r>
            <a:r>
              <a:rPr lang="en-GB" sz="1600" dirty="0" err="1"/>
              <a:t>Yeeles</a:t>
            </a:r>
            <a:r>
              <a:rPr lang="en-GB" sz="1600" dirty="0"/>
              <a:t>, K., </a:t>
            </a:r>
            <a:r>
              <a:rPr lang="en-GB" sz="1600" dirty="0" err="1"/>
              <a:t>Katsakou</a:t>
            </a:r>
            <a:r>
              <a:rPr lang="en-GB" sz="1600" dirty="0"/>
              <a:t>, C., Amos, T., </a:t>
            </a:r>
            <a:r>
              <a:rPr lang="en-GB" sz="1600" dirty="0" err="1"/>
              <a:t>Morriss</a:t>
            </a:r>
            <a:r>
              <a:rPr lang="en-GB" sz="1600" dirty="0"/>
              <a:t>, R., Rose, D., Nichol, P., McCabe, R. and Priebe, S., 2011. Family caregivers' experiences of involuntary psychiatric hospital admissions of their relatives–a qualitative study. </a:t>
            </a:r>
            <a:r>
              <a:rPr lang="en-GB" sz="1600" i="1" dirty="0" err="1"/>
              <a:t>PLoS</a:t>
            </a:r>
            <a:r>
              <a:rPr lang="en-GB" sz="1600" i="1" dirty="0"/>
              <a:t> One</a:t>
            </a:r>
            <a:r>
              <a:rPr lang="en-GB" sz="1600" dirty="0"/>
              <a:t>, </a:t>
            </a:r>
            <a:r>
              <a:rPr lang="en-GB" sz="1600" i="1" dirty="0"/>
              <a:t>6</a:t>
            </a:r>
            <a:r>
              <a:rPr lang="en-GB" sz="1600" dirty="0"/>
              <a:t>(10), p.e25425.</a:t>
            </a:r>
          </a:p>
          <a:p>
            <a:pPr>
              <a:buFont typeface="Arial" panose="020B0604020202020204" pitchFamily="34" charset="0"/>
              <a:buChar char="•"/>
            </a:pPr>
            <a:r>
              <a:rPr lang="en-GB" sz="1600" dirty="0"/>
              <a:t> Landon, J., Pike, B., </a:t>
            </a:r>
            <a:r>
              <a:rPr lang="en-GB" sz="1600" dirty="0" err="1"/>
              <a:t>Diesfeld</a:t>
            </a:r>
            <a:r>
              <a:rPr lang="en-GB" sz="1600" dirty="0"/>
              <a:t>, K. and Shepherd, D., 2016. The experiences of parents providing support to adult children with schizophrenia. </a:t>
            </a:r>
            <a:r>
              <a:rPr lang="en-GB" sz="1600" i="1" dirty="0"/>
              <a:t>International Journal of Mental Health and Addiction</a:t>
            </a:r>
            <a:r>
              <a:rPr lang="en-GB" sz="1600" dirty="0"/>
              <a:t>, </a:t>
            </a:r>
            <a:r>
              <a:rPr lang="en-GB" sz="1600" i="1" dirty="0"/>
              <a:t>14</a:t>
            </a:r>
            <a:r>
              <a:rPr lang="en-GB" sz="1600" dirty="0"/>
              <a:t>(4), pp.385-399.</a:t>
            </a:r>
          </a:p>
          <a:p>
            <a:pPr>
              <a:buFont typeface="Arial" panose="020B0604020202020204" pitchFamily="34" charset="0"/>
              <a:buChar char="•"/>
            </a:pPr>
            <a:r>
              <a:rPr lang="en-GB" sz="1600" dirty="0"/>
              <a:t> Rapaport, J., 2003. Ghost of the nearest relative under the Mental Health Act 1983 – Past, present and future. Journal of Mental Health Law, 51, Aug. </a:t>
            </a:r>
          </a:p>
          <a:p>
            <a:pPr>
              <a:buFont typeface="Arial" panose="020B0604020202020204" pitchFamily="34" charset="0"/>
              <a:buChar char="•"/>
            </a:pPr>
            <a:r>
              <a:rPr lang="en-GB" sz="1600" dirty="0"/>
              <a:t> Smyth, S., Casey, D., Cooney, A., Higgins, A., McGuinness, D., Bainbridge, E., Keys, M., Georgieva, I., </a:t>
            </a:r>
            <a:r>
              <a:rPr lang="en-GB" sz="1600" dirty="0" err="1"/>
              <a:t>Brosnan</a:t>
            </a:r>
            <a:r>
              <a:rPr lang="en-GB" sz="1600" dirty="0"/>
              <a:t>, L., Beecher, C. and Hallahan, B., 2017. Qualitative exploration of stakeholders’ perspectives of involuntary admission under the Mental Health Act 2001 in Ireland. </a:t>
            </a:r>
            <a:r>
              <a:rPr lang="en-GB" sz="1600" i="1" dirty="0"/>
              <a:t>International journal of mental health nursing</a:t>
            </a:r>
            <a:r>
              <a:rPr lang="en-GB" sz="1600" dirty="0"/>
              <a:t>, </a:t>
            </a:r>
            <a:r>
              <a:rPr lang="en-GB" sz="1600" i="1" dirty="0"/>
              <a:t>26</a:t>
            </a:r>
            <a:r>
              <a:rPr lang="en-GB" sz="1600" dirty="0"/>
              <a:t>(6), pp.554-569.</a:t>
            </a:r>
          </a:p>
          <a:p>
            <a:pPr>
              <a:buFont typeface="Arial" panose="020B0604020202020204" pitchFamily="34" charset="0"/>
              <a:buChar char="•"/>
            </a:pPr>
            <a:r>
              <a:rPr lang="en-GB" sz="1600" dirty="0"/>
              <a:t> Wilkinson, C. and McAndrew, S., 2008. ‘I'm not an outsider, I'm his </a:t>
            </a:r>
            <a:r>
              <a:rPr lang="en-GB" sz="1600" dirty="0" err="1"/>
              <a:t>mother!’A</a:t>
            </a:r>
            <a:r>
              <a:rPr lang="en-GB" sz="1600" dirty="0"/>
              <a:t> phenomenological enquiry into carer experiences of exclusion from acute psychiatric settings. </a:t>
            </a:r>
            <a:r>
              <a:rPr lang="en-GB" sz="1600" i="1" dirty="0"/>
              <a:t>International Journal of Mental Health Nursing</a:t>
            </a:r>
            <a:r>
              <a:rPr lang="en-GB" sz="1600" dirty="0"/>
              <a:t>, </a:t>
            </a:r>
            <a:r>
              <a:rPr lang="en-GB" sz="1600" i="1" dirty="0"/>
              <a:t>17</a:t>
            </a:r>
            <a:r>
              <a:rPr lang="en-GB" sz="1600" dirty="0"/>
              <a:t>(6), pp.392-401.</a:t>
            </a:r>
          </a:p>
          <a:p>
            <a:pPr>
              <a:buFont typeface="Arial" panose="020B0604020202020204" pitchFamily="34" charset="0"/>
              <a:buChar char="•"/>
            </a:pPr>
            <a:r>
              <a:rPr lang="en-GB" sz="1600" dirty="0"/>
              <a:t> </a:t>
            </a:r>
            <a:r>
              <a:rPr lang="en-GB" sz="1600" dirty="0" err="1"/>
              <a:t>Zarit</a:t>
            </a:r>
            <a:r>
              <a:rPr lang="en-GB" sz="1600" dirty="0"/>
              <a:t>, S.H., </a:t>
            </a:r>
            <a:r>
              <a:rPr lang="en-GB" sz="1600" dirty="0" err="1"/>
              <a:t>Reever</a:t>
            </a:r>
            <a:r>
              <a:rPr lang="en-GB" sz="1600" dirty="0"/>
              <a:t>, K.E. and Bach-Peterson, J., 1980. Relatives of the impaired elderly: correlates of feelings of burden. </a:t>
            </a:r>
            <a:r>
              <a:rPr lang="en-GB" sz="1600" i="1" dirty="0"/>
              <a:t>The Gerontologist</a:t>
            </a:r>
            <a:r>
              <a:rPr lang="en-GB" sz="1600" dirty="0"/>
              <a:t>, </a:t>
            </a:r>
            <a:r>
              <a:rPr lang="en-GB" sz="1600" i="1" dirty="0"/>
              <a:t>20</a:t>
            </a:r>
            <a:r>
              <a:rPr lang="en-GB" sz="1600" dirty="0"/>
              <a:t>(6), pp.649-655</a:t>
            </a:r>
            <a:r>
              <a:rPr lang="en-GB" sz="2000" dirty="0" smtClean="0"/>
              <a:t>.</a:t>
            </a:r>
            <a:endParaRPr lang="en-GB" sz="2000" dirty="0"/>
          </a:p>
        </p:txBody>
      </p:sp>
    </p:spTree>
    <p:extLst>
      <p:ext uri="{BB962C8B-B14F-4D97-AF65-F5344CB8AC3E}">
        <p14:creationId xmlns:p14="http://schemas.microsoft.com/office/powerpoint/2010/main" val="125033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6533" y="3031066"/>
            <a:ext cx="5537200" cy="1015663"/>
          </a:xfrm>
          <a:prstGeom prst="rect">
            <a:avLst/>
          </a:prstGeom>
          <a:noFill/>
        </p:spPr>
        <p:txBody>
          <a:bodyPr wrap="square" rtlCol="0">
            <a:spAutoFit/>
          </a:bodyPr>
          <a:lstStyle/>
          <a:p>
            <a:pPr algn="ctr"/>
            <a:r>
              <a:rPr lang="en-GB" sz="6000" dirty="0" smtClean="0"/>
              <a:t>END</a:t>
            </a:r>
            <a:endParaRPr lang="en-GB" sz="6000" dirty="0"/>
          </a:p>
        </p:txBody>
      </p:sp>
    </p:spTree>
    <p:extLst>
      <p:ext uri="{BB962C8B-B14F-4D97-AF65-F5344CB8AC3E}">
        <p14:creationId xmlns:p14="http://schemas.microsoft.com/office/powerpoint/2010/main" val="323619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descr="A close up of a logo&#10;&#10;Description generated with very high confidence">
            <a:extLst>
              <a:ext uri="{FF2B5EF4-FFF2-40B4-BE49-F238E27FC236}">
                <a16:creationId xmlns:a16="http://schemas.microsoft.com/office/drawing/2014/main" id="{66A411BF-162B-40A3-975E-49DB147E3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556" y="3561346"/>
            <a:ext cx="2847515" cy="2847515"/>
          </a:xfrm>
          <a:prstGeom prst="rect">
            <a:avLst/>
          </a:prstGeom>
        </p:spPr>
      </p:pic>
      <p:pic>
        <p:nvPicPr>
          <p:cNvPr id="9218" name="Picture 2" descr="Image result for mental health code of prac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49" y="387036"/>
            <a:ext cx="3004720" cy="474429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mental health reference 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2574217"/>
            <a:ext cx="2780130" cy="391888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mental health a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4175" y="324490"/>
            <a:ext cx="3213896" cy="224972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care act 2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9420" y="1207251"/>
            <a:ext cx="2515154" cy="2979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3895" y="4186989"/>
            <a:ext cx="2883354" cy="2361792"/>
          </a:xfrm>
          <a:prstGeom prst="rect">
            <a:avLst/>
          </a:prstGeom>
        </p:spPr>
      </p:pic>
      <p:sp>
        <p:nvSpPr>
          <p:cNvPr id="9" name="Title 1"/>
          <p:cNvSpPr>
            <a:spLocks noGrp="1"/>
          </p:cNvSpPr>
          <p:nvPr>
            <p:ph type="title"/>
          </p:nvPr>
        </p:nvSpPr>
        <p:spPr>
          <a:xfrm>
            <a:off x="3285207" y="-68070"/>
            <a:ext cx="4849167" cy="1325563"/>
          </a:xfrm>
        </p:spPr>
        <p:txBody>
          <a:bodyPr/>
          <a:lstStyle/>
          <a:p>
            <a:r>
              <a:rPr lang="en-GB" b="1" dirty="0" smtClean="0">
                <a:latin typeface="+mn-lt"/>
              </a:rPr>
              <a:t>Family involvement </a:t>
            </a:r>
            <a:endParaRPr lang="en-GB" b="1" dirty="0">
              <a:latin typeface="+mn-lt"/>
            </a:endParaRPr>
          </a:p>
        </p:txBody>
      </p:sp>
    </p:spTree>
    <p:extLst>
      <p:ext uri="{BB962C8B-B14F-4D97-AF65-F5344CB8AC3E}">
        <p14:creationId xmlns:p14="http://schemas.microsoft.com/office/powerpoint/2010/main" val="410614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solidFill>
                <a:latin typeface="+mn-lt"/>
              </a:rPr>
              <a:t>New </a:t>
            </a:r>
            <a:r>
              <a:rPr lang="en-GB" b="1" dirty="0">
                <a:solidFill>
                  <a:schemeClr val="accent5"/>
                </a:solidFill>
                <a:latin typeface="+mn-lt"/>
              </a:rPr>
              <a:t>Mental Health Bill</a:t>
            </a:r>
          </a:p>
        </p:txBody>
      </p:sp>
      <p:sp>
        <p:nvSpPr>
          <p:cNvPr id="3" name="Content Placeholder 2"/>
          <p:cNvSpPr>
            <a:spLocks noGrp="1"/>
          </p:cNvSpPr>
          <p:nvPr>
            <p:ph idx="1"/>
          </p:nvPr>
        </p:nvSpPr>
        <p:spPr>
          <a:xfrm>
            <a:off x="838200" y="1423691"/>
            <a:ext cx="10515600" cy="4936916"/>
          </a:xfrm>
        </p:spPr>
        <p:txBody>
          <a:bodyPr>
            <a:normAutofit fontScale="92500"/>
          </a:bodyPr>
          <a:lstStyle/>
          <a:p>
            <a:pPr marL="0" indent="0">
              <a:buNone/>
            </a:pPr>
            <a:r>
              <a:rPr lang="en-GB" sz="2600" dirty="0"/>
              <a:t>The government will introduce a new Mental Health Bill to transform mental health care, following publication of the </a:t>
            </a:r>
            <a:r>
              <a:rPr lang="en-GB" sz="2600" dirty="0">
                <a:hlinkClick r:id="rId2"/>
              </a:rPr>
              <a:t>final report from the Independent Review of the Mental Health Act 1983</a:t>
            </a:r>
            <a:r>
              <a:rPr lang="en-GB" sz="2600" dirty="0"/>
              <a:t>. The government </a:t>
            </a:r>
            <a:r>
              <a:rPr lang="en-GB" sz="2600" dirty="0" smtClean="0"/>
              <a:t>accepted </a:t>
            </a:r>
            <a:r>
              <a:rPr lang="en-GB" sz="2600" dirty="0"/>
              <a:t>2 of the review’s </a:t>
            </a:r>
            <a:r>
              <a:rPr lang="en-GB" sz="2600" dirty="0" smtClean="0"/>
              <a:t>recommendations out of 154 </a:t>
            </a:r>
            <a:r>
              <a:rPr lang="en-GB" sz="2600" dirty="0"/>
              <a:t>to modernise the Mental Health </a:t>
            </a:r>
            <a:r>
              <a:rPr lang="en-GB" sz="2600" dirty="0" smtClean="0"/>
              <a:t>Act legislation</a:t>
            </a:r>
            <a:r>
              <a:rPr lang="en-GB" dirty="0" smtClean="0"/>
              <a:t>.</a:t>
            </a:r>
          </a:p>
          <a:p>
            <a:endParaRPr lang="en-GB" sz="1200" dirty="0"/>
          </a:p>
          <a:p>
            <a:pPr marL="0" indent="0">
              <a:buNone/>
            </a:pPr>
            <a:r>
              <a:rPr lang="en-GB" sz="2600" dirty="0" smtClean="0"/>
              <a:t>1)	Those </a:t>
            </a:r>
            <a:r>
              <a:rPr lang="en-GB" sz="2600" dirty="0"/>
              <a:t>detained under the Act will be allowed to </a:t>
            </a:r>
            <a:r>
              <a:rPr lang="en-GB" sz="2600" b="1" dirty="0">
                <a:solidFill>
                  <a:schemeClr val="accent5"/>
                </a:solidFill>
              </a:rPr>
              <a:t>nominate a person </a:t>
            </a:r>
            <a:r>
              <a:rPr lang="en-GB" sz="2600" dirty="0"/>
              <a:t>of their choice to be involved in decisions about their care. Currently, they have no say on which relative is contacted. This can lead to distant or unknown relatives being called upon to make important decisions about their care when they are at their most vulnerable</a:t>
            </a:r>
            <a:r>
              <a:rPr lang="en-GB" sz="2600" dirty="0" smtClean="0"/>
              <a:t>.</a:t>
            </a:r>
          </a:p>
          <a:p>
            <a:pPr marL="0" indent="0">
              <a:buNone/>
            </a:pPr>
            <a:endParaRPr lang="en-GB" sz="1300" dirty="0"/>
          </a:p>
          <a:p>
            <a:pPr marL="0" indent="0">
              <a:lnSpc>
                <a:spcPct val="100000"/>
              </a:lnSpc>
              <a:spcBef>
                <a:spcPts val="0"/>
              </a:spcBef>
              <a:buNone/>
            </a:pPr>
            <a:r>
              <a:rPr lang="en-GB" sz="2600" dirty="0" smtClean="0"/>
              <a:t>2)	People </a:t>
            </a:r>
            <a:r>
              <a:rPr lang="en-GB" sz="2600" dirty="0"/>
              <a:t>will also be able to express their preferences </a:t>
            </a:r>
          </a:p>
          <a:p>
            <a:pPr marL="0" indent="0">
              <a:lnSpc>
                <a:spcPct val="100000"/>
              </a:lnSpc>
              <a:spcBef>
                <a:spcPts val="0"/>
              </a:spcBef>
              <a:buNone/>
            </a:pPr>
            <a:r>
              <a:rPr lang="en-GB" sz="2600" dirty="0" smtClean="0"/>
              <a:t>for care and treatment and have these listed in statutory </a:t>
            </a:r>
          </a:p>
          <a:p>
            <a:pPr marL="0" indent="0">
              <a:lnSpc>
                <a:spcPct val="100000"/>
              </a:lnSpc>
              <a:spcBef>
                <a:spcPts val="0"/>
              </a:spcBef>
              <a:buNone/>
            </a:pPr>
            <a:r>
              <a:rPr lang="en-GB" sz="2600" dirty="0" smtClean="0"/>
              <a:t>‘</a:t>
            </a:r>
            <a:r>
              <a:rPr lang="en-GB" sz="2600" dirty="0"/>
              <a:t>advance choice’ documents</a:t>
            </a:r>
            <a:r>
              <a:rPr lang="en-GB" sz="2600" dirty="0" smtClean="0"/>
              <a:t>.</a:t>
            </a:r>
          </a:p>
          <a:p>
            <a:pPr marL="0" indent="0">
              <a:lnSpc>
                <a:spcPct val="100000"/>
              </a:lnSpc>
              <a:spcBef>
                <a:spcPts val="0"/>
              </a:spcBef>
              <a:buNone/>
            </a:pPr>
            <a:endParaRPr lang="en-GB" sz="2600" dirty="0"/>
          </a:p>
          <a:p>
            <a:pPr marL="0" indent="0">
              <a:lnSpc>
                <a:spcPct val="100000"/>
              </a:lnSpc>
              <a:spcBef>
                <a:spcPts val="0"/>
              </a:spcBef>
              <a:buNone/>
            </a:pPr>
            <a:endParaRPr lang="en-GB"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091" y="5026956"/>
            <a:ext cx="2069709" cy="1333651"/>
          </a:xfrm>
          <a:prstGeom prst="rect">
            <a:avLst/>
          </a:prstGeom>
        </p:spPr>
      </p:pic>
    </p:spTree>
    <p:extLst>
      <p:ext uri="{BB962C8B-B14F-4D97-AF65-F5344CB8AC3E}">
        <p14:creationId xmlns:p14="http://schemas.microsoft.com/office/powerpoint/2010/main" val="152036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1520686"/>
            <a:ext cx="10515600" cy="1325563"/>
          </a:xfrm>
        </p:spPr>
        <p:txBody>
          <a:bodyPr>
            <a:normAutofit fontScale="90000"/>
          </a:bodyPr>
          <a:lstStyle/>
          <a:p>
            <a:r>
              <a:rPr lang="en-US" dirty="0"/>
              <a:t>Laing, j., Dixon, J., Stone, K. and Wilkinson-Tough, M. (2018) </a:t>
            </a:r>
            <a:r>
              <a:rPr lang="en-US" u="sng" dirty="0">
                <a:hlinkClick r:id="rId2"/>
              </a:rPr>
              <a:t>The nearest relative in the Mental Health Act 2007: Still </a:t>
            </a:r>
            <a:r>
              <a:rPr lang="en-US" u="sng" dirty="0" smtClean="0">
                <a:hlinkClick r:id="rId2"/>
              </a:rPr>
              <a:t>an </a:t>
            </a:r>
            <a:r>
              <a:rPr lang="en-US" u="sng" dirty="0">
                <a:hlinkClick r:id="rId2"/>
              </a:rPr>
              <a:t>illusionary and inconsistent safeguard</a:t>
            </a:r>
            <a:r>
              <a:rPr lang="en-US" u="sng" dirty="0" smtClean="0">
                <a:hlinkClick r:id="rId2"/>
              </a:rPr>
              <a:t>?</a:t>
            </a:r>
            <a:r>
              <a:rPr lang="en-US" u="sng" dirty="0" smtClean="0"/>
              <a:t> </a:t>
            </a:r>
            <a:r>
              <a:rPr lang="en-US" i="1" dirty="0" smtClean="0"/>
              <a:t>Journal </a:t>
            </a:r>
            <a:r>
              <a:rPr lang="en-US" i="1" dirty="0"/>
              <a:t>of Social Welfare and Family Law</a:t>
            </a:r>
            <a:r>
              <a:rPr lang="en-US" dirty="0"/>
              <a:t> </a:t>
            </a:r>
            <a:r>
              <a:rPr lang="en-GB" dirty="0"/>
              <a:t>, 40 (1). Pp 37-56. ISSN 1469-9621</a:t>
            </a:r>
            <a:br>
              <a:rPr lang="en-GB" dirty="0"/>
            </a:b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774" y="3505529"/>
            <a:ext cx="7266145" cy="2681045"/>
          </a:xfrm>
          <a:prstGeom prst="rect">
            <a:avLst/>
          </a:prstGeom>
        </p:spPr>
      </p:pic>
    </p:spTree>
    <p:extLst>
      <p:ext uri="{BB962C8B-B14F-4D97-AF65-F5344CB8AC3E}">
        <p14:creationId xmlns:p14="http://schemas.microsoft.com/office/powerpoint/2010/main" val="26086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5484" y="542681"/>
            <a:ext cx="10647948" cy="5938330"/>
          </a:xfrm>
        </p:spPr>
        <p:txBody>
          <a:bodyPr>
            <a:noAutofit/>
          </a:bodyPr>
          <a:lstStyle/>
          <a:p>
            <a:pPr marL="0" indent="0" algn="just">
              <a:buNone/>
            </a:pPr>
            <a:r>
              <a:rPr lang="en-US" altLang="en-US" sz="4400" b="1" dirty="0">
                <a:solidFill>
                  <a:schemeClr val="accent5"/>
                </a:solidFill>
              </a:rPr>
              <a:t>Research </a:t>
            </a:r>
            <a:r>
              <a:rPr lang="en-US" altLang="en-US" sz="4400" b="1" dirty="0" smtClean="0">
                <a:solidFill>
                  <a:schemeClr val="accent5"/>
                </a:solidFill>
              </a:rPr>
              <a:t>Aim</a:t>
            </a:r>
            <a:endParaRPr lang="en-GB" sz="4400" b="1" dirty="0" smtClean="0">
              <a:solidFill>
                <a:schemeClr val="accent5"/>
              </a:solidFill>
            </a:endParaRPr>
          </a:p>
          <a:p>
            <a:pPr marL="0" indent="0">
              <a:buNone/>
            </a:pPr>
            <a:r>
              <a:rPr lang="en-US" sz="2400" dirty="0"/>
              <a:t>To gather primary data relating to the experiences of Nearest </a:t>
            </a:r>
            <a:r>
              <a:rPr lang="en-US" sz="2400" dirty="0" smtClean="0"/>
              <a:t>Relatives. </a:t>
            </a:r>
            <a:r>
              <a:rPr lang="en-GB" sz="2400" dirty="0" smtClean="0"/>
              <a:t> </a:t>
            </a:r>
            <a:endParaRPr lang="en-GB" sz="4400" b="1" dirty="0" smtClean="0">
              <a:solidFill>
                <a:schemeClr val="accent5"/>
              </a:solidFill>
            </a:endParaRPr>
          </a:p>
          <a:p>
            <a:pPr marL="0" indent="0" algn="just">
              <a:buNone/>
            </a:pPr>
            <a:r>
              <a:rPr lang="en-GB" sz="4400" b="1" dirty="0" smtClean="0">
                <a:solidFill>
                  <a:schemeClr val="accent5"/>
                </a:solidFill>
              </a:rPr>
              <a:t>Research Methods</a:t>
            </a:r>
            <a:endParaRPr lang="en-GB" sz="1200" dirty="0"/>
          </a:p>
          <a:p>
            <a:pPr algn="just">
              <a:spcBef>
                <a:spcPts val="600"/>
              </a:spcBef>
            </a:pPr>
            <a:r>
              <a:rPr lang="en-GB" sz="2400" dirty="0" smtClean="0"/>
              <a:t>Ethical </a:t>
            </a:r>
            <a:r>
              <a:rPr lang="en-GB" sz="2400" b="1" dirty="0" smtClean="0">
                <a:solidFill>
                  <a:schemeClr val="accent5"/>
                </a:solidFill>
              </a:rPr>
              <a:t>approval</a:t>
            </a:r>
            <a:r>
              <a:rPr lang="en-GB" sz="2400" dirty="0" smtClean="0"/>
              <a:t> was given by the university ethics committee and each local authority ethics panel. </a:t>
            </a:r>
          </a:p>
          <a:p>
            <a:pPr algn="just">
              <a:spcBef>
                <a:spcPts val="600"/>
              </a:spcBef>
            </a:pPr>
            <a:endParaRPr lang="en-GB" sz="600" dirty="0" smtClean="0"/>
          </a:p>
          <a:p>
            <a:pPr algn="just">
              <a:spcBef>
                <a:spcPts val="600"/>
              </a:spcBef>
            </a:pPr>
            <a:r>
              <a:rPr lang="en-GB" sz="2400" dirty="0" smtClean="0"/>
              <a:t>Twenty NRs were </a:t>
            </a:r>
            <a:r>
              <a:rPr lang="en-GB" sz="2400" b="1" dirty="0" smtClean="0">
                <a:solidFill>
                  <a:schemeClr val="accent5"/>
                </a:solidFill>
              </a:rPr>
              <a:t>recruited</a:t>
            </a:r>
            <a:r>
              <a:rPr lang="en-GB" sz="2400" dirty="0" smtClean="0"/>
              <a:t> by practicing AMHPs sending a letter which I provided asking them to opt into the study. It was reliant on the three local authorities acting as an introducer. </a:t>
            </a:r>
          </a:p>
          <a:p>
            <a:pPr algn="just">
              <a:spcBef>
                <a:spcPts val="600"/>
              </a:spcBef>
            </a:pPr>
            <a:endParaRPr lang="en-GB" sz="600" dirty="0"/>
          </a:p>
          <a:p>
            <a:pPr algn="just">
              <a:spcBef>
                <a:spcPts val="600"/>
              </a:spcBef>
            </a:pPr>
            <a:r>
              <a:rPr lang="en-GB" sz="2400" dirty="0" smtClean="0"/>
              <a:t>Each NR was </a:t>
            </a:r>
            <a:r>
              <a:rPr lang="en-GB" sz="2400" b="1" dirty="0" smtClean="0">
                <a:solidFill>
                  <a:schemeClr val="accent5"/>
                </a:solidFill>
              </a:rPr>
              <a:t>interviewed</a:t>
            </a:r>
            <a:r>
              <a:rPr lang="en-GB" sz="2400" b="1" dirty="0" smtClean="0"/>
              <a:t> </a:t>
            </a:r>
            <a:r>
              <a:rPr lang="en-GB" sz="2400" dirty="0" smtClean="0"/>
              <a:t>using semi-structured interviews </a:t>
            </a:r>
          </a:p>
          <a:p>
            <a:pPr marL="0" indent="0" algn="just">
              <a:spcBef>
                <a:spcPts val="600"/>
              </a:spcBef>
              <a:buNone/>
            </a:pPr>
            <a:r>
              <a:rPr lang="en-GB" sz="2400" dirty="0"/>
              <a:t> </a:t>
            </a:r>
            <a:r>
              <a:rPr lang="en-GB" sz="2400" dirty="0" smtClean="0"/>
              <a:t>  at either their home address, café, local authority interview room.</a:t>
            </a:r>
          </a:p>
          <a:p>
            <a:pPr algn="just">
              <a:spcBef>
                <a:spcPts val="600"/>
              </a:spcBef>
            </a:pPr>
            <a:endParaRPr lang="en-GB" sz="600" dirty="0" smtClean="0"/>
          </a:p>
          <a:p>
            <a:pPr algn="just">
              <a:lnSpc>
                <a:spcPct val="100000"/>
              </a:lnSpc>
              <a:spcBef>
                <a:spcPts val="0"/>
              </a:spcBef>
            </a:pPr>
            <a:r>
              <a:rPr lang="en-GB" sz="2400" dirty="0" smtClean="0"/>
              <a:t>Interviews professionally </a:t>
            </a:r>
            <a:r>
              <a:rPr lang="en-GB" sz="2400" b="1" dirty="0" smtClean="0">
                <a:solidFill>
                  <a:schemeClr val="accent5"/>
                </a:solidFill>
              </a:rPr>
              <a:t>transcribed and analysed</a:t>
            </a:r>
            <a:endParaRPr lang="en-GB" sz="2400" b="1" dirty="0">
              <a:solidFill>
                <a:schemeClr val="accent5"/>
              </a:solidFill>
            </a:endParaRPr>
          </a:p>
          <a:p>
            <a:pPr marL="0" indent="0" algn="just">
              <a:lnSpc>
                <a:spcPct val="100000"/>
              </a:lnSpc>
              <a:spcBef>
                <a:spcPts val="0"/>
              </a:spcBef>
              <a:buNone/>
            </a:pPr>
            <a:r>
              <a:rPr lang="en-GB" sz="2400" dirty="0" smtClean="0"/>
              <a:t>   to look for emerging themes. </a:t>
            </a:r>
          </a:p>
          <a:p>
            <a:pPr marL="0" indent="0" algn="just">
              <a:buNone/>
            </a:pPr>
            <a:endParaRPr lang="en-GB"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622" y="5187213"/>
            <a:ext cx="2781146" cy="1446196"/>
          </a:xfrm>
          <a:prstGeom prst="rect">
            <a:avLst/>
          </a:prstGeom>
        </p:spPr>
      </p:pic>
    </p:spTree>
    <p:extLst>
      <p:ext uri="{BB962C8B-B14F-4D97-AF65-F5344CB8AC3E}">
        <p14:creationId xmlns:p14="http://schemas.microsoft.com/office/powerpoint/2010/main" val="106277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ECA2F24-BD57-894D-A450-D244A696D38D}"/>
              </a:ext>
            </a:extLst>
          </p:cNvPr>
          <p:cNvSpPr>
            <a:spLocks noGrp="1"/>
          </p:cNvSpPr>
          <p:nvPr>
            <p:ph type="title"/>
          </p:nvPr>
        </p:nvSpPr>
        <p:spPr>
          <a:xfrm>
            <a:off x="640038" y="620580"/>
            <a:ext cx="8642350" cy="566738"/>
          </a:xfrm>
        </p:spPr>
        <p:txBody>
          <a:bodyPr>
            <a:noAutofit/>
          </a:bodyPr>
          <a:lstStyle/>
          <a:p>
            <a:pPr>
              <a:defRPr/>
            </a:pPr>
            <a:r>
              <a:rPr lang="en-US" altLang="en-US" b="1" dirty="0"/>
              <a:t>Results</a:t>
            </a:r>
            <a:r>
              <a:rPr lang="en-US" altLang="en-US" b="1" dirty="0" smtClean="0"/>
              <a:t>: Emerging themes</a:t>
            </a:r>
            <a:endParaRPr lang="en-US" altLang="en-US" b="1" dirty="0"/>
          </a:p>
        </p:txBody>
      </p:sp>
      <p:sp>
        <p:nvSpPr>
          <p:cNvPr id="18435" name="Content Placeholder 2"/>
          <p:cNvSpPr>
            <a:spLocks noGrp="1"/>
          </p:cNvSpPr>
          <p:nvPr>
            <p:ph idx="1"/>
          </p:nvPr>
        </p:nvSpPr>
        <p:spPr>
          <a:xfrm>
            <a:off x="640038" y="1451198"/>
            <a:ext cx="10749857" cy="4692928"/>
          </a:xfrm>
        </p:spPr>
        <p:txBody>
          <a:bodyPr>
            <a:noAutofit/>
          </a:bodyPr>
          <a:lstStyle/>
          <a:p>
            <a:pPr marL="0" indent="0">
              <a:buNone/>
            </a:pPr>
            <a:r>
              <a:rPr lang="en-GB" sz="2400" b="1" u="sng" dirty="0" smtClean="0">
                <a:solidFill>
                  <a:schemeClr val="accent6"/>
                </a:solidFill>
              </a:rPr>
              <a:t>Theme 1.Responsibility of being Nearest Relative</a:t>
            </a:r>
          </a:p>
          <a:p>
            <a:pPr marL="0" indent="0">
              <a:buNone/>
            </a:pPr>
            <a:r>
              <a:rPr lang="en-GB" altLang="en-US" sz="2400" dirty="0" smtClean="0">
                <a:cs typeface="Arial" panose="020B0604020202020204" pitchFamily="34" charset="0"/>
              </a:rPr>
              <a:t>Within this theme 1 subthemes emerged:</a:t>
            </a:r>
          </a:p>
          <a:p>
            <a:r>
              <a:rPr lang="en-GB" sz="2400" dirty="0" smtClean="0"/>
              <a:t>Responsibility: </a:t>
            </a:r>
            <a:r>
              <a:rPr lang="en-GB" sz="2400" b="1" dirty="0" smtClean="0"/>
              <a:t>(a) </a:t>
            </a:r>
            <a:r>
              <a:rPr lang="en-GB" sz="2400" dirty="0" smtClean="0"/>
              <a:t>Positive</a:t>
            </a:r>
            <a:r>
              <a:rPr lang="en-GB" sz="2400" b="1" dirty="0" smtClean="0"/>
              <a:t> (b) </a:t>
            </a:r>
            <a:r>
              <a:rPr lang="en-GB" sz="2400" dirty="0" smtClean="0"/>
              <a:t>may not do the right thing </a:t>
            </a:r>
            <a:r>
              <a:rPr lang="en-GB" sz="2400" b="1" dirty="0" smtClean="0"/>
              <a:t>(c) </a:t>
            </a:r>
            <a:r>
              <a:rPr lang="en-GB" sz="2400" dirty="0" smtClean="0"/>
              <a:t>not explained </a:t>
            </a:r>
            <a:r>
              <a:rPr lang="en-GB" sz="2400" b="1" dirty="0" smtClean="0"/>
              <a:t>(d) </a:t>
            </a:r>
            <a:r>
              <a:rPr lang="en-GB" sz="2400" dirty="0" smtClean="0"/>
              <a:t>support for nearest relatives</a:t>
            </a:r>
            <a:endParaRPr lang="en-GB" sz="2400" u="sng" dirty="0" smtClean="0"/>
          </a:p>
          <a:p>
            <a:pPr marL="0" indent="0">
              <a:buNone/>
            </a:pPr>
            <a:r>
              <a:rPr lang="en-GB" sz="2400" b="1" u="sng" dirty="0" smtClean="0">
                <a:solidFill>
                  <a:schemeClr val="accent2"/>
                </a:solidFill>
              </a:rPr>
              <a:t>Theme 2.Emotional Distress (Communication) </a:t>
            </a:r>
          </a:p>
          <a:p>
            <a:pPr marL="0" indent="0">
              <a:buNone/>
            </a:pPr>
            <a:r>
              <a:rPr lang="en-GB" altLang="en-US" sz="2400" dirty="0" smtClean="0">
                <a:cs typeface="Arial" panose="020B0604020202020204" pitchFamily="34" charset="0"/>
              </a:rPr>
              <a:t>Within this theme 2 subthemes emerged:</a:t>
            </a:r>
          </a:p>
          <a:p>
            <a:r>
              <a:rPr lang="en-GB" sz="2400" dirty="0" smtClean="0"/>
              <a:t>Emotional Distress (Communication) : </a:t>
            </a:r>
            <a:r>
              <a:rPr lang="en-GB" sz="2400" b="1" dirty="0" smtClean="0"/>
              <a:t>(a) </a:t>
            </a:r>
            <a:r>
              <a:rPr lang="en-GB" sz="2400" dirty="0" smtClean="0"/>
              <a:t>communicating with doctors</a:t>
            </a:r>
            <a:r>
              <a:rPr lang="en-GB" sz="2400" b="1" dirty="0" smtClean="0"/>
              <a:t> (b)</a:t>
            </a:r>
            <a:r>
              <a:rPr lang="en-GB" sz="2400" b="1" dirty="0" smtClean="0">
                <a:solidFill>
                  <a:schemeClr val="accent2"/>
                </a:solidFill>
              </a:rPr>
              <a:t> </a:t>
            </a:r>
            <a:r>
              <a:rPr lang="en-GB" sz="2400" dirty="0" smtClean="0"/>
              <a:t>Communication from doctors &amp; wards </a:t>
            </a:r>
            <a:r>
              <a:rPr lang="en-GB" sz="2400" b="1" dirty="0" smtClean="0"/>
              <a:t>(c) </a:t>
            </a:r>
            <a:r>
              <a:rPr lang="en-GB" sz="2400" dirty="0" smtClean="0"/>
              <a:t>communication in writing</a:t>
            </a:r>
            <a:endParaRPr lang="en-GB" sz="2400" u="sng" dirty="0" smtClean="0"/>
          </a:p>
          <a:p>
            <a:pPr marL="0" indent="0">
              <a:buNone/>
            </a:pPr>
            <a:r>
              <a:rPr lang="en-GB" sz="2400" b="1" u="sng" dirty="0" smtClean="0">
                <a:solidFill>
                  <a:schemeClr val="accent5"/>
                </a:solidFill>
              </a:rPr>
              <a:t>Theme 3.Emotional Distress (privacy)</a:t>
            </a:r>
          </a:p>
          <a:p>
            <a:pPr marL="0" indent="0">
              <a:buNone/>
            </a:pPr>
            <a:r>
              <a:rPr lang="en-GB" altLang="en-US" sz="2400" dirty="0" smtClean="0">
                <a:cs typeface="Arial" panose="020B0604020202020204" pitchFamily="34" charset="0"/>
              </a:rPr>
              <a:t>Within this theme 2 subthemes emerged:</a:t>
            </a:r>
            <a:endParaRPr lang="en-GB" altLang="en-US" sz="2400" dirty="0">
              <a:cs typeface="Arial" panose="020B0604020202020204" pitchFamily="34" charset="0"/>
            </a:endParaRPr>
          </a:p>
          <a:p>
            <a:r>
              <a:rPr lang="en-GB" sz="2400" dirty="0" smtClean="0"/>
              <a:t>Emotional Distress (privacy): </a:t>
            </a:r>
            <a:r>
              <a:rPr lang="en-GB" sz="2400" b="1" dirty="0" smtClean="0"/>
              <a:t>(a) </a:t>
            </a:r>
            <a:r>
              <a:rPr lang="en-GB" sz="2400" dirty="0" smtClean="0"/>
              <a:t>invasion of my home </a:t>
            </a:r>
            <a:r>
              <a:rPr lang="en-GB" sz="2400" b="1" dirty="0" smtClean="0"/>
              <a:t>(b) </a:t>
            </a:r>
            <a:r>
              <a:rPr lang="en-GB" sz="2400" dirty="0" smtClean="0"/>
              <a:t>invasion of my work </a:t>
            </a:r>
            <a:r>
              <a:rPr lang="en-GB" sz="2400" b="1" dirty="0" smtClean="0"/>
              <a:t>(c) </a:t>
            </a:r>
            <a:r>
              <a:rPr lang="en-GB" sz="2400" dirty="0" smtClean="0"/>
              <a:t>invasion of my</a:t>
            </a:r>
            <a:r>
              <a:rPr lang="en-GB" sz="2400" b="1" dirty="0" smtClean="0"/>
              <a:t> </a:t>
            </a:r>
            <a:r>
              <a:rPr lang="en-GB" sz="2400" dirty="0" smtClean="0"/>
              <a:t>lifestyle</a:t>
            </a:r>
          </a:p>
          <a:p>
            <a:endParaRPr lang="en-GB" altLang="en-US" sz="2400" dirty="0" smtClean="0">
              <a:solidFill>
                <a:schemeClr val="accent2"/>
              </a:solidFill>
              <a:cs typeface="Arial" panose="020B0604020202020204" pitchFamily="34" charset="0"/>
            </a:endParaRPr>
          </a:p>
          <a:p>
            <a:endParaRPr lang="en-GB" sz="2400"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703" y="620580"/>
            <a:ext cx="3095625" cy="1628775"/>
          </a:xfrm>
          <a:prstGeom prst="rect">
            <a:avLst/>
          </a:prstGeom>
        </p:spPr>
      </p:pic>
    </p:spTree>
    <p:extLst>
      <p:ext uri="{BB962C8B-B14F-4D97-AF65-F5344CB8AC3E}">
        <p14:creationId xmlns:p14="http://schemas.microsoft.com/office/powerpoint/2010/main" val="376428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9957"/>
            <a:ext cx="10515600" cy="5306786"/>
          </a:xfrm>
        </p:spPr>
        <p:txBody>
          <a:bodyPr>
            <a:normAutofit fontScale="85000" lnSpcReduction="20000"/>
          </a:bodyPr>
          <a:lstStyle/>
          <a:p>
            <a:pPr marL="0" indent="0">
              <a:buNone/>
            </a:pPr>
            <a:r>
              <a:rPr lang="en-GB" dirty="0"/>
              <a:t>Q. </a:t>
            </a:r>
            <a:r>
              <a:rPr lang="en-GB" dirty="0" smtClean="0"/>
              <a:t>has </a:t>
            </a:r>
            <a:r>
              <a:rPr lang="en-GB" dirty="0"/>
              <a:t>anyone ever told you </a:t>
            </a:r>
            <a:r>
              <a:rPr lang="en-GB" dirty="0" smtClean="0"/>
              <a:t>what </a:t>
            </a:r>
            <a:r>
              <a:rPr lang="en-GB" dirty="0"/>
              <a:t>rights and powers </a:t>
            </a:r>
            <a:r>
              <a:rPr lang="en-GB" dirty="0" smtClean="0"/>
              <a:t>you have as a </a:t>
            </a:r>
            <a:r>
              <a:rPr lang="en-GB" dirty="0"/>
              <a:t>nearest relative</a:t>
            </a:r>
            <a:r>
              <a:rPr lang="en-GB" dirty="0" smtClean="0"/>
              <a:t>?</a:t>
            </a:r>
            <a:endParaRPr lang="en-GB" dirty="0"/>
          </a:p>
          <a:p>
            <a:pPr marL="0" indent="0">
              <a:buNone/>
            </a:pPr>
            <a:r>
              <a:rPr lang="en-GB" dirty="0"/>
              <a:t>F. No</a:t>
            </a:r>
            <a:r>
              <a:rPr lang="en-GB" dirty="0" smtClean="0"/>
              <a:t>. </a:t>
            </a:r>
            <a:r>
              <a:rPr lang="en-GB" b="1" dirty="0" smtClean="0"/>
              <a:t>[NR13]</a:t>
            </a:r>
          </a:p>
          <a:p>
            <a:endParaRPr lang="en-GB" dirty="0"/>
          </a:p>
          <a:p>
            <a:pPr marL="0" indent="0">
              <a:buNone/>
            </a:pPr>
            <a:r>
              <a:rPr lang="en-GB" dirty="0"/>
              <a:t>Q:  And do you recall if they explained to you what your </a:t>
            </a:r>
            <a:r>
              <a:rPr lang="en-GB" dirty="0" smtClean="0"/>
              <a:t>rights </a:t>
            </a:r>
            <a:r>
              <a:rPr lang="en-GB" dirty="0"/>
              <a:t>or </a:t>
            </a:r>
            <a:r>
              <a:rPr lang="en-GB" dirty="0" smtClean="0"/>
              <a:t>powers were </a:t>
            </a:r>
            <a:r>
              <a:rPr lang="en-GB" dirty="0"/>
              <a:t>at that point as the nearest </a:t>
            </a:r>
            <a:r>
              <a:rPr lang="en-GB" dirty="0" smtClean="0"/>
              <a:t>relative?</a:t>
            </a:r>
            <a:endParaRPr lang="en-GB" dirty="0"/>
          </a:p>
          <a:p>
            <a:pPr marL="0" indent="0">
              <a:buNone/>
            </a:pPr>
            <a:r>
              <a:rPr lang="en-GB" dirty="0"/>
              <a:t>F:  Right and powers.  In a piece of paper they said I had the right to … the right within so many days to say that I didn’t want him detained.  I think I remember that bit.  So there was a letter stating what I could and couldn’t do.  I think there might have been a little leaflet as well about it</a:t>
            </a:r>
            <a:r>
              <a:rPr lang="en-GB" dirty="0" smtClean="0"/>
              <a:t>. </a:t>
            </a:r>
            <a:r>
              <a:rPr lang="en-GB" b="1" dirty="0" smtClean="0"/>
              <a:t>[NR15]</a:t>
            </a:r>
          </a:p>
          <a:p>
            <a:pPr marL="0" indent="0">
              <a:buNone/>
            </a:pPr>
            <a:endParaRPr lang="en-GB" b="1" dirty="0" smtClean="0"/>
          </a:p>
          <a:p>
            <a:pPr marL="0" indent="0">
              <a:buNone/>
            </a:pPr>
            <a:r>
              <a:rPr lang="en-GB" dirty="0"/>
              <a:t>Q.  Do you have any particular rights or powers as nearest relative</a:t>
            </a:r>
            <a:r>
              <a:rPr lang="en-GB" dirty="0" smtClean="0"/>
              <a:t>?</a:t>
            </a:r>
            <a:endParaRPr lang="en-GB" dirty="0"/>
          </a:p>
          <a:p>
            <a:pPr marL="0" indent="0">
              <a:buNone/>
            </a:pPr>
            <a:r>
              <a:rPr lang="en-GB" dirty="0"/>
              <a:t>M.  I don’t know, I would have thought so, yes, but</a:t>
            </a:r>
            <a:r>
              <a:rPr lang="en-GB" dirty="0" smtClean="0"/>
              <a:t>.</a:t>
            </a:r>
            <a:endParaRPr lang="en-GB" dirty="0"/>
          </a:p>
          <a:p>
            <a:pPr marL="0" indent="0">
              <a:buNone/>
            </a:pPr>
            <a:r>
              <a:rPr lang="en-GB" dirty="0"/>
              <a:t>Q.  </a:t>
            </a:r>
            <a:r>
              <a:rPr lang="en-GB" dirty="0" smtClean="0"/>
              <a:t>Do you know </a:t>
            </a:r>
            <a:r>
              <a:rPr lang="en-GB" dirty="0"/>
              <a:t>what they are</a:t>
            </a:r>
            <a:r>
              <a:rPr lang="en-GB" dirty="0" smtClean="0"/>
              <a:t>.</a:t>
            </a:r>
            <a:endParaRPr lang="en-GB" dirty="0"/>
          </a:p>
          <a:p>
            <a:pPr marL="0" indent="0">
              <a:buNone/>
            </a:pPr>
            <a:r>
              <a:rPr lang="en-GB" dirty="0"/>
              <a:t>M.  No</a:t>
            </a:r>
            <a:r>
              <a:rPr lang="en-GB" dirty="0" smtClean="0"/>
              <a:t>. </a:t>
            </a:r>
            <a:r>
              <a:rPr lang="en-GB" b="1" dirty="0" smtClean="0"/>
              <a:t>[NR 11]</a:t>
            </a:r>
            <a:endParaRPr lang="en-GB" b="1" dirty="0"/>
          </a:p>
          <a:p>
            <a:pPr marL="0" indent="0">
              <a:buNone/>
            </a:pPr>
            <a:endParaRPr lang="en-GB" b="1" dirty="0"/>
          </a:p>
          <a:p>
            <a:endParaRPr lang="en-GB" dirty="0"/>
          </a:p>
          <a:p>
            <a:pPr marL="0" indent="0">
              <a:buNone/>
            </a:pPr>
            <a:endParaRPr lang="en-GB" dirty="0"/>
          </a:p>
        </p:txBody>
      </p:sp>
      <p:sp>
        <p:nvSpPr>
          <p:cNvPr id="4" name="TextBox 3"/>
          <p:cNvSpPr txBox="1"/>
          <p:nvPr/>
        </p:nvSpPr>
        <p:spPr>
          <a:xfrm>
            <a:off x="577516" y="407861"/>
            <a:ext cx="10282989"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Awareness of rights &amp; Power</a:t>
            </a:r>
          </a:p>
        </p:txBody>
      </p:sp>
    </p:spTree>
    <p:extLst>
      <p:ext uri="{BB962C8B-B14F-4D97-AF65-F5344CB8AC3E}">
        <p14:creationId xmlns:p14="http://schemas.microsoft.com/office/powerpoint/2010/main" val="352725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516" y="407861"/>
            <a:ext cx="10282989"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Positive +</a:t>
            </a:r>
          </a:p>
        </p:txBody>
      </p:sp>
      <p:sp>
        <p:nvSpPr>
          <p:cNvPr id="9" name="Content Placeholder 2"/>
          <p:cNvSpPr>
            <a:spLocks noGrp="1"/>
          </p:cNvSpPr>
          <p:nvPr>
            <p:ph idx="1"/>
          </p:nvPr>
        </p:nvSpPr>
        <p:spPr>
          <a:xfrm>
            <a:off x="577516" y="992636"/>
            <a:ext cx="10491537" cy="4122636"/>
          </a:xfrm>
        </p:spPr>
        <p:txBody>
          <a:bodyPr>
            <a:noAutofit/>
          </a:bodyPr>
          <a:lstStyle/>
          <a:p>
            <a:pPr marL="0" indent="0">
              <a:buNone/>
            </a:pPr>
            <a:r>
              <a:rPr lang="en-GB" b="1" dirty="0" smtClean="0"/>
              <a:t>F</a:t>
            </a:r>
            <a:r>
              <a:rPr lang="en-GB" dirty="0" smtClean="0"/>
              <a:t>:  Well, </a:t>
            </a:r>
            <a:r>
              <a:rPr lang="en-GB" b="1" dirty="0" smtClean="0">
                <a:solidFill>
                  <a:schemeClr val="accent6"/>
                </a:solidFill>
              </a:rPr>
              <a:t>I was relieved </a:t>
            </a:r>
            <a:r>
              <a:rPr lang="en-GB" dirty="0" smtClean="0"/>
              <a:t>if it meant that I had more say over what happened to [person named] than what is - than his father would have done.</a:t>
            </a:r>
          </a:p>
          <a:p>
            <a:pPr marL="0" indent="0">
              <a:buNone/>
            </a:pPr>
            <a:r>
              <a:rPr lang="en-GB" b="1" dirty="0" smtClean="0"/>
              <a:t>Q</a:t>
            </a:r>
            <a:r>
              <a:rPr lang="en-GB" dirty="0" smtClean="0"/>
              <a:t>:  Okay. Okay.</a:t>
            </a:r>
          </a:p>
          <a:p>
            <a:pPr marL="0" indent="0">
              <a:buNone/>
            </a:pPr>
            <a:r>
              <a:rPr lang="en-GB" b="1" dirty="0" smtClean="0"/>
              <a:t>F</a:t>
            </a:r>
            <a:r>
              <a:rPr lang="en-GB" dirty="0" smtClean="0"/>
              <a:t>:  But it kind of like added an extra- </a:t>
            </a:r>
            <a:r>
              <a:rPr lang="en-GB" b="1" dirty="0" smtClean="0">
                <a:solidFill>
                  <a:schemeClr val="accent6"/>
                </a:solidFill>
              </a:rPr>
              <a:t>added an extra pressure</a:t>
            </a:r>
            <a:r>
              <a:rPr lang="en-GB" dirty="0" smtClean="0"/>
              <a:t>, I suppose.</a:t>
            </a:r>
          </a:p>
          <a:p>
            <a:pPr marL="0" indent="0">
              <a:buNone/>
            </a:pPr>
            <a:r>
              <a:rPr lang="en-GB" b="1" dirty="0" smtClean="0"/>
              <a:t>Q</a:t>
            </a:r>
            <a:r>
              <a:rPr lang="en-GB" dirty="0" smtClean="0"/>
              <a:t>:  Mm-hmm.</a:t>
            </a:r>
          </a:p>
          <a:p>
            <a:pPr marL="0" indent="0">
              <a:buNone/>
            </a:pPr>
            <a:r>
              <a:rPr lang="en-GB" b="1" dirty="0" smtClean="0"/>
              <a:t>F</a:t>
            </a:r>
            <a:r>
              <a:rPr lang="en-GB" dirty="0" smtClean="0"/>
              <a:t>:  And I also think I just felt, well, of course I'm his next- What could- </a:t>
            </a:r>
            <a:r>
              <a:rPr lang="en-GB" b="1" dirty="0" smtClean="0">
                <a:solidFill>
                  <a:schemeClr val="accent6"/>
                </a:solidFill>
              </a:rPr>
              <a:t>Why would you even question- Why would you even ask that question? I'm his mother</a:t>
            </a:r>
            <a:r>
              <a:rPr lang="en-GB" dirty="0" smtClean="0"/>
              <a:t>. He lives with me; I've been looking after him; I've been caring for him for the last 20 years. Obviously I'm his nearest relative</a:t>
            </a:r>
            <a:r>
              <a:rPr lang="en-GB" b="1" dirty="0" smtClean="0"/>
              <a:t> (NR17).</a:t>
            </a:r>
          </a:p>
        </p:txBody>
      </p:sp>
    </p:spTree>
    <p:extLst>
      <p:ext uri="{BB962C8B-B14F-4D97-AF65-F5344CB8AC3E}">
        <p14:creationId xmlns:p14="http://schemas.microsoft.com/office/powerpoint/2010/main" val="377949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4078</TotalTime>
  <Words>3520</Words>
  <Application>Microsoft Office PowerPoint</Application>
  <PresentationFormat>Widescreen</PresentationFormat>
  <Paragraphs>189</Paragraphs>
  <Slides>25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Experiences of Relatives Acting as the ‘Nearest Relatives’: Under the Mental Health Act  (England &amp; Wales, UK)</vt:lpstr>
      <vt:lpstr>Introduction</vt:lpstr>
      <vt:lpstr>Family involvement </vt:lpstr>
      <vt:lpstr>New Mental Health Bill</vt:lpstr>
      <vt:lpstr>Laing, j., Dixon, J., Stone, K. and Wilkinson-Tough, M. (2018) The nearest relative in the Mental Health Act 2007: Still an illusionary and inconsistent safeguard? Journal of Social Welfare and Family Law , 40 (1). Pp 37-56. ISSN 1469-9621 </vt:lpstr>
      <vt:lpstr>PowerPoint Presentation</vt:lpstr>
      <vt:lpstr>Results: Emerging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Dixon</dc:creator>
  <cp:lastModifiedBy>Kevin Stone</cp:lastModifiedBy>
  <cp:revision>113</cp:revision>
  <cp:lastPrinted>2019-05-13T12:25:24Z</cp:lastPrinted>
  <dcterms:created xsi:type="dcterms:W3CDTF">2018-07-09T14:30:03Z</dcterms:created>
  <dcterms:modified xsi:type="dcterms:W3CDTF">2019-07-08T21:17:59Z</dcterms:modified>
</cp:coreProperties>
</file>