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32"/>
  </p:notesMasterIdLst>
  <p:handoutMasterIdLst>
    <p:handoutMasterId r:id="rId33"/>
  </p:handoutMasterIdLst>
  <p:sldIdLst>
    <p:sldId id="256" r:id="rId2"/>
    <p:sldId id="347" r:id="rId3"/>
    <p:sldId id="360" r:id="rId4"/>
    <p:sldId id="361" r:id="rId5"/>
    <p:sldId id="362" r:id="rId6"/>
    <p:sldId id="363" r:id="rId7"/>
    <p:sldId id="364" r:id="rId8"/>
    <p:sldId id="369" r:id="rId9"/>
    <p:sldId id="370" r:id="rId10"/>
    <p:sldId id="371" r:id="rId11"/>
    <p:sldId id="372" r:id="rId12"/>
    <p:sldId id="373" r:id="rId13"/>
    <p:sldId id="374" r:id="rId14"/>
    <p:sldId id="375" r:id="rId15"/>
    <p:sldId id="376" r:id="rId16"/>
    <p:sldId id="377" r:id="rId17"/>
    <p:sldId id="348" r:id="rId18"/>
    <p:sldId id="349" r:id="rId19"/>
    <p:sldId id="350" r:id="rId20"/>
    <p:sldId id="351" r:id="rId21"/>
    <p:sldId id="352" r:id="rId22"/>
    <p:sldId id="353" r:id="rId23"/>
    <p:sldId id="356" r:id="rId24"/>
    <p:sldId id="358" r:id="rId25"/>
    <p:sldId id="357" r:id="rId26"/>
    <p:sldId id="366" r:id="rId27"/>
    <p:sldId id="354" r:id="rId28"/>
    <p:sldId id="367" r:id="rId29"/>
    <p:sldId id="308" r:id="rId30"/>
    <p:sldId id="368" r:id="rId31"/>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343" autoAdjust="0"/>
  </p:normalViewPr>
  <p:slideViewPr>
    <p:cSldViewPr snapToGrid="0">
      <p:cViewPr>
        <p:scale>
          <a:sx n="70" d="100"/>
          <a:sy n="70" d="100"/>
        </p:scale>
        <p:origin x="7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317BB2D9-A458-4241-9658-1B2D878C8FC6}" type="datetimeFigureOut">
              <a:rPr lang="en-GB" smtClean="0"/>
              <a:t>20/07/2019</a:t>
            </a:fld>
            <a:endParaRPr lang="en-GB"/>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ACA67DDD-9A19-4E1A-B24F-2972FAC70D36}" type="slidenum">
              <a:rPr lang="en-GB" smtClean="0"/>
              <a:t>‹#›</a:t>
            </a:fld>
            <a:endParaRPr lang="en-GB"/>
          </a:p>
        </p:txBody>
      </p:sp>
    </p:spTree>
    <p:extLst>
      <p:ext uri="{BB962C8B-B14F-4D97-AF65-F5344CB8AC3E}">
        <p14:creationId xmlns:p14="http://schemas.microsoft.com/office/powerpoint/2010/main" val="323447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0323D76-5EAE-4DE0-B12A-F3EA8B87C074}" type="datetimeFigureOut">
              <a:rPr lang="en-GB" smtClean="0"/>
              <a:t>20/07/2019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BC24542-00D8-41B3-BCCB-06C0A1029017}" type="slidenum">
              <a:rPr lang="en-GB" smtClean="0"/>
              <a:t>‹#›</a:t>
            </a:fld>
            <a:endParaRPr lang="en-GB"/>
          </a:p>
        </p:txBody>
      </p:sp>
    </p:spTree>
    <p:extLst>
      <p:ext uri="{BB962C8B-B14F-4D97-AF65-F5344CB8AC3E}">
        <p14:creationId xmlns:p14="http://schemas.microsoft.com/office/powerpoint/2010/main" val="402193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17</a:t>
            </a:fld>
            <a:endParaRPr lang="en-GB"/>
          </a:p>
        </p:txBody>
      </p:sp>
    </p:spTree>
    <p:extLst>
      <p:ext uri="{BB962C8B-B14F-4D97-AF65-F5344CB8AC3E}">
        <p14:creationId xmlns:p14="http://schemas.microsoft.com/office/powerpoint/2010/main" val="73675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13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17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72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6" name="Text Placeholder 5"/>
          <p:cNvSpPr>
            <a:spLocks noGrp="1"/>
          </p:cNvSpPr>
          <p:nvPr>
            <p:ph type="body" sz="quarter" idx="11"/>
          </p:nvPr>
        </p:nvSpPr>
        <p:spPr>
          <a:xfrm>
            <a:off x="1200151" y="1773238"/>
            <a:ext cx="8735483" cy="4608512"/>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461508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47F38-B617-4D2F-AE0A-013F0C4D2C57}" type="datetimeFigureOut">
              <a:rPr lang="en-US" smtClean="0"/>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22025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7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BFA754-D5C3-4E66-96A6-867B257F58DC}" type="datetimeFigureOut">
              <a:rPr lang="en-US" smtClean="0"/>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6365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6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883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3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2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246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2460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73A5-4485-4A1C-AE86-E7B3BE20C3A9}"/>
              </a:ext>
            </a:extLst>
          </p:cNvPr>
          <p:cNvSpPr>
            <a:spLocks noGrp="1"/>
          </p:cNvSpPr>
          <p:nvPr>
            <p:ph type="ctrTitle"/>
          </p:nvPr>
        </p:nvSpPr>
        <p:spPr>
          <a:xfrm>
            <a:off x="753979" y="802105"/>
            <a:ext cx="10635916" cy="2753378"/>
          </a:xfrm>
        </p:spPr>
        <p:txBody>
          <a:bodyPr>
            <a:noAutofit/>
          </a:bodyPr>
          <a:lstStyle/>
          <a:p>
            <a:r>
              <a:rPr lang="en-US" sz="5000" b="1" dirty="0" smtClean="0">
                <a:latin typeface="Tahoma" panose="020B0604030504040204" pitchFamily="34" charset="0"/>
                <a:ea typeface="Tahoma" panose="020B0604030504040204" pitchFamily="34" charset="0"/>
                <a:cs typeface="Tahoma" panose="020B0604030504040204" pitchFamily="34" charset="0"/>
              </a:rPr>
              <a:t>Mitigation of risk; </a:t>
            </a:r>
            <a:r>
              <a:rPr lang="en-US" sz="5000" b="1" dirty="0" smtClean="0">
                <a:latin typeface="Tahoma" panose="020B0604030504040204" pitchFamily="34" charset="0"/>
                <a:ea typeface="Tahoma" panose="020B0604030504040204" pitchFamily="34" charset="0"/>
                <a:cs typeface="Tahoma" panose="020B0604030504040204" pitchFamily="34" charset="0"/>
              </a:rPr>
              <a:t>Approved Mental Health Professionals </a:t>
            </a:r>
            <a:r>
              <a:rPr lang="en-US" sz="5000" b="1" dirty="0" smtClean="0">
                <a:latin typeface="Tahoma" panose="020B0604030504040204" pitchFamily="34" charset="0"/>
                <a:ea typeface="Tahoma" panose="020B0604030504040204" pitchFamily="34" charset="0"/>
                <a:cs typeface="Tahoma" panose="020B0604030504040204" pitchFamily="34" charset="0"/>
              </a:rPr>
              <a:t>Under </a:t>
            </a:r>
            <a:r>
              <a:rPr lang="en-US" sz="5000" b="1" dirty="0" smtClean="0">
                <a:latin typeface="Tahoma" panose="020B0604030504040204" pitchFamily="34" charset="0"/>
                <a:ea typeface="Tahoma" panose="020B0604030504040204" pitchFamily="34" charset="0"/>
                <a:cs typeface="Tahoma" panose="020B0604030504040204" pitchFamily="34" charset="0"/>
              </a:rPr>
              <a:t>the Mental Health Act </a:t>
            </a:r>
            <a:br>
              <a:rPr lang="en-US" sz="5000" b="1" dirty="0" smtClean="0">
                <a:latin typeface="Tahoma" panose="020B0604030504040204" pitchFamily="34" charset="0"/>
                <a:ea typeface="Tahoma" panose="020B0604030504040204" pitchFamily="34" charset="0"/>
                <a:cs typeface="Tahoma" panose="020B0604030504040204" pitchFamily="34" charset="0"/>
              </a:rPr>
            </a:br>
            <a:r>
              <a:rPr lang="en-US" sz="5000" b="1" dirty="0" smtClean="0">
                <a:latin typeface="Tahoma" panose="020B0604030504040204" pitchFamily="34" charset="0"/>
                <a:ea typeface="Tahoma" panose="020B0604030504040204" pitchFamily="34" charset="0"/>
                <a:cs typeface="Tahoma" panose="020B0604030504040204" pitchFamily="34" charset="0"/>
              </a:rPr>
              <a:t>(England &amp; Wales, UK)</a:t>
            </a:r>
            <a:endParaRPr lang="en-GB" sz="50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D01DA6D6-4809-4689-B324-5F14518C1671}"/>
              </a:ext>
            </a:extLst>
          </p:cNvPr>
          <p:cNvSpPr>
            <a:spLocks noGrp="1"/>
          </p:cNvSpPr>
          <p:nvPr>
            <p:ph type="subTitle" idx="1"/>
          </p:nvPr>
        </p:nvSpPr>
        <p:spPr>
          <a:xfrm>
            <a:off x="1663816" y="3849834"/>
            <a:ext cx="8635216" cy="1022486"/>
          </a:xfrm>
        </p:spPr>
        <p:txBody>
          <a:bodyPr>
            <a:noAutofit/>
          </a:bodyPr>
          <a:lstStyle/>
          <a:p>
            <a:r>
              <a:rPr lang="en-GB" sz="3000" b="1" dirty="0" smtClean="0">
                <a:solidFill>
                  <a:schemeClr val="accent1">
                    <a:lumMod val="75000"/>
                  </a:schemeClr>
                </a:solidFill>
              </a:rPr>
              <a:t>Dr Kevin Stone</a:t>
            </a:r>
          </a:p>
          <a:p>
            <a:r>
              <a:rPr lang="en-GB" sz="3000" b="1" dirty="0" smtClean="0">
                <a:solidFill>
                  <a:schemeClr val="accent1">
                    <a:lumMod val="75000"/>
                  </a:schemeClr>
                </a:solidFill>
              </a:rPr>
              <a:t>University of the West of England, Bristol</a:t>
            </a:r>
          </a:p>
        </p:txBody>
      </p:sp>
      <p:sp>
        <p:nvSpPr>
          <p:cNvPr id="6" name="Rectangle 5"/>
          <p:cNvSpPr/>
          <p:nvPr/>
        </p:nvSpPr>
        <p:spPr>
          <a:xfrm>
            <a:off x="2685489" y="5166671"/>
            <a:ext cx="6591869" cy="523220"/>
          </a:xfrm>
          <a:prstGeom prst="rect">
            <a:avLst/>
          </a:prstGeom>
        </p:spPr>
        <p:txBody>
          <a:bodyPr wrap="none">
            <a:spAutoFit/>
          </a:bodyPr>
          <a:lstStyle/>
          <a:p>
            <a:r>
              <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rPr>
              <a:t>@AMHPResearch @</a:t>
            </a:r>
            <a:r>
              <a:rPr lang="en-GB" sz="2800" b="1" dirty="0" err="1">
                <a:solidFill>
                  <a:srgbClr val="0070C0"/>
                </a:solidFill>
                <a:latin typeface="Tahoma" panose="020B0604030504040204" pitchFamily="34" charset="0"/>
                <a:ea typeface="Tahoma" panose="020B0604030504040204" pitchFamily="34" charset="0"/>
                <a:cs typeface="Tahoma" panose="020B0604030504040204" pitchFamily="34" charset="0"/>
              </a:rPr>
              <a:t>KevinStoneUWE</a:t>
            </a: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0" name="Subtitle 2">
            <a:extLst>
              <a:ext uri="{FF2B5EF4-FFF2-40B4-BE49-F238E27FC236}">
                <a16:creationId xmlns:a16="http://schemas.microsoft.com/office/drawing/2014/main" id="{D01DA6D6-4809-4689-B324-5F14518C1671}"/>
              </a:ext>
            </a:extLst>
          </p:cNvPr>
          <p:cNvSpPr txBox="1">
            <a:spLocks/>
          </p:cNvSpPr>
          <p:nvPr/>
        </p:nvSpPr>
        <p:spPr>
          <a:xfrm>
            <a:off x="1519765" y="4947235"/>
            <a:ext cx="9144000" cy="1451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500" dirty="0"/>
          </a:p>
        </p:txBody>
      </p:sp>
    </p:spTree>
    <p:extLst>
      <p:ext uri="{BB962C8B-B14F-4D97-AF65-F5344CB8AC3E}">
        <p14:creationId xmlns:p14="http://schemas.microsoft.com/office/powerpoint/2010/main" val="378682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latin typeface="+mn-lt"/>
              </a:rPr>
              <a:t>Seventeen </a:t>
            </a:r>
            <a:r>
              <a:rPr lang="en-GB" b="1" dirty="0">
                <a:solidFill>
                  <a:schemeClr val="accent1"/>
                </a:solidFill>
                <a:latin typeface="+mn-lt"/>
              </a:rPr>
              <a:t>participants (8 N-AMHP 9 SW-AMHP) reported that they had felt afraid or unsafe</a:t>
            </a:r>
            <a:endParaRPr lang="en-GB" b="1" dirty="0">
              <a:solidFill>
                <a:schemeClr val="accent1"/>
              </a:solidFill>
              <a:latin typeface="+mn-lt"/>
            </a:endParaRPr>
          </a:p>
        </p:txBody>
      </p:sp>
      <p:sp>
        <p:nvSpPr>
          <p:cNvPr id="3" name="Content Placeholder 2"/>
          <p:cNvSpPr>
            <a:spLocks noGrp="1"/>
          </p:cNvSpPr>
          <p:nvPr>
            <p:ph idx="1"/>
          </p:nvPr>
        </p:nvSpPr>
        <p:spPr>
          <a:xfrm>
            <a:off x="838200" y="2931094"/>
            <a:ext cx="10515600" cy="2596250"/>
          </a:xfrm>
        </p:spPr>
        <p:txBody>
          <a:bodyPr/>
          <a:lstStyle/>
          <a:p>
            <a:pPr marL="0" indent="0">
              <a:buNone/>
            </a:pPr>
            <a:r>
              <a:rPr lang="en-GB" i="1" dirty="0">
                <a:latin typeface="Tahoma" panose="020B0604030504040204" pitchFamily="34" charset="0"/>
                <a:ea typeface="Tahoma" panose="020B0604030504040204" pitchFamily="34" charset="0"/>
                <a:cs typeface="Tahoma" panose="020B0604030504040204" pitchFamily="34" charset="0"/>
              </a:rPr>
              <a:t>Ironically, no. I think, because I’d worked in [the department] for so long, you’ve been threatened a lot by people who are absolutely … So I think I’ve been there. It’s just if someone’s got a weapon it’s slightly different, but yes, I wouldn’t have said that I felt overly frightened. Obviously it sets you off balance, but</a:t>
            </a:r>
            <a:r>
              <a:rPr lang="en-GB" i="1"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916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i="1" dirty="0">
                <a:latin typeface="Tahoma" panose="020B0604030504040204" pitchFamily="34" charset="0"/>
                <a:ea typeface="Tahoma" panose="020B0604030504040204" pitchFamily="34" charset="0"/>
                <a:cs typeface="Tahoma" panose="020B0604030504040204" pitchFamily="34" charset="0"/>
              </a:rPr>
              <a:t>Yes. I feel frightened throughout the day when I'm on the rota, even if I don’t get an assessment. That’s a constant background state of being, because you’re not quite sure what might come through the door. With resources being the way they are you can’t be certain the police will turn up. You can’t be certain how long you’ll have to wait for an ambulance these days, and the prospect of being left alone with a patient who is psychotic, that in itself is a fear</a:t>
            </a:r>
            <a:r>
              <a:rPr lang="en-GB"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1389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847" y="1921160"/>
            <a:ext cx="10515600" cy="4351338"/>
          </a:xfrm>
        </p:spPr>
        <p:txBody>
          <a:bodyPr/>
          <a:lstStyle/>
          <a:p>
            <a:pPr marL="0" indent="0">
              <a:buNone/>
            </a:pPr>
            <a:r>
              <a:rPr lang="en-GB" i="1" dirty="0">
                <a:latin typeface="Tahoma" panose="020B0604030504040204" pitchFamily="34" charset="0"/>
                <a:ea typeface="Tahoma" panose="020B0604030504040204" pitchFamily="34" charset="0"/>
                <a:cs typeface="Tahoma" panose="020B0604030504040204" pitchFamily="34" charset="0"/>
              </a:rPr>
              <a:t>Probably a couple of times because of the decisions but that was more to do with afterwards, afterwards reflection, ‘I shouldn’t have done that’. Like, ‘I don’t think I should have detained that person.’ That’s probably happened twice and once probably with violence.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4263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i="1" dirty="0">
                <a:latin typeface="Tahoma" panose="020B0604030504040204" pitchFamily="34" charset="0"/>
                <a:ea typeface="Tahoma" panose="020B0604030504040204" pitchFamily="34" charset="0"/>
                <a:cs typeface="Tahoma" panose="020B0604030504040204" pitchFamily="34" charset="0"/>
              </a:rPr>
              <a:t>I think the main bit I’ve always done if I’ve felt unsafe or frightened is you’ve got to change it, you can’t just sit there. There’s no way the assessment is going to carry on like that because also, once you’re unsafe and frightened, you’re not assessing properly because your head is in a different place, isn’t it? You’ve got to think for the person you’re assessing, that’s not right for them either.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1582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i="1" dirty="0">
                <a:latin typeface="Tahoma" panose="020B0604030504040204" pitchFamily="34" charset="0"/>
                <a:ea typeface="Tahoma" panose="020B0604030504040204" pitchFamily="34" charset="0"/>
                <a:cs typeface="Tahoma" panose="020B0604030504040204" pitchFamily="34" charset="0"/>
              </a:rPr>
              <a:t>Yes, I’ve had assessments where, often with bipolar actually. It’s got a bit hairy where people have ran off. I had one where, there were two of us because we knew the risks were high, and the guy actually cornered my colleague and picked him up and threw him over a fence</a:t>
            </a:r>
            <a:r>
              <a:rPr lang="en-GB"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0971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i="1" dirty="0">
                <a:latin typeface="Tahoma" panose="020B0604030504040204" pitchFamily="34" charset="0"/>
                <a:ea typeface="Tahoma" panose="020B0604030504040204" pitchFamily="34" charset="0"/>
                <a:cs typeface="Tahoma" panose="020B0604030504040204" pitchFamily="34" charset="0"/>
              </a:rPr>
              <a:t>I think it varies. As I say, it was ironic that it was in a police station really because the place was full of coppers. Maybe I’d have probably been more cautious if we’d been in another setting. Maybe it was something, maybe I was a bit too over-confident or cocky or something because it was a police station. I don’t know. On both accounts, the old man was in a police cell too.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8274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accent1"/>
                </a:solidFill>
              </a:rPr>
              <a:t>Findings – managing risk. </a:t>
            </a:r>
            <a:endParaRPr lang="en-GB" b="1" dirty="0">
              <a:solidFill>
                <a:schemeClr val="accent1"/>
              </a:solidFill>
            </a:endParaRPr>
          </a:p>
        </p:txBody>
      </p:sp>
      <p:sp>
        <p:nvSpPr>
          <p:cNvPr id="5" name="Text Placeholder 4"/>
          <p:cNvSpPr>
            <a:spLocks noGrp="1"/>
          </p:cNvSpPr>
          <p:nvPr>
            <p:ph type="body" idx="1"/>
          </p:nvPr>
        </p:nvSpPr>
        <p:spPr/>
        <p:txBody>
          <a:bodyPr/>
          <a:lstStyle/>
          <a:p>
            <a:r>
              <a:rPr lang="en-GB" dirty="0"/>
              <a:t>Mitigation of Risk</a:t>
            </a:r>
          </a:p>
          <a:p>
            <a:endParaRPr lang="en-GB" dirty="0"/>
          </a:p>
        </p:txBody>
      </p:sp>
    </p:spTree>
    <p:extLst>
      <p:ext uri="{BB962C8B-B14F-4D97-AF65-F5344CB8AC3E}">
        <p14:creationId xmlns:p14="http://schemas.microsoft.com/office/powerpoint/2010/main" val="4057516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Risks to patients own health and safety</a:t>
            </a:r>
            <a:endParaRPr lang="en-GB" b="1" dirty="0">
              <a:solidFill>
                <a:schemeClr val="accent1"/>
              </a:solidFill>
              <a:latin typeface="+mn-lt"/>
            </a:endParaRPr>
          </a:p>
        </p:txBody>
      </p:sp>
      <p:sp>
        <p:nvSpPr>
          <p:cNvPr id="3" name="Content Placeholder 2"/>
          <p:cNvSpPr>
            <a:spLocks noGrp="1"/>
          </p:cNvSpPr>
          <p:nvPr>
            <p:ph idx="1"/>
          </p:nvPr>
        </p:nvSpPr>
        <p:spPr/>
        <p:txBody>
          <a:bodyPr/>
          <a:lstStyle/>
          <a:p>
            <a:pPr marL="0" indent="0">
              <a:buNone/>
            </a:pPr>
            <a:r>
              <a:rPr lang="en-GB" dirty="0" smtClean="0"/>
              <a:t>There </a:t>
            </a:r>
            <a:r>
              <a:rPr lang="en-GB" dirty="0"/>
              <a:t>was a young man here who was quite paranoid, and was </a:t>
            </a:r>
            <a:r>
              <a:rPr lang="en-GB" dirty="0" smtClean="0"/>
              <a:t>threatening </a:t>
            </a:r>
            <a:r>
              <a:rPr lang="en-GB" dirty="0"/>
              <a:t>to self-harm. He had actually - from the information I had gathered - </a:t>
            </a:r>
            <a:r>
              <a:rPr lang="en-GB" b="1" dirty="0">
                <a:solidFill>
                  <a:schemeClr val="accent1"/>
                </a:solidFill>
              </a:rPr>
              <a:t>he’d actually </a:t>
            </a:r>
            <a:r>
              <a:rPr lang="en-GB" b="1" dirty="0" smtClean="0">
                <a:solidFill>
                  <a:schemeClr val="accent1"/>
                </a:solidFill>
              </a:rPr>
              <a:t>… purchased </a:t>
            </a:r>
            <a:r>
              <a:rPr lang="en-GB" b="1" dirty="0">
                <a:solidFill>
                  <a:schemeClr val="accent1"/>
                </a:solidFill>
              </a:rPr>
              <a:t>things like ligatures and whatever, ropes. There was a sense of some significant risk here, quite a high level of </a:t>
            </a:r>
            <a:r>
              <a:rPr lang="en-GB" b="1" dirty="0" smtClean="0">
                <a:solidFill>
                  <a:schemeClr val="accent1"/>
                </a:solidFill>
              </a:rPr>
              <a:t>risk</a:t>
            </a:r>
            <a:r>
              <a:rPr lang="en-GB" dirty="0" smtClean="0"/>
              <a:t>. </a:t>
            </a:r>
            <a:r>
              <a:rPr lang="en-GB" b="1" i="1" dirty="0" smtClean="0"/>
              <a:t> </a:t>
            </a:r>
            <a:endParaRPr lang="en-GB" b="1" i="1" dirty="0"/>
          </a:p>
          <a:p>
            <a:pPr marL="0" indent="0">
              <a:buNone/>
            </a:pPr>
            <a:endParaRPr lang="en-GB" dirty="0"/>
          </a:p>
        </p:txBody>
      </p:sp>
    </p:spTree>
    <p:extLst>
      <p:ext uri="{BB962C8B-B14F-4D97-AF65-F5344CB8AC3E}">
        <p14:creationId xmlns:p14="http://schemas.microsoft.com/office/powerpoint/2010/main" val="187647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Risks to others </a:t>
            </a:r>
            <a:endParaRPr lang="en-GB" b="1" dirty="0">
              <a:solidFill>
                <a:schemeClr val="accent1"/>
              </a:solidFill>
              <a:latin typeface="+mn-lt"/>
            </a:endParaRPr>
          </a:p>
        </p:txBody>
      </p:sp>
      <p:sp>
        <p:nvSpPr>
          <p:cNvPr id="3" name="Content Placeholder 2"/>
          <p:cNvSpPr>
            <a:spLocks noGrp="1"/>
          </p:cNvSpPr>
          <p:nvPr>
            <p:ph idx="1"/>
          </p:nvPr>
        </p:nvSpPr>
        <p:spPr>
          <a:xfrm>
            <a:off x="838200" y="1363579"/>
            <a:ext cx="10515600" cy="5245768"/>
          </a:xfrm>
        </p:spPr>
        <p:txBody>
          <a:bodyPr>
            <a:normAutofit/>
          </a:bodyPr>
          <a:lstStyle/>
          <a:p>
            <a:pPr marL="0" indent="0">
              <a:buNone/>
            </a:pPr>
            <a:r>
              <a:rPr lang="en-GB" dirty="0"/>
              <a:t>In terms of the risks, we considered that there was a risk to his health, obviously because of the physical health problems. Whatever was going on down there, it was having an impact on his health, on his mental health. </a:t>
            </a:r>
            <a:r>
              <a:rPr lang="en-GB" b="1" dirty="0">
                <a:solidFill>
                  <a:schemeClr val="accent1"/>
                </a:solidFill>
              </a:rPr>
              <a:t>We also considered the issue around him attacking other members of staff and other service users, other patients in there. We were concerned about the safety of the other people in there, because he was just randomly going for people</a:t>
            </a:r>
            <a:r>
              <a:rPr lang="en-GB" dirty="0"/>
              <a:t>.</a:t>
            </a:r>
          </a:p>
          <a:p>
            <a:endParaRPr lang="en-GB" dirty="0"/>
          </a:p>
          <a:p>
            <a:pPr marL="0" indent="0">
              <a:buNone/>
            </a:pPr>
            <a:r>
              <a:rPr lang="en-GB" b="1" dirty="0" smtClean="0">
                <a:solidFill>
                  <a:schemeClr val="accent1"/>
                </a:solidFill>
              </a:rPr>
              <a:t>He had been grabbing</a:t>
            </a:r>
            <a:r>
              <a:rPr lang="en-GB" b="1" dirty="0">
                <a:solidFill>
                  <a:schemeClr val="accent1"/>
                </a:solidFill>
              </a:rPr>
              <a:t>, stamping </a:t>
            </a:r>
            <a:r>
              <a:rPr lang="en-GB" b="1" dirty="0" smtClean="0">
                <a:solidFill>
                  <a:schemeClr val="accent1"/>
                </a:solidFill>
              </a:rPr>
              <a:t>on heads, </a:t>
            </a:r>
            <a:r>
              <a:rPr lang="en-GB" b="1" dirty="0">
                <a:solidFill>
                  <a:schemeClr val="accent1"/>
                </a:solidFill>
              </a:rPr>
              <a:t>and sometimes in some cases inappropriate touching them, staff as well. But grabbing, sometimes hitting and punching, assaulting staff really, and other service users. I guess that was a significant risk</a:t>
            </a:r>
            <a:r>
              <a:rPr lang="en-GB" b="1" dirty="0" smtClean="0">
                <a:solidFill>
                  <a:schemeClr val="accent1"/>
                </a:solidFill>
              </a:rPr>
              <a:t>.  </a:t>
            </a:r>
            <a:r>
              <a:rPr lang="en-GB" dirty="0" smtClean="0">
                <a:solidFill>
                  <a:schemeClr val="accent1"/>
                </a:solidFill>
              </a:rPr>
              <a:t> </a:t>
            </a:r>
            <a:endParaRPr lang="en-GB" dirty="0" smtClean="0"/>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1042052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Risk to self &amp; others </a:t>
            </a:r>
            <a:endParaRPr lang="en-GB" b="1" dirty="0">
              <a:solidFill>
                <a:schemeClr val="accent1"/>
              </a:solidFill>
              <a:latin typeface="+mn-lt"/>
            </a:endParaRPr>
          </a:p>
        </p:txBody>
      </p:sp>
      <p:sp>
        <p:nvSpPr>
          <p:cNvPr id="3" name="Content Placeholder 2"/>
          <p:cNvSpPr>
            <a:spLocks noGrp="1"/>
          </p:cNvSpPr>
          <p:nvPr>
            <p:ph idx="1"/>
          </p:nvPr>
        </p:nvSpPr>
        <p:spPr>
          <a:xfrm>
            <a:off x="838200" y="1392072"/>
            <a:ext cx="10515600" cy="5063319"/>
          </a:xfrm>
        </p:spPr>
        <p:txBody>
          <a:bodyPr>
            <a:normAutofit lnSpcReduction="10000"/>
          </a:bodyPr>
          <a:lstStyle/>
          <a:p>
            <a:pPr marL="0" indent="0">
              <a:buNone/>
            </a:pPr>
            <a:r>
              <a:rPr lang="en-GB" dirty="0"/>
              <a:t>Basically the person had a diagnosis of bipolar disorder so he was under the care of the team. He’d gradually been becoming unwell and so attempts had been made by the team to engage him, because he’d disengaged. There came a point when the Mental Health Act assessment was convened. It ended up being relatively late in the evening because of having to get a warrant. </a:t>
            </a:r>
          </a:p>
          <a:p>
            <a:pPr marL="0" indent="0">
              <a:buNone/>
            </a:pPr>
            <a:r>
              <a:rPr lang="en-GB" dirty="0"/>
              <a:t>By the time we did that the police were there and everyone was assembled and the doctors. The man himself was quite distressed. I mean he knew what was happening but he wouldn’t let anyone in. While we were trying to speak to him, rather than break the door down, it was a solid thing</a:t>
            </a:r>
            <a:r>
              <a:rPr lang="en-GB" dirty="0">
                <a:solidFill>
                  <a:schemeClr val="accent1"/>
                </a:solidFill>
              </a:rPr>
              <a:t>, </a:t>
            </a:r>
            <a:r>
              <a:rPr lang="en-GB" b="1" dirty="0">
                <a:solidFill>
                  <a:schemeClr val="accent1"/>
                </a:solidFill>
              </a:rPr>
              <a:t>he set light to – he had a Bunsen burner or something like that in his house so he set light to that. There was a fire, basically</a:t>
            </a:r>
            <a:r>
              <a:rPr lang="en-GB" b="1" dirty="0" smtClean="0"/>
              <a:t>.</a:t>
            </a:r>
            <a:r>
              <a:rPr lang="en-GB" dirty="0" smtClean="0"/>
              <a:t> </a:t>
            </a:r>
            <a:endParaRPr lang="en-GB" dirty="0"/>
          </a:p>
          <a:p>
            <a:pPr marL="0" indent="0">
              <a:buNone/>
            </a:pPr>
            <a:endParaRPr lang="en-GB" dirty="0"/>
          </a:p>
        </p:txBody>
      </p:sp>
    </p:spTree>
    <p:extLst>
      <p:ext uri="{BB962C8B-B14F-4D97-AF65-F5344CB8AC3E}">
        <p14:creationId xmlns:p14="http://schemas.microsoft.com/office/powerpoint/2010/main" val="937962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solidFill>
                <a:latin typeface="+mn-lt"/>
              </a:rPr>
              <a:t>Introduction</a:t>
            </a:r>
            <a:endParaRPr lang="en-GB" b="1" dirty="0">
              <a:solidFill>
                <a:schemeClr val="accent5"/>
              </a:solidFill>
              <a:latin typeface="+mn-lt"/>
            </a:endParaRPr>
          </a:p>
        </p:txBody>
      </p:sp>
      <p:sp>
        <p:nvSpPr>
          <p:cNvPr id="3" name="Content Placeholder 2"/>
          <p:cNvSpPr>
            <a:spLocks noGrp="1"/>
          </p:cNvSpPr>
          <p:nvPr>
            <p:ph idx="1"/>
          </p:nvPr>
        </p:nvSpPr>
        <p:spPr>
          <a:xfrm>
            <a:off x="838200" y="1423691"/>
            <a:ext cx="10515600" cy="4322016"/>
          </a:xfrm>
        </p:spPr>
        <p:txBody>
          <a:bodyPr>
            <a:normAutofit/>
          </a:bodyPr>
          <a:lstStyle/>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This presentation will </a:t>
            </a:r>
            <a:r>
              <a:rPr lang="en-GB" dirty="0" smtClean="0">
                <a:latin typeface="Tahoma" panose="020B0604030504040204" pitchFamily="34" charset="0"/>
                <a:ea typeface="Tahoma" panose="020B0604030504040204" pitchFamily="34" charset="0"/>
                <a:cs typeface="Tahoma" panose="020B0604030504040204" pitchFamily="34" charset="0"/>
              </a:rPr>
              <a:t>offer some emerging data arising from study focusing on risk mitigation by AMHPs. </a:t>
            </a: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This will focus </a:t>
            </a:r>
            <a:r>
              <a:rPr lang="en-GB" dirty="0" smtClean="0">
                <a:latin typeface="Tahoma" panose="020B0604030504040204" pitchFamily="34" charset="0"/>
                <a:ea typeface="Tahoma" panose="020B0604030504040204" pitchFamily="34" charset="0"/>
                <a:cs typeface="Tahoma" panose="020B0604030504040204" pitchFamily="34" charset="0"/>
              </a:rPr>
              <a:t>on:</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lvl="1"/>
            <a:r>
              <a:rPr lang="en-GB" sz="2800" dirty="0" smtClean="0">
                <a:latin typeface="Tahoma" panose="020B0604030504040204" pitchFamily="34" charset="0"/>
                <a:ea typeface="Tahoma" panose="020B0604030504040204" pitchFamily="34" charset="0"/>
                <a:cs typeface="Tahoma" panose="020B0604030504040204" pitchFamily="34" charset="0"/>
              </a:rPr>
              <a:t>Context</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Research design</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Emerging research findings</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Implications for law </a:t>
            </a:r>
            <a:r>
              <a:rPr lang="en-GB" sz="2800" dirty="0" smtClean="0">
                <a:latin typeface="Tahoma" panose="020B0604030504040204" pitchFamily="34" charset="0"/>
                <a:ea typeface="Tahoma" panose="020B0604030504040204" pitchFamily="34" charset="0"/>
                <a:cs typeface="Tahoma" panose="020B0604030504040204" pitchFamily="34" charset="0"/>
              </a:rPr>
              <a:t>reform</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age result for int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41" y="2997392"/>
            <a:ext cx="3114509" cy="306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4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Risk History</a:t>
            </a:r>
            <a:endParaRPr lang="en-GB" b="1" dirty="0">
              <a:solidFill>
                <a:schemeClr val="accent1"/>
              </a:solidFill>
              <a:latin typeface="+mn-lt"/>
            </a:endParaRPr>
          </a:p>
        </p:txBody>
      </p:sp>
      <p:sp>
        <p:nvSpPr>
          <p:cNvPr id="3" name="Content Placeholder 2"/>
          <p:cNvSpPr>
            <a:spLocks noGrp="1"/>
          </p:cNvSpPr>
          <p:nvPr>
            <p:ph idx="1"/>
          </p:nvPr>
        </p:nvSpPr>
        <p:spPr>
          <a:xfrm>
            <a:off x="838200" y="1593614"/>
            <a:ext cx="10515600" cy="4735596"/>
          </a:xfrm>
        </p:spPr>
        <p:txBody>
          <a:bodyPr>
            <a:normAutofit fontScale="92500"/>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H</a:t>
            </a:r>
            <a:r>
              <a:rPr lang="en-GB" dirty="0" smtClean="0">
                <a:latin typeface="Tahoma" panose="020B0604030504040204" pitchFamily="34" charset="0"/>
                <a:ea typeface="Tahoma" panose="020B0604030504040204" pitchFamily="34" charset="0"/>
                <a:cs typeface="Tahoma" panose="020B0604030504040204" pitchFamily="34" charset="0"/>
              </a:rPr>
              <a:t>e was really unwell, </a:t>
            </a:r>
            <a:r>
              <a:rPr lang="en-GB" dirty="0">
                <a:latin typeface="Tahoma" panose="020B0604030504040204" pitchFamily="34" charset="0"/>
                <a:ea typeface="Tahoma" panose="020B0604030504040204" pitchFamily="34" charset="0"/>
                <a:cs typeface="Tahoma" panose="020B0604030504040204" pitchFamily="34" charset="0"/>
              </a:rPr>
              <a:t>I’ve never seen anyone so psychotic</a:t>
            </a:r>
            <a:r>
              <a:rPr lang="en-GB"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Doctors </a:t>
            </a:r>
            <a:r>
              <a:rPr lang="en-GB" dirty="0">
                <a:latin typeface="Tahoma" panose="020B0604030504040204" pitchFamily="34" charset="0"/>
                <a:ea typeface="Tahoma" panose="020B0604030504040204" pitchFamily="34" charset="0"/>
                <a:cs typeface="Tahoma" panose="020B0604030504040204" pitchFamily="34" charset="0"/>
              </a:rPr>
              <a:t>had never seen anyone so psychotic. Drug-induced psychosis. He was assessed in the back of a police van and he needed </a:t>
            </a:r>
            <a:r>
              <a:rPr lang="en-GB" dirty="0" smtClean="0">
                <a:latin typeface="Tahoma" panose="020B0604030504040204" pitchFamily="34" charset="0"/>
                <a:ea typeface="Tahoma" panose="020B0604030504040204" pitchFamily="34" charset="0"/>
                <a:cs typeface="Tahoma" panose="020B0604030504040204" pitchFamily="34" charset="0"/>
              </a:rPr>
              <a:t>[psychiatric intensive care unit], </a:t>
            </a:r>
            <a:r>
              <a:rPr lang="en-GB" dirty="0">
                <a:latin typeface="Tahoma" panose="020B0604030504040204" pitchFamily="34" charset="0"/>
                <a:ea typeface="Tahoma" panose="020B0604030504040204" pitchFamily="34" charset="0"/>
                <a:cs typeface="Tahoma" panose="020B0604030504040204" pitchFamily="34" charset="0"/>
              </a:rPr>
              <a:t>so we got it organised. </a:t>
            </a: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He </a:t>
            </a:r>
            <a:r>
              <a:rPr lang="en-GB" dirty="0">
                <a:latin typeface="Tahoma" panose="020B0604030504040204" pitchFamily="34" charset="0"/>
                <a:ea typeface="Tahoma" panose="020B0604030504040204" pitchFamily="34" charset="0"/>
                <a:cs typeface="Tahoma" panose="020B0604030504040204" pitchFamily="34" charset="0"/>
              </a:rPr>
              <a:t>couldn’t have been managed in any of the local units. He was previously known to the </a:t>
            </a:r>
            <a:r>
              <a:rPr lang="en-GB" dirty="0" smtClean="0">
                <a:latin typeface="Tahoma" panose="020B0604030504040204" pitchFamily="34" charset="0"/>
                <a:ea typeface="Tahoma" panose="020B0604030504040204" pitchFamily="34" charset="0"/>
                <a:cs typeface="Tahoma" panose="020B0604030504040204" pitchFamily="34" charset="0"/>
              </a:rPr>
              <a:t>Community Mental Health </a:t>
            </a:r>
            <a:r>
              <a:rPr lang="en-GB" dirty="0">
                <a:latin typeface="Tahoma" panose="020B0604030504040204" pitchFamily="34" charset="0"/>
                <a:ea typeface="Tahoma" panose="020B0604030504040204" pitchFamily="34" charset="0"/>
                <a:cs typeface="Tahoma" panose="020B0604030504040204" pitchFamily="34" charset="0"/>
              </a:rPr>
              <a:t>team. I can’t remember what happened with input from the CMH team and he was, </a:t>
            </a:r>
            <a:r>
              <a:rPr lang="en-GB" b="1" dirty="0">
                <a:solidFill>
                  <a:schemeClr val="accent1"/>
                </a:solidFill>
                <a:latin typeface="Tahoma" panose="020B0604030504040204" pitchFamily="34" charset="0"/>
                <a:ea typeface="Tahoma" panose="020B0604030504040204" pitchFamily="34" charset="0"/>
                <a:cs typeface="Tahoma" panose="020B0604030504040204" pitchFamily="34" charset="0"/>
              </a:rPr>
              <a:t>he had a forensic history, I think it was attempted manslaughter, or attempted murder, I can’t remember the actual details, but roughly about ten years ago, which, looking back at the history, was when the symptoms became quite florid and that’s when he came into Social </a:t>
            </a: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Services</a:t>
            </a:r>
            <a:r>
              <a:rPr lang="en-GB" b="1" dirty="0" smtClean="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2388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Managing exaggerated risk</a:t>
            </a:r>
            <a:endParaRPr lang="en-GB" b="1" dirty="0">
              <a:solidFill>
                <a:schemeClr val="accent1"/>
              </a:solidFill>
              <a:latin typeface="+mn-lt"/>
            </a:endParaRPr>
          </a:p>
        </p:txBody>
      </p:sp>
      <p:sp>
        <p:nvSpPr>
          <p:cNvPr id="3" name="Content Placeholder 2"/>
          <p:cNvSpPr>
            <a:spLocks noGrp="1"/>
          </p:cNvSpPr>
          <p:nvPr>
            <p:ph idx="1"/>
          </p:nvPr>
        </p:nvSpPr>
        <p:spPr>
          <a:xfrm>
            <a:off x="838200" y="1566318"/>
            <a:ext cx="10515600" cy="4735596"/>
          </a:xfrm>
        </p:spPr>
        <p:txBody>
          <a:bodyPr>
            <a:normAutofit fontScale="77500" lnSpcReduction="20000"/>
          </a:bodyPr>
          <a:lstStyle/>
          <a:p>
            <a:pPr marL="0" lvl="0" indent="0">
              <a:lnSpc>
                <a:spcPct val="100000"/>
              </a:lnSpc>
              <a:buNone/>
            </a:pPr>
            <a:r>
              <a:rPr lang="en-GB" dirty="0">
                <a:latin typeface="Tahoma" panose="020B0604030504040204" pitchFamily="34" charset="0"/>
                <a:ea typeface="Tahoma" panose="020B0604030504040204" pitchFamily="34" charset="0"/>
                <a:cs typeface="Tahoma" panose="020B0604030504040204" pitchFamily="34" charset="0"/>
              </a:rPr>
              <a:t>The risks were quite high. It was alleged this young man, this young Moroccan male, … He’d been threatening in his own accommodation to neighbours outside, indiscriminately waving an iron bar. </a:t>
            </a:r>
          </a:p>
          <a:p>
            <a:pPr marL="0" lvl="0" indent="0">
              <a:lnSpc>
                <a:spcPct val="100000"/>
              </a:lnSpc>
              <a:buNone/>
            </a:pPr>
            <a:r>
              <a:rPr lang="en-GB" dirty="0">
                <a:latin typeface="Tahoma" panose="020B0604030504040204" pitchFamily="34" charset="0"/>
                <a:ea typeface="Tahoma" panose="020B0604030504040204" pitchFamily="34" charset="0"/>
                <a:cs typeface="Tahoma" panose="020B0604030504040204" pitchFamily="34" charset="0"/>
              </a:rPr>
              <a:t>There were indications he had a weapon, he was very aggressive. Police had been to the address on two occasions … The risks were quite high. It looked as if he was quite psychotic, really.</a:t>
            </a:r>
          </a:p>
          <a:p>
            <a:pPr marL="0" lvl="0" indent="0">
              <a:lnSpc>
                <a:spcPct val="100000"/>
              </a:lnSpc>
              <a:buNone/>
            </a:pPr>
            <a:r>
              <a:rPr lang="en-GB" b="1" dirty="0">
                <a:solidFill>
                  <a:schemeClr val="accent1"/>
                </a:solidFill>
                <a:latin typeface="Tahoma" panose="020B0604030504040204" pitchFamily="34" charset="0"/>
                <a:ea typeface="Tahoma" panose="020B0604030504040204" pitchFamily="34" charset="0"/>
                <a:cs typeface="Tahoma" panose="020B0604030504040204" pitchFamily="34" charset="0"/>
              </a:rPr>
              <a:t>It later transpired it was a curtain rod, which is that very light alloy at best, not… It was an exaggerated piece of information, I think, to justify an intervention.</a:t>
            </a:r>
          </a:p>
          <a:p>
            <a:pPr marL="0" lvl="0" indent="0">
              <a:lnSpc>
                <a:spcPct val="100000"/>
              </a:lnSpc>
              <a:buNone/>
            </a:pPr>
            <a:r>
              <a:rPr lang="en-GB" dirty="0" smtClean="0">
                <a:latin typeface="Tahoma" panose="020B0604030504040204" pitchFamily="34" charset="0"/>
                <a:ea typeface="Tahoma" panose="020B0604030504040204" pitchFamily="34" charset="0"/>
                <a:cs typeface="Tahoma" panose="020B0604030504040204" pitchFamily="34" charset="0"/>
              </a:rPr>
              <a:t>I’ll jump to the end quickly. </a:t>
            </a: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We decided to hold onto the recommendations to give the family a chance to support a treatment plan in the community</a:t>
            </a:r>
            <a:r>
              <a:rPr lang="en-GB" dirty="0" smtClean="0">
                <a:latin typeface="Tahoma" panose="020B0604030504040204" pitchFamily="34" charset="0"/>
                <a:ea typeface="Tahoma" panose="020B0604030504040204" pitchFamily="34" charset="0"/>
                <a:cs typeface="Tahoma" panose="020B0604030504040204" pitchFamily="34" charset="0"/>
              </a:rPr>
              <a:t>. It was opened to the Crisis team. I decided, as an AMHP, “We can hold this because we could lose this family. If this man is developing a schizophrenic illness we’re going to need their support, consent… They have to feel safe, and trust and work with Mental Health Services.”</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7307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Managing unanticipated risk</a:t>
            </a:r>
            <a:endParaRPr lang="en-GB" b="1" dirty="0">
              <a:solidFill>
                <a:schemeClr val="accent1"/>
              </a:solidFill>
              <a:latin typeface="+mn-lt"/>
            </a:endParaRPr>
          </a:p>
        </p:txBody>
      </p:sp>
      <p:sp>
        <p:nvSpPr>
          <p:cNvPr id="3" name="Content Placeholder 2"/>
          <p:cNvSpPr>
            <a:spLocks noGrp="1"/>
          </p:cNvSpPr>
          <p:nvPr>
            <p:ph idx="1"/>
          </p:nvPr>
        </p:nvSpPr>
        <p:spPr/>
        <p:txBody>
          <a:bodyPr>
            <a:normAutofit fontScale="85000" lnSpcReduction="10000"/>
          </a:bodyPr>
          <a:lstStyle/>
          <a:p>
            <a:pPr marL="0" indent="0">
              <a:lnSpc>
                <a:spcPct val="100000"/>
              </a:lnSpc>
              <a:buNone/>
            </a:pPr>
            <a:r>
              <a:rPr lang="en-GB" dirty="0">
                <a:latin typeface="Tahoma" panose="020B0604030504040204" pitchFamily="34" charset="0"/>
                <a:ea typeface="Tahoma" panose="020B0604030504040204" pitchFamily="34" charset="0"/>
                <a:cs typeface="Tahoma" panose="020B0604030504040204" pitchFamily="34" charset="0"/>
              </a:rPr>
              <a:t>We actually went to the property and the police executed the warrant. They went into the flat and he was there… </a:t>
            </a:r>
            <a:r>
              <a:rPr lang="en-GB" b="1" dirty="0">
                <a:solidFill>
                  <a:schemeClr val="accent1"/>
                </a:solidFill>
                <a:latin typeface="Tahoma" panose="020B0604030504040204" pitchFamily="34" charset="0"/>
                <a:ea typeface="Tahoma" panose="020B0604030504040204" pitchFamily="34" charset="0"/>
                <a:cs typeface="Tahoma" panose="020B0604030504040204" pitchFamily="34" charset="0"/>
              </a:rPr>
              <a:t>when he saw the police, he attacked the police, which was a completely unexpected outcome of us going into the property. We hadn’t anticipated that at all</a:t>
            </a:r>
            <a:r>
              <a:rPr lang="en-GB" dirty="0">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None/>
            </a:pPr>
            <a:r>
              <a:rPr lang="en-GB" dirty="0">
                <a:latin typeface="Tahoma" panose="020B0604030504040204" pitchFamily="34" charset="0"/>
                <a:ea typeface="Tahoma" panose="020B0604030504040204" pitchFamily="34" charset="0"/>
                <a:cs typeface="Tahoma" panose="020B0604030504040204" pitchFamily="34" charset="0"/>
              </a:rPr>
              <a:t>There were about three officers, and there was myself and the other AMP. They had to make a very quick exit from the building because he was in the kitchen and he had a knife. In the whole process, I actually got pushed into the toilet and separated from everybody else. </a:t>
            </a:r>
          </a:p>
          <a:p>
            <a:pPr marL="0" indent="0">
              <a:lnSpc>
                <a:spcPct val="100000"/>
              </a:lnSpc>
              <a:buNone/>
            </a:pPr>
            <a:r>
              <a:rPr lang="en-GB" dirty="0">
                <a:latin typeface="Tahoma" panose="020B0604030504040204" pitchFamily="34" charset="0"/>
                <a:ea typeface="Tahoma" panose="020B0604030504040204" pitchFamily="34" charset="0"/>
                <a:cs typeface="Tahoma" panose="020B0604030504040204" pitchFamily="34" charset="0"/>
              </a:rPr>
              <a:t>It was something that we just hadn’t anticipated, and I suppose it made me think afterwards that although you think you have covered everything in your head, you just have to be so mindful when you are going into situations really. He behaved in a completely different way.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5938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Managing risk from others </a:t>
            </a:r>
            <a:endParaRPr lang="en-GB" b="1" dirty="0">
              <a:solidFill>
                <a:schemeClr val="accent1"/>
              </a:solidFill>
              <a:latin typeface="+mn-lt"/>
            </a:endParaRPr>
          </a:p>
        </p:txBody>
      </p:sp>
      <p:sp>
        <p:nvSpPr>
          <p:cNvPr id="3" name="Content Placeholder 2"/>
          <p:cNvSpPr>
            <a:spLocks noGrp="1"/>
          </p:cNvSpPr>
          <p:nvPr>
            <p:ph idx="1"/>
          </p:nvPr>
        </p:nvSpPr>
        <p:spPr>
          <a:xfrm>
            <a:off x="838200" y="1542197"/>
            <a:ext cx="10515600" cy="4926842"/>
          </a:xfrm>
        </p:spPr>
        <p:txBody>
          <a:bodyPr>
            <a:normAutofit/>
          </a:bodyPr>
          <a:lstStyle/>
          <a:p>
            <a:pPr marL="0" indent="0">
              <a:lnSpc>
                <a:spcPct val="100000"/>
              </a:lnSpc>
              <a:buNone/>
            </a:pPr>
            <a:endPar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It </a:t>
            </a:r>
            <a:r>
              <a:rPr lang="en-GB" b="1" dirty="0">
                <a:solidFill>
                  <a:schemeClr val="accent1"/>
                </a:solidFill>
                <a:latin typeface="Tahoma" panose="020B0604030504040204" pitchFamily="34" charset="0"/>
                <a:ea typeface="Tahoma" panose="020B0604030504040204" pitchFamily="34" charset="0"/>
                <a:cs typeface="Tahoma" panose="020B0604030504040204" pitchFamily="34" charset="0"/>
              </a:rPr>
              <a:t>was a difficult assessment because it was – he had real difficulty in terms of being interviewed because he was so angry. That’s what made it very risky in terms of how to manage it.</a:t>
            </a:r>
            <a:r>
              <a:rPr lang="en-GB" dirty="0">
                <a:latin typeface="Tahoma" panose="020B0604030504040204" pitchFamily="34" charset="0"/>
                <a:ea typeface="Tahoma" panose="020B0604030504040204" pitchFamily="34" charset="0"/>
                <a:cs typeface="Tahoma" panose="020B0604030504040204" pitchFamily="34" charset="0"/>
              </a:rPr>
              <a:t> I desperately wanted him to have the chance to talk to us because I’d got a whiff with him that we had to be careful this actually was a mental disorder and not just behaviour, perhaps related to alcohol. Was this really going to justify a Mental Health Act? I wanted to give him plenty of space.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752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Managing assessments increasing risk</a:t>
            </a:r>
            <a:endParaRPr lang="en-GB" b="1" dirty="0">
              <a:solidFill>
                <a:schemeClr val="accent1"/>
              </a:solidFill>
              <a:latin typeface="+mn-lt"/>
            </a:endParaRPr>
          </a:p>
        </p:txBody>
      </p:sp>
      <p:sp>
        <p:nvSpPr>
          <p:cNvPr id="3" name="Content Placeholder 2"/>
          <p:cNvSpPr>
            <a:spLocks noGrp="1"/>
          </p:cNvSpPr>
          <p:nvPr>
            <p:ph idx="1"/>
          </p:nvPr>
        </p:nvSpPr>
        <p:spPr>
          <a:xfrm>
            <a:off x="838200" y="1402544"/>
            <a:ext cx="10515600" cy="4351338"/>
          </a:xfrm>
        </p:spPr>
        <p:txBody>
          <a:bodyPr>
            <a:noAutofit/>
          </a:bodyPr>
          <a:lstStyle/>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I knocked on the door and explained to him who I was and what the purpose of our visit was. I explained that, “I’ve got a couple of doctors with me, we’re here because there have been some concerns and we’d like to talk to you and make sure that you’re okay”. </a:t>
            </a: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The </a:t>
            </a:r>
            <a:r>
              <a:rPr lang="en-GB" sz="2000" dirty="0">
                <a:latin typeface="Tahoma" panose="020B0604030504040204" pitchFamily="34" charset="0"/>
                <a:ea typeface="Tahoma" panose="020B0604030504040204" pitchFamily="34" charset="0"/>
                <a:cs typeface="Tahoma" panose="020B0604030504040204" pitchFamily="34" charset="0"/>
              </a:rPr>
              <a:t>next thing, he walked away. It was one of those glass doors, where you can’t see but it’s like you can see if someone’s behind it. I can’t think what it’s called. The ones that used to have wire running through them. </a:t>
            </a: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He moved away from the door and the next thing he comes back to the door and he’s got this wrench, this massive great </a:t>
            </a:r>
            <a:r>
              <a:rPr lang="en-GB" sz="20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spanner-come-wrench </a:t>
            </a:r>
            <a:r>
              <a:rPr lang="en-GB" sz="2000" b="1" dirty="0">
                <a:solidFill>
                  <a:schemeClr val="accent1"/>
                </a:solidFill>
                <a:latin typeface="Tahoma" panose="020B0604030504040204" pitchFamily="34" charset="0"/>
                <a:ea typeface="Tahoma" panose="020B0604030504040204" pitchFamily="34" charset="0"/>
                <a:cs typeface="Tahoma" panose="020B0604030504040204" pitchFamily="34" charset="0"/>
              </a:rPr>
              <a:t>type thing. He said, “The first person through the door is going to get this</a:t>
            </a:r>
            <a:r>
              <a:rPr lang="en-GB" sz="2000" dirty="0">
                <a:solidFill>
                  <a:schemeClr val="accent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Again, I tried speaking to him to try and calm the situation down, but he was having none of it. “The first fucking social worker who comes through this door is going to get this across their head”.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I did explain to him again about the police, about the warrant, and how we want to avoid all that. He said, “What is a Section </a:t>
            </a:r>
            <a:r>
              <a:rPr lang="en-GB" sz="2000" dirty="0" smtClean="0">
                <a:latin typeface="Tahoma" panose="020B0604030504040204" pitchFamily="34" charset="0"/>
                <a:ea typeface="Tahoma" panose="020B0604030504040204" pitchFamily="34" charset="0"/>
                <a:cs typeface="Tahoma" panose="020B0604030504040204" pitchFamily="34" charset="0"/>
              </a:rPr>
              <a:t>135 </a:t>
            </a:r>
            <a:r>
              <a:rPr lang="en-GB" sz="2000" dirty="0">
                <a:latin typeface="Tahoma" panose="020B0604030504040204" pitchFamily="34" charset="0"/>
                <a:ea typeface="Tahoma" panose="020B0604030504040204" pitchFamily="34" charset="0"/>
                <a:cs typeface="Tahoma" panose="020B0604030504040204" pitchFamily="34" charset="0"/>
              </a:rPr>
              <a:t>warrant”? I said, “I’ve got a copy of it, I’ll put it through the letterbox”. Put it through the letterbox and it was, “No, you haven’t got any legal power, this is not law”, and all this type of thing. I tried to explain to him. He said, “No, no-one’s coming in</a:t>
            </a:r>
            <a:r>
              <a:rPr lang="en-GB" sz="2000" dirty="0" smtClean="0">
                <a:latin typeface="Tahoma" panose="020B0604030504040204" pitchFamily="34" charset="0"/>
                <a:ea typeface="Tahoma" panose="020B0604030504040204" pitchFamily="34" charset="0"/>
                <a:cs typeface="Tahoma" panose="020B0604030504040204" pitchFamily="34" charset="0"/>
              </a:rPr>
              <a:t>”.</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807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Risk Environments </a:t>
            </a:r>
            <a:endParaRPr lang="en-GB" b="1" dirty="0">
              <a:solidFill>
                <a:schemeClr val="accent1"/>
              </a:solidFill>
              <a:latin typeface="+mn-lt"/>
            </a:endParaRPr>
          </a:p>
        </p:txBody>
      </p:sp>
      <p:sp>
        <p:nvSpPr>
          <p:cNvPr id="3" name="Content Placeholder 2"/>
          <p:cNvSpPr>
            <a:spLocks noGrp="1"/>
          </p:cNvSpPr>
          <p:nvPr>
            <p:ph idx="1"/>
          </p:nvPr>
        </p:nvSpPr>
        <p:spPr>
          <a:xfrm>
            <a:off x="838199" y="1825625"/>
            <a:ext cx="10980761" cy="4351338"/>
          </a:xfrm>
        </p:spPr>
        <p:txBody>
          <a:bodyPr>
            <a:normAutofit/>
          </a:bodyPr>
          <a:lstStyle/>
          <a:p>
            <a:pPr marL="0" indent="0">
              <a:lnSpc>
                <a:spcPct val="80000"/>
              </a:lnSpc>
              <a:buNone/>
            </a:pPr>
            <a:r>
              <a:rPr lang="en-GB" sz="2400" dirty="0">
                <a:latin typeface="Tahoma" panose="020B0604030504040204" pitchFamily="34" charset="0"/>
                <a:ea typeface="Tahoma" panose="020B0604030504040204" pitchFamily="34" charset="0"/>
                <a:cs typeface="Tahoma" panose="020B0604030504040204" pitchFamily="34" charset="0"/>
              </a:rPr>
              <a:t>The referral had come from the care coordinator of a man with a longstanding history of schizophrenia and </a:t>
            </a:r>
            <a:r>
              <a:rPr lang="en-GB" sz="2400" b="1" dirty="0">
                <a:solidFill>
                  <a:schemeClr val="accent1"/>
                </a:solidFill>
                <a:latin typeface="Tahoma" panose="020B0604030504040204" pitchFamily="34" charset="0"/>
                <a:ea typeface="Tahoma" panose="020B0604030504040204" pitchFamily="34" charset="0"/>
                <a:cs typeface="Tahoma" panose="020B0604030504040204" pitchFamily="34" charset="0"/>
              </a:rPr>
              <a:t>risks of harm to others through assaulting people, when he’s not that ill. So very high risk of fire setting</a:t>
            </a:r>
            <a:r>
              <a:rPr lang="en-GB" sz="2400" dirty="0">
                <a:latin typeface="Tahoma" panose="020B0604030504040204" pitchFamily="34" charset="0"/>
                <a:ea typeface="Tahoma" panose="020B0604030504040204" pitchFamily="34" charset="0"/>
                <a:cs typeface="Tahoma" panose="020B0604030504040204" pitchFamily="34" charset="0"/>
              </a:rPr>
              <a:t> when he’s unwell because he gets a fascination with flames rather than a deliberate arson as in he just wants to cause damage, or not because he’s careless with cooking or anything like that. He specifically gets a fascination with flames and begins to gather rubbish in his room</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indent="0">
              <a:lnSpc>
                <a:spcPct val="80000"/>
              </a:lnSpc>
              <a:buNone/>
            </a:pPr>
            <a:r>
              <a:rPr lang="en-GB" sz="2400" dirty="0">
                <a:latin typeface="Tahoma" panose="020B0604030504040204" pitchFamily="34" charset="0"/>
                <a:ea typeface="Tahoma" panose="020B0604030504040204" pitchFamily="34" charset="0"/>
                <a:cs typeface="Tahoma" panose="020B0604030504040204" pitchFamily="34" charset="0"/>
              </a:rPr>
              <a:t>He lives in supported accommodation he’d only recently moved into, and all the early warning signs were there of risk too: getting very aggressive with the hostel staff and stockpiling papers and stuff in his room.</a:t>
            </a:r>
          </a:p>
          <a:p>
            <a:pPr marL="0" indent="0">
              <a:lnSpc>
                <a:spcPct val="80000"/>
              </a:lnSpc>
              <a:buNone/>
            </a:pPr>
            <a:r>
              <a:rPr lang="en-GB" sz="2400" dirty="0">
                <a:latin typeface="Tahoma" panose="020B0604030504040204" pitchFamily="34" charset="0"/>
                <a:ea typeface="Tahoma" panose="020B0604030504040204" pitchFamily="34" charset="0"/>
                <a:cs typeface="Tahoma" panose="020B0604030504040204" pitchFamily="34" charset="0"/>
              </a:rPr>
              <a:t>So </a:t>
            </a:r>
            <a:r>
              <a:rPr lang="en-GB" sz="2400" b="1" dirty="0">
                <a:solidFill>
                  <a:schemeClr val="accent1"/>
                </a:solidFill>
                <a:latin typeface="Tahoma" panose="020B0604030504040204" pitchFamily="34" charset="0"/>
                <a:ea typeface="Tahoma" panose="020B0604030504040204" pitchFamily="34" charset="0"/>
                <a:cs typeface="Tahoma" panose="020B0604030504040204" pitchFamily="34" charset="0"/>
              </a:rPr>
              <a:t>when we arrived, he was being restrained in the hall of the accommodation by the police who had arrived earlier</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b="1" dirty="0" smtClean="0">
                <a:latin typeface="Tahoma" panose="020B0604030504040204" pitchFamily="34" charset="0"/>
                <a:ea typeface="Tahoma" panose="020B0604030504040204" pitchFamily="34" charset="0"/>
                <a:cs typeface="Tahoma" panose="020B0604030504040204" pitchFamily="34" charset="0"/>
              </a:rPr>
              <a:t>participant 12</a:t>
            </a:r>
            <a:r>
              <a:rPr lang="en-GB" sz="2400" dirty="0" smtClean="0">
                <a:latin typeface="Tahoma" panose="020B0604030504040204" pitchFamily="34" charset="0"/>
                <a:ea typeface="Tahoma" panose="020B0604030504040204" pitchFamily="34" charset="0"/>
                <a:cs typeface="Tahoma" panose="020B0604030504040204" pitchFamily="34" charset="0"/>
              </a:rPr>
              <a: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741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Conclusions</a:t>
            </a:r>
            <a:endParaRPr lang="en-GB" b="1" dirty="0">
              <a:solidFill>
                <a:schemeClr val="accent1"/>
              </a:solidFill>
            </a:endParaRPr>
          </a:p>
        </p:txBody>
      </p:sp>
      <p:sp>
        <p:nvSpPr>
          <p:cNvPr id="4" name="Text Placeholder 3"/>
          <p:cNvSpPr>
            <a:spLocks noGrp="1"/>
          </p:cNvSpPr>
          <p:nvPr>
            <p:ph type="body" idx="1"/>
          </p:nvPr>
        </p:nvSpPr>
        <p:spPr/>
        <p:txBody>
          <a:bodyPr/>
          <a:lstStyle/>
          <a:p>
            <a:r>
              <a:rPr lang="en-GB" dirty="0"/>
              <a:t>Mitigation of Risk</a:t>
            </a:r>
            <a:endParaRPr lang="en-GB" dirty="0"/>
          </a:p>
        </p:txBody>
      </p:sp>
    </p:spTree>
    <p:extLst>
      <p:ext uri="{BB962C8B-B14F-4D97-AF65-F5344CB8AC3E}">
        <p14:creationId xmlns:p14="http://schemas.microsoft.com/office/powerpoint/2010/main" val="197506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Articulation of Risk</a:t>
            </a:r>
            <a:endParaRPr lang="en-GB" b="1" dirty="0">
              <a:solidFill>
                <a:schemeClr val="accent1"/>
              </a:solidFill>
              <a:latin typeface="+mn-lt"/>
            </a:endParaRPr>
          </a:p>
        </p:txBody>
      </p:sp>
      <p:sp>
        <p:nvSpPr>
          <p:cNvPr id="3" name="Content Placeholder 2"/>
          <p:cNvSpPr>
            <a:spLocks noGrp="1"/>
          </p:cNvSpPr>
          <p:nvPr>
            <p:ph idx="1"/>
          </p:nvPr>
        </p:nvSpPr>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Majority of AMHPs felt afraid </a:t>
            </a:r>
          </a:p>
          <a:p>
            <a:r>
              <a:rPr lang="en-GB" dirty="0" smtClean="0">
                <a:latin typeface="Tahoma" panose="020B0604030504040204" pitchFamily="34" charset="0"/>
                <a:ea typeface="Tahoma" panose="020B0604030504040204" pitchFamily="34" charset="0"/>
                <a:cs typeface="Tahoma" panose="020B0604030504040204" pitchFamily="34" charset="0"/>
              </a:rPr>
              <a:t>Risk basis of the referral </a:t>
            </a:r>
          </a:p>
          <a:p>
            <a:pPr lvl="1"/>
            <a:r>
              <a:rPr lang="en-GB" dirty="0" smtClean="0">
                <a:latin typeface="Tahoma" panose="020B0604030504040204" pitchFamily="34" charset="0"/>
                <a:ea typeface="Tahoma" panose="020B0604030504040204" pitchFamily="34" charset="0"/>
                <a:cs typeface="Tahoma" panose="020B0604030504040204" pitchFamily="34" charset="0"/>
              </a:rPr>
              <a:t>Risk to patients health &amp; Safety</a:t>
            </a:r>
          </a:p>
          <a:p>
            <a:pPr lvl="1"/>
            <a:r>
              <a:rPr lang="en-GB" dirty="0" smtClean="0">
                <a:latin typeface="Tahoma" panose="020B0604030504040204" pitchFamily="34" charset="0"/>
                <a:ea typeface="Tahoma" panose="020B0604030504040204" pitchFamily="34" charset="0"/>
                <a:cs typeface="Tahoma" panose="020B0604030504040204" pitchFamily="34" charset="0"/>
              </a:rPr>
              <a:t>Risk to the public by the patient.</a:t>
            </a:r>
          </a:p>
          <a:p>
            <a:pPr lvl="1"/>
            <a:endParaRPr lang="en-GB"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GB" b="1" dirty="0" smtClean="0">
                <a:latin typeface="Tahoma" panose="020B0604030504040204" pitchFamily="34" charset="0"/>
                <a:ea typeface="Tahoma" panose="020B0604030504040204" pitchFamily="34" charset="0"/>
                <a:cs typeface="Tahoma" panose="020B0604030504040204" pitchFamily="34" charset="0"/>
              </a:rPr>
              <a:t>AND/OR</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Risk to the assessing team.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926" y="1825625"/>
            <a:ext cx="4523874" cy="2501702"/>
          </a:xfrm>
          <a:prstGeom prst="rect">
            <a:avLst/>
          </a:prstGeom>
        </p:spPr>
      </p:pic>
    </p:spTree>
    <p:extLst>
      <p:ext uri="{BB962C8B-B14F-4D97-AF65-F5344CB8AC3E}">
        <p14:creationId xmlns:p14="http://schemas.microsoft.com/office/powerpoint/2010/main" val="1147523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accent1"/>
                </a:solidFill>
                <a:latin typeface="+mn-lt"/>
                <a:ea typeface="Tahoma" panose="020B0604030504040204" pitchFamily="34" charset="0"/>
                <a:cs typeface="Tahoma" panose="020B0604030504040204" pitchFamily="34" charset="0"/>
              </a:rPr>
              <a:t>Conclusions </a:t>
            </a:r>
            <a:endParaRPr lang="en-GB" b="1" dirty="0">
              <a:solidFill>
                <a:schemeClr val="accent1"/>
              </a:solidFill>
              <a:latin typeface="+mn-lt"/>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Challenges with:</a:t>
            </a:r>
          </a:p>
          <a:p>
            <a:pPr lvl="1">
              <a:buFont typeface="Courier New" panose="02070309020205020404" pitchFamily="49" charset="0"/>
              <a:buChar char="o"/>
            </a:pPr>
            <a:r>
              <a:rPr lang="en-GB" sz="2800" dirty="0">
                <a:latin typeface="Tahoma" panose="020B0604030504040204" pitchFamily="34" charset="0"/>
                <a:ea typeface="Tahoma" panose="020B0604030504040204" pitchFamily="34" charset="0"/>
                <a:cs typeface="Tahoma" panose="020B0604030504040204" pitchFamily="34" charset="0"/>
              </a:rPr>
              <a:t>Upholding the principles of the Mental Health Act;</a:t>
            </a:r>
          </a:p>
          <a:p>
            <a:pPr lvl="1">
              <a:buFont typeface="Courier New" panose="02070309020205020404" pitchFamily="49" charset="0"/>
              <a:buChar char="o"/>
            </a:pPr>
            <a:r>
              <a:rPr lang="en-GB" sz="2800" dirty="0">
                <a:latin typeface="Tahoma" panose="020B0604030504040204" pitchFamily="34" charset="0"/>
                <a:ea typeface="Tahoma" panose="020B0604030504040204" pitchFamily="34" charset="0"/>
                <a:cs typeface="Tahoma" panose="020B0604030504040204" pitchFamily="34" charset="0"/>
              </a:rPr>
              <a:t>Containment;</a:t>
            </a:r>
          </a:p>
          <a:p>
            <a:pPr lvl="1">
              <a:buFont typeface="Courier New" panose="02070309020205020404" pitchFamily="49" charset="0"/>
              <a:buChar char="o"/>
            </a:pPr>
            <a:r>
              <a:rPr lang="en-GB" sz="2800" dirty="0">
                <a:latin typeface="Tahoma" panose="020B0604030504040204" pitchFamily="34" charset="0"/>
                <a:ea typeface="Tahoma" panose="020B0604030504040204" pitchFamily="34" charset="0"/>
                <a:cs typeface="Tahoma" panose="020B0604030504040204" pitchFamily="34" charset="0"/>
              </a:rPr>
              <a:t>Appropriate resourcing.</a:t>
            </a:r>
          </a:p>
          <a:p>
            <a:pPr lvl="1">
              <a:buFont typeface="Courier New" panose="02070309020205020404" pitchFamily="49" charset="0"/>
              <a:buChar char="o"/>
            </a:pPr>
            <a:r>
              <a:rPr lang="en-GB" sz="2800" dirty="0">
                <a:latin typeface="Tahoma" panose="020B0604030504040204" pitchFamily="34" charset="0"/>
                <a:ea typeface="Tahoma" panose="020B0604030504040204" pitchFamily="34" charset="0"/>
                <a:cs typeface="Tahoma" panose="020B0604030504040204" pitchFamily="34" charset="0"/>
              </a:rPr>
              <a:t>Impact of fear on decision </a:t>
            </a:r>
            <a:r>
              <a:rPr lang="en-GB" sz="2800" dirty="0" smtClean="0">
                <a:latin typeface="Tahoma" panose="020B0604030504040204" pitchFamily="34" charset="0"/>
                <a:ea typeface="Tahoma" panose="020B0604030504040204" pitchFamily="34" charset="0"/>
                <a:cs typeface="Tahoma" panose="020B0604030504040204" pitchFamily="34" charset="0"/>
              </a:rPr>
              <a:t>making</a:t>
            </a:r>
          </a:p>
          <a:p>
            <a:pPr lvl="1">
              <a:buFont typeface="Courier New" panose="02070309020205020404" pitchFamily="49" charset="0"/>
              <a:buChar char="o"/>
            </a:pP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Implication of MHA Amendments – recognising that impact that fear can have on MHA work, the complexity of MHA assessments. </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Tree>
    <p:extLst>
      <p:ext uri="{BB962C8B-B14F-4D97-AF65-F5344CB8AC3E}">
        <p14:creationId xmlns:p14="http://schemas.microsoft.com/office/powerpoint/2010/main" val="221618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6533" y="3031066"/>
            <a:ext cx="5537200" cy="1015663"/>
          </a:xfrm>
          <a:prstGeom prst="rect">
            <a:avLst/>
          </a:prstGeom>
          <a:noFill/>
        </p:spPr>
        <p:txBody>
          <a:bodyPr wrap="square" rtlCol="0">
            <a:spAutoFit/>
          </a:bodyPr>
          <a:lstStyle/>
          <a:p>
            <a:pPr algn="ctr"/>
            <a:r>
              <a:rPr lang="en-GB" sz="6000" dirty="0" smtClean="0"/>
              <a:t>END</a:t>
            </a:r>
            <a:endParaRPr lang="en-GB" sz="6000" dirty="0"/>
          </a:p>
        </p:txBody>
      </p:sp>
    </p:spTree>
    <p:extLst>
      <p:ext uri="{BB962C8B-B14F-4D97-AF65-F5344CB8AC3E}">
        <p14:creationId xmlns:p14="http://schemas.microsoft.com/office/powerpoint/2010/main" val="323619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b="1" dirty="0">
                <a:solidFill>
                  <a:schemeClr val="accent1"/>
                </a:solidFill>
                <a:latin typeface="+mn-lt"/>
              </a:rPr>
              <a:t>Method</a:t>
            </a:r>
            <a:r>
              <a:rPr lang="en-US" b="1" dirty="0">
                <a:solidFill>
                  <a:schemeClr val="accent1"/>
                </a:solidFill>
              </a:rPr>
              <a:t> &amp; Methodology</a:t>
            </a:r>
            <a:endParaRPr lang="en-GB" dirty="0">
              <a:solidFill>
                <a:schemeClr val="accent1"/>
              </a:solidFill>
            </a:endParaRPr>
          </a:p>
        </p:txBody>
      </p:sp>
      <p:sp>
        <p:nvSpPr>
          <p:cNvPr id="3" name="Text Placeholder 2"/>
          <p:cNvSpPr>
            <a:spLocks noGrp="1"/>
          </p:cNvSpPr>
          <p:nvPr>
            <p:ph type="body" sz="quarter" idx="11"/>
          </p:nvPr>
        </p:nvSpPr>
        <p:spPr>
          <a:xfrm>
            <a:off x="1200151" y="1773238"/>
            <a:ext cx="8735483" cy="3672219"/>
          </a:xfrm>
        </p:spPr>
        <p:txBody>
          <a:bodyPr>
            <a:normAutofit lnSpcReduction="10000"/>
          </a:bodyPr>
          <a:lstStyle/>
          <a:p>
            <a:r>
              <a:rPr lang="en-US" sz="2800" dirty="0"/>
              <a:t>Qualitative </a:t>
            </a:r>
            <a:r>
              <a:rPr lang="en-US" sz="2800" dirty="0" smtClean="0"/>
              <a:t>study</a:t>
            </a:r>
          </a:p>
          <a:p>
            <a:r>
              <a:rPr lang="en-US" sz="2800" dirty="0" smtClean="0"/>
              <a:t>Approved Mental Health Professionals (10 </a:t>
            </a:r>
            <a:r>
              <a:rPr lang="en-US" sz="2800" dirty="0"/>
              <a:t>Social </a:t>
            </a:r>
            <a:r>
              <a:rPr lang="en-US" sz="2800" dirty="0" smtClean="0"/>
              <a:t>Work &amp; 10 Nurses)</a:t>
            </a:r>
          </a:p>
          <a:p>
            <a:pPr lvl="1"/>
            <a:r>
              <a:rPr lang="en-US" sz="2800" dirty="0" smtClean="0"/>
              <a:t>Currently practicing</a:t>
            </a:r>
          </a:p>
          <a:p>
            <a:r>
              <a:rPr lang="en-US" sz="2800" dirty="0" smtClean="0"/>
              <a:t>Ethics given by University Research Ethics &amp; Locally </a:t>
            </a:r>
            <a:endParaRPr lang="en-US" sz="2800" dirty="0"/>
          </a:p>
          <a:p>
            <a:r>
              <a:rPr lang="en-US" sz="2800" dirty="0"/>
              <a:t>Semi-structured interviews of 1.5 </a:t>
            </a:r>
            <a:r>
              <a:rPr lang="en-US" sz="2800" dirty="0" smtClean="0"/>
              <a:t>hours containing questions relating to risk </a:t>
            </a:r>
          </a:p>
          <a:p>
            <a:r>
              <a:rPr lang="en-US" sz="2800" dirty="0" smtClean="0"/>
              <a:t>Social </a:t>
            </a:r>
            <a:r>
              <a:rPr lang="en-US" sz="2800" dirty="0"/>
              <a:t>Constructivist </a:t>
            </a:r>
            <a:r>
              <a:rPr lang="en-US" sz="2800" dirty="0" smtClean="0"/>
              <a:t>Method</a:t>
            </a:r>
            <a:endParaRPr lang="en-US" sz="2800" dirty="0"/>
          </a:p>
          <a:p>
            <a:endParaRPr lang="en-US" sz="2800" dirty="0"/>
          </a:p>
          <a:p>
            <a:pPr marL="0" indent="0">
              <a:buNone/>
            </a:pPr>
            <a:endParaRPr lang="en-GB" sz="2800" dirty="0"/>
          </a:p>
        </p:txBody>
      </p:sp>
      <p:pic>
        <p:nvPicPr>
          <p:cNvPr id="4" name="Picture 3"/>
          <p:cNvPicPr>
            <a:picLocks noChangeAspect="1"/>
          </p:cNvPicPr>
          <p:nvPr/>
        </p:nvPicPr>
        <p:blipFill>
          <a:blip r:embed="rId2"/>
          <a:stretch>
            <a:fillRect/>
          </a:stretch>
        </p:blipFill>
        <p:spPr>
          <a:xfrm>
            <a:off x="9233444" y="3900959"/>
            <a:ext cx="2535382" cy="2535382"/>
          </a:xfrm>
          <a:prstGeom prst="rect">
            <a:avLst/>
          </a:prstGeom>
          <a:effectLst>
            <a:softEdge rad="203200"/>
          </a:effectLst>
        </p:spPr>
      </p:pic>
    </p:spTree>
    <p:extLst>
      <p:ext uri="{BB962C8B-B14F-4D97-AF65-F5344CB8AC3E}">
        <p14:creationId xmlns:p14="http://schemas.microsoft.com/office/powerpoint/2010/main" val="208007933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689" y="1784445"/>
            <a:ext cx="4572000" cy="4572000"/>
          </a:xfrm>
          <a:prstGeom prst="rect">
            <a:avLst/>
          </a:prstGeom>
        </p:spPr>
      </p:pic>
      <p:sp>
        <p:nvSpPr>
          <p:cNvPr id="5" name="Title 4"/>
          <p:cNvSpPr>
            <a:spLocks noGrp="1"/>
          </p:cNvSpPr>
          <p:nvPr>
            <p:ph type="title"/>
          </p:nvPr>
        </p:nvSpPr>
        <p:spPr/>
        <p:txBody>
          <a:bodyPr/>
          <a:lstStyle/>
          <a:p>
            <a:r>
              <a:rPr lang="en-GB" b="1" dirty="0" smtClean="0">
                <a:solidFill>
                  <a:schemeClr val="accent1"/>
                </a:solidFill>
              </a:rPr>
              <a:t>Questions </a:t>
            </a:r>
            <a:endParaRPr lang="en-GB" b="1" dirty="0">
              <a:solidFill>
                <a:schemeClr val="accent1"/>
              </a:solidFill>
            </a:endParaRPr>
          </a:p>
        </p:txBody>
      </p:sp>
    </p:spTree>
    <p:extLst>
      <p:ext uri="{BB962C8B-B14F-4D97-AF65-F5344CB8AC3E}">
        <p14:creationId xmlns:p14="http://schemas.microsoft.com/office/powerpoint/2010/main" val="336576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Research Question</a:t>
            </a:r>
            <a:endParaRPr lang="en-GB" b="1" dirty="0">
              <a:solidFill>
                <a:schemeClr val="accent1"/>
              </a:solidFill>
              <a:latin typeface="+mn-lt"/>
            </a:endParaRPr>
          </a:p>
        </p:txBody>
      </p:sp>
      <p:sp>
        <p:nvSpPr>
          <p:cNvPr id="3" name="Content Placeholder 2"/>
          <p:cNvSpPr>
            <a:spLocks noGrp="1"/>
          </p:cNvSpPr>
          <p:nvPr>
            <p:ph idx="1"/>
          </p:nvPr>
        </p:nvSpPr>
        <p:spPr/>
        <p:txBody>
          <a:bodyPr/>
          <a:lstStyle/>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AMHPs participants </a:t>
            </a:r>
            <a:r>
              <a:rPr lang="en-GB" dirty="0">
                <a:latin typeface="Tahoma" panose="020B0604030504040204" pitchFamily="34" charset="0"/>
                <a:ea typeface="Tahoma" panose="020B0604030504040204" pitchFamily="34" charset="0"/>
                <a:cs typeface="Tahoma" panose="020B0604030504040204" pitchFamily="34" charset="0"/>
              </a:rPr>
              <a:t>were </a:t>
            </a:r>
            <a:r>
              <a:rPr lang="en-GB" dirty="0" smtClean="0">
                <a:latin typeface="Tahoma" panose="020B0604030504040204" pitchFamily="34" charset="0"/>
                <a:ea typeface="Tahoma" panose="020B0604030504040204" pitchFamily="34" charset="0"/>
                <a:cs typeface="Tahoma" panose="020B0604030504040204" pitchFamily="34" charset="0"/>
              </a:rPr>
              <a:t>asked:</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Font typeface="Courier New" panose="02070309020205020404" pitchFamily="49" charset="0"/>
              <a:buChar char="o"/>
            </a:pP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to recall and discuss a referral where they considered </a:t>
            </a:r>
            <a:r>
              <a:rPr lang="en-GB" dirty="0" smtClean="0">
                <a:latin typeface="Tahoma" panose="020B0604030504040204" pitchFamily="34" charset="0"/>
                <a:ea typeface="Tahoma" panose="020B0604030504040204" pitchFamily="34" charset="0"/>
                <a:cs typeface="Tahoma" panose="020B0604030504040204" pitchFamily="34" charset="0"/>
              </a:rPr>
              <a:t>significant risk to be present?</a:t>
            </a:r>
          </a:p>
          <a:p>
            <a:pPr>
              <a:buFont typeface="Courier New" panose="02070309020205020404" pitchFamily="49" charset="0"/>
              <a:buChar char="o"/>
            </a:pPr>
            <a:r>
              <a:rPr lang="en-GB" dirty="0" smtClean="0">
                <a:latin typeface="Tahoma" panose="020B0604030504040204" pitchFamily="34" charset="0"/>
                <a:ea typeface="Tahoma" panose="020B0604030504040204" pitchFamily="34" charset="0"/>
                <a:cs typeface="Tahoma" panose="020B0604030504040204" pitchFamily="34" charset="0"/>
              </a:rPr>
              <a:t>if </a:t>
            </a:r>
            <a:r>
              <a:rPr lang="en-GB" dirty="0">
                <a:latin typeface="Tahoma" panose="020B0604030504040204" pitchFamily="34" charset="0"/>
                <a:ea typeface="Tahoma" panose="020B0604030504040204" pitchFamily="34" charset="0"/>
                <a:cs typeface="Tahoma" panose="020B0604030504040204" pitchFamily="34" charset="0"/>
              </a:rPr>
              <a:t>during their practice as an ASW and/or AMHP, they had ever felt afraid or </a:t>
            </a:r>
            <a:r>
              <a:rPr lang="en-GB" dirty="0" smtClean="0">
                <a:latin typeface="Tahoma" panose="020B0604030504040204" pitchFamily="34" charset="0"/>
                <a:ea typeface="Tahoma" panose="020B0604030504040204" pitchFamily="34" charset="0"/>
                <a:cs typeface="Tahoma" panose="020B0604030504040204" pitchFamily="34" charset="0"/>
              </a:rPr>
              <a:t>unsafe.</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870" y="4261442"/>
            <a:ext cx="4286250" cy="2238375"/>
          </a:xfrm>
          <a:prstGeom prst="rect">
            <a:avLst/>
          </a:prstGeom>
        </p:spPr>
      </p:pic>
    </p:spTree>
    <p:extLst>
      <p:ext uri="{BB962C8B-B14F-4D97-AF65-F5344CB8AC3E}">
        <p14:creationId xmlns:p14="http://schemas.microsoft.com/office/powerpoint/2010/main" val="2930552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rPr>
              <a:t>Initial Emerging Themes</a:t>
            </a:r>
            <a:endParaRPr lang="en-GB" b="1" dirty="0">
              <a:solidFill>
                <a:schemeClr val="accent1"/>
              </a:solidFill>
              <a:latin typeface="+mn-lt"/>
            </a:endParaRPr>
          </a:p>
        </p:txBody>
      </p:sp>
      <p:sp>
        <p:nvSpPr>
          <p:cNvPr id="3" name="Content Placeholder 2"/>
          <p:cNvSpPr>
            <a:spLocks noGrp="1"/>
          </p:cNvSpPr>
          <p:nvPr>
            <p:ph idx="1"/>
          </p:nvPr>
        </p:nvSpPr>
        <p:spPr/>
        <p:txBody>
          <a:bodyPr>
            <a:norm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Challenges with:</a:t>
            </a:r>
          </a:p>
          <a:p>
            <a:pPr lvl="1">
              <a:buFont typeface="Courier New" panose="02070309020205020404" pitchFamily="49" charset="0"/>
              <a:buChar char="o"/>
            </a:pPr>
            <a:r>
              <a:rPr lang="en-GB" sz="2800" dirty="0">
                <a:latin typeface="Tahoma" panose="020B0604030504040204" pitchFamily="34" charset="0"/>
                <a:ea typeface="Tahoma" panose="020B0604030504040204" pitchFamily="34" charset="0"/>
                <a:cs typeface="Tahoma" panose="020B0604030504040204" pitchFamily="34" charset="0"/>
              </a:rPr>
              <a:t>Upholding the principles of </a:t>
            </a:r>
            <a:r>
              <a:rPr lang="en-GB" sz="2800" dirty="0" smtClean="0">
                <a:latin typeface="Tahoma" panose="020B0604030504040204" pitchFamily="34" charset="0"/>
                <a:ea typeface="Tahoma" panose="020B0604030504040204" pitchFamily="34" charset="0"/>
                <a:cs typeface="Tahoma" panose="020B0604030504040204" pitchFamily="34" charset="0"/>
              </a:rPr>
              <a:t>the Mental </a:t>
            </a:r>
            <a:r>
              <a:rPr lang="en-GB" sz="2800" dirty="0">
                <a:latin typeface="Tahoma" panose="020B0604030504040204" pitchFamily="34" charset="0"/>
                <a:ea typeface="Tahoma" panose="020B0604030504040204" pitchFamily="34" charset="0"/>
                <a:cs typeface="Tahoma" panose="020B0604030504040204" pitchFamily="34" charset="0"/>
              </a:rPr>
              <a:t>Health </a:t>
            </a:r>
            <a:r>
              <a:rPr lang="en-GB" sz="2800" dirty="0" smtClean="0">
                <a:latin typeface="Tahoma" panose="020B0604030504040204" pitchFamily="34" charset="0"/>
                <a:ea typeface="Tahoma" panose="020B0604030504040204" pitchFamily="34" charset="0"/>
                <a:cs typeface="Tahoma" panose="020B0604030504040204" pitchFamily="34" charset="0"/>
              </a:rPr>
              <a:t>Act;</a:t>
            </a:r>
            <a:endParaRPr lang="en-GB" sz="2800" dirty="0">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r>
              <a:rPr lang="en-GB" sz="2800" dirty="0" smtClean="0">
                <a:latin typeface="Tahoma" panose="020B0604030504040204" pitchFamily="34" charset="0"/>
                <a:ea typeface="Tahoma" panose="020B0604030504040204" pitchFamily="34" charset="0"/>
                <a:cs typeface="Tahoma" panose="020B0604030504040204" pitchFamily="34" charset="0"/>
              </a:rPr>
              <a:t>Containment;</a:t>
            </a:r>
          </a:p>
          <a:p>
            <a:pPr lvl="1">
              <a:buFont typeface="Courier New" panose="02070309020205020404" pitchFamily="49" charset="0"/>
              <a:buChar char="o"/>
            </a:pPr>
            <a:r>
              <a:rPr lang="en-GB" sz="2800" dirty="0" smtClean="0">
                <a:latin typeface="Tahoma" panose="020B0604030504040204" pitchFamily="34" charset="0"/>
                <a:ea typeface="Tahoma" panose="020B0604030504040204" pitchFamily="34" charset="0"/>
                <a:cs typeface="Tahoma" panose="020B0604030504040204" pitchFamily="34" charset="0"/>
              </a:rPr>
              <a:t>Appropriate resourcing.</a:t>
            </a:r>
          </a:p>
          <a:p>
            <a:pPr lvl="1">
              <a:buFont typeface="Courier New" panose="02070309020205020404" pitchFamily="49" charset="0"/>
              <a:buChar char="o"/>
            </a:pPr>
            <a:r>
              <a:rPr lang="en-GB" sz="2800" dirty="0" smtClean="0">
                <a:latin typeface="Tahoma" panose="020B0604030504040204" pitchFamily="34" charset="0"/>
                <a:ea typeface="Tahoma" panose="020B0604030504040204" pitchFamily="34" charset="0"/>
                <a:cs typeface="Tahoma" panose="020B0604030504040204" pitchFamily="34" charset="0"/>
              </a:rPr>
              <a:t>Impact of fear on decision making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376" y="3057099"/>
            <a:ext cx="3889222" cy="3485760"/>
          </a:xfrm>
          <a:prstGeom prst="rect">
            <a:avLst/>
          </a:prstGeom>
        </p:spPr>
      </p:pic>
    </p:spTree>
    <p:extLst>
      <p:ext uri="{BB962C8B-B14F-4D97-AF65-F5344CB8AC3E}">
        <p14:creationId xmlns:p14="http://schemas.microsoft.com/office/powerpoint/2010/main" val="186180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39842"/>
            <a:ext cx="11286698" cy="1325563"/>
          </a:xfrm>
        </p:spPr>
        <p:txBody>
          <a:bodyPr>
            <a:normAutofit/>
          </a:bodyPr>
          <a:lstStyle/>
          <a:p>
            <a:r>
              <a:rPr lang="en-GB" sz="3200" b="1" dirty="0" smtClean="0">
                <a:solidFill>
                  <a:schemeClr val="accent1"/>
                </a:solidFill>
                <a:latin typeface="+mn-lt"/>
              </a:rPr>
              <a:t>Guiding Principles of the Mental Health Act 1983 (2007) England</a:t>
            </a:r>
            <a:endParaRPr lang="en-GB" sz="3200" b="1" dirty="0">
              <a:solidFill>
                <a:schemeClr val="accent1"/>
              </a:solidFill>
              <a:latin typeface="+mn-lt"/>
            </a:endParaRPr>
          </a:p>
        </p:txBody>
      </p:sp>
      <p:sp>
        <p:nvSpPr>
          <p:cNvPr id="3" name="Content Placeholder 2"/>
          <p:cNvSpPr>
            <a:spLocks noGrp="1"/>
          </p:cNvSpPr>
          <p:nvPr>
            <p:ph idx="1"/>
          </p:nvPr>
        </p:nvSpPr>
        <p:spPr>
          <a:xfrm>
            <a:off x="368490" y="911224"/>
            <a:ext cx="11286698" cy="4834482"/>
          </a:xfrm>
        </p:spPr>
        <p:txBody>
          <a:bodyPr>
            <a:noAutofit/>
          </a:bodyPr>
          <a:lstStyle/>
          <a:p>
            <a:pPr marL="0" indent="0">
              <a:lnSpc>
                <a:spcPct val="100000"/>
              </a:lnSpc>
              <a:buNone/>
            </a:pPr>
            <a:r>
              <a:rPr lang="en-GB" sz="1900" b="1" dirty="0">
                <a:solidFill>
                  <a:schemeClr val="accent1"/>
                </a:solidFill>
                <a:latin typeface="Tahoma" panose="020B0604030504040204" pitchFamily="34" charset="0"/>
                <a:ea typeface="Tahoma" panose="020B0604030504040204" pitchFamily="34" charset="0"/>
                <a:cs typeface="Tahoma" panose="020B0604030504040204" pitchFamily="34" charset="0"/>
              </a:rPr>
              <a:t>Least restrictive option and maximising independence </a:t>
            </a:r>
            <a:r>
              <a:rPr lang="en-GB" sz="1900" dirty="0">
                <a:latin typeface="Tahoma" panose="020B0604030504040204" pitchFamily="34" charset="0"/>
                <a:ea typeface="Tahoma" panose="020B0604030504040204" pitchFamily="34" charset="0"/>
                <a:cs typeface="Tahoma" panose="020B0604030504040204" pitchFamily="34" charset="0"/>
              </a:rPr>
              <a:t>Where it is possible to treat a patient safely and lawfully without detaining them under the Act, the patient should not be detained. Wherever possible a patient’s independence should be encouraged and supported with a focus on promoting recovery wherever possible. </a:t>
            </a:r>
            <a:endParaRPr lang="en-GB" sz="19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GB" sz="19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Empowerment </a:t>
            </a:r>
            <a:r>
              <a:rPr lang="en-GB" sz="1900" b="1" dirty="0">
                <a:solidFill>
                  <a:schemeClr val="accent1"/>
                </a:solidFill>
                <a:latin typeface="Tahoma" panose="020B0604030504040204" pitchFamily="34" charset="0"/>
                <a:ea typeface="Tahoma" panose="020B0604030504040204" pitchFamily="34" charset="0"/>
                <a:cs typeface="Tahoma" panose="020B0604030504040204" pitchFamily="34" charset="0"/>
              </a:rPr>
              <a:t>and involvement </a:t>
            </a:r>
            <a:r>
              <a:rPr lang="en-GB" sz="1900" dirty="0">
                <a:latin typeface="Tahoma" panose="020B0604030504040204" pitchFamily="34" charset="0"/>
                <a:ea typeface="Tahoma" panose="020B0604030504040204" pitchFamily="34" charset="0"/>
                <a:cs typeface="Tahoma" panose="020B0604030504040204" pitchFamily="34" charset="0"/>
              </a:rPr>
              <a:t>Patients should be fully involved in decisions about care, support and treatment. The views of families, carers and others, if appropriate, should be fully considered when taking decisions. Where decisions are taken which are contradictory to views expressed, professionals should explain the reasons for this. </a:t>
            </a:r>
            <a:endParaRPr lang="en-GB" sz="19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GB" sz="19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Respect </a:t>
            </a:r>
            <a:r>
              <a:rPr lang="en-GB" sz="1900" b="1" dirty="0">
                <a:solidFill>
                  <a:schemeClr val="accent1"/>
                </a:solidFill>
                <a:latin typeface="Tahoma" panose="020B0604030504040204" pitchFamily="34" charset="0"/>
                <a:ea typeface="Tahoma" panose="020B0604030504040204" pitchFamily="34" charset="0"/>
                <a:cs typeface="Tahoma" panose="020B0604030504040204" pitchFamily="34" charset="0"/>
              </a:rPr>
              <a:t>and dignity </a:t>
            </a:r>
            <a:r>
              <a:rPr lang="en-GB" sz="1900" dirty="0">
                <a:latin typeface="Tahoma" panose="020B0604030504040204" pitchFamily="34" charset="0"/>
                <a:ea typeface="Tahoma" panose="020B0604030504040204" pitchFamily="34" charset="0"/>
                <a:cs typeface="Tahoma" panose="020B0604030504040204" pitchFamily="34" charset="0"/>
              </a:rPr>
              <a:t>Patients, their families and carers should be treated with respect and dignity and listened to by professionals. </a:t>
            </a:r>
            <a:endParaRPr lang="en-GB" sz="19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GB" sz="19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Purpose </a:t>
            </a:r>
            <a:r>
              <a:rPr lang="en-GB" sz="1900" b="1" dirty="0">
                <a:solidFill>
                  <a:schemeClr val="accent1"/>
                </a:solidFill>
                <a:latin typeface="Tahoma" panose="020B0604030504040204" pitchFamily="34" charset="0"/>
                <a:ea typeface="Tahoma" panose="020B0604030504040204" pitchFamily="34" charset="0"/>
                <a:cs typeface="Tahoma" panose="020B0604030504040204" pitchFamily="34" charset="0"/>
              </a:rPr>
              <a:t>and effectiveness </a:t>
            </a:r>
            <a:r>
              <a:rPr lang="en-GB" sz="1900" dirty="0">
                <a:latin typeface="Tahoma" panose="020B0604030504040204" pitchFamily="34" charset="0"/>
                <a:ea typeface="Tahoma" panose="020B0604030504040204" pitchFamily="34" charset="0"/>
                <a:cs typeface="Tahoma" panose="020B0604030504040204" pitchFamily="34" charset="0"/>
              </a:rPr>
              <a:t>Decisions about care and treatment should be appropriate to the patient, with clear therapeutic aims, promote recovery and should be performed to current national guidelines and/or current, available best practice guidelines</a:t>
            </a:r>
            <a:r>
              <a:rPr lang="en-GB" sz="1900" dirty="0" smtClean="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GB" sz="19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Efficiency </a:t>
            </a:r>
            <a:r>
              <a:rPr lang="en-GB" sz="1900" b="1" dirty="0">
                <a:solidFill>
                  <a:schemeClr val="accent1"/>
                </a:solidFill>
                <a:latin typeface="Tahoma" panose="020B0604030504040204" pitchFamily="34" charset="0"/>
                <a:ea typeface="Tahoma" panose="020B0604030504040204" pitchFamily="34" charset="0"/>
                <a:cs typeface="Tahoma" panose="020B0604030504040204" pitchFamily="34" charset="0"/>
              </a:rPr>
              <a:t>and equity Providers</a:t>
            </a:r>
            <a:r>
              <a:rPr lang="en-GB" sz="1900" dirty="0">
                <a:latin typeface="Tahoma" panose="020B0604030504040204" pitchFamily="34" charset="0"/>
                <a:ea typeface="Tahoma" panose="020B0604030504040204" pitchFamily="34" charset="0"/>
                <a:cs typeface="Tahoma" panose="020B0604030504040204" pitchFamily="34" charset="0"/>
              </a:rPr>
              <a:t>, commissioners and other relevant organisations should work together to ensure that the quality of commissioning and provision of mental healthcare services are of high quality and are given equal priority to physical health and social care services. All relevant services should work together to facilitate timely, safe and supportive discharge from detention.</a:t>
            </a:r>
          </a:p>
        </p:txBody>
      </p:sp>
    </p:spTree>
    <p:extLst>
      <p:ext uri="{BB962C8B-B14F-4D97-AF65-F5344CB8AC3E}">
        <p14:creationId xmlns:p14="http://schemas.microsoft.com/office/powerpoint/2010/main" val="1839941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mn-lt"/>
                <a:ea typeface="Tahoma" panose="020B0604030504040204" pitchFamily="34" charset="0"/>
                <a:cs typeface="Tahoma" panose="020B0604030504040204" pitchFamily="34" charset="0"/>
              </a:rPr>
              <a:t>AMHP - Dirty Work</a:t>
            </a:r>
            <a:endParaRPr lang="en-GB" b="1" dirty="0">
              <a:solidFill>
                <a:schemeClr val="accent1"/>
              </a:solidFill>
              <a:latin typeface="+mn-lt"/>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GB" sz="4000" dirty="0" smtClean="0"/>
              <a:t>“…far from being simply designated by the social workers as </a:t>
            </a:r>
            <a:r>
              <a:rPr lang="en-GB" sz="4000" dirty="0"/>
              <a:t>‘dirty</a:t>
            </a:r>
            <a:r>
              <a:rPr lang="en-GB" sz="4000" dirty="0" smtClean="0"/>
              <a:t>’ or ‘shit’ work, AMHP work was portrayed as high-status work, requiring </a:t>
            </a:r>
            <a:r>
              <a:rPr lang="en-GB" sz="4000" dirty="0"/>
              <a:t>advanced skills, and the ability to </a:t>
            </a:r>
            <a:r>
              <a:rPr lang="en-GB" sz="4000" b="1" dirty="0">
                <a:solidFill>
                  <a:schemeClr val="accent1"/>
                </a:solidFill>
              </a:rPr>
              <a:t>manage very complex </a:t>
            </a:r>
            <a:r>
              <a:rPr lang="en-GB" sz="4000" b="1" dirty="0" smtClean="0">
                <a:solidFill>
                  <a:schemeClr val="accent1"/>
                </a:solidFill>
              </a:rPr>
              <a:t>situations</a:t>
            </a:r>
            <a:r>
              <a:rPr lang="en-GB" sz="4000" dirty="0" smtClean="0"/>
              <a:t>”</a:t>
            </a:r>
          </a:p>
          <a:p>
            <a:pPr marL="0" indent="0" algn="just">
              <a:buNone/>
            </a:pPr>
            <a:endParaRPr lang="en-GB" sz="4000" dirty="0"/>
          </a:p>
          <a:p>
            <a:pPr marL="0" indent="0" algn="just">
              <a:buNone/>
            </a:pPr>
            <a:r>
              <a:rPr lang="en-GB" sz="2400" i="1" dirty="0">
                <a:latin typeface="Tahoma" panose="020B0604030504040204" pitchFamily="34" charset="0"/>
                <a:ea typeface="Tahoma" panose="020B0604030504040204" pitchFamily="34" charset="0"/>
                <a:cs typeface="Tahoma" panose="020B0604030504040204" pitchFamily="34" charset="0"/>
              </a:rPr>
              <a:t>Lisa Morriss, AMHP Work: Dirty or Prestigious? Dirty Work Designations and the Approved Mental Health Professional, The British Journal of Social Work, Volume 46, Issue 3, April 2016, Pages 703–718, </a:t>
            </a:r>
          </a:p>
        </p:txBody>
      </p:sp>
    </p:spTree>
    <p:extLst>
      <p:ext uri="{BB962C8B-B14F-4D97-AF65-F5344CB8AC3E}">
        <p14:creationId xmlns:p14="http://schemas.microsoft.com/office/powerpoint/2010/main" val="2566795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latin typeface="+mn-lt"/>
              </a:rPr>
              <a:t>MHA assessment as an AMHP can involve stress and fear</a:t>
            </a:r>
          </a:p>
        </p:txBody>
      </p:sp>
      <p:sp>
        <p:nvSpPr>
          <p:cNvPr id="3" name="Content Placeholder 2"/>
          <p:cNvSpPr>
            <a:spLocks noGrp="1"/>
          </p:cNvSpPr>
          <p:nvPr>
            <p:ph idx="1"/>
          </p:nvPr>
        </p:nvSpPr>
        <p:spPr/>
        <p:txBody>
          <a:bodyPr/>
          <a:lstStyle/>
          <a:p>
            <a:pPr marL="0" indent="0" algn="just">
              <a:buNone/>
            </a:pPr>
            <a:r>
              <a:rPr lang="en-GB" dirty="0" smtClean="0">
                <a:latin typeface="Tahoma" panose="020B0604030504040204" pitchFamily="34" charset="0"/>
                <a:ea typeface="Tahoma" panose="020B0604030504040204" pitchFamily="34" charset="0"/>
                <a:cs typeface="Tahoma" panose="020B0604030504040204" pitchFamily="34" charset="0"/>
              </a:rPr>
              <a:t>Studies have highlighted that there is evidence to suggest that the experience of undertaking a MHA assessment as an AMHP can involve stress and fear. (Bowers, Clark and Callaghan 2003, Gregor 2010, Hudson and Webber 2012). </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GB" dirty="0" smtClean="0">
                <a:latin typeface="Tahoma" panose="020B0604030504040204" pitchFamily="34" charset="0"/>
                <a:ea typeface="Tahoma" panose="020B0604030504040204" pitchFamily="34" charset="0"/>
                <a:cs typeface="Tahoma" panose="020B0604030504040204" pitchFamily="34" charset="0"/>
              </a:rPr>
              <a:t>It would appear that there needs to be a greater acknowledgement of the impact of fear on the AMHP role, and new strategies developed to support AMHPs undertaking MHA assessments.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442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accent1"/>
                </a:solidFill>
              </a:rPr>
              <a:t>Findings - Feeling fear  </a:t>
            </a:r>
            <a:endParaRPr lang="en-GB" b="1" dirty="0">
              <a:solidFill>
                <a:schemeClr val="accent1"/>
              </a:solidFill>
            </a:endParaRPr>
          </a:p>
        </p:txBody>
      </p:sp>
      <p:sp>
        <p:nvSpPr>
          <p:cNvPr id="5" name="Text Placeholder 4"/>
          <p:cNvSpPr>
            <a:spLocks noGrp="1"/>
          </p:cNvSpPr>
          <p:nvPr>
            <p:ph type="body" idx="1"/>
          </p:nvPr>
        </p:nvSpPr>
        <p:spPr/>
        <p:txBody>
          <a:bodyPr/>
          <a:lstStyle/>
          <a:p>
            <a:r>
              <a:rPr lang="en-GB" dirty="0"/>
              <a:t>Mitigation of Risk</a:t>
            </a:r>
          </a:p>
          <a:p>
            <a:endParaRPr lang="en-GB" dirty="0"/>
          </a:p>
        </p:txBody>
      </p:sp>
    </p:spTree>
    <p:extLst>
      <p:ext uri="{BB962C8B-B14F-4D97-AF65-F5344CB8AC3E}">
        <p14:creationId xmlns:p14="http://schemas.microsoft.com/office/powerpoint/2010/main" val="81694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6879</TotalTime>
  <Words>2506</Words>
  <Application>Microsoft Office PowerPoint</Application>
  <PresentationFormat>Widescreen</PresentationFormat>
  <Paragraphs>111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Georgia</vt:lpstr>
      <vt:lpstr>Tahoma</vt:lpstr>
      <vt:lpstr>Office Theme</vt:lpstr>
      <vt:lpstr>Mitigation of risk; Approved Mental Health Professionals Under the Mental Health Act  (England &amp; Wales, UK)</vt:lpstr>
      <vt:lpstr>Introduction</vt:lpstr>
      <vt:lpstr>PowerPoint Presentation</vt:lpstr>
      <vt:lpstr>Research Question</vt:lpstr>
      <vt:lpstr>Initial Emerging Themes</vt:lpstr>
      <vt:lpstr>Guiding Principles of the Mental Health Act 1983 (2007) England</vt:lpstr>
      <vt:lpstr>AMHP - Dirty Work</vt:lpstr>
      <vt:lpstr>MHA assessment as an AMHP can involve stress and fear</vt:lpstr>
      <vt:lpstr>Findings - Feeling fear  </vt:lpstr>
      <vt:lpstr>Seventeen participants (8 N-AMHP 9 SW-AMHP) reported that they had felt afraid or unsafe</vt:lpstr>
      <vt:lpstr>PowerPoint Presentation</vt:lpstr>
      <vt:lpstr>PowerPoint Presentation</vt:lpstr>
      <vt:lpstr>PowerPoint Presentation</vt:lpstr>
      <vt:lpstr>PowerPoint Presentation</vt:lpstr>
      <vt:lpstr>PowerPoint Presentation</vt:lpstr>
      <vt:lpstr>Findings – managing risk. </vt:lpstr>
      <vt:lpstr>Risks to patients own health and safety</vt:lpstr>
      <vt:lpstr>Risks to others </vt:lpstr>
      <vt:lpstr>Risk to self &amp; others </vt:lpstr>
      <vt:lpstr>Risk History</vt:lpstr>
      <vt:lpstr>Managing exaggerated risk</vt:lpstr>
      <vt:lpstr>Managing unanticipated risk</vt:lpstr>
      <vt:lpstr>Managing risk from others </vt:lpstr>
      <vt:lpstr>Managing assessments increasing risk</vt:lpstr>
      <vt:lpstr>Risk Environments </vt:lpstr>
      <vt:lpstr>Conclusions</vt:lpstr>
      <vt:lpstr>Articulation of Risk</vt:lpstr>
      <vt:lpstr>Conclusions </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Dixon</dc:creator>
  <cp:lastModifiedBy>Kevin Stone</cp:lastModifiedBy>
  <cp:revision>149</cp:revision>
  <cp:lastPrinted>2019-05-13T12:25:24Z</cp:lastPrinted>
  <dcterms:created xsi:type="dcterms:W3CDTF">2018-07-09T14:30:03Z</dcterms:created>
  <dcterms:modified xsi:type="dcterms:W3CDTF">2019-07-22T13:55:38Z</dcterms:modified>
</cp:coreProperties>
</file>