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2"/>
  </p:sldMasterIdLst>
  <p:notesMasterIdLst>
    <p:notesMasterId r:id="rId21"/>
  </p:notesMasterIdLst>
  <p:sldIdLst>
    <p:sldId id="256" r:id="rId3"/>
    <p:sldId id="257" r:id="rId4"/>
    <p:sldId id="258" r:id="rId5"/>
    <p:sldId id="259" r:id="rId6"/>
    <p:sldId id="263" r:id="rId7"/>
    <p:sldId id="262" r:id="rId8"/>
    <p:sldId id="264" r:id="rId9"/>
    <p:sldId id="271" r:id="rId10"/>
    <p:sldId id="272" r:id="rId11"/>
    <p:sldId id="274" r:id="rId12"/>
    <p:sldId id="265" r:id="rId13"/>
    <p:sldId id="266" r:id="rId14"/>
    <p:sldId id="267" r:id="rId15"/>
    <p:sldId id="268" r:id="rId16"/>
    <p:sldId id="269" r:id="rId17"/>
    <p:sldId id="270" r:id="rId18"/>
    <p:sldId id="273" r:id="rId19"/>
    <p:sldId id="260" r:id="rId20"/>
  </p:sldIdLst>
  <p:sldSz cx="9144000" cy="6858000" type="screen4x3"/>
  <p:notesSz cx="9144000" cy="68580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427">
          <p15:clr>
            <a:srgbClr val="A4A3A4"/>
          </p15:clr>
        </p15:guide>
        <p15:guide id="3" orient="horz" pos="983">
          <p15:clr>
            <a:srgbClr val="A4A3A4"/>
          </p15:clr>
        </p15:guide>
        <p15:guide id="4" orient="horz" pos="3838">
          <p15:clr>
            <a:srgbClr val="A4A3A4"/>
          </p15:clr>
        </p15:guide>
        <p15:guide id="5" pos="2880">
          <p15:clr>
            <a:srgbClr val="A4A3A4"/>
          </p15:clr>
        </p15:guide>
        <p15:guide id="6" pos="562">
          <p15:clr>
            <a:srgbClr val="A4A3A4"/>
          </p15:clr>
        </p15:guide>
        <p15:guide id="7" pos="5103">
          <p15:clr>
            <a:srgbClr val="A4A3A4"/>
          </p15:clr>
        </p15:guide>
        <p15:guide id="8" pos="2562">
          <p15:clr>
            <a:srgbClr val="A4A3A4"/>
          </p15:clr>
        </p15:guide>
        <p15:guide id="9" pos="26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A9DAC"/>
    <a:srgbClr val="16818D"/>
    <a:srgbClr val="598752"/>
    <a:srgbClr val="6DA463"/>
    <a:srgbClr val="A65C45"/>
    <a:srgbClr val="CC7054"/>
    <a:srgbClr val="FFFFFF"/>
    <a:srgbClr val="D6A700"/>
    <a:srgbClr val="958CB2"/>
    <a:srgbClr val="7FB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023"/>
    <p:restoredTop sz="94674"/>
  </p:normalViewPr>
  <p:slideViewPr>
    <p:cSldViewPr showGuides="1">
      <p:cViewPr varScale="1">
        <p:scale>
          <a:sx n="73" d="100"/>
          <a:sy n="73" d="100"/>
        </p:scale>
        <p:origin x="528" y="72"/>
      </p:cViewPr>
      <p:guideLst>
        <p:guide orient="horz" pos="2160"/>
        <p:guide orient="horz" pos="427"/>
        <p:guide orient="horz" pos="983"/>
        <p:guide orient="horz" pos="3838"/>
        <p:guide pos="2880"/>
        <p:guide pos="562"/>
        <p:guide pos="5103"/>
        <p:guide pos="2562"/>
        <p:guide pos="26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337DA5-D9D6-466E-AA71-501E66407FAA}"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E3997F70-EFBD-4680-BDB3-DC625CF4BD0D}">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000" dirty="0" smtClean="0"/>
            <a:t>Concrete Experience (doing/having</a:t>
          </a:r>
        </a:p>
        <a:p>
          <a:pPr algn="ctr" defTabSz="355600">
            <a:lnSpc>
              <a:spcPct val="90000"/>
            </a:lnSpc>
            <a:spcBef>
              <a:spcPct val="0"/>
            </a:spcBef>
            <a:spcAft>
              <a:spcPct val="35000"/>
            </a:spcAft>
          </a:pPr>
          <a:r>
            <a:rPr lang="en-GB" sz="1000" dirty="0" smtClean="0"/>
            <a:t> an experience)</a:t>
          </a:r>
          <a:endParaRPr lang="en-GB" sz="1000" dirty="0"/>
        </a:p>
      </dgm:t>
    </dgm:pt>
    <dgm:pt modelId="{940FD7BC-2CB9-4815-9DA8-D47EE0593DD0}" type="parTrans" cxnId="{A4193147-FC08-4A8B-A6E2-601041501D2A}">
      <dgm:prSet/>
      <dgm:spPr/>
      <dgm:t>
        <a:bodyPr/>
        <a:lstStyle/>
        <a:p>
          <a:pPr algn="ctr"/>
          <a:endParaRPr lang="en-GB"/>
        </a:p>
      </dgm:t>
    </dgm:pt>
    <dgm:pt modelId="{DD433E09-F9E9-4EF9-89ED-C36B948D679F}" type="sibTrans" cxnId="{A4193147-FC08-4A8B-A6E2-601041501D2A}">
      <dgm:prSet/>
      <dgm:spPr/>
      <dgm:t>
        <a:bodyPr/>
        <a:lstStyle/>
        <a:p>
          <a:pPr algn="ctr"/>
          <a:endParaRPr lang="en-GB" dirty="0"/>
        </a:p>
      </dgm:t>
    </dgm:pt>
    <dgm:pt modelId="{1767CEC3-BF2C-44F1-95DE-220B5C1335C0}">
      <dgm:prSet phldrT="[Text]" custT="1"/>
      <dgm:spPr/>
      <dgm:t>
        <a:bodyPr/>
        <a:lstStyle/>
        <a:p>
          <a:pPr algn="ctr"/>
          <a:r>
            <a:rPr lang="en-GB" sz="900" dirty="0" smtClean="0"/>
            <a:t>Reflective Observation (reviewing/reflecting on the experience</a:t>
          </a:r>
          <a:r>
            <a:rPr lang="en-GB" sz="1050" dirty="0" smtClean="0"/>
            <a:t>)</a:t>
          </a:r>
          <a:endParaRPr lang="en-GB" sz="1050" dirty="0"/>
        </a:p>
      </dgm:t>
    </dgm:pt>
    <dgm:pt modelId="{6A6782C9-E416-4230-BE47-76E619FE9E22}" type="parTrans" cxnId="{FAF75A87-AD2D-4898-BC66-89ECBBEF3B45}">
      <dgm:prSet/>
      <dgm:spPr/>
      <dgm:t>
        <a:bodyPr/>
        <a:lstStyle/>
        <a:p>
          <a:pPr algn="ctr"/>
          <a:endParaRPr lang="en-GB"/>
        </a:p>
      </dgm:t>
    </dgm:pt>
    <dgm:pt modelId="{55D4B445-C4AD-413F-B8CA-7215B0D54CC7}" type="sibTrans" cxnId="{FAF75A87-AD2D-4898-BC66-89ECBBEF3B45}">
      <dgm:prSet/>
      <dgm:spPr/>
      <dgm:t>
        <a:bodyPr/>
        <a:lstStyle/>
        <a:p>
          <a:pPr algn="ctr"/>
          <a:endParaRPr lang="en-GB" dirty="0"/>
        </a:p>
      </dgm:t>
    </dgm:pt>
    <dgm:pt modelId="{998859EF-3CC1-4974-80BC-72735F74FCED}">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GB" sz="500" dirty="0" smtClean="0"/>
        </a:p>
        <a:p>
          <a:pPr algn="ctr" defTabSz="222250">
            <a:lnSpc>
              <a:spcPct val="90000"/>
            </a:lnSpc>
            <a:spcBef>
              <a:spcPct val="0"/>
            </a:spcBef>
            <a:spcAft>
              <a:spcPct val="35000"/>
            </a:spcAft>
          </a:pPr>
          <a:r>
            <a:rPr lang="en-GB" sz="1000" dirty="0" smtClean="0"/>
            <a:t>Abstract Conceptualisation (concluding/ learning from experience)</a:t>
          </a:r>
          <a:endParaRPr lang="en-GB" sz="1000" dirty="0"/>
        </a:p>
      </dgm:t>
    </dgm:pt>
    <dgm:pt modelId="{102478BF-D68B-4B28-81D9-BEAA23CD83E9}" type="parTrans" cxnId="{630F257D-FC6F-426A-9BB7-75462B385BAD}">
      <dgm:prSet/>
      <dgm:spPr/>
      <dgm:t>
        <a:bodyPr/>
        <a:lstStyle/>
        <a:p>
          <a:pPr algn="ctr"/>
          <a:endParaRPr lang="en-GB"/>
        </a:p>
      </dgm:t>
    </dgm:pt>
    <dgm:pt modelId="{05C03AB7-A7C4-4082-8879-4140D2D1D62F}" type="sibTrans" cxnId="{630F257D-FC6F-426A-9BB7-75462B385BAD}">
      <dgm:prSet/>
      <dgm:spPr/>
      <dgm:t>
        <a:bodyPr/>
        <a:lstStyle/>
        <a:p>
          <a:pPr algn="ctr"/>
          <a:endParaRPr lang="en-GB" dirty="0"/>
        </a:p>
      </dgm:t>
    </dgm:pt>
    <dgm:pt modelId="{D64B629A-188D-44E3-BBAF-2F8C30610DD1}">
      <dgm:prSet phldrT="[Text]"/>
      <dgm:spPr/>
      <dgm:t>
        <a:bodyPr/>
        <a:lstStyle/>
        <a:p>
          <a:pPr algn="ctr"/>
          <a:r>
            <a:rPr lang="en-GB" dirty="0" smtClean="0"/>
            <a:t>Active Experimentation (planning/trying out what you have learned)</a:t>
          </a:r>
        </a:p>
      </dgm:t>
    </dgm:pt>
    <dgm:pt modelId="{DF29AC10-AC39-44B7-BA92-3024A2E98629}" type="parTrans" cxnId="{5B1559F2-4673-4621-ACA0-EFC0AB0F4BD3}">
      <dgm:prSet/>
      <dgm:spPr/>
      <dgm:t>
        <a:bodyPr/>
        <a:lstStyle/>
        <a:p>
          <a:pPr algn="ctr"/>
          <a:endParaRPr lang="en-GB"/>
        </a:p>
      </dgm:t>
    </dgm:pt>
    <dgm:pt modelId="{C59DF601-07D2-44F3-95E2-26C94EFCC7DF}" type="sibTrans" cxnId="{5B1559F2-4673-4621-ACA0-EFC0AB0F4BD3}">
      <dgm:prSet/>
      <dgm:spPr/>
      <dgm:t>
        <a:bodyPr/>
        <a:lstStyle/>
        <a:p>
          <a:pPr algn="ctr"/>
          <a:endParaRPr lang="en-GB" dirty="0"/>
        </a:p>
      </dgm:t>
    </dgm:pt>
    <dgm:pt modelId="{7B196B6A-219C-46F8-B4A8-AE408FC4F9F3}" type="pres">
      <dgm:prSet presAssocID="{E2337DA5-D9D6-466E-AA71-501E66407FAA}" presName="cycle" presStyleCnt="0">
        <dgm:presLayoutVars>
          <dgm:dir/>
          <dgm:resizeHandles val="exact"/>
        </dgm:presLayoutVars>
      </dgm:prSet>
      <dgm:spPr/>
      <dgm:t>
        <a:bodyPr/>
        <a:lstStyle/>
        <a:p>
          <a:endParaRPr lang="en-GB"/>
        </a:p>
      </dgm:t>
    </dgm:pt>
    <dgm:pt modelId="{57CB4347-DF58-45AF-A5AD-12A04B24459F}" type="pres">
      <dgm:prSet presAssocID="{E3997F70-EFBD-4680-BDB3-DC625CF4BD0D}" presName="node" presStyleLbl="node1" presStyleIdx="0" presStyleCnt="4" custRadScaleRad="72572" custRadScaleInc="-6110">
        <dgm:presLayoutVars>
          <dgm:bulletEnabled val="1"/>
        </dgm:presLayoutVars>
      </dgm:prSet>
      <dgm:spPr/>
      <dgm:t>
        <a:bodyPr/>
        <a:lstStyle/>
        <a:p>
          <a:endParaRPr lang="en-GB"/>
        </a:p>
      </dgm:t>
    </dgm:pt>
    <dgm:pt modelId="{FC82FEC2-A69D-4304-BDCD-6649DD565D3B}" type="pres">
      <dgm:prSet presAssocID="{DD433E09-F9E9-4EF9-89ED-C36B948D679F}" presName="sibTrans" presStyleLbl="sibTrans2D1" presStyleIdx="0" presStyleCnt="4"/>
      <dgm:spPr/>
      <dgm:t>
        <a:bodyPr/>
        <a:lstStyle/>
        <a:p>
          <a:endParaRPr lang="en-GB"/>
        </a:p>
      </dgm:t>
    </dgm:pt>
    <dgm:pt modelId="{5B4E2B29-C2DA-44DB-8A5E-F02623A8ABCB}" type="pres">
      <dgm:prSet presAssocID="{DD433E09-F9E9-4EF9-89ED-C36B948D679F}" presName="connectorText" presStyleLbl="sibTrans2D1" presStyleIdx="0" presStyleCnt="4"/>
      <dgm:spPr/>
      <dgm:t>
        <a:bodyPr/>
        <a:lstStyle/>
        <a:p>
          <a:endParaRPr lang="en-GB"/>
        </a:p>
      </dgm:t>
    </dgm:pt>
    <dgm:pt modelId="{6851AE6D-4C7E-47AC-9EE9-51DC5309CB52}" type="pres">
      <dgm:prSet presAssocID="{1767CEC3-BF2C-44F1-95DE-220B5C1335C0}" presName="node" presStyleLbl="node1" presStyleIdx="1" presStyleCnt="4">
        <dgm:presLayoutVars>
          <dgm:bulletEnabled val="1"/>
        </dgm:presLayoutVars>
      </dgm:prSet>
      <dgm:spPr/>
      <dgm:t>
        <a:bodyPr/>
        <a:lstStyle/>
        <a:p>
          <a:endParaRPr lang="en-GB"/>
        </a:p>
      </dgm:t>
    </dgm:pt>
    <dgm:pt modelId="{B21EA8B2-14EC-4A9D-9366-ECB216CED71C}" type="pres">
      <dgm:prSet presAssocID="{55D4B445-C4AD-413F-B8CA-7215B0D54CC7}" presName="sibTrans" presStyleLbl="sibTrans2D1" presStyleIdx="1" presStyleCnt="4"/>
      <dgm:spPr/>
      <dgm:t>
        <a:bodyPr/>
        <a:lstStyle/>
        <a:p>
          <a:endParaRPr lang="en-GB"/>
        </a:p>
      </dgm:t>
    </dgm:pt>
    <dgm:pt modelId="{CDE63187-75AA-426B-AD3C-945E04EB8925}" type="pres">
      <dgm:prSet presAssocID="{55D4B445-C4AD-413F-B8CA-7215B0D54CC7}" presName="connectorText" presStyleLbl="sibTrans2D1" presStyleIdx="1" presStyleCnt="4"/>
      <dgm:spPr/>
      <dgm:t>
        <a:bodyPr/>
        <a:lstStyle/>
        <a:p>
          <a:endParaRPr lang="en-GB"/>
        </a:p>
      </dgm:t>
    </dgm:pt>
    <dgm:pt modelId="{57EBD3EC-BD68-40CA-A899-B062AB817779}" type="pres">
      <dgm:prSet presAssocID="{998859EF-3CC1-4974-80BC-72735F74FCED}" presName="node" presStyleLbl="node1" presStyleIdx="2" presStyleCnt="4">
        <dgm:presLayoutVars>
          <dgm:bulletEnabled val="1"/>
        </dgm:presLayoutVars>
      </dgm:prSet>
      <dgm:spPr/>
      <dgm:t>
        <a:bodyPr/>
        <a:lstStyle/>
        <a:p>
          <a:endParaRPr lang="en-GB"/>
        </a:p>
      </dgm:t>
    </dgm:pt>
    <dgm:pt modelId="{FAD9E2A9-1288-4ED2-AB56-1AE71C5B1E64}" type="pres">
      <dgm:prSet presAssocID="{05C03AB7-A7C4-4082-8879-4140D2D1D62F}" presName="sibTrans" presStyleLbl="sibTrans2D1" presStyleIdx="2" presStyleCnt="4"/>
      <dgm:spPr/>
      <dgm:t>
        <a:bodyPr/>
        <a:lstStyle/>
        <a:p>
          <a:endParaRPr lang="en-GB"/>
        </a:p>
      </dgm:t>
    </dgm:pt>
    <dgm:pt modelId="{5202CC65-AE82-4FD2-8AF4-563E124FB443}" type="pres">
      <dgm:prSet presAssocID="{05C03AB7-A7C4-4082-8879-4140D2D1D62F}" presName="connectorText" presStyleLbl="sibTrans2D1" presStyleIdx="2" presStyleCnt="4"/>
      <dgm:spPr/>
      <dgm:t>
        <a:bodyPr/>
        <a:lstStyle/>
        <a:p>
          <a:endParaRPr lang="en-GB"/>
        </a:p>
      </dgm:t>
    </dgm:pt>
    <dgm:pt modelId="{27E9D988-8120-41F2-A597-038033A53A41}" type="pres">
      <dgm:prSet presAssocID="{D64B629A-188D-44E3-BBAF-2F8C30610DD1}" presName="node" presStyleLbl="node1" presStyleIdx="3" presStyleCnt="4">
        <dgm:presLayoutVars>
          <dgm:bulletEnabled val="1"/>
        </dgm:presLayoutVars>
      </dgm:prSet>
      <dgm:spPr/>
      <dgm:t>
        <a:bodyPr/>
        <a:lstStyle/>
        <a:p>
          <a:endParaRPr lang="en-GB"/>
        </a:p>
      </dgm:t>
    </dgm:pt>
    <dgm:pt modelId="{1ABD4B2A-F263-4D43-8705-4BF6AE9B11D3}" type="pres">
      <dgm:prSet presAssocID="{C59DF601-07D2-44F3-95E2-26C94EFCC7DF}" presName="sibTrans" presStyleLbl="sibTrans2D1" presStyleIdx="3" presStyleCnt="4"/>
      <dgm:spPr/>
      <dgm:t>
        <a:bodyPr/>
        <a:lstStyle/>
        <a:p>
          <a:endParaRPr lang="en-GB"/>
        </a:p>
      </dgm:t>
    </dgm:pt>
    <dgm:pt modelId="{50D03C42-73C4-4683-B24D-37335A9AB325}" type="pres">
      <dgm:prSet presAssocID="{C59DF601-07D2-44F3-95E2-26C94EFCC7DF}" presName="connectorText" presStyleLbl="sibTrans2D1" presStyleIdx="3" presStyleCnt="4"/>
      <dgm:spPr/>
      <dgm:t>
        <a:bodyPr/>
        <a:lstStyle/>
        <a:p>
          <a:endParaRPr lang="en-GB"/>
        </a:p>
      </dgm:t>
    </dgm:pt>
  </dgm:ptLst>
  <dgm:cxnLst>
    <dgm:cxn modelId="{0DE22E6E-FBE3-4037-A713-04EE4D203943}" type="presOf" srcId="{C59DF601-07D2-44F3-95E2-26C94EFCC7DF}" destId="{50D03C42-73C4-4683-B24D-37335A9AB325}" srcOrd="1" destOrd="0" presId="urn:microsoft.com/office/officeart/2005/8/layout/cycle2"/>
    <dgm:cxn modelId="{832804D4-E74B-4C51-8078-B17A4ADD3985}" type="presOf" srcId="{E2337DA5-D9D6-466E-AA71-501E66407FAA}" destId="{7B196B6A-219C-46F8-B4A8-AE408FC4F9F3}" srcOrd="0" destOrd="0" presId="urn:microsoft.com/office/officeart/2005/8/layout/cycle2"/>
    <dgm:cxn modelId="{C64D4A8D-DA8A-4AA1-9876-09BBA279B1A7}" type="presOf" srcId="{998859EF-3CC1-4974-80BC-72735F74FCED}" destId="{57EBD3EC-BD68-40CA-A899-B062AB817779}" srcOrd="0" destOrd="0" presId="urn:microsoft.com/office/officeart/2005/8/layout/cycle2"/>
    <dgm:cxn modelId="{E0088333-D0F2-4B20-B008-B80F96B148F3}" type="presOf" srcId="{E3997F70-EFBD-4680-BDB3-DC625CF4BD0D}" destId="{57CB4347-DF58-45AF-A5AD-12A04B24459F}" srcOrd="0" destOrd="0" presId="urn:microsoft.com/office/officeart/2005/8/layout/cycle2"/>
    <dgm:cxn modelId="{630F257D-FC6F-426A-9BB7-75462B385BAD}" srcId="{E2337DA5-D9D6-466E-AA71-501E66407FAA}" destId="{998859EF-3CC1-4974-80BC-72735F74FCED}" srcOrd="2" destOrd="0" parTransId="{102478BF-D68B-4B28-81D9-BEAA23CD83E9}" sibTransId="{05C03AB7-A7C4-4082-8879-4140D2D1D62F}"/>
    <dgm:cxn modelId="{A4193147-FC08-4A8B-A6E2-601041501D2A}" srcId="{E2337DA5-D9D6-466E-AA71-501E66407FAA}" destId="{E3997F70-EFBD-4680-BDB3-DC625CF4BD0D}" srcOrd="0" destOrd="0" parTransId="{940FD7BC-2CB9-4815-9DA8-D47EE0593DD0}" sibTransId="{DD433E09-F9E9-4EF9-89ED-C36B948D679F}"/>
    <dgm:cxn modelId="{12E81FBE-CEF1-48D7-9ADA-0B4F2DFF9A9D}" type="presOf" srcId="{1767CEC3-BF2C-44F1-95DE-220B5C1335C0}" destId="{6851AE6D-4C7E-47AC-9EE9-51DC5309CB52}" srcOrd="0" destOrd="0" presId="urn:microsoft.com/office/officeart/2005/8/layout/cycle2"/>
    <dgm:cxn modelId="{FAF75A87-AD2D-4898-BC66-89ECBBEF3B45}" srcId="{E2337DA5-D9D6-466E-AA71-501E66407FAA}" destId="{1767CEC3-BF2C-44F1-95DE-220B5C1335C0}" srcOrd="1" destOrd="0" parTransId="{6A6782C9-E416-4230-BE47-76E619FE9E22}" sibTransId="{55D4B445-C4AD-413F-B8CA-7215B0D54CC7}"/>
    <dgm:cxn modelId="{5B1559F2-4673-4621-ACA0-EFC0AB0F4BD3}" srcId="{E2337DA5-D9D6-466E-AA71-501E66407FAA}" destId="{D64B629A-188D-44E3-BBAF-2F8C30610DD1}" srcOrd="3" destOrd="0" parTransId="{DF29AC10-AC39-44B7-BA92-3024A2E98629}" sibTransId="{C59DF601-07D2-44F3-95E2-26C94EFCC7DF}"/>
    <dgm:cxn modelId="{25EF19E6-BC1B-4E67-8444-64131A21E5FE}" type="presOf" srcId="{DD433E09-F9E9-4EF9-89ED-C36B948D679F}" destId="{FC82FEC2-A69D-4304-BDCD-6649DD565D3B}" srcOrd="0" destOrd="0" presId="urn:microsoft.com/office/officeart/2005/8/layout/cycle2"/>
    <dgm:cxn modelId="{ECB52E4C-B73B-4FD3-BE84-D5F92ECFAA3D}" type="presOf" srcId="{C59DF601-07D2-44F3-95E2-26C94EFCC7DF}" destId="{1ABD4B2A-F263-4D43-8705-4BF6AE9B11D3}" srcOrd="0" destOrd="0" presId="urn:microsoft.com/office/officeart/2005/8/layout/cycle2"/>
    <dgm:cxn modelId="{763DC8E0-EA02-43E0-A18A-56DF0EBBAFD7}" type="presOf" srcId="{55D4B445-C4AD-413F-B8CA-7215B0D54CC7}" destId="{B21EA8B2-14EC-4A9D-9366-ECB216CED71C}" srcOrd="0" destOrd="0" presId="urn:microsoft.com/office/officeart/2005/8/layout/cycle2"/>
    <dgm:cxn modelId="{85026A5D-FE92-4D3C-B1DA-397702A94673}" type="presOf" srcId="{05C03AB7-A7C4-4082-8879-4140D2D1D62F}" destId="{FAD9E2A9-1288-4ED2-AB56-1AE71C5B1E64}" srcOrd="0" destOrd="0" presId="urn:microsoft.com/office/officeart/2005/8/layout/cycle2"/>
    <dgm:cxn modelId="{D6F9E7AF-E52C-4323-A12F-2CA19A995DAE}" type="presOf" srcId="{55D4B445-C4AD-413F-B8CA-7215B0D54CC7}" destId="{CDE63187-75AA-426B-AD3C-945E04EB8925}" srcOrd="1" destOrd="0" presId="urn:microsoft.com/office/officeart/2005/8/layout/cycle2"/>
    <dgm:cxn modelId="{631B8F8C-126D-4D73-9184-38217DB4E763}" type="presOf" srcId="{05C03AB7-A7C4-4082-8879-4140D2D1D62F}" destId="{5202CC65-AE82-4FD2-8AF4-563E124FB443}" srcOrd="1" destOrd="0" presId="urn:microsoft.com/office/officeart/2005/8/layout/cycle2"/>
    <dgm:cxn modelId="{0F051D12-B0F4-43ED-A6AA-B43213534187}" type="presOf" srcId="{DD433E09-F9E9-4EF9-89ED-C36B948D679F}" destId="{5B4E2B29-C2DA-44DB-8A5E-F02623A8ABCB}" srcOrd="1" destOrd="0" presId="urn:microsoft.com/office/officeart/2005/8/layout/cycle2"/>
    <dgm:cxn modelId="{FAE11712-D63A-41D2-B7AD-B12E12890146}" type="presOf" srcId="{D64B629A-188D-44E3-BBAF-2F8C30610DD1}" destId="{27E9D988-8120-41F2-A597-038033A53A41}" srcOrd="0" destOrd="0" presId="urn:microsoft.com/office/officeart/2005/8/layout/cycle2"/>
    <dgm:cxn modelId="{A1B2F297-592F-433C-80E8-CF86175A397B}" type="presParOf" srcId="{7B196B6A-219C-46F8-B4A8-AE408FC4F9F3}" destId="{57CB4347-DF58-45AF-A5AD-12A04B24459F}" srcOrd="0" destOrd="0" presId="urn:microsoft.com/office/officeart/2005/8/layout/cycle2"/>
    <dgm:cxn modelId="{50FDD451-FF1C-4536-8F99-51C618A45DEC}" type="presParOf" srcId="{7B196B6A-219C-46F8-B4A8-AE408FC4F9F3}" destId="{FC82FEC2-A69D-4304-BDCD-6649DD565D3B}" srcOrd="1" destOrd="0" presId="urn:microsoft.com/office/officeart/2005/8/layout/cycle2"/>
    <dgm:cxn modelId="{D858819D-E480-4867-B978-76B856E0EF7B}" type="presParOf" srcId="{FC82FEC2-A69D-4304-BDCD-6649DD565D3B}" destId="{5B4E2B29-C2DA-44DB-8A5E-F02623A8ABCB}" srcOrd="0" destOrd="0" presId="urn:microsoft.com/office/officeart/2005/8/layout/cycle2"/>
    <dgm:cxn modelId="{BB0EF643-481F-4443-B800-10A015D96E23}" type="presParOf" srcId="{7B196B6A-219C-46F8-B4A8-AE408FC4F9F3}" destId="{6851AE6D-4C7E-47AC-9EE9-51DC5309CB52}" srcOrd="2" destOrd="0" presId="urn:microsoft.com/office/officeart/2005/8/layout/cycle2"/>
    <dgm:cxn modelId="{EEBD6251-AC8F-46DF-8381-32ED2905748A}" type="presParOf" srcId="{7B196B6A-219C-46F8-B4A8-AE408FC4F9F3}" destId="{B21EA8B2-14EC-4A9D-9366-ECB216CED71C}" srcOrd="3" destOrd="0" presId="urn:microsoft.com/office/officeart/2005/8/layout/cycle2"/>
    <dgm:cxn modelId="{70395A5E-7D1B-4FEA-9B4E-E40B1A461762}" type="presParOf" srcId="{B21EA8B2-14EC-4A9D-9366-ECB216CED71C}" destId="{CDE63187-75AA-426B-AD3C-945E04EB8925}" srcOrd="0" destOrd="0" presId="urn:microsoft.com/office/officeart/2005/8/layout/cycle2"/>
    <dgm:cxn modelId="{BDA2C143-D372-49F6-957C-D3939619B9E9}" type="presParOf" srcId="{7B196B6A-219C-46F8-B4A8-AE408FC4F9F3}" destId="{57EBD3EC-BD68-40CA-A899-B062AB817779}" srcOrd="4" destOrd="0" presId="urn:microsoft.com/office/officeart/2005/8/layout/cycle2"/>
    <dgm:cxn modelId="{FA04A0CE-9CD9-48F3-AF3D-EACDC3B883BB}" type="presParOf" srcId="{7B196B6A-219C-46F8-B4A8-AE408FC4F9F3}" destId="{FAD9E2A9-1288-4ED2-AB56-1AE71C5B1E64}" srcOrd="5" destOrd="0" presId="urn:microsoft.com/office/officeart/2005/8/layout/cycle2"/>
    <dgm:cxn modelId="{F9465D44-29E1-4B94-AB88-2D16753EBFA3}" type="presParOf" srcId="{FAD9E2A9-1288-4ED2-AB56-1AE71C5B1E64}" destId="{5202CC65-AE82-4FD2-8AF4-563E124FB443}" srcOrd="0" destOrd="0" presId="urn:microsoft.com/office/officeart/2005/8/layout/cycle2"/>
    <dgm:cxn modelId="{252306C0-C485-4043-8D56-9C316F0CE826}" type="presParOf" srcId="{7B196B6A-219C-46F8-B4A8-AE408FC4F9F3}" destId="{27E9D988-8120-41F2-A597-038033A53A41}" srcOrd="6" destOrd="0" presId="urn:microsoft.com/office/officeart/2005/8/layout/cycle2"/>
    <dgm:cxn modelId="{2A5F0742-CCB8-4F6D-A0F3-31C45C0CCDCA}" type="presParOf" srcId="{7B196B6A-219C-46F8-B4A8-AE408FC4F9F3}" destId="{1ABD4B2A-F263-4D43-8705-4BF6AE9B11D3}" srcOrd="7" destOrd="0" presId="urn:microsoft.com/office/officeart/2005/8/layout/cycle2"/>
    <dgm:cxn modelId="{4116C924-91F9-40A0-BDEE-6DEE61CCC5E9}" type="presParOf" srcId="{1ABD4B2A-F263-4D43-8705-4BF6AE9B11D3}" destId="{50D03C42-73C4-4683-B24D-37335A9AB32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F1D2E3-A166-4DF4-9AB6-C4A969E4AE5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D31374A7-DA7F-46B1-BD0D-F53AEA1B6F57}">
      <dgm:prSet phldrT="[Text]"/>
      <dgm:spPr/>
      <dgm:t>
        <a:bodyPr/>
        <a:lstStyle/>
        <a:p>
          <a:r>
            <a:rPr lang="en-GB" dirty="0" smtClean="0"/>
            <a:t>Lecturer</a:t>
          </a:r>
          <a:endParaRPr lang="en-GB" dirty="0"/>
        </a:p>
      </dgm:t>
    </dgm:pt>
    <dgm:pt modelId="{60F23CE3-FC99-449D-83D4-D8115CEBDCC8}" type="parTrans" cxnId="{2F58CC4C-AFC7-4348-AE48-A51106A6F6C0}">
      <dgm:prSet/>
      <dgm:spPr/>
      <dgm:t>
        <a:bodyPr/>
        <a:lstStyle/>
        <a:p>
          <a:endParaRPr lang="en-GB"/>
        </a:p>
      </dgm:t>
    </dgm:pt>
    <dgm:pt modelId="{65612A56-FA58-489D-BA67-88DC6F274F18}" type="sibTrans" cxnId="{2F58CC4C-AFC7-4348-AE48-A51106A6F6C0}">
      <dgm:prSet/>
      <dgm:spPr/>
      <dgm:t>
        <a:bodyPr/>
        <a:lstStyle/>
        <a:p>
          <a:r>
            <a:rPr lang="en-GB" dirty="0" smtClean="0"/>
            <a:t>News Days</a:t>
          </a:r>
          <a:endParaRPr lang="en-GB" dirty="0"/>
        </a:p>
      </dgm:t>
    </dgm:pt>
    <dgm:pt modelId="{DC9AB7A4-88F9-47D2-84D8-12166D7CE568}">
      <dgm:prSet phldrT="[Text]"/>
      <dgm:spPr/>
      <dgm:t>
        <a:bodyPr/>
        <a:lstStyle/>
        <a:p>
          <a:r>
            <a:rPr lang="en-GB" dirty="0" smtClean="0"/>
            <a:t>Facilitator</a:t>
          </a:r>
          <a:endParaRPr lang="en-GB" dirty="0"/>
        </a:p>
      </dgm:t>
    </dgm:pt>
    <dgm:pt modelId="{6F0BFD20-6D12-4A1A-9DBF-EE1E6AB9BF92}" type="parTrans" cxnId="{0FDAFE31-8817-4D20-9B22-B01D9A1F7AF9}">
      <dgm:prSet/>
      <dgm:spPr/>
      <dgm:t>
        <a:bodyPr/>
        <a:lstStyle/>
        <a:p>
          <a:endParaRPr lang="en-GB"/>
        </a:p>
      </dgm:t>
    </dgm:pt>
    <dgm:pt modelId="{706396AD-5222-4BB2-B40E-B7D8D837669C}" type="sibTrans" cxnId="{0FDAFE31-8817-4D20-9B22-B01D9A1F7AF9}">
      <dgm:prSet/>
      <dgm:spPr/>
      <dgm:t>
        <a:bodyPr/>
        <a:lstStyle/>
        <a:p>
          <a:r>
            <a:rPr lang="en-GB" dirty="0" smtClean="0"/>
            <a:t>Public Domain</a:t>
          </a:r>
          <a:endParaRPr lang="en-GB" dirty="0"/>
        </a:p>
      </dgm:t>
    </dgm:pt>
    <dgm:pt modelId="{96838204-53B8-47BF-82F3-4CA408576BF5}">
      <dgm:prSet phldrT="[Text]"/>
      <dgm:spPr/>
      <dgm:t>
        <a:bodyPr/>
        <a:lstStyle/>
        <a:p>
          <a:r>
            <a:rPr lang="en-GB" dirty="0" smtClean="0"/>
            <a:t>News Editor</a:t>
          </a:r>
          <a:endParaRPr lang="en-GB" dirty="0"/>
        </a:p>
      </dgm:t>
    </dgm:pt>
    <dgm:pt modelId="{47DD81DF-F037-44EE-9707-49D5228ED8A6}" type="parTrans" cxnId="{A6FB6D44-CED6-4F7F-8C53-C50DB0231816}">
      <dgm:prSet/>
      <dgm:spPr/>
      <dgm:t>
        <a:bodyPr/>
        <a:lstStyle/>
        <a:p>
          <a:endParaRPr lang="en-GB"/>
        </a:p>
      </dgm:t>
    </dgm:pt>
    <dgm:pt modelId="{C15EC90B-A668-4612-985F-F7F4E66AACC4}" type="sibTrans" cxnId="{A6FB6D44-CED6-4F7F-8C53-C50DB0231816}">
      <dgm:prSet/>
      <dgm:spPr/>
      <dgm:t>
        <a:bodyPr/>
        <a:lstStyle/>
        <a:p>
          <a:r>
            <a:rPr lang="en-GB" dirty="0" smtClean="0"/>
            <a:t>Feedback</a:t>
          </a:r>
          <a:endParaRPr lang="en-GB" dirty="0"/>
        </a:p>
      </dgm:t>
    </dgm:pt>
    <dgm:pt modelId="{71026012-98B3-4A31-911D-812CA0B7B4FD}" type="pres">
      <dgm:prSet presAssocID="{93F1D2E3-A166-4DF4-9AB6-C4A969E4AE55}" presName="cycle" presStyleCnt="0">
        <dgm:presLayoutVars>
          <dgm:dir/>
          <dgm:resizeHandles val="exact"/>
        </dgm:presLayoutVars>
      </dgm:prSet>
      <dgm:spPr/>
      <dgm:t>
        <a:bodyPr/>
        <a:lstStyle/>
        <a:p>
          <a:endParaRPr lang="en-GB"/>
        </a:p>
      </dgm:t>
    </dgm:pt>
    <dgm:pt modelId="{2ECF2FE9-74B3-4314-91B7-73FB875AB63F}" type="pres">
      <dgm:prSet presAssocID="{D31374A7-DA7F-46B1-BD0D-F53AEA1B6F57}" presName="node" presStyleLbl="node1" presStyleIdx="0" presStyleCnt="3">
        <dgm:presLayoutVars>
          <dgm:bulletEnabled val="1"/>
        </dgm:presLayoutVars>
      </dgm:prSet>
      <dgm:spPr/>
      <dgm:t>
        <a:bodyPr/>
        <a:lstStyle/>
        <a:p>
          <a:endParaRPr lang="en-GB"/>
        </a:p>
      </dgm:t>
    </dgm:pt>
    <dgm:pt modelId="{FD495C3D-5295-43ED-8DE4-2D7D03136BE5}" type="pres">
      <dgm:prSet presAssocID="{65612A56-FA58-489D-BA67-88DC6F274F18}" presName="sibTrans" presStyleLbl="sibTrans2D1" presStyleIdx="0" presStyleCnt="3"/>
      <dgm:spPr/>
      <dgm:t>
        <a:bodyPr/>
        <a:lstStyle/>
        <a:p>
          <a:endParaRPr lang="en-GB"/>
        </a:p>
      </dgm:t>
    </dgm:pt>
    <dgm:pt modelId="{C9C9BEF4-2C09-445A-BC82-B6F3BF548786}" type="pres">
      <dgm:prSet presAssocID="{65612A56-FA58-489D-BA67-88DC6F274F18}" presName="connectorText" presStyleLbl="sibTrans2D1" presStyleIdx="0" presStyleCnt="3"/>
      <dgm:spPr/>
      <dgm:t>
        <a:bodyPr/>
        <a:lstStyle/>
        <a:p>
          <a:endParaRPr lang="en-GB"/>
        </a:p>
      </dgm:t>
    </dgm:pt>
    <dgm:pt modelId="{795743FD-9856-4A72-9567-748E6141CC76}" type="pres">
      <dgm:prSet presAssocID="{DC9AB7A4-88F9-47D2-84D8-12166D7CE568}" presName="node" presStyleLbl="node1" presStyleIdx="1" presStyleCnt="3">
        <dgm:presLayoutVars>
          <dgm:bulletEnabled val="1"/>
        </dgm:presLayoutVars>
      </dgm:prSet>
      <dgm:spPr/>
      <dgm:t>
        <a:bodyPr/>
        <a:lstStyle/>
        <a:p>
          <a:endParaRPr lang="en-GB"/>
        </a:p>
      </dgm:t>
    </dgm:pt>
    <dgm:pt modelId="{B38A6CEA-07EF-475B-AD95-A57543EE646C}" type="pres">
      <dgm:prSet presAssocID="{706396AD-5222-4BB2-B40E-B7D8D837669C}" presName="sibTrans" presStyleLbl="sibTrans2D1" presStyleIdx="1" presStyleCnt="3"/>
      <dgm:spPr/>
      <dgm:t>
        <a:bodyPr/>
        <a:lstStyle/>
        <a:p>
          <a:endParaRPr lang="en-GB"/>
        </a:p>
      </dgm:t>
    </dgm:pt>
    <dgm:pt modelId="{23DC1B57-4FFC-45E5-BAE0-EC1B23E56537}" type="pres">
      <dgm:prSet presAssocID="{706396AD-5222-4BB2-B40E-B7D8D837669C}" presName="connectorText" presStyleLbl="sibTrans2D1" presStyleIdx="1" presStyleCnt="3"/>
      <dgm:spPr/>
      <dgm:t>
        <a:bodyPr/>
        <a:lstStyle/>
        <a:p>
          <a:endParaRPr lang="en-GB"/>
        </a:p>
      </dgm:t>
    </dgm:pt>
    <dgm:pt modelId="{5036E848-74C3-428B-AB4E-B63359470456}" type="pres">
      <dgm:prSet presAssocID="{96838204-53B8-47BF-82F3-4CA408576BF5}" presName="node" presStyleLbl="node1" presStyleIdx="2" presStyleCnt="3">
        <dgm:presLayoutVars>
          <dgm:bulletEnabled val="1"/>
        </dgm:presLayoutVars>
      </dgm:prSet>
      <dgm:spPr/>
      <dgm:t>
        <a:bodyPr/>
        <a:lstStyle/>
        <a:p>
          <a:endParaRPr lang="en-GB"/>
        </a:p>
      </dgm:t>
    </dgm:pt>
    <dgm:pt modelId="{A70FB361-74C8-4271-A634-37CF83D71D7E}" type="pres">
      <dgm:prSet presAssocID="{C15EC90B-A668-4612-985F-F7F4E66AACC4}" presName="sibTrans" presStyleLbl="sibTrans2D1" presStyleIdx="2" presStyleCnt="3"/>
      <dgm:spPr/>
      <dgm:t>
        <a:bodyPr/>
        <a:lstStyle/>
        <a:p>
          <a:endParaRPr lang="en-GB"/>
        </a:p>
      </dgm:t>
    </dgm:pt>
    <dgm:pt modelId="{0D5FA98B-3D06-4631-8C84-2665DD5083E9}" type="pres">
      <dgm:prSet presAssocID="{C15EC90B-A668-4612-985F-F7F4E66AACC4}" presName="connectorText" presStyleLbl="sibTrans2D1" presStyleIdx="2" presStyleCnt="3"/>
      <dgm:spPr/>
      <dgm:t>
        <a:bodyPr/>
        <a:lstStyle/>
        <a:p>
          <a:endParaRPr lang="en-GB"/>
        </a:p>
      </dgm:t>
    </dgm:pt>
  </dgm:ptLst>
  <dgm:cxnLst>
    <dgm:cxn modelId="{07D7B8D1-4C0F-4514-A6FB-25E96D66F9AE}" type="presOf" srcId="{96838204-53B8-47BF-82F3-4CA408576BF5}" destId="{5036E848-74C3-428B-AB4E-B63359470456}" srcOrd="0" destOrd="0" presId="urn:microsoft.com/office/officeart/2005/8/layout/cycle2"/>
    <dgm:cxn modelId="{A6FB6D44-CED6-4F7F-8C53-C50DB0231816}" srcId="{93F1D2E3-A166-4DF4-9AB6-C4A969E4AE55}" destId="{96838204-53B8-47BF-82F3-4CA408576BF5}" srcOrd="2" destOrd="0" parTransId="{47DD81DF-F037-44EE-9707-49D5228ED8A6}" sibTransId="{C15EC90B-A668-4612-985F-F7F4E66AACC4}"/>
    <dgm:cxn modelId="{5B991D33-9593-4FEB-93EE-88077990AC75}" type="presOf" srcId="{C15EC90B-A668-4612-985F-F7F4E66AACC4}" destId="{0D5FA98B-3D06-4631-8C84-2665DD5083E9}" srcOrd="1" destOrd="0" presId="urn:microsoft.com/office/officeart/2005/8/layout/cycle2"/>
    <dgm:cxn modelId="{CC53E6B2-5EF8-470D-8E92-FB813A078F8F}" type="presOf" srcId="{65612A56-FA58-489D-BA67-88DC6F274F18}" destId="{FD495C3D-5295-43ED-8DE4-2D7D03136BE5}" srcOrd="0" destOrd="0" presId="urn:microsoft.com/office/officeart/2005/8/layout/cycle2"/>
    <dgm:cxn modelId="{A86667BF-F06D-4D64-B3D3-46AF36FB87BC}" type="presOf" srcId="{706396AD-5222-4BB2-B40E-B7D8D837669C}" destId="{B38A6CEA-07EF-475B-AD95-A57543EE646C}" srcOrd="0" destOrd="0" presId="urn:microsoft.com/office/officeart/2005/8/layout/cycle2"/>
    <dgm:cxn modelId="{B028AC09-6D0E-498D-BE6D-5FE688A54C4C}" type="presOf" srcId="{65612A56-FA58-489D-BA67-88DC6F274F18}" destId="{C9C9BEF4-2C09-445A-BC82-B6F3BF548786}" srcOrd="1" destOrd="0" presId="urn:microsoft.com/office/officeart/2005/8/layout/cycle2"/>
    <dgm:cxn modelId="{1377A1A8-1131-4945-BE11-916511AFD435}" type="presOf" srcId="{D31374A7-DA7F-46B1-BD0D-F53AEA1B6F57}" destId="{2ECF2FE9-74B3-4314-91B7-73FB875AB63F}" srcOrd="0" destOrd="0" presId="urn:microsoft.com/office/officeart/2005/8/layout/cycle2"/>
    <dgm:cxn modelId="{78366F0E-9F36-4197-8035-DBBE178328C8}" type="presOf" srcId="{93F1D2E3-A166-4DF4-9AB6-C4A969E4AE55}" destId="{71026012-98B3-4A31-911D-812CA0B7B4FD}" srcOrd="0" destOrd="0" presId="urn:microsoft.com/office/officeart/2005/8/layout/cycle2"/>
    <dgm:cxn modelId="{75F33A7D-572A-46C0-B13E-C4E05F02B229}" type="presOf" srcId="{C15EC90B-A668-4612-985F-F7F4E66AACC4}" destId="{A70FB361-74C8-4271-A634-37CF83D71D7E}" srcOrd="0" destOrd="0" presId="urn:microsoft.com/office/officeart/2005/8/layout/cycle2"/>
    <dgm:cxn modelId="{0FDAFE31-8817-4D20-9B22-B01D9A1F7AF9}" srcId="{93F1D2E3-A166-4DF4-9AB6-C4A969E4AE55}" destId="{DC9AB7A4-88F9-47D2-84D8-12166D7CE568}" srcOrd="1" destOrd="0" parTransId="{6F0BFD20-6D12-4A1A-9DBF-EE1E6AB9BF92}" sibTransId="{706396AD-5222-4BB2-B40E-B7D8D837669C}"/>
    <dgm:cxn modelId="{2F58CC4C-AFC7-4348-AE48-A51106A6F6C0}" srcId="{93F1D2E3-A166-4DF4-9AB6-C4A969E4AE55}" destId="{D31374A7-DA7F-46B1-BD0D-F53AEA1B6F57}" srcOrd="0" destOrd="0" parTransId="{60F23CE3-FC99-449D-83D4-D8115CEBDCC8}" sibTransId="{65612A56-FA58-489D-BA67-88DC6F274F18}"/>
    <dgm:cxn modelId="{B7F6F5BF-9384-4968-9E8E-6D2B1F62F458}" type="presOf" srcId="{DC9AB7A4-88F9-47D2-84D8-12166D7CE568}" destId="{795743FD-9856-4A72-9567-748E6141CC76}" srcOrd="0" destOrd="0" presId="urn:microsoft.com/office/officeart/2005/8/layout/cycle2"/>
    <dgm:cxn modelId="{05705DB3-9EB5-4C19-9A00-37320DE4CADD}" type="presOf" srcId="{706396AD-5222-4BB2-B40E-B7D8D837669C}" destId="{23DC1B57-4FFC-45E5-BAE0-EC1B23E56537}" srcOrd="1" destOrd="0" presId="urn:microsoft.com/office/officeart/2005/8/layout/cycle2"/>
    <dgm:cxn modelId="{857EEAC0-CC95-4ED1-A126-FAA5851F469A}" type="presParOf" srcId="{71026012-98B3-4A31-911D-812CA0B7B4FD}" destId="{2ECF2FE9-74B3-4314-91B7-73FB875AB63F}" srcOrd="0" destOrd="0" presId="urn:microsoft.com/office/officeart/2005/8/layout/cycle2"/>
    <dgm:cxn modelId="{6E3496B3-768D-4350-B9DB-2FAA9C5CABB7}" type="presParOf" srcId="{71026012-98B3-4A31-911D-812CA0B7B4FD}" destId="{FD495C3D-5295-43ED-8DE4-2D7D03136BE5}" srcOrd="1" destOrd="0" presId="urn:microsoft.com/office/officeart/2005/8/layout/cycle2"/>
    <dgm:cxn modelId="{E2E08BE6-3755-4F89-A095-60498DDD129B}" type="presParOf" srcId="{FD495C3D-5295-43ED-8DE4-2D7D03136BE5}" destId="{C9C9BEF4-2C09-445A-BC82-B6F3BF548786}" srcOrd="0" destOrd="0" presId="urn:microsoft.com/office/officeart/2005/8/layout/cycle2"/>
    <dgm:cxn modelId="{763AE34A-3196-44F9-A119-B5259F807130}" type="presParOf" srcId="{71026012-98B3-4A31-911D-812CA0B7B4FD}" destId="{795743FD-9856-4A72-9567-748E6141CC76}" srcOrd="2" destOrd="0" presId="urn:microsoft.com/office/officeart/2005/8/layout/cycle2"/>
    <dgm:cxn modelId="{BAA0D4E8-DE17-4EFC-8989-B5DFCDD39D63}" type="presParOf" srcId="{71026012-98B3-4A31-911D-812CA0B7B4FD}" destId="{B38A6CEA-07EF-475B-AD95-A57543EE646C}" srcOrd="3" destOrd="0" presId="urn:microsoft.com/office/officeart/2005/8/layout/cycle2"/>
    <dgm:cxn modelId="{F929651F-425F-48A3-BA7D-4C26D97AF25A}" type="presParOf" srcId="{B38A6CEA-07EF-475B-AD95-A57543EE646C}" destId="{23DC1B57-4FFC-45E5-BAE0-EC1B23E56537}" srcOrd="0" destOrd="0" presId="urn:microsoft.com/office/officeart/2005/8/layout/cycle2"/>
    <dgm:cxn modelId="{6302B373-77A2-4B92-A7AD-549A92C897E4}" type="presParOf" srcId="{71026012-98B3-4A31-911D-812CA0B7B4FD}" destId="{5036E848-74C3-428B-AB4E-B63359470456}" srcOrd="4" destOrd="0" presId="urn:microsoft.com/office/officeart/2005/8/layout/cycle2"/>
    <dgm:cxn modelId="{39F534C2-7D62-4785-8497-7554256C341A}" type="presParOf" srcId="{71026012-98B3-4A31-911D-812CA0B7B4FD}" destId="{A70FB361-74C8-4271-A634-37CF83D71D7E}" srcOrd="5" destOrd="0" presId="urn:microsoft.com/office/officeart/2005/8/layout/cycle2"/>
    <dgm:cxn modelId="{2BF5365E-FEA3-4DA8-B316-3B38BFDE40FB}" type="presParOf" srcId="{A70FB361-74C8-4271-A634-37CF83D71D7E}" destId="{0D5FA98B-3D06-4631-8C84-2665DD5083E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917F2B-5618-4B9D-84A5-53D5DCB835C4}" type="doc">
      <dgm:prSet loTypeId="urn:microsoft.com/office/officeart/2005/8/layout/venn1" loCatId="relationship" qsTypeId="urn:microsoft.com/office/officeart/2005/8/quickstyle/simple1" qsCatId="simple" csTypeId="urn:microsoft.com/office/officeart/2005/8/colors/accent1_2" csCatId="accent1" phldr="1"/>
      <dgm:spPr/>
    </dgm:pt>
    <dgm:pt modelId="{A597C2E9-C1FB-46E2-8288-CE9A128E0EAA}">
      <dgm:prSet phldrT="[Text]"/>
      <dgm:spPr/>
      <dgm:t>
        <a:bodyPr/>
        <a:lstStyle/>
        <a:p>
          <a:r>
            <a:rPr lang="en-GB" dirty="0" smtClean="0"/>
            <a:t>Lecturer</a:t>
          </a:r>
          <a:endParaRPr lang="en-GB" dirty="0"/>
        </a:p>
      </dgm:t>
    </dgm:pt>
    <dgm:pt modelId="{5108AEF7-C82F-455F-B61B-F9E5690B9239}" type="parTrans" cxnId="{32971823-10C0-4A55-94CF-7E0BE12298D2}">
      <dgm:prSet/>
      <dgm:spPr/>
      <dgm:t>
        <a:bodyPr/>
        <a:lstStyle/>
        <a:p>
          <a:endParaRPr lang="en-GB"/>
        </a:p>
      </dgm:t>
    </dgm:pt>
    <dgm:pt modelId="{3703148C-57DF-4112-BA9D-72E148BD94E3}" type="sibTrans" cxnId="{32971823-10C0-4A55-94CF-7E0BE12298D2}">
      <dgm:prSet/>
      <dgm:spPr/>
      <dgm:t>
        <a:bodyPr/>
        <a:lstStyle/>
        <a:p>
          <a:endParaRPr lang="en-GB"/>
        </a:p>
      </dgm:t>
    </dgm:pt>
    <dgm:pt modelId="{79764326-E84C-4F96-B0CC-E01981A34D03}">
      <dgm:prSet phldrT="[Text]"/>
      <dgm:spPr/>
      <dgm:t>
        <a:bodyPr/>
        <a:lstStyle/>
        <a:p>
          <a:r>
            <a:rPr lang="en-GB" dirty="0" smtClean="0"/>
            <a:t>Facilitator</a:t>
          </a:r>
          <a:endParaRPr lang="en-GB" dirty="0"/>
        </a:p>
      </dgm:t>
    </dgm:pt>
    <dgm:pt modelId="{5B607532-4AEF-4468-9CE7-F347B171DEF3}" type="parTrans" cxnId="{199F7824-3474-4585-B8BE-8C2D1432B740}">
      <dgm:prSet/>
      <dgm:spPr/>
      <dgm:t>
        <a:bodyPr/>
        <a:lstStyle/>
        <a:p>
          <a:endParaRPr lang="en-GB"/>
        </a:p>
      </dgm:t>
    </dgm:pt>
    <dgm:pt modelId="{1EB6FBC4-7099-4B34-8C0B-77A38B9EAFF8}" type="sibTrans" cxnId="{199F7824-3474-4585-B8BE-8C2D1432B740}">
      <dgm:prSet/>
      <dgm:spPr/>
      <dgm:t>
        <a:bodyPr/>
        <a:lstStyle/>
        <a:p>
          <a:endParaRPr lang="en-GB"/>
        </a:p>
      </dgm:t>
    </dgm:pt>
    <dgm:pt modelId="{8BC8B537-92BC-441C-B873-A462CEEC4631}">
      <dgm:prSet phldrT="[Text]"/>
      <dgm:spPr/>
      <dgm:t>
        <a:bodyPr/>
        <a:lstStyle/>
        <a:p>
          <a:r>
            <a:rPr lang="en-GB" dirty="0" smtClean="0"/>
            <a:t>News Editor</a:t>
          </a:r>
          <a:endParaRPr lang="en-GB" dirty="0"/>
        </a:p>
      </dgm:t>
    </dgm:pt>
    <dgm:pt modelId="{C37E8598-6790-40BB-B2FE-AA4909C6D0A9}" type="parTrans" cxnId="{71A49B58-223E-4781-9660-BA6FB9002C93}">
      <dgm:prSet/>
      <dgm:spPr/>
      <dgm:t>
        <a:bodyPr/>
        <a:lstStyle/>
        <a:p>
          <a:endParaRPr lang="en-GB"/>
        </a:p>
      </dgm:t>
    </dgm:pt>
    <dgm:pt modelId="{D3FC7550-D682-4DD9-8024-E87B54608AB5}" type="sibTrans" cxnId="{71A49B58-223E-4781-9660-BA6FB9002C93}">
      <dgm:prSet/>
      <dgm:spPr/>
      <dgm:t>
        <a:bodyPr/>
        <a:lstStyle/>
        <a:p>
          <a:endParaRPr lang="en-GB"/>
        </a:p>
      </dgm:t>
    </dgm:pt>
    <dgm:pt modelId="{7F67D3C9-04A1-43BC-9EF5-868DFA804821}" type="pres">
      <dgm:prSet presAssocID="{AE917F2B-5618-4B9D-84A5-53D5DCB835C4}" presName="compositeShape" presStyleCnt="0">
        <dgm:presLayoutVars>
          <dgm:chMax val="7"/>
          <dgm:dir/>
          <dgm:resizeHandles val="exact"/>
        </dgm:presLayoutVars>
      </dgm:prSet>
      <dgm:spPr/>
    </dgm:pt>
    <dgm:pt modelId="{FA381DC8-0DDD-4040-BA78-0CCA066E751E}" type="pres">
      <dgm:prSet presAssocID="{A597C2E9-C1FB-46E2-8288-CE9A128E0EAA}" presName="circ1" presStyleLbl="vennNode1" presStyleIdx="0" presStyleCnt="3"/>
      <dgm:spPr/>
      <dgm:t>
        <a:bodyPr/>
        <a:lstStyle/>
        <a:p>
          <a:endParaRPr lang="en-GB"/>
        </a:p>
      </dgm:t>
    </dgm:pt>
    <dgm:pt modelId="{1E8F966A-9EC0-4E4C-BAF0-39E7A1CEC857}" type="pres">
      <dgm:prSet presAssocID="{A597C2E9-C1FB-46E2-8288-CE9A128E0EAA}" presName="circ1Tx" presStyleLbl="revTx" presStyleIdx="0" presStyleCnt="0">
        <dgm:presLayoutVars>
          <dgm:chMax val="0"/>
          <dgm:chPref val="0"/>
          <dgm:bulletEnabled val="1"/>
        </dgm:presLayoutVars>
      </dgm:prSet>
      <dgm:spPr/>
      <dgm:t>
        <a:bodyPr/>
        <a:lstStyle/>
        <a:p>
          <a:endParaRPr lang="en-GB"/>
        </a:p>
      </dgm:t>
    </dgm:pt>
    <dgm:pt modelId="{DC8301D5-25C2-4C43-BBD2-7362E960FEEC}" type="pres">
      <dgm:prSet presAssocID="{79764326-E84C-4F96-B0CC-E01981A34D03}" presName="circ2" presStyleLbl="vennNode1" presStyleIdx="1" presStyleCnt="3"/>
      <dgm:spPr/>
      <dgm:t>
        <a:bodyPr/>
        <a:lstStyle/>
        <a:p>
          <a:endParaRPr lang="en-GB"/>
        </a:p>
      </dgm:t>
    </dgm:pt>
    <dgm:pt modelId="{B6BB873C-5409-45F1-B901-337557DE3062}" type="pres">
      <dgm:prSet presAssocID="{79764326-E84C-4F96-B0CC-E01981A34D03}" presName="circ2Tx" presStyleLbl="revTx" presStyleIdx="0" presStyleCnt="0">
        <dgm:presLayoutVars>
          <dgm:chMax val="0"/>
          <dgm:chPref val="0"/>
          <dgm:bulletEnabled val="1"/>
        </dgm:presLayoutVars>
      </dgm:prSet>
      <dgm:spPr/>
      <dgm:t>
        <a:bodyPr/>
        <a:lstStyle/>
        <a:p>
          <a:endParaRPr lang="en-GB"/>
        </a:p>
      </dgm:t>
    </dgm:pt>
    <dgm:pt modelId="{DAF1CD79-4928-46B2-BA5E-9C83A4BEB5F9}" type="pres">
      <dgm:prSet presAssocID="{8BC8B537-92BC-441C-B873-A462CEEC4631}" presName="circ3" presStyleLbl="vennNode1" presStyleIdx="2" presStyleCnt="3"/>
      <dgm:spPr/>
      <dgm:t>
        <a:bodyPr/>
        <a:lstStyle/>
        <a:p>
          <a:endParaRPr lang="en-GB"/>
        </a:p>
      </dgm:t>
    </dgm:pt>
    <dgm:pt modelId="{0CE36155-E6B5-49DF-9E81-F25EE6B00DCC}" type="pres">
      <dgm:prSet presAssocID="{8BC8B537-92BC-441C-B873-A462CEEC4631}" presName="circ3Tx" presStyleLbl="revTx" presStyleIdx="0" presStyleCnt="0">
        <dgm:presLayoutVars>
          <dgm:chMax val="0"/>
          <dgm:chPref val="0"/>
          <dgm:bulletEnabled val="1"/>
        </dgm:presLayoutVars>
      </dgm:prSet>
      <dgm:spPr/>
      <dgm:t>
        <a:bodyPr/>
        <a:lstStyle/>
        <a:p>
          <a:endParaRPr lang="en-GB"/>
        </a:p>
      </dgm:t>
    </dgm:pt>
  </dgm:ptLst>
  <dgm:cxnLst>
    <dgm:cxn modelId="{D4A40974-53FB-4209-8BA7-DFFF71F1C5C5}" type="presOf" srcId="{8BC8B537-92BC-441C-B873-A462CEEC4631}" destId="{DAF1CD79-4928-46B2-BA5E-9C83A4BEB5F9}" srcOrd="0" destOrd="0" presId="urn:microsoft.com/office/officeart/2005/8/layout/venn1"/>
    <dgm:cxn modelId="{54646F3C-A2FF-4D77-A877-E7AC1745D925}" type="presOf" srcId="{8BC8B537-92BC-441C-B873-A462CEEC4631}" destId="{0CE36155-E6B5-49DF-9E81-F25EE6B00DCC}" srcOrd="1" destOrd="0" presId="urn:microsoft.com/office/officeart/2005/8/layout/venn1"/>
    <dgm:cxn modelId="{42247C5A-A022-4E91-ADC3-FCD1C21D9087}" type="presOf" srcId="{A597C2E9-C1FB-46E2-8288-CE9A128E0EAA}" destId="{1E8F966A-9EC0-4E4C-BAF0-39E7A1CEC857}" srcOrd="1" destOrd="0" presId="urn:microsoft.com/office/officeart/2005/8/layout/venn1"/>
    <dgm:cxn modelId="{E97595DD-FAC0-47E0-A824-AF0DEA3F3DF3}" type="presOf" srcId="{A597C2E9-C1FB-46E2-8288-CE9A128E0EAA}" destId="{FA381DC8-0DDD-4040-BA78-0CCA066E751E}" srcOrd="0" destOrd="0" presId="urn:microsoft.com/office/officeart/2005/8/layout/venn1"/>
    <dgm:cxn modelId="{1C7F1CF7-F43E-44B3-A126-50A0532EDA40}" type="presOf" srcId="{79764326-E84C-4F96-B0CC-E01981A34D03}" destId="{DC8301D5-25C2-4C43-BBD2-7362E960FEEC}" srcOrd="0" destOrd="0" presId="urn:microsoft.com/office/officeart/2005/8/layout/venn1"/>
    <dgm:cxn modelId="{71A49B58-223E-4781-9660-BA6FB9002C93}" srcId="{AE917F2B-5618-4B9D-84A5-53D5DCB835C4}" destId="{8BC8B537-92BC-441C-B873-A462CEEC4631}" srcOrd="2" destOrd="0" parTransId="{C37E8598-6790-40BB-B2FE-AA4909C6D0A9}" sibTransId="{D3FC7550-D682-4DD9-8024-E87B54608AB5}"/>
    <dgm:cxn modelId="{32971823-10C0-4A55-94CF-7E0BE12298D2}" srcId="{AE917F2B-5618-4B9D-84A5-53D5DCB835C4}" destId="{A597C2E9-C1FB-46E2-8288-CE9A128E0EAA}" srcOrd="0" destOrd="0" parTransId="{5108AEF7-C82F-455F-B61B-F9E5690B9239}" sibTransId="{3703148C-57DF-4112-BA9D-72E148BD94E3}"/>
    <dgm:cxn modelId="{199F7824-3474-4585-B8BE-8C2D1432B740}" srcId="{AE917F2B-5618-4B9D-84A5-53D5DCB835C4}" destId="{79764326-E84C-4F96-B0CC-E01981A34D03}" srcOrd="1" destOrd="0" parTransId="{5B607532-4AEF-4468-9CE7-F347B171DEF3}" sibTransId="{1EB6FBC4-7099-4B34-8C0B-77A38B9EAFF8}"/>
    <dgm:cxn modelId="{BAE2BEF9-6C51-47E5-9BA2-F00E81D1C924}" type="presOf" srcId="{79764326-E84C-4F96-B0CC-E01981A34D03}" destId="{B6BB873C-5409-45F1-B901-337557DE3062}" srcOrd="1" destOrd="0" presId="urn:microsoft.com/office/officeart/2005/8/layout/venn1"/>
    <dgm:cxn modelId="{CCAC197D-9BCF-4DBE-97AF-75CC6B103990}" type="presOf" srcId="{AE917F2B-5618-4B9D-84A5-53D5DCB835C4}" destId="{7F67D3C9-04A1-43BC-9EF5-868DFA804821}" srcOrd="0" destOrd="0" presId="urn:microsoft.com/office/officeart/2005/8/layout/venn1"/>
    <dgm:cxn modelId="{1063EB9E-8AE2-47EF-83BE-9FFEFBEBAB3B}" type="presParOf" srcId="{7F67D3C9-04A1-43BC-9EF5-868DFA804821}" destId="{FA381DC8-0DDD-4040-BA78-0CCA066E751E}" srcOrd="0" destOrd="0" presId="urn:microsoft.com/office/officeart/2005/8/layout/venn1"/>
    <dgm:cxn modelId="{E911BF1D-37E7-4469-B384-224E5E46699D}" type="presParOf" srcId="{7F67D3C9-04A1-43BC-9EF5-868DFA804821}" destId="{1E8F966A-9EC0-4E4C-BAF0-39E7A1CEC857}" srcOrd="1" destOrd="0" presId="urn:microsoft.com/office/officeart/2005/8/layout/venn1"/>
    <dgm:cxn modelId="{812C9E2D-649A-40E8-93D0-53B9FF4CEC19}" type="presParOf" srcId="{7F67D3C9-04A1-43BC-9EF5-868DFA804821}" destId="{DC8301D5-25C2-4C43-BBD2-7362E960FEEC}" srcOrd="2" destOrd="0" presId="urn:microsoft.com/office/officeart/2005/8/layout/venn1"/>
    <dgm:cxn modelId="{AB0D6C98-229A-44CA-A5F2-6139F7340FF0}" type="presParOf" srcId="{7F67D3C9-04A1-43BC-9EF5-868DFA804821}" destId="{B6BB873C-5409-45F1-B901-337557DE3062}" srcOrd="3" destOrd="0" presId="urn:microsoft.com/office/officeart/2005/8/layout/venn1"/>
    <dgm:cxn modelId="{41D5E7FB-F04B-4035-A190-1570DF77FC26}" type="presParOf" srcId="{7F67D3C9-04A1-43BC-9EF5-868DFA804821}" destId="{DAF1CD79-4928-46B2-BA5E-9C83A4BEB5F9}" srcOrd="4" destOrd="0" presId="urn:microsoft.com/office/officeart/2005/8/layout/venn1"/>
    <dgm:cxn modelId="{0DA9E7E3-F518-430E-B11D-8EF20B4392DF}" type="presParOf" srcId="{7F67D3C9-04A1-43BC-9EF5-868DFA804821}" destId="{0CE36155-E6B5-49DF-9E81-F25EE6B00DCC}"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B4347-DF58-45AF-A5AD-12A04B24459F}">
      <dsp:nvSpPr>
        <dsp:cNvPr id="0" name=""/>
        <dsp:cNvSpPr/>
      </dsp:nvSpPr>
      <dsp:spPr>
        <a:xfrm>
          <a:off x="2376262" y="360039"/>
          <a:ext cx="1228995" cy="12289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000" kern="1200" dirty="0" smtClean="0"/>
            <a:t>Concrete Experience (doing/having</a:t>
          </a:r>
        </a:p>
        <a:p>
          <a:pPr lvl="0" algn="ctr" defTabSz="355600">
            <a:lnSpc>
              <a:spcPct val="90000"/>
            </a:lnSpc>
            <a:spcBef>
              <a:spcPct val="0"/>
            </a:spcBef>
            <a:spcAft>
              <a:spcPct val="35000"/>
            </a:spcAft>
          </a:pPr>
          <a:r>
            <a:rPr lang="en-GB" sz="1000" kern="1200" dirty="0" smtClean="0"/>
            <a:t> an experience)</a:t>
          </a:r>
          <a:endParaRPr lang="en-GB" sz="1000" kern="1200" dirty="0"/>
        </a:p>
      </dsp:txBody>
      <dsp:txXfrm>
        <a:off x="2556244" y="540021"/>
        <a:ext cx="869031" cy="869031"/>
      </dsp:txXfrm>
    </dsp:sp>
    <dsp:sp modelId="{FC82FEC2-A69D-4304-BDCD-6649DD565D3B}">
      <dsp:nvSpPr>
        <dsp:cNvPr id="0" name=""/>
        <dsp:cNvSpPr/>
      </dsp:nvSpPr>
      <dsp:spPr>
        <a:xfrm rot="2100671">
          <a:off x="3549462" y="1236291"/>
          <a:ext cx="222062" cy="414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GB" sz="700" kern="1200" dirty="0"/>
        </a:p>
      </dsp:txBody>
      <dsp:txXfrm>
        <a:off x="3555490" y="1300137"/>
        <a:ext cx="155443" cy="248872"/>
      </dsp:txXfrm>
    </dsp:sp>
    <dsp:sp modelId="{6851AE6D-4C7E-47AC-9EE9-51DC5309CB52}">
      <dsp:nvSpPr>
        <dsp:cNvPr id="0" name=""/>
        <dsp:cNvSpPr/>
      </dsp:nvSpPr>
      <dsp:spPr>
        <a:xfrm>
          <a:off x="3726024" y="1305546"/>
          <a:ext cx="1228995" cy="12289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dirty="0" smtClean="0"/>
            <a:t>Reflective Observation (reviewing/reflecting on the experience</a:t>
          </a:r>
          <a:r>
            <a:rPr lang="en-GB" sz="1050" kern="1200" dirty="0" smtClean="0"/>
            <a:t>)</a:t>
          </a:r>
          <a:endParaRPr lang="en-GB" sz="1050" kern="1200" dirty="0"/>
        </a:p>
      </dsp:txBody>
      <dsp:txXfrm>
        <a:off x="3906006" y="1485528"/>
        <a:ext cx="869031" cy="869031"/>
      </dsp:txXfrm>
    </dsp:sp>
    <dsp:sp modelId="{B21EA8B2-14EC-4A9D-9366-ECB216CED71C}">
      <dsp:nvSpPr>
        <dsp:cNvPr id="0" name=""/>
        <dsp:cNvSpPr/>
      </dsp:nvSpPr>
      <dsp:spPr>
        <a:xfrm rot="8100000">
          <a:off x="3531730" y="2358298"/>
          <a:ext cx="326289" cy="414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GB" sz="700" kern="1200" dirty="0"/>
        </a:p>
      </dsp:txBody>
      <dsp:txXfrm rot="10800000">
        <a:off x="3615282" y="2406647"/>
        <a:ext cx="228402" cy="248872"/>
      </dsp:txXfrm>
    </dsp:sp>
    <dsp:sp modelId="{57EBD3EC-BD68-40CA-A899-B062AB817779}">
      <dsp:nvSpPr>
        <dsp:cNvPr id="0" name=""/>
        <dsp:cNvSpPr/>
      </dsp:nvSpPr>
      <dsp:spPr>
        <a:xfrm>
          <a:off x="2421670" y="2609900"/>
          <a:ext cx="1228995" cy="12289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GB" sz="500" kern="1200" dirty="0" smtClean="0"/>
        </a:p>
        <a:p>
          <a:pPr lvl="0" algn="ctr" defTabSz="222250">
            <a:lnSpc>
              <a:spcPct val="90000"/>
            </a:lnSpc>
            <a:spcBef>
              <a:spcPct val="0"/>
            </a:spcBef>
            <a:spcAft>
              <a:spcPct val="35000"/>
            </a:spcAft>
          </a:pPr>
          <a:r>
            <a:rPr lang="en-GB" sz="1000" kern="1200" dirty="0" smtClean="0"/>
            <a:t>Abstract Conceptualisation (concluding/ learning from experience)</a:t>
          </a:r>
          <a:endParaRPr lang="en-GB" sz="1000" kern="1200" dirty="0"/>
        </a:p>
      </dsp:txBody>
      <dsp:txXfrm>
        <a:off x="2601652" y="2789882"/>
        <a:ext cx="869031" cy="869031"/>
      </dsp:txXfrm>
    </dsp:sp>
    <dsp:sp modelId="{FAD9E2A9-1288-4ED2-AB56-1AE71C5B1E64}">
      <dsp:nvSpPr>
        <dsp:cNvPr id="0" name=""/>
        <dsp:cNvSpPr/>
      </dsp:nvSpPr>
      <dsp:spPr>
        <a:xfrm rot="13500000">
          <a:off x="2227375" y="2371358"/>
          <a:ext cx="326289" cy="414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GB" sz="700" kern="1200" dirty="0"/>
        </a:p>
      </dsp:txBody>
      <dsp:txXfrm rot="10800000">
        <a:off x="2310927" y="2488923"/>
        <a:ext cx="228402" cy="248872"/>
      </dsp:txXfrm>
    </dsp:sp>
    <dsp:sp modelId="{27E9D988-8120-41F2-A597-038033A53A41}">
      <dsp:nvSpPr>
        <dsp:cNvPr id="0" name=""/>
        <dsp:cNvSpPr/>
      </dsp:nvSpPr>
      <dsp:spPr>
        <a:xfrm>
          <a:off x="1117315" y="1305546"/>
          <a:ext cx="1228995" cy="12289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dirty="0" smtClean="0"/>
            <a:t>Active Experimentation (planning/trying out what you have learned)</a:t>
          </a:r>
        </a:p>
      </dsp:txBody>
      <dsp:txXfrm>
        <a:off x="1297297" y="1485528"/>
        <a:ext cx="869031" cy="869031"/>
      </dsp:txXfrm>
    </dsp:sp>
    <dsp:sp modelId="{1ABD4B2A-F263-4D43-8705-4BF6AE9B11D3}">
      <dsp:nvSpPr>
        <dsp:cNvPr id="0" name=""/>
        <dsp:cNvSpPr/>
      </dsp:nvSpPr>
      <dsp:spPr>
        <a:xfrm rot="19385542">
          <a:off x="2265594" y="1243009"/>
          <a:ext cx="183097" cy="414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GB" sz="700" kern="1200" dirty="0"/>
        </a:p>
      </dsp:txBody>
      <dsp:txXfrm>
        <a:off x="2271098" y="1342459"/>
        <a:ext cx="128168" cy="2488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F2FE9-74B3-4314-91B7-73FB875AB63F}">
      <dsp:nvSpPr>
        <dsp:cNvPr id="0" name=""/>
        <dsp:cNvSpPr/>
      </dsp:nvSpPr>
      <dsp:spPr>
        <a:xfrm>
          <a:off x="2278558" y="743"/>
          <a:ext cx="1538882" cy="15388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t>Lecturer</a:t>
          </a:r>
          <a:endParaRPr lang="en-GB" sz="2000" kern="1200" dirty="0"/>
        </a:p>
      </dsp:txBody>
      <dsp:txXfrm>
        <a:off x="2503922" y="226107"/>
        <a:ext cx="1088154" cy="1088154"/>
      </dsp:txXfrm>
    </dsp:sp>
    <dsp:sp modelId="{FD495C3D-5295-43ED-8DE4-2D7D03136BE5}">
      <dsp:nvSpPr>
        <dsp:cNvPr id="0" name=""/>
        <dsp:cNvSpPr/>
      </dsp:nvSpPr>
      <dsp:spPr>
        <a:xfrm rot="3600000">
          <a:off x="3415285" y="1502331"/>
          <a:ext cx="410699" cy="5193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r>
            <a:rPr lang="en-GB" sz="500" kern="1200" dirty="0" smtClean="0"/>
            <a:t>News Days</a:t>
          </a:r>
          <a:endParaRPr lang="en-GB" sz="500" kern="1200" dirty="0"/>
        </a:p>
      </dsp:txBody>
      <dsp:txXfrm>
        <a:off x="3446088" y="1552854"/>
        <a:ext cx="287489" cy="311624"/>
      </dsp:txXfrm>
    </dsp:sp>
    <dsp:sp modelId="{795743FD-9856-4A72-9567-748E6141CC76}">
      <dsp:nvSpPr>
        <dsp:cNvPr id="0" name=""/>
        <dsp:cNvSpPr/>
      </dsp:nvSpPr>
      <dsp:spPr>
        <a:xfrm>
          <a:off x="3435451" y="2004541"/>
          <a:ext cx="1538882" cy="15388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t>Facilitator</a:t>
          </a:r>
          <a:endParaRPr lang="en-GB" sz="2000" kern="1200" dirty="0"/>
        </a:p>
      </dsp:txBody>
      <dsp:txXfrm>
        <a:off x="3660815" y="2229905"/>
        <a:ext cx="1088154" cy="1088154"/>
      </dsp:txXfrm>
    </dsp:sp>
    <dsp:sp modelId="{B38A6CEA-07EF-475B-AD95-A57543EE646C}">
      <dsp:nvSpPr>
        <dsp:cNvPr id="0" name=""/>
        <dsp:cNvSpPr/>
      </dsp:nvSpPr>
      <dsp:spPr>
        <a:xfrm rot="10800000">
          <a:off x="2854274" y="2514296"/>
          <a:ext cx="410699" cy="5193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r>
            <a:rPr lang="en-GB" sz="500" kern="1200" dirty="0" smtClean="0"/>
            <a:t>Public Domain</a:t>
          </a:r>
          <a:endParaRPr lang="en-GB" sz="500" kern="1200" dirty="0"/>
        </a:p>
      </dsp:txBody>
      <dsp:txXfrm rot="10800000">
        <a:off x="2977484" y="2618170"/>
        <a:ext cx="287489" cy="311624"/>
      </dsp:txXfrm>
    </dsp:sp>
    <dsp:sp modelId="{5036E848-74C3-428B-AB4E-B63359470456}">
      <dsp:nvSpPr>
        <dsp:cNvPr id="0" name=""/>
        <dsp:cNvSpPr/>
      </dsp:nvSpPr>
      <dsp:spPr>
        <a:xfrm>
          <a:off x="1121665" y="2004541"/>
          <a:ext cx="1538882" cy="15388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t>News Editor</a:t>
          </a:r>
          <a:endParaRPr lang="en-GB" sz="2000" kern="1200" dirty="0"/>
        </a:p>
      </dsp:txBody>
      <dsp:txXfrm>
        <a:off x="1347029" y="2229905"/>
        <a:ext cx="1088154" cy="1088154"/>
      </dsp:txXfrm>
    </dsp:sp>
    <dsp:sp modelId="{A70FB361-74C8-4271-A634-37CF83D71D7E}">
      <dsp:nvSpPr>
        <dsp:cNvPr id="0" name=""/>
        <dsp:cNvSpPr/>
      </dsp:nvSpPr>
      <dsp:spPr>
        <a:xfrm rot="18000000">
          <a:off x="2258391" y="1522463"/>
          <a:ext cx="410699" cy="5193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r>
            <a:rPr lang="en-GB" sz="500" kern="1200" dirty="0" smtClean="0"/>
            <a:t>Feedback</a:t>
          </a:r>
          <a:endParaRPr lang="en-GB" sz="500" kern="1200" dirty="0"/>
        </a:p>
      </dsp:txBody>
      <dsp:txXfrm>
        <a:off x="2289194" y="1679688"/>
        <a:ext cx="287489" cy="3116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81DC8-0DDD-4040-BA78-0CCA066E751E}">
      <dsp:nvSpPr>
        <dsp:cNvPr id="0" name=""/>
        <dsp:cNvSpPr/>
      </dsp:nvSpPr>
      <dsp:spPr>
        <a:xfrm>
          <a:off x="2727959" y="56197"/>
          <a:ext cx="2697480" cy="269748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en-GB" sz="3100" kern="1200" dirty="0" smtClean="0"/>
            <a:t>Lecturer</a:t>
          </a:r>
          <a:endParaRPr lang="en-GB" sz="3100" kern="1200" dirty="0"/>
        </a:p>
      </dsp:txBody>
      <dsp:txXfrm>
        <a:off x="3087623" y="528256"/>
        <a:ext cx="1978152" cy="1213866"/>
      </dsp:txXfrm>
    </dsp:sp>
    <dsp:sp modelId="{DC8301D5-25C2-4C43-BBD2-7362E960FEEC}">
      <dsp:nvSpPr>
        <dsp:cNvPr id="0" name=""/>
        <dsp:cNvSpPr/>
      </dsp:nvSpPr>
      <dsp:spPr>
        <a:xfrm>
          <a:off x="3701300" y="1742122"/>
          <a:ext cx="2697480" cy="269748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en-GB" sz="3100" kern="1200" dirty="0" smtClean="0"/>
            <a:t>Facilitator</a:t>
          </a:r>
          <a:endParaRPr lang="en-GB" sz="3100" kern="1200" dirty="0"/>
        </a:p>
      </dsp:txBody>
      <dsp:txXfrm>
        <a:off x="4526280" y="2438971"/>
        <a:ext cx="1618488" cy="1483614"/>
      </dsp:txXfrm>
    </dsp:sp>
    <dsp:sp modelId="{DAF1CD79-4928-46B2-BA5E-9C83A4BEB5F9}">
      <dsp:nvSpPr>
        <dsp:cNvPr id="0" name=""/>
        <dsp:cNvSpPr/>
      </dsp:nvSpPr>
      <dsp:spPr>
        <a:xfrm>
          <a:off x="1754619" y="1742122"/>
          <a:ext cx="2697480" cy="269748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en-GB" sz="3100" kern="1200" dirty="0" smtClean="0"/>
            <a:t>News Editor</a:t>
          </a:r>
          <a:endParaRPr lang="en-GB" sz="3100" kern="1200" dirty="0"/>
        </a:p>
      </dsp:txBody>
      <dsp:txXfrm>
        <a:off x="2008631" y="2438971"/>
        <a:ext cx="1618488" cy="148361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F8A6BB3-15F9-4141-AB05-7BFCB398C0ED}" type="slidenum">
              <a:rPr lang="en-US" altLang="en-US"/>
              <a:pPr>
                <a:defRPr/>
              </a:pPr>
              <a:t>‹#›</a:t>
            </a:fld>
            <a:endParaRPr lang="en-US" altLang="en-US"/>
          </a:p>
        </p:txBody>
      </p:sp>
    </p:spTree>
    <p:extLst>
      <p:ext uri="{BB962C8B-B14F-4D97-AF65-F5344CB8AC3E}">
        <p14:creationId xmlns:p14="http://schemas.microsoft.com/office/powerpoint/2010/main" val="527366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6" name="Straight Connector 5"/>
          <p:cNvCxnSpPr/>
          <p:nvPr userDrawn="1"/>
        </p:nvCxnSpPr>
        <p:spPr>
          <a:xfrm>
            <a:off x="1919288" y="14430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pic>
        <p:nvPicPr>
          <p:cNvPr id="7"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4363" y="5783263"/>
            <a:ext cx="2182812"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14"/>
          <p:cNvSpPr>
            <a:spLocks noGrp="1"/>
          </p:cNvSpPr>
          <p:nvPr>
            <p:ph type="body" sz="quarter" idx="14"/>
          </p:nvPr>
        </p:nvSpPr>
        <p:spPr>
          <a:xfrm>
            <a:off x="2325600" y="1340768"/>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smtClean="0"/>
              <a:t>Click to edit Master text styles</a:t>
            </a:r>
          </a:p>
        </p:txBody>
      </p:sp>
      <p:sp>
        <p:nvSpPr>
          <p:cNvPr id="18" name="Text Placeholder 14"/>
          <p:cNvSpPr>
            <a:spLocks noGrp="1"/>
          </p:cNvSpPr>
          <p:nvPr>
            <p:ph type="body" sz="quarter" idx="15"/>
          </p:nvPr>
        </p:nvSpPr>
        <p:spPr>
          <a:xfrm>
            <a:off x="640800" y="1427168"/>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smtClean="0"/>
              <a:t>Click to edit Master text styles</a:t>
            </a:r>
          </a:p>
        </p:txBody>
      </p:sp>
      <p:sp>
        <p:nvSpPr>
          <p:cNvPr id="19" name="Text Placeholder 14"/>
          <p:cNvSpPr>
            <a:spLocks noGrp="1"/>
          </p:cNvSpPr>
          <p:nvPr>
            <p:ph type="body" sz="quarter" idx="16"/>
          </p:nvPr>
        </p:nvSpPr>
        <p:spPr>
          <a:xfrm>
            <a:off x="640800" y="1787168"/>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smtClean="0"/>
              <a:t>Click to edit Master text styles</a:t>
            </a:r>
          </a:p>
        </p:txBody>
      </p:sp>
      <p:sp>
        <p:nvSpPr>
          <p:cNvPr id="20" name="Text Placeholder 14"/>
          <p:cNvSpPr>
            <a:spLocks noGrp="1"/>
          </p:cNvSpPr>
          <p:nvPr>
            <p:ph type="body" sz="quarter" idx="17"/>
          </p:nvPr>
        </p:nvSpPr>
        <p:spPr>
          <a:xfrm>
            <a:off x="640800" y="2330768"/>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smtClean="0"/>
              <a:t>Click to edit Master text styles</a:t>
            </a:r>
          </a:p>
        </p:txBody>
      </p:sp>
      <p:sp>
        <p:nvSpPr>
          <p:cNvPr id="8" name="Text Placeholder 14"/>
          <p:cNvSpPr>
            <a:spLocks noGrp="1"/>
          </p:cNvSpPr>
          <p:nvPr>
            <p:ph type="body" sz="quarter" idx="18"/>
          </p:nvPr>
        </p:nvSpPr>
        <p:spPr>
          <a:xfrm>
            <a:off x="645062" y="4960139"/>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smtClean="0"/>
              <a:t>Click to edit Master text styles</a:t>
            </a:r>
          </a:p>
        </p:txBody>
      </p:sp>
    </p:spTree>
    <p:extLst>
      <p:ext uri="{BB962C8B-B14F-4D97-AF65-F5344CB8AC3E}">
        <p14:creationId xmlns:p14="http://schemas.microsoft.com/office/powerpoint/2010/main" val="520498249"/>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Picture Placeholder 21"/>
          <p:cNvSpPr>
            <a:spLocks noGrp="1"/>
          </p:cNvSpPr>
          <p:nvPr>
            <p:ph type="pic" sz="quarter" idx="12"/>
          </p:nvPr>
        </p:nvSpPr>
        <p:spPr>
          <a:xfrm>
            <a:off x="611560" y="764704"/>
            <a:ext cx="7884740" cy="5112221"/>
          </a:xfrm>
          <a:prstGeom prst="rect">
            <a:avLst/>
          </a:prstGeom>
          <a:solidFill>
            <a:schemeClr val="bg1">
              <a:lumMod val="75000"/>
            </a:schemeClr>
          </a:solidFill>
        </p:spPr>
        <p:txBody>
          <a:bodyPr/>
          <a:lstStyle>
            <a:lvl1pPr marL="0" indent="0">
              <a:buFontTx/>
              <a:buNone/>
              <a:defRPr sz="2400" b="0" i="0">
                <a:ln>
                  <a:solidFill>
                    <a:srgbClr val="FFFFFF"/>
                  </a:solidFill>
                </a:ln>
                <a:solidFill>
                  <a:srgbClr val="FFFFFF"/>
                </a:solidFill>
                <a:latin typeface="Tahoma" charset="0"/>
                <a:ea typeface="Tahoma" charset="0"/>
                <a:cs typeface="Tahoma" charset="0"/>
              </a:defRPr>
            </a:lvl1pPr>
          </a:lstStyle>
          <a:p>
            <a:pPr lvl="0"/>
            <a:r>
              <a:rPr lang="en-GB" noProof="0" dirty="0" smtClean="0"/>
              <a:t>Drag picture to placeholder or click icon to add</a:t>
            </a:r>
            <a:endParaRPr lang="en-US" noProof="0" dirty="0"/>
          </a:p>
        </p:txBody>
      </p:sp>
    </p:spTree>
    <p:extLst>
      <p:ext uri="{BB962C8B-B14F-4D97-AF65-F5344CB8AC3E}">
        <p14:creationId xmlns:p14="http://schemas.microsoft.com/office/powerpoint/2010/main" val="169640474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a:prstGeom prst="rect">
            <a:avLst/>
          </a:prstGeo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6096000" y="6248400"/>
            <a:ext cx="2667000" cy="365125"/>
          </a:xfrm>
          <a:prstGeom prst="rect">
            <a:avLst/>
          </a:prstGeom>
        </p:spPr>
        <p:txBody>
          <a:bodyPr/>
          <a:lstStyle/>
          <a:p>
            <a:fld id="{6D2E3915-EBE7-4DB1-A670-784809E89EBD}" type="datetimeFigureOut">
              <a:rPr lang="en-GB" smtClean="0"/>
              <a:t>20/06/2017</a:t>
            </a:fld>
            <a:endParaRPr lang="en-GB" dirty="0"/>
          </a:p>
        </p:txBody>
      </p:sp>
      <p:sp>
        <p:nvSpPr>
          <p:cNvPr id="5" name="Footer Placeholder 4"/>
          <p:cNvSpPr>
            <a:spLocks noGrp="1"/>
          </p:cNvSpPr>
          <p:nvPr>
            <p:ph type="ftr" sz="quarter" idx="11"/>
          </p:nvPr>
        </p:nvSpPr>
        <p:spPr>
          <a:xfrm>
            <a:off x="609600" y="6248206"/>
            <a:ext cx="5421083"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843710C0-C2F8-4DC1-AC4A-81B5514E612E}" type="slidenum">
              <a:rPr lang="en-GB" smtClean="0"/>
              <a:t>‹#›</a:t>
            </a:fld>
            <a:endParaRPr lang="en-GB" dirty="0"/>
          </a:p>
        </p:txBody>
      </p:sp>
      <p:sp>
        <p:nvSpPr>
          <p:cNvPr id="8" name="Content Placeholder 7"/>
          <p:cNvSpPr>
            <a:spLocks noGrp="1"/>
          </p:cNvSpPr>
          <p:nvPr>
            <p:ph sz="quarter" idx="1"/>
          </p:nvPr>
        </p:nvSpPr>
        <p:spPr>
          <a:xfrm>
            <a:off x="612648" y="1600200"/>
            <a:ext cx="8153400" cy="4495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630014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smtClean="0"/>
              <a:t>Click to edit Master text styles</a:t>
            </a:r>
          </a:p>
        </p:txBody>
      </p:sp>
    </p:spTree>
    <p:extLst>
      <p:ext uri="{BB962C8B-B14F-4D97-AF65-F5344CB8AC3E}">
        <p14:creationId xmlns:p14="http://schemas.microsoft.com/office/powerpoint/2010/main" val="131317671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6" name="Text Placeholder 5"/>
          <p:cNvSpPr>
            <a:spLocks noGrp="1"/>
          </p:cNvSpPr>
          <p:nvPr>
            <p:ph type="body" sz="quarter" idx="11"/>
          </p:nvPr>
        </p:nvSpPr>
        <p:spPr>
          <a:xfrm>
            <a:off x="827584" y="1557214"/>
            <a:ext cx="6587628" cy="4464074"/>
          </a:xfrm>
          <a:prstGeom prst="rect">
            <a:avLst/>
          </a:prstGeom>
        </p:spPr>
        <p:txBody>
          <a:bodyPr/>
          <a:lstStyle>
            <a:lvl1pPr marL="266700" indent="-266700">
              <a:buClr>
                <a:srgbClr val="16818D"/>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87155836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7" name="Text Placeholder 2"/>
          <p:cNvSpPr>
            <a:spLocks noGrp="1"/>
          </p:cNvSpPr>
          <p:nvPr>
            <p:ph type="body" sz="quarter" idx="11"/>
          </p:nvPr>
        </p:nvSpPr>
        <p:spPr>
          <a:xfrm>
            <a:off x="827584" y="1557214"/>
            <a:ext cx="6587628" cy="4465637"/>
          </a:xfrm>
          <a:prstGeom prst="rect">
            <a:avLst/>
          </a:prstGeom>
        </p:spPr>
        <p:txBody>
          <a:bodyPr/>
          <a:lstStyle>
            <a:lvl1pPr marL="266700" indent="-266700">
              <a:buClr>
                <a:srgbClr val="16818D"/>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9548436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464025"/>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smtClean="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7" name="Text Placeholder 5"/>
          <p:cNvSpPr>
            <a:spLocks noGrp="1"/>
          </p:cNvSpPr>
          <p:nvPr>
            <p:ph type="body" sz="quarter" idx="12"/>
          </p:nvPr>
        </p:nvSpPr>
        <p:spPr>
          <a:xfrm>
            <a:off x="4284663" y="1628800"/>
            <a:ext cx="3167583" cy="4464025"/>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smtClean="0"/>
              <a:t>Click to edit Master text styles</a:t>
            </a:r>
          </a:p>
        </p:txBody>
      </p:sp>
    </p:spTree>
    <p:extLst>
      <p:ext uri="{BB962C8B-B14F-4D97-AF65-F5344CB8AC3E}">
        <p14:creationId xmlns:p14="http://schemas.microsoft.com/office/powerpoint/2010/main" val="1223581112"/>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8" name="Text Placeholder 5"/>
          <p:cNvSpPr>
            <a:spLocks noGrp="1"/>
          </p:cNvSpPr>
          <p:nvPr>
            <p:ph type="body" sz="quarter" idx="11" hasCustomPrompt="1"/>
          </p:nvPr>
        </p:nvSpPr>
        <p:spPr>
          <a:xfrm>
            <a:off x="899666" y="1584000"/>
            <a:ext cx="3167583" cy="4437288"/>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Second Bullet Point</a:t>
            </a:r>
          </a:p>
          <a:p>
            <a:pPr lvl="2"/>
            <a:r>
              <a:rPr lang="en-GB" dirty="0" smtClean="0"/>
              <a:t>Third Bullet Point</a:t>
            </a:r>
          </a:p>
          <a:p>
            <a:pPr lvl="3"/>
            <a:endParaRPr lang="en-GB" dirty="0" smtClean="0"/>
          </a:p>
        </p:txBody>
      </p:sp>
      <p:sp>
        <p:nvSpPr>
          <p:cNvPr id="9" name="Text Placeholder 5"/>
          <p:cNvSpPr>
            <a:spLocks noGrp="1"/>
          </p:cNvSpPr>
          <p:nvPr>
            <p:ph type="body" sz="quarter" idx="12" hasCustomPrompt="1"/>
          </p:nvPr>
        </p:nvSpPr>
        <p:spPr>
          <a:xfrm>
            <a:off x="4284737" y="1584000"/>
            <a:ext cx="3167583" cy="4437288"/>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smtClean="0"/>
              <a:t>Click to add text</a:t>
            </a:r>
          </a:p>
          <a:p>
            <a:pPr lvl="1"/>
            <a:r>
              <a:rPr lang="en-US" dirty="0" smtClean="0"/>
              <a:t>Second Bullet Point</a:t>
            </a:r>
          </a:p>
          <a:p>
            <a:pPr lvl="2"/>
            <a:r>
              <a:rPr lang="en-US" dirty="0" smtClean="0"/>
              <a:t>Third Bullet Point</a:t>
            </a:r>
          </a:p>
          <a:p>
            <a:pPr lvl="3"/>
            <a:endParaRPr lang="en-US" dirty="0" smtClean="0"/>
          </a:p>
          <a:p>
            <a:pPr lvl="0"/>
            <a:endParaRPr lang="en-GB" dirty="0" smtClean="0"/>
          </a:p>
        </p:txBody>
      </p:sp>
    </p:spTree>
    <p:extLst>
      <p:ext uri="{BB962C8B-B14F-4D97-AF65-F5344CB8AC3E}">
        <p14:creationId xmlns:p14="http://schemas.microsoft.com/office/powerpoint/2010/main" val="42434571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8" name="Text Placeholder 5"/>
          <p:cNvSpPr>
            <a:spLocks noGrp="1"/>
          </p:cNvSpPr>
          <p:nvPr>
            <p:ph type="body" sz="quarter" idx="11" hasCustomPrompt="1"/>
          </p:nvPr>
        </p:nvSpPr>
        <p:spPr>
          <a:xfrm>
            <a:off x="894944" y="1584148"/>
            <a:ext cx="3167583" cy="4437140"/>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Number Position Number 2</a:t>
            </a:r>
          </a:p>
          <a:p>
            <a:pPr lvl="2"/>
            <a:r>
              <a:rPr lang="en-GB" dirty="0" smtClean="0"/>
              <a:t>Number Position Number 3</a:t>
            </a:r>
          </a:p>
          <a:p>
            <a:pPr lvl="3"/>
            <a:endParaRPr lang="en-GB" dirty="0" smtClean="0"/>
          </a:p>
          <a:p>
            <a:pPr lvl="3"/>
            <a:endParaRPr lang="en-GB" dirty="0" smtClean="0"/>
          </a:p>
        </p:txBody>
      </p:sp>
      <p:sp>
        <p:nvSpPr>
          <p:cNvPr id="9" name="Text Placeholder 5"/>
          <p:cNvSpPr>
            <a:spLocks noGrp="1"/>
          </p:cNvSpPr>
          <p:nvPr>
            <p:ph type="body" sz="quarter" idx="12" hasCustomPrompt="1"/>
          </p:nvPr>
        </p:nvSpPr>
        <p:spPr>
          <a:xfrm>
            <a:off x="4280015" y="1584148"/>
            <a:ext cx="3167583" cy="4437140"/>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Number Position Number 2</a:t>
            </a:r>
          </a:p>
          <a:p>
            <a:pPr lvl="2"/>
            <a:r>
              <a:rPr lang="en-GB" dirty="0" smtClean="0"/>
              <a:t>Number Position Number 3</a:t>
            </a:r>
          </a:p>
          <a:p>
            <a:pPr lvl="3"/>
            <a:endParaRPr lang="en-GB" dirty="0" smtClean="0"/>
          </a:p>
        </p:txBody>
      </p:sp>
    </p:spTree>
    <p:extLst>
      <p:ext uri="{BB962C8B-B14F-4D97-AF65-F5344CB8AC3E}">
        <p14:creationId xmlns:p14="http://schemas.microsoft.com/office/powerpoint/2010/main" val="18518989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a:p>
        </p:txBody>
      </p:sp>
    </p:spTree>
    <p:extLst>
      <p:ext uri="{BB962C8B-B14F-4D97-AF65-F5344CB8AC3E}">
        <p14:creationId xmlns:p14="http://schemas.microsoft.com/office/powerpoint/2010/main" val="78279437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46402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smtClean="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a:p>
        </p:txBody>
      </p:sp>
    </p:spTree>
    <p:extLst>
      <p:ext uri="{BB962C8B-B14F-4D97-AF65-F5344CB8AC3E}">
        <p14:creationId xmlns:p14="http://schemas.microsoft.com/office/powerpoint/2010/main" val="94025591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p:transition spd="slow">
    <p:fade/>
  </p:transition>
  <p:timing>
    <p:tnLst>
      <p:par>
        <p:cTn id="1" dur="indefinite" restart="never" nodeType="tmRoot"/>
      </p:par>
    </p:tnLst>
  </p:timing>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eprints.uwe.ac.uk/31289/" TargetMode="External"/><Relationship Id="rId2" Type="http://schemas.openxmlformats.org/officeDocument/2006/relationships/hyperlink" Target="http://eprints.uwe.ac.uk/30086/"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pPr>
            <a:r>
              <a:rPr lang="en-GB" altLang="en-US" dirty="0" smtClean="0">
                <a:ea typeface="ＭＳ Ｐゴシック" charset="-128"/>
              </a:rPr>
              <a:t>Practice-based learning: A safe place to make mistakes.  </a:t>
            </a:r>
            <a:endParaRPr lang="en-GB" altLang="en-US" dirty="0">
              <a:ea typeface="ＭＳ Ｐゴシック" charset="-128"/>
            </a:endParaRP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dirty="0">
                <a:ea typeface="ＭＳ Ｐゴシック" charset="-128"/>
              </a:rPr>
              <a:t>Presentation by</a:t>
            </a:r>
          </a:p>
          <a:p>
            <a:pPr>
              <a:spcBef>
                <a:spcPct val="0"/>
              </a:spcBef>
            </a:pPr>
            <a:endParaRPr lang="en-US" altLang="en-US" dirty="0">
              <a:ea typeface="ＭＳ Ｐゴシック" charset="-128"/>
            </a:endParaRPr>
          </a:p>
        </p:txBody>
      </p:sp>
      <p:sp>
        <p:nvSpPr>
          <p:cNvPr id="13315" name="Text Placeholder 3"/>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smtClean="0">
                <a:ea typeface="ＭＳ Ｐゴシック" charset="-128"/>
              </a:rPr>
              <a:t>Myra </a:t>
            </a:r>
          </a:p>
          <a:p>
            <a:pPr>
              <a:spcBef>
                <a:spcPct val="0"/>
              </a:spcBef>
            </a:pPr>
            <a:r>
              <a:rPr lang="en-US" altLang="en-US" dirty="0" smtClean="0">
                <a:ea typeface="ＭＳ Ｐゴシック" charset="-128"/>
              </a:rPr>
              <a:t>Evans </a:t>
            </a:r>
            <a:endParaRPr lang="en-US" altLang="en-US" dirty="0">
              <a:ea typeface="ＭＳ Ｐゴシック" charset="-128"/>
            </a:endParaRPr>
          </a:p>
        </p:txBody>
      </p:sp>
      <p:sp>
        <p:nvSpPr>
          <p:cNvPr id="13316" name="Text Placeholder 4"/>
          <p:cNvSpPr>
            <a:spLocks noGrp="1"/>
          </p:cNvSpPr>
          <p:nvPr>
            <p:ph type="body"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smtClean="0">
                <a:ea typeface="ＭＳ Ｐゴシック" charset="-128"/>
              </a:rPr>
              <a:t>BA Journalism </a:t>
            </a:r>
            <a:r>
              <a:rPr lang="en-US" altLang="en-US" dirty="0" err="1" smtClean="0">
                <a:ea typeface="ＭＳ Ｐゴシック" charset="-128"/>
              </a:rPr>
              <a:t>Programme</a:t>
            </a:r>
            <a:r>
              <a:rPr lang="en-US" altLang="en-US" dirty="0" smtClean="0">
                <a:ea typeface="ＭＳ Ｐゴシック" charset="-128"/>
              </a:rPr>
              <a:t> Leader and Senior Lecturer of Journalism </a:t>
            </a:r>
            <a:endParaRPr lang="en-US" altLang="en-US" dirty="0">
              <a:ea typeface="ＭＳ Ｐゴシック" charset="-128"/>
            </a:endParaRPr>
          </a:p>
        </p:txBody>
      </p:sp>
      <p:sp>
        <p:nvSpPr>
          <p:cNvPr id="2" name="Text Placeholder 1"/>
          <p:cNvSpPr>
            <a:spLocks noGrp="1"/>
          </p:cNvSpPr>
          <p:nvPr>
            <p:ph type="body" sz="quarter" idx="18"/>
          </p:nvPr>
        </p:nvSpPr>
        <p:spPr>
          <a:xfrm>
            <a:off x="640800" y="5025051"/>
            <a:ext cx="1219139" cy="229774"/>
          </a:xfrm>
        </p:spPr>
        <p:txBody>
          <a:bodyPr/>
          <a:lstStyle/>
          <a:p>
            <a:r>
              <a:rPr lang="en-US" dirty="0" smtClean="0"/>
              <a:t>UWE Learning and Teaching, </a:t>
            </a:r>
            <a:r>
              <a:rPr lang="en-US" smtClean="0"/>
              <a:t>June  </a:t>
            </a:r>
            <a:r>
              <a:rPr lang="en-US" dirty="0" smtClean="0"/>
              <a:t>2017  </a:t>
            </a:r>
            <a:r>
              <a:rPr lang="en-US" dirty="0"/>
              <a:t>Conference</a:t>
            </a: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A Safe Space </a:t>
            </a:r>
            <a:endParaRPr lang="en-GB" dirty="0"/>
          </a:p>
        </p:txBody>
      </p:sp>
      <p:sp>
        <p:nvSpPr>
          <p:cNvPr id="3" name="Text Placeholder 2"/>
          <p:cNvSpPr>
            <a:spLocks noGrp="1"/>
          </p:cNvSpPr>
          <p:nvPr>
            <p:ph type="body" sz="quarter" idx="11"/>
          </p:nvPr>
        </p:nvSpPr>
        <p:spPr/>
        <p:txBody>
          <a:bodyPr/>
          <a:lstStyle/>
          <a:p>
            <a:endParaRPr lang="en-GB" dirty="0"/>
          </a:p>
          <a:p>
            <a:r>
              <a:rPr lang="en-US" dirty="0" smtClean="0"/>
              <a:t>“in </a:t>
            </a:r>
            <a:r>
              <a:rPr lang="en-US" dirty="0"/>
              <a:t>order for experiential learning to be beneficial a “safe space” needed to</a:t>
            </a:r>
          </a:p>
          <a:p>
            <a:r>
              <a:rPr lang="en-US" dirty="0"/>
              <a:t>be created early if deeper learning is to be achieved and this would enable critical thinking (</a:t>
            </a:r>
            <a:r>
              <a:rPr lang="en-US" dirty="0" err="1"/>
              <a:t>Kisfalvi</a:t>
            </a:r>
            <a:r>
              <a:rPr lang="en-US" dirty="0"/>
              <a:t> </a:t>
            </a:r>
            <a:r>
              <a:rPr lang="en-US" dirty="0" smtClean="0"/>
              <a:t>and </a:t>
            </a:r>
            <a:r>
              <a:rPr lang="en-GB" dirty="0" smtClean="0"/>
              <a:t>Oliver </a:t>
            </a:r>
            <a:r>
              <a:rPr lang="en-GB" dirty="0"/>
              <a:t>2016, p.735</a:t>
            </a:r>
            <a:r>
              <a:rPr lang="en-GB" dirty="0" smtClean="0"/>
              <a:t>).</a:t>
            </a:r>
          </a:p>
          <a:p>
            <a:endParaRPr lang="en-GB" dirty="0"/>
          </a:p>
          <a:p>
            <a:r>
              <a:rPr lang="en-US" dirty="0" err="1"/>
              <a:t>Winnicott</a:t>
            </a:r>
            <a:r>
              <a:rPr lang="en-US" dirty="0"/>
              <a:t> (1989) says the classroom becomes a transitional or in-between space that prepares students to</a:t>
            </a:r>
          </a:p>
          <a:p>
            <a:r>
              <a:rPr lang="en-US" dirty="0"/>
              <a:t>move into the real world.</a:t>
            </a:r>
            <a:r>
              <a:rPr lang="en-GB" dirty="0" smtClean="0"/>
              <a:t>965)</a:t>
            </a:r>
            <a:endParaRPr lang="en-GB" dirty="0"/>
          </a:p>
        </p:txBody>
      </p:sp>
    </p:spTree>
    <p:extLst>
      <p:ext uri="{BB962C8B-B14F-4D97-AF65-F5344CB8AC3E}">
        <p14:creationId xmlns:p14="http://schemas.microsoft.com/office/powerpoint/2010/main" val="3915369630"/>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1040160"/>
          </a:xfrm>
        </p:spPr>
        <p:txBody>
          <a:bodyPr/>
          <a:lstStyle/>
          <a:p>
            <a:r>
              <a:rPr lang="en-GB" sz="4000" dirty="0" smtClean="0">
                <a:solidFill>
                  <a:srgbClr val="1A9DAC"/>
                </a:solidFill>
                <a:latin typeface="Georgia" panose="02040502050405020303" pitchFamily="18" charset="0"/>
              </a:rPr>
              <a:t>But what did the staff think?</a:t>
            </a:r>
            <a:br>
              <a:rPr lang="en-GB" sz="4000" dirty="0" smtClean="0">
                <a:solidFill>
                  <a:srgbClr val="1A9DAC"/>
                </a:solidFill>
                <a:latin typeface="Georgia" panose="02040502050405020303" pitchFamily="18" charset="0"/>
              </a:rPr>
            </a:br>
            <a:r>
              <a:rPr lang="en-GB" sz="1800" dirty="0" smtClean="0">
                <a:solidFill>
                  <a:srgbClr val="1A9DAC"/>
                </a:solidFill>
                <a:latin typeface="Georgia" panose="02040502050405020303" pitchFamily="18" charset="0"/>
              </a:rPr>
              <a:t>(Evans 2017) </a:t>
            </a:r>
            <a:r>
              <a:rPr lang="en-GB" sz="4000" dirty="0"/>
              <a:t/>
            </a:r>
            <a:br>
              <a:rPr lang="en-GB" sz="4000" dirty="0"/>
            </a:br>
            <a:endParaRPr lang="en-GB" sz="4000" dirty="0">
              <a:solidFill>
                <a:srgbClr val="1A9DAC"/>
              </a:solidFill>
              <a:latin typeface="Georgia" panose="02040502050405020303" pitchFamily="18" charset="0"/>
            </a:endParaRPr>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483768" y="1268760"/>
            <a:ext cx="3399178" cy="4611216"/>
          </a:xfrm>
          <a:prstGeom prst="rect">
            <a:avLst/>
          </a:prstGeom>
        </p:spPr>
      </p:pic>
      <p:sp>
        <p:nvSpPr>
          <p:cNvPr id="5" name="TextBox 4"/>
          <p:cNvSpPr txBox="1"/>
          <p:nvPr/>
        </p:nvSpPr>
        <p:spPr>
          <a:xfrm>
            <a:off x="6804248" y="6021288"/>
            <a:ext cx="1800200" cy="600164"/>
          </a:xfrm>
          <a:prstGeom prst="rect">
            <a:avLst/>
          </a:prstGeom>
          <a:noFill/>
        </p:spPr>
        <p:txBody>
          <a:bodyPr wrap="square" rtlCol="0">
            <a:spAutoFit/>
          </a:bodyPr>
          <a:lstStyle/>
          <a:p>
            <a:r>
              <a:rPr lang="en-US" sz="1100" i="1" dirty="0">
                <a:solidFill>
                  <a:srgbClr val="DD4B39"/>
                </a:solidFill>
              </a:rPr>
              <a:t>Scratch Head Clip Art Clipart Panda Free Clipart Images</a:t>
            </a:r>
            <a:endParaRPr lang="en-GB" sz="1100" i="1" dirty="0"/>
          </a:p>
        </p:txBody>
      </p:sp>
    </p:spTree>
    <p:extLst>
      <p:ext uri="{BB962C8B-B14F-4D97-AF65-F5344CB8AC3E}">
        <p14:creationId xmlns:p14="http://schemas.microsoft.com/office/powerpoint/2010/main" val="4061305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Getting the balance right</a:t>
            </a:r>
            <a:endParaRPr lang="en-GB" dirty="0"/>
          </a:p>
        </p:txBody>
      </p:sp>
      <p:sp>
        <p:nvSpPr>
          <p:cNvPr id="3" name="Text Placeholder 2"/>
          <p:cNvSpPr>
            <a:spLocks noGrp="1"/>
          </p:cNvSpPr>
          <p:nvPr>
            <p:ph type="body" sz="quarter" idx="11"/>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3455" y="3261027"/>
            <a:ext cx="4429125" cy="1266825"/>
          </a:xfrm>
          <a:prstGeom prst="rect">
            <a:avLst/>
          </a:prstGeom>
        </p:spPr>
      </p:pic>
      <p:sp>
        <p:nvSpPr>
          <p:cNvPr id="6" name="TextBox 5"/>
          <p:cNvSpPr txBox="1"/>
          <p:nvPr/>
        </p:nvSpPr>
        <p:spPr>
          <a:xfrm>
            <a:off x="1115616" y="2924944"/>
            <a:ext cx="1008112" cy="1754326"/>
          </a:xfrm>
          <a:prstGeom prst="rect">
            <a:avLst/>
          </a:prstGeom>
          <a:noFill/>
        </p:spPr>
        <p:txBody>
          <a:bodyPr wrap="square" rtlCol="0">
            <a:spAutoFit/>
          </a:bodyPr>
          <a:lstStyle/>
          <a:p>
            <a:r>
              <a:rPr lang="en-GB" sz="1200" b="1" dirty="0" smtClean="0"/>
              <a:t>Safety net:</a:t>
            </a:r>
          </a:p>
          <a:p>
            <a:r>
              <a:rPr lang="en-GB" sz="1200" dirty="0" smtClean="0"/>
              <a:t>Allows students to learn from mistakes.</a:t>
            </a:r>
          </a:p>
          <a:p>
            <a:r>
              <a:rPr lang="en-GB" sz="1200" dirty="0" smtClean="0"/>
              <a:t>Quality control. </a:t>
            </a:r>
          </a:p>
          <a:p>
            <a:r>
              <a:rPr lang="en-GB" sz="1200" dirty="0" smtClean="0"/>
              <a:t>Legal issues.</a:t>
            </a:r>
            <a:endParaRPr lang="en-GB" sz="1200" dirty="0"/>
          </a:p>
        </p:txBody>
      </p:sp>
      <p:sp>
        <p:nvSpPr>
          <p:cNvPr id="7" name="TextBox 6"/>
          <p:cNvSpPr txBox="1"/>
          <p:nvPr/>
        </p:nvSpPr>
        <p:spPr>
          <a:xfrm>
            <a:off x="6372200" y="2832611"/>
            <a:ext cx="936104" cy="1754326"/>
          </a:xfrm>
          <a:prstGeom prst="rect">
            <a:avLst/>
          </a:prstGeom>
          <a:noFill/>
        </p:spPr>
        <p:txBody>
          <a:bodyPr wrap="square" rtlCol="0">
            <a:spAutoFit/>
          </a:bodyPr>
          <a:lstStyle/>
          <a:p>
            <a:r>
              <a:rPr lang="en-GB" sz="1200" b="1" dirty="0" smtClean="0"/>
              <a:t>Exposure</a:t>
            </a:r>
            <a:r>
              <a:rPr lang="en-GB" sz="1200" dirty="0" smtClean="0"/>
              <a:t>:</a:t>
            </a:r>
          </a:p>
          <a:p>
            <a:r>
              <a:rPr lang="en-GB" sz="1200" dirty="0" smtClean="0"/>
              <a:t>Makes it real. </a:t>
            </a:r>
          </a:p>
          <a:p>
            <a:r>
              <a:rPr lang="en-GB" sz="1200" dirty="0" smtClean="0"/>
              <a:t>Motivates.</a:t>
            </a:r>
          </a:p>
          <a:p>
            <a:r>
              <a:rPr lang="en-GB" sz="1200" dirty="0" smtClean="0"/>
              <a:t>Increases accountability.</a:t>
            </a:r>
          </a:p>
          <a:p>
            <a:r>
              <a:rPr lang="en-GB" sz="1200" dirty="0" smtClean="0"/>
              <a:t>People can see it.</a:t>
            </a:r>
            <a:endParaRPr lang="en-GB" sz="1200" dirty="0"/>
          </a:p>
        </p:txBody>
      </p:sp>
      <p:sp>
        <p:nvSpPr>
          <p:cNvPr id="8" name="TextBox 7"/>
          <p:cNvSpPr txBox="1"/>
          <p:nvPr/>
        </p:nvSpPr>
        <p:spPr>
          <a:xfrm>
            <a:off x="4071194" y="3556466"/>
            <a:ext cx="576064" cy="369332"/>
          </a:xfrm>
          <a:prstGeom prst="rect">
            <a:avLst/>
          </a:prstGeom>
          <a:noFill/>
        </p:spPr>
        <p:txBody>
          <a:bodyPr wrap="square" rtlCol="0">
            <a:spAutoFit/>
          </a:bodyPr>
          <a:lstStyle/>
          <a:p>
            <a:r>
              <a:rPr lang="en-GB" dirty="0" smtClean="0"/>
              <a:t>V</a:t>
            </a:r>
            <a:endParaRPr lang="en-GB" dirty="0"/>
          </a:p>
        </p:txBody>
      </p:sp>
    </p:spTree>
    <p:extLst>
      <p:ext uri="{BB962C8B-B14F-4D97-AF65-F5344CB8AC3E}">
        <p14:creationId xmlns:p14="http://schemas.microsoft.com/office/powerpoint/2010/main" val="593029511"/>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On the one hand</a:t>
            </a:r>
            <a:endParaRPr lang="en-GB" dirty="0"/>
          </a:p>
        </p:txBody>
      </p:sp>
      <p:sp>
        <p:nvSpPr>
          <p:cNvPr id="3" name="Text Placeholder 2"/>
          <p:cNvSpPr>
            <a:spLocks noGrp="1"/>
          </p:cNvSpPr>
          <p:nvPr>
            <p:ph type="body" sz="quarter" idx="11"/>
          </p:nvPr>
        </p:nvSpPr>
        <p:spPr/>
        <p:txBody>
          <a:bodyPr/>
          <a:lstStyle/>
          <a:p>
            <a:r>
              <a:rPr lang="en-GB" dirty="0"/>
              <a:t>“..making it outward facing, publishing on a platform for the world to see does have its risks, but there are ways to compensate for that and it’s worth doing because actually it does motivate, it does galvanise, it does give them a sense of urgency that you don’t quite get if it’s purely in house.” (R2, 2016)   </a:t>
            </a:r>
          </a:p>
          <a:p>
            <a:endParaRPr lang="en-GB" dirty="0" smtClean="0"/>
          </a:p>
          <a:p>
            <a:endParaRPr lang="en-GB" dirty="0"/>
          </a:p>
          <a:p>
            <a:r>
              <a:rPr lang="en-GB" dirty="0" smtClean="0"/>
              <a:t>“</a:t>
            </a:r>
            <a:r>
              <a:rPr lang="en-GB" dirty="0"/>
              <a:t>We’ve made a decision to do that because we think that students are better motivated by having that wider audience. With regard to the limitations, yes, tutors have to be very mindful that this is an outward facing website, it is potentially out there for all to see and therefore, must adhere to ethical and legal professional standards.”  (R2, 2016) </a:t>
            </a:r>
          </a:p>
          <a:p>
            <a:endParaRPr lang="en-GB" dirty="0"/>
          </a:p>
        </p:txBody>
      </p:sp>
    </p:spTree>
    <p:extLst>
      <p:ext uri="{BB962C8B-B14F-4D97-AF65-F5344CB8AC3E}">
        <p14:creationId xmlns:p14="http://schemas.microsoft.com/office/powerpoint/2010/main" val="2677570916"/>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On the other hand</a:t>
            </a:r>
            <a:endParaRPr lang="en-GB" dirty="0"/>
          </a:p>
        </p:txBody>
      </p:sp>
      <p:sp>
        <p:nvSpPr>
          <p:cNvPr id="3" name="Text Placeholder 2"/>
          <p:cNvSpPr>
            <a:spLocks noGrp="1"/>
          </p:cNvSpPr>
          <p:nvPr>
            <p:ph type="body" sz="quarter" idx="11"/>
          </p:nvPr>
        </p:nvSpPr>
        <p:spPr/>
        <p:txBody>
          <a:bodyPr/>
          <a:lstStyle/>
          <a:p>
            <a:r>
              <a:rPr lang="en-GB" dirty="0"/>
              <a:t>, if you put it in the public domain then it gives them the confidence of being able to do it for real and they can show their mum you know and it gives them that added excitement that you mentioned but it also then adds that extra pressure, am I getting it right</a:t>
            </a:r>
            <a:r>
              <a:rPr lang="en-GB" dirty="0" smtClean="0"/>
              <a:t>?” (R4, 2016)</a:t>
            </a:r>
            <a:endParaRPr lang="en-GB" dirty="0"/>
          </a:p>
        </p:txBody>
      </p:sp>
    </p:spTree>
    <p:extLst>
      <p:ext uri="{BB962C8B-B14F-4D97-AF65-F5344CB8AC3E}">
        <p14:creationId xmlns:p14="http://schemas.microsoft.com/office/powerpoint/2010/main" val="2301911259"/>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689700"/>
            <a:ext cx="6515621" cy="939100"/>
          </a:xfrm>
        </p:spPr>
        <p:txBody>
          <a:bodyPr/>
          <a:lstStyle/>
          <a:p>
            <a:r>
              <a:rPr lang="en-GB" dirty="0" smtClean="0"/>
              <a:t>What does this mean for the teacher’s role?</a:t>
            </a:r>
          </a:p>
          <a:p>
            <a:endParaRPr lang="en-GB" dirty="0"/>
          </a:p>
        </p:txBody>
      </p:sp>
      <p:sp>
        <p:nvSpPr>
          <p:cNvPr id="3" name="Text Placeholder 2"/>
          <p:cNvSpPr>
            <a:spLocks noGrp="1"/>
          </p:cNvSpPr>
          <p:nvPr>
            <p:ph type="body" sz="quarter" idx="11"/>
          </p:nvPr>
        </p:nvSpPr>
        <p:spPr>
          <a:xfrm>
            <a:off x="827584" y="1772816"/>
            <a:ext cx="6587628" cy="4248472"/>
          </a:xfrm>
        </p:spPr>
        <p:txBody>
          <a:bodyPr/>
          <a:lstStyle/>
          <a:p>
            <a:endParaRPr lang="en-GB" dirty="0"/>
          </a:p>
        </p:txBody>
      </p:sp>
      <p:graphicFrame>
        <p:nvGraphicFramePr>
          <p:cNvPr id="4" name="Diagram 3"/>
          <p:cNvGraphicFramePr/>
          <p:nvPr>
            <p:extLst/>
          </p:nvPr>
        </p:nvGraphicFramePr>
        <p:xfrm>
          <a:off x="1524000" y="1916832"/>
          <a:ext cx="6096000" cy="3544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395684"/>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Maybe it’s a bit like this</a:t>
            </a:r>
            <a:endParaRPr lang="en-GB" dirty="0"/>
          </a:p>
        </p:txBody>
      </p:sp>
      <p:sp>
        <p:nvSpPr>
          <p:cNvPr id="3" name="Text Placeholder 2"/>
          <p:cNvSpPr>
            <a:spLocks noGrp="1"/>
          </p:cNvSpPr>
          <p:nvPr>
            <p:ph type="body" sz="quarter" idx="11"/>
          </p:nvPr>
        </p:nvSpPr>
        <p:spPr/>
        <p:txBody>
          <a:bodyPr/>
          <a:lstStyle/>
          <a:p>
            <a:endParaRPr lang="en-GB" dirty="0"/>
          </a:p>
        </p:txBody>
      </p:sp>
      <p:graphicFrame>
        <p:nvGraphicFramePr>
          <p:cNvPr id="4" name="Content Placeholder 3"/>
          <p:cNvGraphicFramePr>
            <a:graphicFrameLocks noGrp="1"/>
          </p:cNvGraphicFramePr>
          <p:nvPr>
            <p:ph sz="quarter" idx="4294967295"/>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4882182"/>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Questions:</a:t>
            </a:r>
            <a:endParaRPr lang="en-GB" dirty="0"/>
          </a:p>
        </p:txBody>
      </p:sp>
      <p:sp>
        <p:nvSpPr>
          <p:cNvPr id="3" name="Text Placeholder 2"/>
          <p:cNvSpPr>
            <a:spLocks noGrp="1"/>
          </p:cNvSpPr>
          <p:nvPr>
            <p:ph type="body" sz="quarter" idx="11"/>
          </p:nvPr>
        </p:nvSpPr>
        <p:spPr/>
        <p:txBody>
          <a:bodyPr/>
          <a:lstStyle/>
          <a:p>
            <a:pPr algn="ctr"/>
            <a:r>
              <a:rPr lang="en-US" dirty="0" smtClean="0"/>
              <a:t>How do we provide </a:t>
            </a:r>
            <a:r>
              <a:rPr lang="en-US" dirty="0" smtClean="0">
                <a:solidFill>
                  <a:srgbClr val="FF0000"/>
                </a:solidFill>
              </a:rPr>
              <a:t>”real </a:t>
            </a:r>
            <a:r>
              <a:rPr lang="en-US" dirty="0">
                <a:solidFill>
                  <a:srgbClr val="FF0000"/>
                </a:solidFill>
              </a:rPr>
              <a:t>world </a:t>
            </a:r>
            <a:r>
              <a:rPr lang="en-US" dirty="0" smtClean="0">
                <a:solidFill>
                  <a:srgbClr val="FF0000"/>
                </a:solidFill>
              </a:rPr>
              <a:t>opportunities” </a:t>
            </a:r>
            <a:r>
              <a:rPr lang="en-US" dirty="0" smtClean="0"/>
              <a:t>alongside maintaining that safe place to make mistakes?</a:t>
            </a:r>
          </a:p>
          <a:p>
            <a:pPr algn="ctr"/>
            <a:endParaRPr lang="en-US" dirty="0" smtClean="0"/>
          </a:p>
          <a:p>
            <a:pPr algn="ctr"/>
            <a:r>
              <a:rPr lang="en-GB" dirty="0"/>
              <a:t>Are we equipped as teachers and universities to carry the responsibility of publishing/broadcasting to the outside world?  </a:t>
            </a:r>
            <a:endParaRPr lang="en-GB" dirty="0" smtClean="0"/>
          </a:p>
          <a:p>
            <a:pPr algn="ctr"/>
            <a:endParaRPr lang="en-GB" dirty="0"/>
          </a:p>
          <a:p>
            <a:pPr algn="ctr"/>
            <a:r>
              <a:rPr lang="en-GB" dirty="0"/>
              <a:t>Does publishing/broadcasting the material eventually mean less autonomy for the student and more staff intervention</a:t>
            </a:r>
            <a:r>
              <a:rPr lang="en-GB" dirty="0" smtClean="0"/>
              <a:t>?</a:t>
            </a:r>
            <a:br>
              <a:rPr lang="en-GB" dirty="0" smtClean="0"/>
            </a:br>
            <a:r>
              <a:rPr lang="en-GB" dirty="0" smtClean="0"/>
              <a:t/>
            </a:r>
            <a:br>
              <a:rPr lang="en-GB" dirty="0" smtClean="0"/>
            </a:br>
            <a:r>
              <a:rPr lang="en-GB" b="1" dirty="0" smtClean="0"/>
              <a:t>DISCUSS</a:t>
            </a:r>
            <a:endParaRPr lang="en-GB" b="1" dirty="0"/>
          </a:p>
          <a:p>
            <a:endParaRPr lang="en-GB" dirty="0"/>
          </a:p>
        </p:txBody>
      </p:sp>
    </p:spTree>
    <p:extLst>
      <p:ext uri="{BB962C8B-B14F-4D97-AF65-F5344CB8AC3E}">
        <p14:creationId xmlns:p14="http://schemas.microsoft.com/office/powerpoint/2010/main" val="43354607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References:</a:t>
            </a:r>
            <a:endParaRPr lang="en-GB" dirty="0"/>
          </a:p>
        </p:txBody>
      </p:sp>
      <p:sp>
        <p:nvSpPr>
          <p:cNvPr id="3" name="Text Placeholder 2"/>
          <p:cNvSpPr>
            <a:spLocks noGrp="1"/>
          </p:cNvSpPr>
          <p:nvPr>
            <p:ph type="body" sz="quarter" idx="11"/>
          </p:nvPr>
        </p:nvSpPr>
        <p:spPr/>
        <p:txBody>
          <a:bodyPr/>
          <a:lstStyle/>
          <a:p>
            <a:endParaRPr lang="en-US" sz="1200" dirty="0" smtClean="0"/>
          </a:p>
          <a:p>
            <a:r>
              <a:rPr lang="en-US" sz="1200" dirty="0" smtClean="0"/>
              <a:t>Evans</a:t>
            </a:r>
            <a:r>
              <a:rPr lang="en-US" sz="1200" dirty="0"/>
              <a:t>, M. (2016) </a:t>
            </a:r>
            <a:r>
              <a:rPr lang="en-US" sz="1200" dirty="0">
                <a:hlinkClick r:id="rId2"/>
              </a:rPr>
              <a:t>Storytelling in the newsroom: An investigation into practice-based learning methods in the training and employment of tomorrow’s journalists </a:t>
            </a:r>
            <a:r>
              <a:rPr lang="en-US" sz="1200" dirty="0"/>
              <a:t>. Journalism Education, 5 (2). pp. </a:t>
            </a:r>
            <a:r>
              <a:rPr lang="en-US" sz="1200" dirty="0" smtClean="0"/>
              <a:t>37-45</a:t>
            </a:r>
          </a:p>
          <a:p>
            <a:endParaRPr lang="en-US" sz="1200" dirty="0" smtClean="0"/>
          </a:p>
          <a:p>
            <a:r>
              <a:rPr lang="en-US" sz="1200" dirty="0"/>
              <a:t>Evans, M. (2017) </a:t>
            </a:r>
            <a:r>
              <a:rPr lang="en-US" sz="1200" dirty="0">
                <a:hlinkClick r:id="rId3"/>
              </a:rPr>
              <a:t>Providing students with real experience while maintaining a safe place to make mistakes </a:t>
            </a:r>
            <a:r>
              <a:rPr lang="en-US" sz="1200" dirty="0"/>
              <a:t>. Journalism Education, 6 (1). pp. 76-83</a:t>
            </a:r>
            <a:endParaRPr lang="en-US" sz="1200" dirty="0" smtClean="0"/>
          </a:p>
          <a:p>
            <a:r>
              <a:rPr lang="en-US" sz="1200" dirty="0" err="1"/>
              <a:t>Kisfalvi</a:t>
            </a:r>
            <a:r>
              <a:rPr lang="en-US" sz="1200" dirty="0"/>
              <a:t>, V. and Oliver, D., 2015. Creating and maintaining a safe space in experiential learning, Journal </a:t>
            </a:r>
            <a:r>
              <a:rPr lang="en-US" sz="1200" dirty="0" smtClean="0"/>
              <a:t>of </a:t>
            </a:r>
            <a:r>
              <a:rPr lang="en-GB" sz="1200" dirty="0" smtClean="0"/>
              <a:t>Management </a:t>
            </a:r>
            <a:r>
              <a:rPr lang="en-GB" sz="1200" dirty="0"/>
              <a:t>Education, Sage. 39(6), pp.713-740</a:t>
            </a:r>
            <a:r>
              <a:rPr lang="en-GB" sz="1200" dirty="0" smtClean="0"/>
              <a:t>. </a:t>
            </a:r>
          </a:p>
          <a:p>
            <a:endParaRPr lang="en-GB" sz="1200" dirty="0"/>
          </a:p>
          <a:p>
            <a:r>
              <a:rPr lang="en-US" sz="1200" dirty="0" smtClean="0"/>
              <a:t>UWE </a:t>
            </a:r>
            <a:r>
              <a:rPr lang="en-US" sz="1200" dirty="0"/>
              <a:t>Strategy 2020. Available from: http://www1.uwe.ac.uk/about/corporateinformation/strategy.aspx. [Accessed </a:t>
            </a:r>
            <a:r>
              <a:rPr lang="en-US" sz="1200" dirty="0" smtClean="0"/>
              <a:t>9 June, </a:t>
            </a:r>
            <a:r>
              <a:rPr lang="en-US" sz="1200" dirty="0"/>
              <a:t>2017</a:t>
            </a:r>
            <a:r>
              <a:rPr lang="en-US" sz="1200" dirty="0" smtClean="0"/>
              <a:t>]</a:t>
            </a:r>
          </a:p>
          <a:p>
            <a:endParaRPr lang="en-US" sz="1200" dirty="0" smtClean="0"/>
          </a:p>
          <a:p>
            <a:r>
              <a:rPr lang="en-US" sz="1200" dirty="0"/>
              <a:t>Vygotsky, L. (1987) Thinking and speech. In L. S. Vygotsky, Collected works (vol. 1, pp. 39–285) New York: Plenum. (Original works published in 1934, 1960</a:t>
            </a:r>
            <a:r>
              <a:rPr lang="en-US" sz="1200" dirty="0" smtClean="0"/>
              <a:t>).</a:t>
            </a:r>
          </a:p>
          <a:p>
            <a:endParaRPr lang="en-US" sz="1200" dirty="0" smtClean="0"/>
          </a:p>
          <a:p>
            <a:r>
              <a:rPr lang="en-US" sz="1200" dirty="0" err="1"/>
              <a:t>Winnicott</a:t>
            </a:r>
            <a:r>
              <a:rPr lang="en-US" sz="1200" dirty="0"/>
              <a:t>, D W. 1965. The maturational processes and the facilitating environment. New York, NY: International</a:t>
            </a:r>
          </a:p>
          <a:p>
            <a:r>
              <a:rPr lang="en-US" sz="1200" dirty="0"/>
              <a:t>University Press. </a:t>
            </a:r>
            <a:r>
              <a:rPr lang="en-US" sz="1200" dirty="0" err="1"/>
              <a:t>Winnicott</a:t>
            </a:r>
            <a:r>
              <a:rPr lang="en-US" sz="1200" dirty="0"/>
              <a:t>, D W. 1989. Playing and reality. New York, NY Routledge.</a:t>
            </a:r>
            <a:endParaRPr lang="en-GB" sz="1200" dirty="0"/>
          </a:p>
          <a:p>
            <a:endParaRPr lang="en-US" dirty="0" smtClean="0"/>
          </a:p>
          <a:p>
            <a:endParaRPr lang="en-GB" dirty="0"/>
          </a:p>
          <a:p>
            <a:endParaRPr lang="en-GB" dirty="0"/>
          </a:p>
        </p:txBody>
      </p:sp>
    </p:spTree>
    <p:extLst>
      <p:ext uri="{BB962C8B-B14F-4D97-AF65-F5344CB8AC3E}">
        <p14:creationId xmlns:p14="http://schemas.microsoft.com/office/powerpoint/2010/main" val="1027699057"/>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UWE Bristol Strategy 2020</a:t>
            </a:r>
            <a:endParaRPr lang="en-GB" dirty="0"/>
          </a:p>
        </p:txBody>
      </p:sp>
      <p:sp>
        <p:nvSpPr>
          <p:cNvPr id="3" name="Text Placeholder 2"/>
          <p:cNvSpPr>
            <a:spLocks noGrp="1"/>
          </p:cNvSpPr>
          <p:nvPr>
            <p:ph type="body" sz="quarter" idx="11"/>
          </p:nvPr>
        </p:nvSpPr>
        <p:spPr/>
        <p:txBody>
          <a:bodyPr/>
          <a:lstStyle/>
          <a:p>
            <a:r>
              <a:rPr lang="en-GB" b="1" dirty="0" smtClean="0"/>
              <a:t>Priority 2: Ready and able graduates</a:t>
            </a:r>
          </a:p>
          <a:p>
            <a:endParaRPr lang="en-GB" dirty="0"/>
          </a:p>
          <a:p>
            <a:r>
              <a:rPr lang="en-US" dirty="0"/>
              <a:t>Our graduates ready and able to </a:t>
            </a:r>
            <a:r>
              <a:rPr lang="en-US" dirty="0" err="1"/>
              <a:t>realise</a:t>
            </a:r>
            <a:r>
              <a:rPr lang="en-US" dirty="0"/>
              <a:t> their full </a:t>
            </a:r>
            <a:r>
              <a:rPr lang="en-US" dirty="0" smtClean="0"/>
              <a:t>potential; well </a:t>
            </a:r>
            <a:r>
              <a:rPr lang="en-US" dirty="0"/>
              <a:t>equipped to make a positive contribution to society </a:t>
            </a:r>
            <a:r>
              <a:rPr lang="en-US" dirty="0" smtClean="0"/>
              <a:t>and their </a:t>
            </a:r>
            <a:r>
              <a:rPr lang="en-US" dirty="0"/>
              <a:t>chosen field of work or further study; and primed </a:t>
            </a:r>
            <a:r>
              <a:rPr lang="en-US" dirty="0" smtClean="0"/>
              <a:t>to play </a:t>
            </a:r>
            <a:r>
              <a:rPr lang="en-US" dirty="0"/>
              <a:t>their part in developing a sustainable global society </a:t>
            </a:r>
            <a:r>
              <a:rPr lang="en-US" dirty="0" smtClean="0"/>
              <a:t>and </a:t>
            </a:r>
            <a:r>
              <a:rPr lang="en-GB" dirty="0" smtClean="0"/>
              <a:t>knowledge </a:t>
            </a:r>
            <a:r>
              <a:rPr lang="en-GB" dirty="0"/>
              <a:t>economy.</a:t>
            </a:r>
          </a:p>
          <a:p>
            <a:endParaRPr lang="en-GB" dirty="0"/>
          </a:p>
        </p:txBody>
      </p:sp>
    </p:spTree>
    <p:extLst>
      <p:ext uri="{BB962C8B-B14F-4D97-AF65-F5344CB8AC3E}">
        <p14:creationId xmlns:p14="http://schemas.microsoft.com/office/powerpoint/2010/main" val="2849267330"/>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GB"/>
          </a:p>
        </p:txBody>
      </p:sp>
      <p:sp>
        <p:nvSpPr>
          <p:cNvPr id="3" name="Text Placeholder 2"/>
          <p:cNvSpPr>
            <a:spLocks noGrp="1"/>
          </p:cNvSpPr>
          <p:nvPr>
            <p:ph type="body" sz="quarter" idx="11"/>
          </p:nvPr>
        </p:nvSpPr>
        <p:spPr/>
        <p:txBody>
          <a:bodyPr/>
          <a:lstStyle/>
          <a:p>
            <a:r>
              <a:rPr lang="en-GB" dirty="0"/>
              <a:t>We achieve this by</a:t>
            </a:r>
            <a:r>
              <a:rPr lang="en-GB" dirty="0" smtClean="0"/>
              <a:t>:</a:t>
            </a:r>
            <a:br>
              <a:rPr lang="en-GB" dirty="0" smtClean="0"/>
            </a:br>
            <a:r>
              <a:rPr lang="en-GB" dirty="0" smtClean="0"/>
              <a:t/>
            </a:r>
            <a:br>
              <a:rPr lang="en-GB" dirty="0" smtClean="0"/>
            </a:br>
            <a:r>
              <a:rPr lang="en-US" b="1" dirty="0" smtClean="0"/>
              <a:t>• </a:t>
            </a:r>
            <a:r>
              <a:rPr lang="en-US" dirty="0"/>
              <a:t>offering a portfolio of ‘first choice’ undergraduate and </a:t>
            </a:r>
            <a:r>
              <a:rPr lang="en-US" dirty="0" smtClean="0"/>
              <a:t>postgraduate </a:t>
            </a:r>
            <a:r>
              <a:rPr lang="en-US" dirty="0" err="1" smtClean="0"/>
              <a:t>programmes</a:t>
            </a:r>
            <a:r>
              <a:rPr lang="en-US" dirty="0" smtClean="0"/>
              <a:t> </a:t>
            </a:r>
            <a:r>
              <a:rPr lang="en-US" dirty="0"/>
              <a:t>with an applied or professional focus, underpinned by practice</a:t>
            </a:r>
            <a:r>
              <a:rPr lang="en-US" dirty="0" smtClean="0"/>
              <a:t>, applied </a:t>
            </a:r>
            <a:r>
              <a:rPr lang="en-US" dirty="0"/>
              <a:t>research, scholarship and employer </a:t>
            </a:r>
            <a:r>
              <a:rPr lang="en-US" dirty="0" smtClean="0"/>
              <a:t>engagement</a:t>
            </a:r>
            <a:br>
              <a:rPr lang="en-US" dirty="0" smtClean="0"/>
            </a:br>
            <a:r>
              <a:rPr lang="en-US" b="1" dirty="0" smtClean="0"/>
              <a:t>• </a:t>
            </a:r>
            <a:r>
              <a:rPr lang="en-US" dirty="0">
                <a:solidFill>
                  <a:srgbClr val="FF0000"/>
                </a:solidFill>
              </a:rPr>
              <a:t>offering real world opportunities for every student</a:t>
            </a:r>
            <a:r>
              <a:rPr lang="en-US" dirty="0"/>
              <a:t>, such as internships</a:t>
            </a:r>
            <a:r>
              <a:rPr lang="en-US" dirty="0" smtClean="0"/>
              <a:t>, coaching</a:t>
            </a:r>
            <a:r>
              <a:rPr lang="en-US" dirty="0"/>
              <a:t>, peer-assisted learning, placements, project work, community </a:t>
            </a:r>
            <a:r>
              <a:rPr lang="en-US" dirty="0" smtClean="0"/>
              <a:t>service </a:t>
            </a:r>
            <a:r>
              <a:rPr lang="en-GB" dirty="0" smtClean="0"/>
              <a:t>and volunteering.</a:t>
            </a:r>
            <a:br>
              <a:rPr lang="en-GB" dirty="0" smtClean="0"/>
            </a:br>
            <a:r>
              <a:rPr lang="en-GB" dirty="0" smtClean="0"/>
              <a:t>                                                        (</a:t>
            </a:r>
            <a:r>
              <a:rPr lang="en-US" dirty="0"/>
              <a:t>UWE Strategy 2020. </a:t>
            </a:r>
            <a:r>
              <a:rPr lang="en-US" dirty="0" smtClean="0"/>
              <a:t>p8)</a:t>
            </a:r>
            <a:endParaRPr lang="en-GB" dirty="0"/>
          </a:p>
          <a:p>
            <a:endParaRPr lang="en-GB" dirty="0"/>
          </a:p>
        </p:txBody>
      </p:sp>
    </p:spTree>
    <p:extLst>
      <p:ext uri="{BB962C8B-B14F-4D97-AF65-F5344CB8AC3E}">
        <p14:creationId xmlns:p14="http://schemas.microsoft.com/office/powerpoint/2010/main" val="385724206"/>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Hands-on learning </a:t>
            </a:r>
            <a:endParaRPr lang="en-GB" dirty="0"/>
          </a:p>
        </p:txBody>
      </p:sp>
      <p:sp>
        <p:nvSpPr>
          <p:cNvPr id="3" name="Text Placeholder 2"/>
          <p:cNvSpPr>
            <a:spLocks noGrp="1"/>
          </p:cNvSpPr>
          <p:nvPr>
            <p:ph type="body" sz="quarter" idx="11"/>
          </p:nvPr>
        </p:nvSpPr>
        <p:spPr/>
        <p:txBody>
          <a:bodyPr/>
          <a:lstStyle/>
          <a:p>
            <a:pPr algn="ctr"/>
            <a:r>
              <a:rPr lang="en-US" dirty="0" smtClean="0"/>
              <a:t>“With </a:t>
            </a:r>
            <a:r>
              <a:rPr lang="en-US" dirty="0"/>
              <a:t>practice-based learning a central </a:t>
            </a:r>
            <a:r>
              <a:rPr lang="en-US" dirty="0" smtClean="0"/>
              <a:t>part of </a:t>
            </a:r>
            <a:r>
              <a:rPr lang="en-US" dirty="0"/>
              <a:t>our offer, we have invested in </a:t>
            </a:r>
            <a:r>
              <a:rPr lang="en-US" dirty="0" smtClean="0"/>
              <a:t>state-of the-art </a:t>
            </a:r>
            <a:r>
              <a:rPr lang="en-US" dirty="0"/>
              <a:t>learning environments to give </a:t>
            </a:r>
            <a:r>
              <a:rPr lang="en-US" dirty="0" smtClean="0"/>
              <a:t>our students </a:t>
            </a:r>
            <a:r>
              <a:rPr lang="en-US" dirty="0"/>
              <a:t>plenty of opportunities to </a:t>
            </a:r>
            <a:r>
              <a:rPr lang="en-US" dirty="0" smtClean="0"/>
              <a:t>practice the </a:t>
            </a:r>
            <a:r>
              <a:rPr lang="en-US" dirty="0"/>
              <a:t>skills they need for their careers. </a:t>
            </a:r>
            <a:r>
              <a:rPr lang="en-US" dirty="0" smtClean="0"/>
              <a:t>From the </a:t>
            </a:r>
            <a:r>
              <a:rPr lang="en-US" dirty="0"/>
              <a:t>latest healthcare simulation facilities</a:t>
            </a:r>
            <a:r>
              <a:rPr lang="en-US" dirty="0" smtClean="0"/>
              <a:t>, and </a:t>
            </a:r>
            <a:r>
              <a:rPr lang="en-US" dirty="0"/>
              <a:t>diagnostic imaging and </a:t>
            </a:r>
            <a:r>
              <a:rPr lang="en-US" dirty="0" smtClean="0"/>
              <a:t>radiotherapy equipment</a:t>
            </a:r>
            <a:r>
              <a:rPr lang="en-US" dirty="0"/>
              <a:t>, to our Bloomberg </a:t>
            </a:r>
            <a:r>
              <a:rPr lang="en-US" dirty="0" smtClean="0"/>
              <a:t>financial trading </a:t>
            </a:r>
            <a:r>
              <a:rPr lang="en-US" dirty="0"/>
              <a:t>room, mock law courts </a:t>
            </a:r>
            <a:r>
              <a:rPr lang="en-US" dirty="0" smtClean="0"/>
              <a:t>and media </a:t>
            </a:r>
            <a:r>
              <a:rPr lang="en-US" dirty="0"/>
              <a:t>green room, we are ensuring </a:t>
            </a:r>
            <a:r>
              <a:rPr lang="en-US" dirty="0" smtClean="0"/>
              <a:t>our students </a:t>
            </a:r>
            <a:r>
              <a:rPr lang="en-US" dirty="0"/>
              <a:t>can develop their skills </a:t>
            </a:r>
            <a:r>
              <a:rPr lang="en-US" dirty="0" smtClean="0"/>
              <a:t>and confidence </a:t>
            </a:r>
            <a:r>
              <a:rPr lang="en-US" dirty="0"/>
              <a:t>in highly realistic </a:t>
            </a:r>
            <a:r>
              <a:rPr lang="en-US" dirty="0" smtClean="0"/>
              <a:t>practice-based </a:t>
            </a:r>
            <a:r>
              <a:rPr lang="en-GB" dirty="0" smtClean="0"/>
              <a:t>environments. “</a:t>
            </a:r>
          </a:p>
          <a:p>
            <a:endParaRPr lang="en-GB" dirty="0"/>
          </a:p>
          <a:p>
            <a:r>
              <a:rPr lang="en-GB" dirty="0" smtClean="0"/>
              <a:t>(</a:t>
            </a:r>
            <a:r>
              <a:rPr lang="en-US" dirty="0"/>
              <a:t>UWE Strategy 2020. </a:t>
            </a:r>
            <a:r>
              <a:rPr lang="en-US" dirty="0" smtClean="0"/>
              <a:t>p9)</a:t>
            </a:r>
            <a:endParaRPr lang="en-GB" dirty="0"/>
          </a:p>
        </p:txBody>
      </p:sp>
    </p:spTree>
    <p:extLst>
      <p:ext uri="{BB962C8B-B14F-4D97-AF65-F5344CB8AC3E}">
        <p14:creationId xmlns:p14="http://schemas.microsoft.com/office/powerpoint/2010/main" val="1582172695"/>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1A9DAC"/>
                </a:solidFill>
                <a:latin typeface="Georgia" panose="02040502050405020303" pitchFamily="18" charset="0"/>
              </a:rPr>
              <a:t>How do we do that in journalism?</a:t>
            </a:r>
            <a:endParaRPr lang="en-GB" sz="4000" dirty="0">
              <a:solidFill>
                <a:srgbClr val="1A9DAC"/>
              </a:solidFill>
              <a:latin typeface="Georgia" panose="02040502050405020303" pitchFamily="18" charset="0"/>
            </a:endParaRPr>
          </a:p>
        </p:txBody>
      </p:sp>
      <p:sp>
        <p:nvSpPr>
          <p:cNvPr id="3" name="Content Placeholder 2"/>
          <p:cNvSpPr>
            <a:spLocks noGrp="1"/>
          </p:cNvSpPr>
          <p:nvPr>
            <p:ph sz="quarter" idx="1"/>
          </p:nvPr>
        </p:nvSpPr>
        <p:spPr>
          <a:xfrm>
            <a:off x="251520" y="4365104"/>
            <a:ext cx="8153400" cy="2492896"/>
          </a:xfrm>
        </p:spPr>
        <p:txBody>
          <a:bodyPr/>
          <a:lstStyle/>
          <a:p>
            <a:r>
              <a:rPr lang="en-GB" sz="1600" b="1" dirty="0" smtClean="0">
                <a:latin typeface="Tahoma" panose="020B0604030504040204" pitchFamily="34" charset="0"/>
                <a:ea typeface="Tahoma" panose="020B0604030504040204" pitchFamily="34" charset="0"/>
                <a:cs typeface="Tahoma" panose="020B0604030504040204" pitchFamily="34" charset="0"/>
              </a:rPr>
              <a:t>News Days:</a:t>
            </a:r>
            <a:r>
              <a:rPr lang="en-GB" sz="1600" dirty="0" smtClean="0">
                <a:latin typeface="Tahoma" panose="020B0604030504040204" pitchFamily="34" charset="0"/>
                <a:ea typeface="Tahoma" panose="020B0604030504040204" pitchFamily="34" charset="0"/>
                <a:cs typeface="Tahoma" panose="020B0604030504040204" pitchFamily="34" charset="0"/>
              </a:rPr>
              <a:t/>
            </a:r>
            <a:br>
              <a:rPr lang="en-GB" sz="1600" dirty="0" smtClean="0">
                <a:latin typeface="Tahoma" panose="020B0604030504040204" pitchFamily="34" charset="0"/>
                <a:ea typeface="Tahoma" panose="020B0604030504040204" pitchFamily="34" charset="0"/>
                <a:cs typeface="Tahoma" panose="020B0604030504040204" pitchFamily="34" charset="0"/>
              </a:rPr>
            </a:br>
            <a:r>
              <a:rPr lang="en-GB" sz="1600" dirty="0" smtClean="0">
                <a:latin typeface="Tahoma" panose="020B0604030504040204" pitchFamily="34" charset="0"/>
                <a:ea typeface="Tahoma" panose="020B0604030504040204" pitchFamily="34" charset="0"/>
                <a:cs typeface="Tahoma" panose="020B0604030504040204" pitchFamily="34" charset="0"/>
              </a:rPr>
              <a:t/>
            </a:r>
            <a:br>
              <a:rPr lang="en-GB" sz="1600" dirty="0" smtClean="0">
                <a:latin typeface="Tahoma" panose="020B0604030504040204" pitchFamily="34" charset="0"/>
                <a:ea typeface="Tahoma" panose="020B0604030504040204" pitchFamily="34" charset="0"/>
                <a:cs typeface="Tahoma" panose="020B0604030504040204" pitchFamily="34" charset="0"/>
              </a:rPr>
            </a:br>
            <a:r>
              <a:rPr lang="en-GB" sz="1600" dirty="0" smtClean="0">
                <a:latin typeface="Tahoma" panose="020B0604030504040204" pitchFamily="34" charset="0"/>
                <a:ea typeface="Tahoma" panose="020B0604030504040204" pitchFamily="34" charset="0"/>
                <a:cs typeface="Tahoma" panose="020B0604030504040204" pitchFamily="34" charset="0"/>
              </a:rPr>
              <a:t> A</a:t>
            </a:r>
            <a:r>
              <a:rPr lang="en-US" sz="1600" dirty="0" smtClean="0"/>
              <a:t> news day is a hybrid </a:t>
            </a:r>
            <a:r>
              <a:rPr lang="en-US" sz="1600" dirty="0"/>
              <a:t>of simulation and experiential learning where students become </a:t>
            </a:r>
            <a:r>
              <a:rPr lang="en-US" sz="1600" dirty="0" err="1"/>
              <a:t>practising</a:t>
            </a:r>
            <a:r>
              <a:rPr lang="en-US" sz="1600" dirty="0"/>
              <a:t> </a:t>
            </a:r>
            <a:r>
              <a:rPr lang="en-US" sz="1600" dirty="0" smtClean="0"/>
              <a:t>journalists working in UWE’s multi-media newsroom producing news to a live brief and to a real deadline.</a:t>
            </a:r>
          </a:p>
          <a:p>
            <a:endParaRPr lang="en-US" sz="1600" dirty="0"/>
          </a:p>
          <a:p>
            <a:r>
              <a:rPr lang="en-US" sz="1600" dirty="0" smtClean="0"/>
              <a:t>The material is currently only broadcast within the newsroom .</a:t>
            </a:r>
            <a:br>
              <a:rPr lang="en-US" sz="1600" dirty="0" smtClean="0"/>
            </a:br>
            <a:endParaRPr lang="en-US" sz="1600" dirty="0" smtClean="0"/>
          </a:p>
          <a:p>
            <a:r>
              <a:rPr lang="en-US" sz="1600" dirty="0" smtClean="0"/>
              <a:t>After each news day </a:t>
            </a:r>
            <a:r>
              <a:rPr lang="en-US" sz="1600" dirty="0" err="1" smtClean="0"/>
              <a:t>programme</a:t>
            </a:r>
            <a:r>
              <a:rPr lang="en-US" sz="1600" dirty="0" smtClean="0"/>
              <a:t> there is a scheduled feedback and reflection session.</a:t>
            </a:r>
            <a:endParaRPr lang="en-US" sz="1600" dirty="0"/>
          </a:p>
          <a:p>
            <a:endParaRPr lang="en-US" sz="1600" dirty="0" smtClean="0"/>
          </a:p>
          <a:p>
            <a:endParaRPr lang="en-US" sz="1600" dirty="0">
              <a:latin typeface="Tahoma" panose="020B0604030504040204" pitchFamily="34" charset="0"/>
              <a:ea typeface="Tahoma" panose="020B0604030504040204" pitchFamily="34" charset="0"/>
              <a:cs typeface="Tahoma" panose="020B0604030504040204" pitchFamily="34" charset="0"/>
            </a:endParaRPr>
          </a:p>
          <a:p>
            <a:endParaRPr lang="en-GB" sz="1600" dirty="0">
              <a:latin typeface="Tahoma" panose="020B0604030504040204" pitchFamily="34" charset="0"/>
              <a:ea typeface="Tahoma" panose="020B0604030504040204" pitchFamily="34" charset="0"/>
              <a:cs typeface="Tahoma" panose="020B0604030504040204" pitchFamily="34" charset="0"/>
            </a:endParaRPr>
          </a:p>
        </p:txBody>
      </p:sp>
      <p:pic>
        <p:nvPicPr>
          <p:cNvPr id="5" name="Picture 4"/>
          <p:cNvPicPr>
            <a:picLocks noChangeAspect="1"/>
          </p:cNvPicPr>
          <p:nvPr/>
        </p:nvPicPr>
        <p:blipFill>
          <a:blip r:embed="rId2"/>
          <a:stretch>
            <a:fillRect/>
          </a:stretch>
        </p:blipFill>
        <p:spPr>
          <a:xfrm>
            <a:off x="2040346" y="1052736"/>
            <a:ext cx="4575747" cy="3164791"/>
          </a:xfrm>
          <a:prstGeom prst="rect">
            <a:avLst/>
          </a:prstGeom>
        </p:spPr>
      </p:pic>
    </p:spTree>
    <p:extLst>
      <p:ext uri="{BB962C8B-B14F-4D97-AF65-F5344CB8AC3E}">
        <p14:creationId xmlns:p14="http://schemas.microsoft.com/office/powerpoint/2010/main" val="113566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417" y="332656"/>
            <a:ext cx="8153400" cy="990600"/>
          </a:xfrm>
        </p:spPr>
        <p:txBody>
          <a:bodyPr/>
          <a:lstStyle/>
          <a:p>
            <a:r>
              <a:rPr lang="en-GB" sz="4000" dirty="0" smtClean="0">
                <a:solidFill>
                  <a:srgbClr val="1A9DAC"/>
                </a:solidFill>
                <a:latin typeface="Georgia" panose="02040502050405020303" pitchFamily="18" charset="0"/>
              </a:rPr>
              <a:t>Pedagogy:</a:t>
            </a:r>
            <a:endParaRPr lang="en-GB" sz="4000" dirty="0">
              <a:solidFill>
                <a:srgbClr val="1A9DAC"/>
              </a:solidFill>
              <a:latin typeface="Georgia" panose="02040502050405020303" pitchFamily="18" charset="0"/>
            </a:endParaRPr>
          </a:p>
        </p:txBody>
      </p:sp>
      <p:sp>
        <p:nvSpPr>
          <p:cNvPr id="3" name="Content Placeholder 2"/>
          <p:cNvSpPr>
            <a:spLocks noGrp="1"/>
          </p:cNvSpPr>
          <p:nvPr>
            <p:ph sz="quarter" idx="1"/>
          </p:nvPr>
        </p:nvSpPr>
        <p:spPr/>
        <p:txBody>
          <a:bodyPr/>
          <a:lstStyle/>
          <a:p>
            <a:r>
              <a:rPr lang="en-GB" sz="2400" dirty="0" smtClean="0">
                <a:latin typeface="Georgia" panose="02040502050405020303" pitchFamily="18" charset="0"/>
              </a:rPr>
              <a:t>Kolb’s Experiential Learning Cycle (1984)</a:t>
            </a:r>
          </a:p>
          <a:p>
            <a:endParaRPr lang="en-GB" dirty="0"/>
          </a:p>
        </p:txBody>
      </p:sp>
      <p:graphicFrame>
        <p:nvGraphicFramePr>
          <p:cNvPr id="5" name="Diagram 4"/>
          <p:cNvGraphicFramePr/>
          <p:nvPr>
            <p:extLst>
              <p:ext uri="{D42A27DB-BD31-4B8C-83A1-F6EECF244321}">
                <p14:modId xmlns:p14="http://schemas.microsoft.com/office/powerpoint/2010/main" val="1816898207"/>
              </p:ext>
            </p:extLst>
          </p:nvPr>
        </p:nvGraphicFramePr>
        <p:xfrm>
          <a:off x="1331640" y="2420888"/>
          <a:ext cx="6072336" cy="3840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5893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1A9DAC"/>
                </a:solidFill>
                <a:latin typeface="Georgia" panose="02040502050405020303" pitchFamily="18" charset="0"/>
              </a:rPr>
              <a:t>My initial research </a:t>
            </a:r>
            <a:r>
              <a:rPr lang="en-GB" sz="2000" dirty="0" smtClean="0">
                <a:solidFill>
                  <a:srgbClr val="1A9DAC"/>
                </a:solidFill>
                <a:latin typeface="Georgia" panose="02040502050405020303" pitchFamily="18" charset="0"/>
              </a:rPr>
              <a:t>(Evans 2016)</a:t>
            </a:r>
            <a:endParaRPr lang="en-GB" sz="2000" dirty="0">
              <a:solidFill>
                <a:srgbClr val="1A9DAC"/>
              </a:solidFill>
              <a:latin typeface="Georgia" panose="02040502050405020303" pitchFamily="18" charset="0"/>
            </a:endParaRPr>
          </a:p>
        </p:txBody>
      </p:sp>
      <p:sp>
        <p:nvSpPr>
          <p:cNvPr id="3" name="Content Placeholder 2"/>
          <p:cNvSpPr>
            <a:spLocks noGrp="1"/>
          </p:cNvSpPr>
          <p:nvPr>
            <p:ph sz="quarter" idx="1"/>
          </p:nvPr>
        </p:nvSpPr>
        <p:spPr/>
        <p:txBody>
          <a:bodyPr/>
          <a:lstStyle/>
          <a:p>
            <a:r>
              <a:rPr lang="en-GB" sz="1600" b="1" dirty="0">
                <a:latin typeface="Tahoma" panose="020B0604030504040204" pitchFamily="34" charset="0"/>
                <a:ea typeface="Tahoma" panose="020B0604030504040204" pitchFamily="34" charset="0"/>
                <a:cs typeface="Tahoma" panose="020B0604030504040204" pitchFamily="34" charset="0"/>
              </a:rPr>
              <a:t>Initial Research (</a:t>
            </a:r>
            <a:r>
              <a:rPr lang="en-GB" sz="1600" b="1" dirty="0" smtClean="0">
                <a:latin typeface="Tahoma" panose="020B0604030504040204" pitchFamily="34" charset="0"/>
                <a:ea typeface="Tahoma" panose="020B0604030504040204" pitchFamily="34" charset="0"/>
                <a:cs typeface="Tahoma" panose="020B0604030504040204" pitchFamily="34" charset="0"/>
              </a:rPr>
              <a:t>2015):</a:t>
            </a:r>
            <a:endParaRPr lang="en-GB" sz="1600" b="1" dirty="0">
              <a:latin typeface="Tahoma" panose="020B0604030504040204" pitchFamily="34" charset="0"/>
              <a:ea typeface="Tahoma" panose="020B0604030504040204" pitchFamily="34" charset="0"/>
              <a:cs typeface="Tahoma" panose="020B0604030504040204" pitchFamily="34" charset="0"/>
            </a:endParaRPr>
          </a:p>
          <a:p>
            <a:pPr lvl="1"/>
            <a:r>
              <a:rPr lang="en-GB" sz="1600" dirty="0">
                <a:latin typeface="Tahoma" panose="020B0604030504040204" pitchFamily="34" charset="0"/>
                <a:ea typeface="Tahoma" panose="020B0604030504040204" pitchFamily="34" charset="0"/>
                <a:cs typeface="Tahoma" panose="020B0604030504040204" pitchFamily="34" charset="0"/>
              </a:rPr>
              <a:t>Semi-structured interviews and focus groups with students of journalism at the University of the West of England and Coventry University.</a:t>
            </a:r>
          </a:p>
          <a:p>
            <a:pPr lvl="1"/>
            <a:r>
              <a:rPr lang="en-GB" sz="1600" dirty="0">
                <a:latin typeface="Tahoma" panose="020B0604030504040204" pitchFamily="34" charset="0"/>
                <a:ea typeface="Tahoma" panose="020B0604030504040204" pitchFamily="34" charset="0"/>
                <a:cs typeface="Tahoma" panose="020B0604030504040204" pitchFamily="34" charset="0"/>
              </a:rPr>
              <a:t>Semi-structured group interview with former journalism students at UWE now working in the journalism industry</a:t>
            </a:r>
            <a:r>
              <a:rPr lang="en-GB" sz="1600" dirty="0" smtClean="0">
                <a:latin typeface="Tahoma" panose="020B0604030504040204" pitchFamily="34" charset="0"/>
                <a:ea typeface="Tahoma" panose="020B0604030504040204" pitchFamily="34" charset="0"/>
                <a:cs typeface="Tahoma" panose="020B0604030504040204" pitchFamily="34" charset="0"/>
              </a:rPr>
              <a:t>.</a:t>
            </a:r>
          </a:p>
          <a:p>
            <a:pPr lvl="1"/>
            <a:endParaRPr lang="en-GB" sz="1600" dirty="0">
              <a:latin typeface="Tahoma" panose="020B0604030504040204" pitchFamily="34" charset="0"/>
              <a:ea typeface="Tahoma" panose="020B0604030504040204" pitchFamily="34" charset="0"/>
              <a:cs typeface="Tahoma" panose="020B0604030504040204" pitchFamily="34" charset="0"/>
            </a:endParaRPr>
          </a:p>
          <a:p>
            <a:pPr lvl="1"/>
            <a:r>
              <a:rPr lang="en-GB" sz="1600" b="1" dirty="0" smtClean="0">
                <a:latin typeface="Tahoma" panose="020B0604030504040204" pitchFamily="34" charset="0"/>
                <a:ea typeface="Tahoma" panose="020B0604030504040204" pitchFamily="34" charset="0"/>
                <a:cs typeface="Tahoma" panose="020B0604030504040204" pitchFamily="34" charset="0"/>
              </a:rPr>
              <a:t>Findings:</a:t>
            </a:r>
          </a:p>
          <a:p>
            <a:r>
              <a:rPr lang="en-GB" sz="1600" dirty="0">
                <a:latin typeface="Tahoma" panose="020B0604030504040204" pitchFamily="34" charset="0"/>
                <a:ea typeface="Tahoma" panose="020B0604030504040204" pitchFamily="34" charset="0"/>
                <a:cs typeface="Tahoma" panose="020B0604030504040204" pitchFamily="34" charset="0"/>
              </a:rPr>
              <a:t>Doing it for Real: Benefits of  “doing it for real” are widespread (work experience and industry skills) and provide a “safe place to make mistakes”</a:t>
            </a:r>
          </a:p>
          <a:p>
            <a:r>
              <a:rPr lang="en-GB" sz="1600" dirty="0">
                <a:latin typeface="Tahoma" panose="020B0604030504040204" pitchFamily="34" charset="0"/>
                <a:ea typeface="Tahoma" panose="020B0604030504040204" pitchFamily="34" charset="0"/>
                <a:cs typeface="Tahoma" panose="020B0604030504040204" pitchFamily="34" charset="0"/>
              </a:rPr>
              <a:t>Level of lecturer involvement: Incremental autonomy that comes with the </a:t>
            </a:r>
            <a:r>
              <a:rPr lang="en-GB" sz="1600" dirty="0" err="1">
                <a:latin typeface="Tahoma" panose="020B0604030504040204" pitchFamily="34" charset="0"/>
                <a:ea typeface="Tahoma" panose="020B0604030504040204" pitchFamily="34" charset="0"/>
                <a:cs typeface="Tahoma" panose="020B0604030504040204" pitchFamily="34" charset="0"/>
              </a:rPr>
              <a:t>scaffolded</a:t>
            </a:r>
            <a:r>
              <a:rPr lang="en-GB" sz="1600" dirty="0">
                <a:latin typeface="Tahoma" panose="020B0604030504040204" pitchFamily="34" charset="0"/>
                <a:ea typeface="Tahoma" panose="020B0604030504040204" pitchFamily="34" charset="0"/>
                <a:cs typeface="Tahoma" panose="020B0604030504040204" pitchFamily="34" charset="0"/>
              </a:rPr>
              <a:t> learning </a:t>
            </a:r>
            <a:r>
              <a:rPr lang="en-GB" sz="1600" dirty="0" smtClean="0">
                <a:latin typeface="Tahoma" panose="020B0604030504040204" pitchFamily="34" charset="0"/>
                <a:ea typeface="Tahoma" panose="020B0604030504040204" pitchFamily="34" charset="0"/>
                <a:cs typeface="Tahoma" panose="020B0604030504040204" pitchFamily="34" charset="0"/>
              </a:rPr>
              <a:t>(Vygotsky, 1987)  </a:t>
            </a:r>
            <a:r>
              <a:rPr lang="en-GB" sz="1600" dirty="0">
                <a:latin typeface="Tahoma" panose="020B0604030504040204" pitchFamily="34" charset="0"/>
                <a:ea typeface="Tahoma" panose="020B0604030504040204" pitchFamily="34" charset="0"/>
                <a:cs typeface="Tahoma" panose="020B0604030504040204" pitchFamily="34" charset="0"/>
              </a:rPr>
              <a:t>employed on news days creates a deeper level of learning.</a:t>
            </a:r>
          </a:p>
          <a:p>
            <a:r>
              <a:rPr lang="en-GB" sz="1600" dirty="0">
                <a:latin typeface="Tahoma" panose="020B0604030504040204" pitchFamily="34" charset="0"/>
                <a:ea typeface="Tahoma" panose="020B0604030504040204" pitchFamily="34" charset="0"/>
                <a:cs typeface="Tahoma" panose="020B0604030504040204" pitchFamily="34" charset="0"/>
              </a:rPr>
              <a:t>Repetition and reflection – surprising amount of self reflection</a:t>
            </a:r>
          </a:p>
          <a:p>
            <a:r>
              <a:rPr lang="en-GB" sz="1600" dirty="0">
                <a:latin typeface="Tahoma" panose="020B0604030504040204" pitchFamily="34" charset="0"/>
                <a:ea typeface="Tahoma" panose="020B0604030504040204" pitchFamily="34" charset="0"/>
                <a:cs typeface="Tahoma" panose="020B0604030504040204" pitchFamily="34" charset="0"/>
              </a:rPr>
              <a:t>Preparation for </a:t>
            </a:r>
            <a:r>
              <a:rPr lang="en-GB" sz="1600" dirty="0" smtClean="0">
                <a:latin typeface="Tahoma" panose="020B0604030504040204" pitchFamily="34" charset="0"/>
                <a:ea typeface="Tahoma" panose="020B0604030504040204" pitchFamily="34" charset="0"/>
                <a:cs typeface="Tahoma" panose="020B0604030504040204" pitchFamily="34" charset="0"/>
              </a:rPr>
              <a:t>Industry</a:t>
            </a:r>
            <a:br>
              <a:rPr lang="en-GB" sz="1600" dirty="0" smtClean="0">
                <a:latin typeface="Tahoma" panose="020B0604030504040204" pitchFamily="34" charset="0"/>
                <a:ea typeface="Tahoma" panose="020B0604030504040204" pitchFamily="34" charset="0"/>
                <a:cs typeface="Tahoma" panose="020B0604030504040204" pitchFamily="34" charset="0"/>
              </a:rPr>
            </a:br>
            <a:endParaRPr lang="en-GB" sz="1600" dirty="0" smtClean="0">
              <a:latin typeface="Tahoma" panose="020B0604030504040204" pitchFamily="34" charset="0"/>
              <a:ea typeface="Tahoma" panose="020B0604030504040204" pitchFamily="34" charset="0"/>
              <a:cs typeface="Tahoma" panose="020B0604030504040204" pitchFamily="34" charset="0"/>
            </a:endParaRPr>
          </a:p>
          <a:p>
            <a:pPr lvl="1"/>
            <a:endParaRPr lang="en-GB" sz="1600" dirty="0">
              <a:latin typeface="Tahoma" panose="020B0604030504040204" pitchFamily="34" charset="0"/>
              <a:ea typeface="Tahoma" panose="020B0604030504040204" pitchFamily="34" charset="0"/>
              <a:cs typeface="Tahoma" panose="020B0604030504040204" pitchFamily="34" charset="0"/>
            </a:endParaRPr>
          </a:p>
          <a:p>
            <a:endParaRPr lang="en-GB" dirty="0"/>
          </a:p>
        </p:txBody>
      </p:sp>
    </p:spTree>
    <p:extLst>
      <p:ext uri="{BB962C8B-B14F-4D97-AF65-F5344CB8AC3E}">
        <p14:creationId xmlns:p14="http://schemas.microsoft.com/office/powerpoint/2010/main" val="2523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187624" y="404664"/>
            <a:ext cx="6515621" cy="1296144"/>
          </a:xfrm>
        </p:spPr>
        <p:txBody>
          <a:bodyPr/>
          <a:lstStyle/>
          <a:p>
            <a:r>
              <a:rPr lang="en-GB" dirty="0" smtClean="0"/>
              <a:t>But, something else came out of all of this…</a:t>
            </a:r>
            <a:endParaRPr lang="en-GB" dirty="0"/>
          </a:p>
        </p:txBody>
      </p:sp>
      <p:sp>
        <p:nvSpPr>
          <p:cNvPr id="3" name="Text Placeholder 2"/>
          <p:cNvSpPr>
            <a:spLocks noGrp="1"/>
          </p:cNvSpPr>
          <p:nvPr>
            <p:ph type="body" sz="quarter" idx="11"/>
          </p:nvPr>
        </p:nvSpPr>
        <p:spPr/>
        <p:txBody>
          <a:bodyPr/>
          <a:lstStyle/>
          <a:p>
            <a:endParaRPr lang="en-GB" dirty="0"/>
          </a:p>
          <a:p>
            <a:endParaRPr lang="en-GB" dirty="0" smtClean="0"/>
          </a:p>
          <a:p>
            <a:r>
              <a:rPr lang="en-GB" dirty="0"/>
              <a:t>“ I think one of the nice things about being very autonomous is that you do figure out more stuff on your own than you think you would. Because I think the hands-off approach is nice because I make a lot of mistakes that are really stupid, and once I’ve made them once I’m like “Okay, that was really stupid”. I’m aware that’s really stupid and I’m probably never going to do it again. If a tutor had caught that earlier and told me not to do it, it might not have sunk in in the same way</a:t>
            </a:r>
            <a:r>
              <a:rPr lang="en-GB" dirty="0" smtClean="0"/>
              <a:t>.” (R18, 2015)</a:t>
            </a:r>
            <a:endParaRPr lang="en-GB" dirty="0"/>
          </a:p>
          <a:p>
            <a:endParaRPr lang="en-GB" dirty="0"/>
          </a:p>
        </p:txBody>
      </p:sp>
    </p:spTree>
    <p:extLst>
      <p:ext uri="{BB962C8B-B14F-4D97-AF65-F5344CB8AC3E}">
        <p14:creationId xmlns:p14="http://schemas.microsoft.com/office/powerpoint/2010/main" val="2651050011"/>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689700"/>
            <a:ext cx="6515621" cy="1155124"/>
          </a:xfrm>
        </p:spPr>
        <p:txBody>
          <a:bodyPr/>
          <a:lstStyle/>
          <a:p>
            <a:r>
              <a:rPr lang="en-GB" dirty="0" smtClean="0"/>
              <a:t>A safe place to make mistakes</a:t>
            </a:r>
            <a:endParaRPr lang="en-GB" dirty="0"/>
          </a:p>
        </p:txBody>
      </p:sp>
      <p:sp>
        <p:nvSpPr>
          <p:cNvPr id="3" name="Text Placeholder 2"/>
          <p:cNvSpPr>
            <a:spLocks noGrp="1"/>
          </p:cNvSpPr>
          <p:nvPr>
            <p:ph type="body" sz="quarter" idx="11"/>
          </p:nvPr>
        </p:nvSpPr>
        <p:spPr>
          <a:xfrm>
            <a:off x="827584" y="2132856"/>
            <a:ext cx="6587628" cy="3888432"/>
          </a:xfrm>
        </p:spPr>
        <p:txBody>
          <a:bodyPr/>
          <a:lstStyle/>
          <a:p>
            <a:r>
              <a:rPr lang="en-GB" dirty="0"/>
              <a:t>“In the first and second year, definitely I would rather it have stayed none broadcast, as it did, because I was fully aware that I would make mistakes and I’m sure my peers were as well. That’s fine as long as it is not broadcast. You have got to make mistakes to learn, or at least I do anyway, and if I muck something up I’m not going to do it again, generally. If I muck something up that’s live, that becomes legally unsound, that gets shown to people who are going to complain about it, maybe it gets my name remembered for a massive muck up</a:t>
            </a:r>
            <a:r>
              <a:rPr lang="en-GB" dirty="0" smtClean="0"/>
              <a:t>.” (R1, 2015)</a:t>
            </a:r>
            <a:endParaRPr lang="en-GB" dirty="0"/>
          </a:p>
        </p:txBody>
      </p:sp>
    </p:spTree>
    <p:extLst>
      <p:ext uri="{BB962C8B-B14F-4D97-AF65-F5344CB8AC3E}">
        <p14:creationId xmlns:p14="http://schemas.microsoft.com/office/powerpoint/2010/main" val="812698387"/>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97810831F2544D8A7E6DDAEB5BA513" ma:contentTypeVersion="0" ma:contentTypeDescription="Create a new document." ma:contentTypeScope="" ma:versionID="9c0d8ab86a9fa0b92fcddec66860f458">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3ECC6E4-C16C-412D-A640-E5E2DAA023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245</TotalTime>
  <Words>1172</Words>
  <Application>Microsoft Office PowerPoint</Application>
  <PresentationFormat>On-screen Show (4:3)</PresentationFormat>
  <Paragraphs>103</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ＭＳ Ｐゴシック</vt:lpstr>
      <vt:lpstr>Arial</vt:lpstr>
      <vt:lpstr>Calibri</vt:lpstr>
      <vt:lpstr>Courier New</vt:lpstr>
      <vt:lpstr>Georgia</vt:lpstr>
      <vt:lpstr>Tahoma</vt:lpstr>
      <vt:lpstr>Custom Design</vt:lpstr>
      <vt:lpstr>PowerPoint Presentation</vt:lpstr>
      <vt:lpstr>PowerPoint Presentation</vt:lpstr>
      <vt:lpstr>PowerPoint Presentation</vt:lpstr>
      <vt:lpstr>PowerPoint Presentation</vt:lpstr>
      <vt:lpstr>How do we do that in journalism?</vt:lpstr>
      <vt:lpstr>Pedagogy:</vt:lpstr>
      <vt:lpstr>My initial research (Evans 2016)</vt:lpstr>
      <vt:lpstr>PowerPoint Presentation</vt:lpstr>
      <vt:lpstr>PowerPoint Presentation</vt:lpstr>
      <vt:lpstr>PowerPoint Presentation</vt:lpstr>
      <vt:lpstr>But what did the staff think? (Evans 2017)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Myra Evans</cp:lastModifiedBy>
  <cp:revision>37</cp:revision>
  <cp:lastPrinted>2016-04-26T08:55:24Z</cp:lastPrinted>
  <dcterms:created xsi:type="dcterms:W3CDTF">2016-04-27T08:33:48Z</dcterms:created>
  <dcterms:modified xsi:type="dcterms:W3CDTF">2017-06-20T10:34:33Z</dcterms:modified>
</cp:coreProperties>
</file>