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Default Extension="jpg" ContentType="image/jpe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AC"/>
    <a:srgbClr val="16818D"/>
    <a:srgbClr val="598752"/>
    <a:srgbClr val="6DA463"/>
    <a:srgbClr val="A65C45"/>
    <a:srgbClr val="CC7054"/>
    <a:srgbClr val="FFFFFF"/>
    <a:srgbClr val="D6A700"/>
    <a:srgbClr val="958CB2"/>
    <a:srgbClr val="7F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23"/>
    <p:restoredTop sz="94674"/>
  </p:normalViewPr>
  <p:slideViewPr>
    <p:cSldViewPr showGuides="1">
      <p:cViewPr varScale="1">
        <p:scale>
          <a:sx n="83" d="100"/>
          <a:sy n="83" d="100"/>
        </p:scale>
        <p:origin x="893" y="72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37DA5-D9D6-466E-AA71-501E66407FA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997F70-EFBD-4680-BDB3-DC625CF4BD0D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 smtClean="0"/>
            <a:t>Concrete Experience (doing/having</a:t>
          </a: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dirty="0" smtClean="0"/>
            <a:t> an experience</a:t>
          </a:r>
          <a:r>
            <a:rPr lang="en-GB" sz="1000" dirty="0" smtClean="0"/>
            <a:t>)</a:t>
          </a:r>
          <a:endParaRPr lang="en-GB" sz="1000" dirty="0"/>
        </a:p>
      </dgm:t>
    </dgm:pt>
    <dgm:pt modelId="{940FD7BC-2CB9-4815-9DA8-D47EE0593DD0}" type="parTrans" cxnId="{A4193147-FC08-4A8B-A6E2-601041501D2A}">
      <dgm:prSet/>
      <dgm:spPr/>
      <dgm:t>
        <a:bodyPr/>
        <a:lstStyle/>
        <a:p>
          <a:pPr algn="ctr"/>
          <a:endParaRPr lang="en-GB"/>
        </a:p>
      </dgm:t>
    </dgm:pt>
    <dgm:pt modelId="{DD433E09-F9E9-4EF9-89ED-C36B948D679F}" type="sibTrans" cxnId="{A4193147-FC08-4A8B-A6E2-601041501D2A}">
      <dgm:prSet/>
      <dgm:spPr/>
      <dgm:t>
        <a:bodyPr/>
        <a:lstStyle/>
        <a:p>
          <a:pPr algn="ctr"/>
          <a:endParaRPr lang="en-GB" dirty="0"/>
        </a:p>
      </dgm:t>
    </dgm:pt>
    <dgm:pt modelId="{1767CEC3-BF2C-44F1-95DE-220B5C1335C0}">
      <dgm:prSet phldrT="[Text]" custT="1"/>
      <dgm:spPr/>
      <dgm:t>
        <a:bodyPr/>
        <a:lstStyle/>
        <a:p>
          <a:pPr algn="ctr"/>
          <a:r>
            <a:rPr lang="en-GB" sz="1200" dirty="0" smtClean="0"/>
            <a:t>Reflective Observation (reflecting on the experience)</a:t>
          </a:r>
          <a:endParaRPr lang="en-GB" sz="1200" dirty="0"/>
        </a:p>
      </dgm:t>
    </dgm:pt>
    <dgm:pt modelId="{6A6782C9-E416-4230-BE47-76E619FE9E22}" type="parTrans" cxnId="{FAF75A87-AD2D-4898-BC66-89ECBBEF3B45}">
      <dgm:prSet/>
      <dgm:spPr/>
      <dgm:t>
        <a:bodyPr/>
        <a:lstStyle/>
        <a:p>
          <a:pPr algn="ctr"/>
          <a:endParaRPr lang="en-GB"/>
        </a:p>
      </dgm:t>
    </dgm:pt>
    <dgm:pt modelId="{55D4B445-C4AD-413F-B8CA-7215B0D54CC7}" type="sibTrans" cxnId="{FAF75A87-AD2D-4898-BC66-89ECBBEF3B45}">
      <dgm:prSet/>
      <dgm:spPr/>
      <dgm:t>
        <a:bodyPr/>
        <a:lstStyle/>
        <a:p>
          <a:pPr algn="ctr"/>
          <a:endParaRPr lang="en-GB" dirty="0"/>
        </a:p>
      </dgm:t>
    </dgm:pt>
    <dgm:pt modelId="{998859EF-3CC1-4974-80BC-72735F74FCED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200" dirty="0" smtClean="0"/>
        </a:p>
        <a:p>
          <a:pPr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dirty="0" smtClean="0"/>
            <a:t>Abstract Conceptualisation (concluding/ learning from experience)</a:t>
          </a:r>
          <a:endParaRPr lang="en-GB" sz="1200" dirty="0"/>
        </a:p>
      </dgm:t>
    </dgm:pt>
    <dgm:pt modelId="{102478BF-D68B-4B28-81D9-BEAA23CD83E9}" type="parTrans" cxnId="{630F257D-FC6F-426A-9BB7-75462B385BAD}">
      <dgm:prSet/>
      <dgm:spPr/>
      <dgm:t>
        <a:bodyPr/>
        <a:lstStyle/>
        <a:p>
          <a:pPr algn="ctr"/>
          <a:endParaRPr lang="en-GB"/>
        </a:p>
      </dgm:t>
    </dgm:pt>
    <dgm:pt modelId="{05C03AB7-A7C4-4082-8879-4140D2D1D62F}" type="sibTrans" cxnId="{630F257D-FC6F-426A-9BB7-75462B385BAD}">
      <dgm:prSet/>
      <dgm:spPr/>
      <dgm:t>
        <a:bodyPr/>
        <a:lstStyle/>
        <a:p>
          <a:pPr algn="ctr"/>
          <a:endParaRPr lang="en-GB" dirty="0"/>
        </a:p>
      </dgm:t>
    </dgm:pt>
    <dgm:pt modelId="{D64B629A-188D-44E3-BBAF-2F8C30610DD1}">
      <dgm:prSet phldrT="[Text]" custT="1"/>
      <dgm:spPr/>
      <dgm:t>
        <a:bodyPr/>
        <a:lstStyle/>
        <a:p>
          <a:pPr algn="ctr"/>
          <a:r>
            <a:rPr lang="en-GB" sz="1100" dirty="0" smtClean="0"/>
            <a:t>Active Experimentation (planning/trying out what you have learned)</a:t>
          </a:r>
        </a:p>
      </dgm:t>
    </dgm:pt>
    <dgm:pt modelId="{DF29AC10-AC39-44B7-BA92-3024A2E98629}" type="parTrans" cxnId="{5B1559F2-4673-4621-ACA0-EFC0AB0F4BD3}">
      <dgm:prSet/>
      <dgm:spPr/>
      <dgm:t>
        <a:bodyPr/>
        <a:lstStyle/>
        <a:p>
          <a:pPr algn="ctr"/>
          <a:endParaRPr lang="en-GB"/>
        </a:p>
      </dgm:t>
    </dgm:pt>
    <dgm:pt modelId="{C59DF601-07D2-44F3-95E2-26C94EFCC7DF}" type="sibTrans" cxnId="{5B1559F2-4673-4621-ACA0-EFC0AB0F4BD3}">
      <dgm:prSet/>
      <dgm:spPr/>
      <dgm:t>
        <a:bodyPr/>
        <a:lstStyle/>
        <a:p>
          <a:pPr algn="ctr"/>
          <a:endParaRPr lang="en-GB" dirty="0"/>
        </a:p>
      </dgm:t>
    </dgm:pt>
    <dgm:pt modelId="{7B196B6A-219C-46F8-B4A8-AE408FC4F9F3}" type="pres">
      <dgm:prSet presAssocID="{E2337DA5-D9D6-466E-AA71-501E66407F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CB4347-DF58-45AF-A5AD-12A04B24459F}" type="pres">
      <dgm:prSet presAssocID="{E3997F70-EFBD-4680-BDB3-DC625CF4BD0D}" presName="node" presStyleLbl="node1" presStyleIdx="0" presStyleCnt="4" custScaleX="108047" custScaleY="102793" custRadScaleRad="72675" custRadScaleInc="-9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2FEC2-A69D-4304-BDCD-6649DD565D3B}" type="pres">
      <dgm:prSet presAssocID="{DD433E09-F9E9-4EF9-89ED-C36B948D679F}" presName="sibTrans" presStyleLbl="sibTrans2D1" presStyleIdx="0" presStyleCnt="4" custScaleX="169589" custLinFactNeighborX="32589" custLinFactNeighborY="-2431"/>
      <dgm:spPr/>
      <dgm:t>
        <a:bodyPr/>
        <a:lstStyle/>
        <a:p>
          <a:endParaRPr lang="en-GB"/>
        </a:p>
      </dgm:t>
    </dgm:pt>
    <dgm:pt modelId="{5B4E2B29-C2DA-44DB-8A5E-F02623A8ABCB}" type="pres">
      <dgm:prSet presAssocID="{DD433E09-F9E9-4EF9-89ED-C36B948D679F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851AE6D-4C7E-47AC-9EE9-51DC5309CB52}" type="pres">
      <dgm:prSet presAssocID="{1767CEC3-BF2C-44F1-95DE-220B5C1335C0}" presName="node" presStyleLbl="node1" presStyleIdx="1" presStyleCnt="4" custScaleX="107082" custScaleY="103230" custRadScaleRad="101419" custRadScaleInc="48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A8B2-14EC-4A9D-9366-ECB216CED71C}" type="pres">
      <dgm:prSet presAssocID="{55D4B445-C4AD-413F-B8CA-7215B0D54CC7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DE63187-75AA-426B-AD3C-945E04EB8925}" type="pres">
      <dgm:prSet presAssocID="{55D4B445-C4AD-413F-B8CA-7215B0D54CC7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57EBD3EC-BD68-40CA-A899-B062AB817779}" type="pres">
      <dgm:prSet presAssocID="{998859EF-3CC1-4974-80BC-72735F74FCED}" presName="node" presStyleLbl="node1" presStyleIdx="2" presStyleCnt="4" custScaleX="105747" custScaleY="1059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9E2A9-1288-4ED2-AB56-1AE71C5B1E64}" type="pres">
      <dgm:prSet presAssocID="{05C03AB7-A7C4-4082-8879-4140D2D1D62F}" presName="sibTrans" presStyleLbl="sibTrans2D1" presStyleIdx="2" presStyleCnt="4"/>
      <dgm:spPr/>
      <dgm:t>
        <a:bodyPr/>
        <a:lstStyle/>
        <a:p>
          <a:endParaRPr lang="en-GB"/>
        </a:p>
      </dgm:t>
    </dgm:pt>
    <dgm:pt modelId="{5202CC65-AE82-4FD2-8AF4-563E124FB443}" type="pres">
      <dgm:prSet presAssocID="{05C03AB7-A7C4-4082-8879-4140D2D1D62F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7E9D988-8120-41F2-A597-038033A53A41}" type="pres">
      <dgm:prSet presAssocID="{D64B629A-188D-44E3-BBAF-2F8C30610DD1}" presName="node" presStyleLbl="node1" presStyleIdx="3" presStyleCnt="4" custScaleX="109336" custScaleY="107029" custRadScaleRad="107419" custRadScaleInc="-147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D4B2A-F263-4D43-8705-4BF6AE9B11D3}" type="pres">
      <dgm:prSet presAssocID="{C59DF601-07D2-44F3-95E2-26C94EFCC7DF}" presName="sibTrans" presStyleLbl="sibTrans2D1" presStyleIdx="3" presStyleCnt="4" custScaleX="140591"/>
      <dgm:spPr/>
      <dgm:t>
        <a:bodyPr/>
        <a:lstStyle/>
        <a:p>
          <a:endParaRPr lang="en-GB"/>
        </a:p>
      </dgm:t>
    </dgm:pt>
    <dgm:pt modelId="{50D03C42-73C4-4683-B24D-37335A9AB325}" type="pres">
      <dgm:prSet presAssocID="{C59DF601-07D2-44F3-95E2-26C94EFCC7DF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0DE22E6E-FBE3-4037-A713-04EE4D203943}" type="presOf" srcId="{C59DF601-07D2-44F3-95E2-26C94EFCC7DF}" destId="{50D03C42-73C4-4683-B24D-37335A9AB325}" srcOrd="1" destOrd="0" presId="urn:microsoft.com/office/officeart/2005/8/layout/cycle2"/>
    <dgm:cxn modelId="{832804D4-E74B-4C51-8078-B17A4ADD3985}" type="presOf" srcId="{E2337DA5-D9D6-466E-AA71-501E66407FAA}" destId="{7B196B6A-219C-46F8-B4A8-AE408FC4F9F3}" srcOrd="0" destOrd="0" presId="urn:microsoft.com/office/officeart/2005/8/layout/cycle2"/>
    <dgm:cxn modelId="{C64D4A8D-DA8A-4AA1-9876-09BBA279B1A7}" type="presOf" srcId="{998859EF-3CC1-4974-80BC-72735F74FCED}" destId="{57EBD3EC-BD68-40CA-A899-B062AB817779}" srcOrd="0" destOrd="0" presId="urn:microsoft.com/office/officeart/2005/8/layout/cycle2"/>
    <dgm:cxn modelId="{E0088333-D0F2-4B20-B008-B80F96B148F3}" type="presOf" srcId="{E3997F70-EFBD-4680-BDB3-DC625CF4BD0D}" destId="{57CB4347-DF58-45AF-A5AD-12A04B24459F}" srcOrd="0" destOrd="0" presId="urn:microsoft.com/office/officeart/2005/8/layout/cycle2"/>
    <dgm:cxn modelId="{630F257D-FC6F-426A-9BB7-75462B385BAD}" srcId="{E2337DA5-D9D6-466E-AA71-501E66407FAA}" destId="{998859EF-3CC1-4974-80BC-72735F74FCED}" srcOrd="2" destOrd="0" parTransId="{102478BF-D68B-4B28-81D9-BEAA23CD83E9}" sibTransId="{05C03AB7-A7C4-4082-8879-4140D2D1D62F}"/>
    <dgm:cxn modelId="{A4193147-FC08-4A8B-A6E2-601041501D2A}" srcId="{E2337DA5-D9D6-466E-AA71-501E66407FAA}" destId="{E3997F70-EFBD-4680-BDB3-DC625CF4BD0D}" srcOrd="0" destOrd="0" parTransId="{940FD7BC-2CB9-4815-9DA8-D47EE0593DD0}" sibTransId="{DD433E09-F9E9-4EF9-89ED-C36B948D679F}"/>
    <dgm:cxn modelId="{12E81FBE-CEF1-48D7-9ADA-0B4F2DFF9A9D}" type="presOf" srcId="{1767CEC3-BF2C-44F1-95DE-220B5C1335C0}" destId="{6851AE6D-4C7E-47AC-9EE9-51DC5309CB52}" srcOrd="0" destOrd="0" presId="urn:microsoft.com/office/officeart/2005/8/layout/cycle2"/>
    <dgm:cxn modelId="{FAF75A87-AD2D-4898-BC66-89ECBBEF3B45}" srcId="{E2337DA5-D9D6-466E-AA71-501E66407FAA}" destId="{1767CEC3-BF2C-44F1-95DE-220B5C1335C0}" srcOrd="1" destOrd="0" parTransId="{6A6782C9-E416-4230-BE47-76E619FE9E22}" sibTransId="{55D4B445-C4AD-413F-B8CA-7215B0D54CC7}"/>
    <dgm:cxn modelId="{5B1559F2-4673-4621-ACA0-EFC0AB0F4BD3}" srcId="{E2337DA5-D9D6-466E-AA71-501E66407FAA}" destId="{D64B629A-188D-44E3-BBAF-2F8C30610DD1}" srcOrd="3" destOrd="0" parTransId="{DF29AC10-AC39-44B7-BA92-3024A2E98629}" sibTransId="{C59DF601-07D2-44F3-95E2-26C94EFCC7DF}"/>
    <dgm:cxn modelId="{25EF19E6-BC1B-4E67-8444-64131A21E5FE}" type="presOf" srcId="{DD433E09-F9E9-4EF9-89ED-C36B948D679F}" destId="{FC82FEC2-A69D-4304-BDCD-6649DD565D3B}" srcOrd="0" destOrd="0" presId="urn:microsoft.com/office/officeart/2005/8/layout/cycle2"/>
    <dgm:cxn modelId="{ECB52E4C-B73B-4FD3-BE84-D5F92ECFAA3D}" type="presOf" srcId="{C59DF601-07D2-44F3-95E2-26C94EFCC7DF}" destId="{1ABD4B2A-F263-4D43-8705-4BF6AE9B11D3}" srcOrd="0" destOrd="0" presId="urn:microsoft.com/office/officeart/2005/8/layout/cycle2"/>
    <dgm:cxn modelId="{763DC8E0-EA02-43E0-A18A-56DF0EBBAFD7}" type="presOf" srcId="{55D4B445-C4AD-413F-B8CA-7215B0D54CC7}" destId="{B21EA8B2-14EC-4A9D-9366-ECB216CED71C}" srcOrd="0" destOrd="0" presId="urn:microsoft.com/office/officeart/2005/8/layout/cycle2"/>
    <dgm:cxn modelId="{85026A5D-FE92-4D3C-B1DA-397702A94673}" type="presOf" srcId="{05C03AB7-A7C4-4082-8879-4140D2D1D62F}" destId="{FAD9E2A9-1288-4ED2-AB56-1AE71C5B1E64}" srcOrd="0" destOrd="0" presId="urn:microsoft.com/office/officeart/2005/8/layout/cycle2"/>
    <dgm:cxn modelId="{D6F9E7AF-E52C-4323-A12F-2CA19A995DAE}" type="presOf" srcId="{55D4B445-C4AD-413F-B8CA-7215B0D54CC7}" destId="{CDE63187-75AA-426B-AD3C-945E04EB8925}" srcOrd="1" destOrd="0" presId="urn:microsoft.com/office/officeart/2005/8/layout/cycle2"/>
    <dgm:cxn modelId="{631B8F8C-126D-4D73-9184-38217DB4E763}" type="presOf" srcId="{05C03AB7-A7C4-4082-8879-4140D2D1D62F}" destId="{5202CC65-AE82-4FD2-8AF4-563E124FB443}" srcOrd="1" destOrd="0" presId="urn:microsoft.com/office/officeart/2005/8/layout/cycle2"/>
    <dgm:cxn modelId="{0F051D12-B0F4-43ED-A6AA-B43213534187}" type="presOf" srcId="{DD433E09-F9E9-4EF9-89ED-C36B948D679F}" destId="{5B4E2B29-C2DA-44DB-8A5E-F02623A8ABCB}" srcOrd="1" destOrd="0" presId="urn:microsoft.com/office/officeart/2005/8/layout/cycle2"/>
    <dgm:cxn modelId="{FAE11712-D63A-41D2-B7AD-B12E12890146}" type="presOf" srcId="{D64B629A-188D-44E3-BBAF-2F8C30610DD1}" destId="{27E9D988-8120-41F2-A597-038033A53A41}" srcOrd="0" destOrd="0" presId="urn:microsoft.com/office/officeart/2005/8/layout/cycle2"/>
    <dgm:cxn modelId="{A1B2F297-592F-433C-80E8-CF86175A397B}" type="presParOf" srcId="{7B196B6A-219C-46F8-B4A8-AE408FC4F9F3}" destId="{57CB4347-DF58-45AF-A5AD-12A04B24459F}" srcOrd="0" destOrd="0" presId="urn:microsoft.com/office/officeart/2005/8/layout/cycle2"/>
    <dgm:cxn modelId="{50FDD451-FF1C-4536-8F99-51C618A45DEC}" type="presParOf" srcId="{7B196B6A-219C-46F8-B4A8-AE408FC4F9F3}" destId="{FC82FEC2-A69D-4304-BDCD-6649DD565D3B}" srcOrd="1" destOrd="0" presId="urn:microsoft.com/office/officeart/2005/8/layout/cycle2"/>
    <dgm:cxn modelId="{D858819D-E480-4867-B978-76B856E0EF7B}" type="presParOf" srcId="{FC82FEC2-A69D-4304-BDCD-6649DD565D3B}" destId="{5B4E2B29-C2DA-44DB-8A5E-F02623A8ABCB}" srcOrd="0" destOrd="0" presId="urn:microsoft.com/office/officeart/2005/8/layout/cycle2"/>
    <dgm:cxn modelId="{BB0EF643-481F-4443-B800-10A015D96E23}" type="presParOf" srcId="{7B196B6A-219C-46F8-B4A8-AE408FC4F9F3}" destId="{6851AE6D-4C7E-47AC-9EE9-51DC5309CB52}" srcOrd="2" destOrd="0" presId="urn:microsoft.com/office/officeart/2005/8/layout/cycle2"/>
    <dgm:cxn modelId="{EEBD6251-AC8F-46DF-8381-32ED2905748A}" type="presParOf" srcId="{7B196B6A-219C-46F8-B4A8-AE408FC4F9F3}" destId="{B21EA8B2-14EC-4A9D-9366-ECB216CED71C}" srcOrd="3" destOrd="0" presId="urn:microsoft.com/office/officeart/2005/8/layout/cycle2"/>
    <dgm:cxn modelId="{70395A5E-7D1B-4FEA-9B4E-E40B1A461762}" type="presParOf" srcId="{B21EA8B2-14EC-4A9D-9366-ECB216CED71C}" destId="{CDE63187-75AA-426B-AD3C-945E04EB8925}" srcOrd="0" destOrd="0" presId="urn:microsoft.com/office/officeart/2005/8/layout/cycle2"/>
    <dgm:cxn modelId="{BDA2C143-D372-49F6-957C-D3939619B9E9}" type="presParOf" srcId="{7B196B6A-219C-46F8-B4A8-AE408FC4F9F3}" destId="{57EBD3EC-BD68-40CA-A899-B062AB817779}" srcOrd="4" destOrd="0" presId="urn:microsoft.com/office/officeart/2005/8/layout/cycle2"/>
    <dgm:cxn modelId="{FA04A0CE-9CD9-48F3-AF3D-EACDC3B883BB}" type="presParOf" srcId="{7B196B6A-219C-46F8-B4A8-AE408FC4F9F3}" destId="{FAD9E2A9-1288-4ED2-AB56-1AE71C5B1E64}" srcOrd="5" destOrd="0" presId="urn:microsoft.com/office/officeart/2005/8/layout/cycle2"/>
    <dgm:cxn modelId="{F9465D44-29E1-4B94-AB88-2D16753EBFA3}" type="presParOf" srcId="{FAD9E2A9-1288-4ED2-AB56-1AE71C5B1E64}" destId="{5202CC65-AE82-4FD2-8AF4-563E124FB443}" srcOrd="0" destOrd="0" presId="urn:microsoft.com/office/officeart/2005/8/layout/cycle2"/>
    <dgm:cxn modelId="{252306C0-C485-4043-8D56-9C316F0CE826}" type="presParOf" srcId="{7B196B6A-219C-46F8-B4A8-AE408FC4F9F3}" destId="{27E9D988-8120-41F2-A597-038033A53A41}" srcOrd="6" destOrd="0" presId="urn:microsoft.com/office/officeart/2005/8/layout/cycle2"/>
    <dgm:cxn modelId="{2A5F0742-CCB8-4F6D-A0F3-31C45C0CCDCA}" type="presParOf" srcId="{7B196B6A-219C-46F8-B4A8-AE408FC4F9F3}" destId="{1ABD4B2A-F263-4D43-8705-4BF6AE9B11D3}" srcOrd="7" destOrd="0" presId="urn:microsoft.com/office/officeart/2005/8/layout/cycle2"/>
    <dgm:cxn modelId="{4116C924-91F9-40A0-BDEE-6DEE61CCC5E9}" type="presParOf" srcId="{1ABD4B2A-F263-4D43-8705-4BF6AE9B11D3}" destId="{50D03C42-73C4-4683-B24D-37335A9AB3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E5268-D0E5-4BF4-BA31-1F0E6EF167D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3B98F-090F-4389-B0CE-BA75A0375380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D1035704-0ACE-486B-B757-266F1A18C917}" type="parTrans" cxnId="{21868FD3-DE92-401C-9143-33837A9B749F}">
      <dgm:prSet/>
      <dgm:spPr/>
      <dgm:t>
        <a:bodyPr/>
        <a:lstStyle/>
        <a:p>
          <a:endParaRPr lang="en-US"/>
        </a:p>
      </dgm:t>
    </dgm:pt>
    <dgm:pt modelId="{CF618235-392C-4CB3-ACC4-65CF1C747BDA}" type="sibTrans" cxnId="{21868FD3-DE92-401C-9143-33837A9B749F}">
      <dgm:prSet/>
      <dgm:spPr/>
      <dgm:t>
        <a:bodyPr/>
        <a:lstStyle/>
        <a:p>
          <a:endParaRPr lang="en-US"/>
        </a:p>
      </dgm:t>
    </dgm:pt>
    <dgm:pt modelId="{32A43182-11F4-4551-8B9B-B34B39A81316}">
      <dgm:prSet phldrT="[Text]"/>
      <dgm:spPr/>
      <dgm:t>
        <a:bodyPr/>
        <a:lstStyle/>
        <a:p>
          <a:r>
            <a:rPr lang="en-US" dirty="0" smtClean="0"/>
            <a:t>Reflect</a:t>
          </a:r>
          <a:endParaRPr lang="en-US" dirty="0"/>
        </a:p>
      </dgm:t>
    </dgm:pt>
    <dgm:pt modelId="{675664F8-36DD-4BB9-83B9-EDC1ACA56E71}" type="parTrans" cxnId="{65131441-9F28-41CF-BF63-B70BAFF7190E}">
      <dgm:prSet/>
      <dgm:spPr/>
      <dgm:t>
        <a:bodyPr/>
        <a:lstStyle/>
        <a:p>
          <a:endParaRPr lang="en-US"/>
        </a:p>
      </dgm:t>
    </dgm:pt>
    <dgm:pt modelId="{1EBEFE5D-2E0B-4BD8-A148-7F0682005C83}" type="sibTrans" cxnId="{65131441-9F28-41CF-BF63-B70BAFF7190E}">
      <dgm:prSet/>
      <dgm:spPr/>
      <dgm:t>
        <a:bodyPr/>
        <a:lstStyle/>
        <a:p>
          <a:endParaRPr lang="en-US"/>
        </a:p>
      </dgm:t>
    </dgm:pt>
    <dgm:pt modelId="{A20A242F-6BEC-4AB2-95E0-689F849A0377}">
      <dgm:prSet phldrT="[Text]"/>
      <dgm:spPr/>
      <dgm:t>
        <a:bodyPr/>
        <a:lstStyle/>
        <a:p>
          <a:r>
            <a:rPr lang="en-US" dirty="0" err="1" smtClean="0"/>
            <a:t>Theorise</a:t>
          </a:r>
          <a:r>
            <a:rPr lang="en-US" dirty="0" smtClean="0"/>
            <a:t> </a:t>
          </a:r>
          <a:endParaRPr lang="en-US" dirty="0"/>
        </a:p>
      </dgm:t>
    </dgm:pt>
    <dgm:pt modelId="{D8925E8D-4306-42C9-A291-A69C9C744E4D}" type="parTrans" cxnId="{B9FB6F5B-8627-4040-8FDD-7300F24A8E0A}">
      <dgm:prSet/>
      <dgm:spPr/>
      <dgm:t>
        <a:bodyPr/>
        <a:lstStyle/>
        <a:p>
          <a:endParaRPr lang="en-US"/>
        </a:p>
      </dgm:t>
    </dgm:pt>
    <dgm:pt modelId="{C1165C20-8826-4AAE-8D15-2D2B016F3142}" type="sibTrans" cxnId="{B9FB6F5B-8627-4040-8FDD-7300F24A8E0A}">
      <dgm:prSet/>
      <dgm:spPr/>
      <dgm:t>
        <a:bodyPr/>
        <a:lstStyle/>
        <a:p>
          <a:endParaRPr lang="en-US"/>
        </a:p>
      </dgm:t>
    </dgm:pt>
    <dgm:pt modelId="{DD95766E-886E-4480-8689-5F9D3B88444C}" type="pres">
      <dgm:prSet presAssocID="{FECE5268-D0E5-4BF4-BA31-1F0E6EF167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1E0C6-9164-4E3A-819F-E5722254A056}" type="pres">
      <dgm:prSet presAssocID="{6603B98F-090F-4389-B0CE-BA75A0375380}" presName="node" presStyleLbl="node1" presStyleIdx="0" presStyleCnt="3" custRadScaleRad="101190" custRadScaleInc="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34F18-A22C-4B6A-9189-26F1B4D2A5DD}" type="pres">
      <dgm:prSet presAssocID="{CF618235-392C-4CB3-ACC4-65CF1C747BD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18CBBC7-13AB-4D7B-BCFE-D07164FEC67B}" type="pres">
      <dgm:prSet presAssocID="{CF618235-392C-4CB3-ACC4-65CF1C747BD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F7D2270-180B-4623-870A-CBA0F0D13FCE}" type="pres">
      <dgm:prSet presAssocID="{32A43182-11F4-4551-8B9B-B34B39A813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3ACAF-024E-4430-B15A-80C410EC754F}" type="pres">
      <dgm:prSet presAssocID="{1EBEFE5D-2E0B-4BD8-A148-7F0682005C8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FAE4E8-9775-47AA-8727-285022F2081D}" type="pres">
      <dgm:prSet presAssocID="{1EBEFE5D-2E0B-4BD8-A148-7F0682005C8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5FFD2B5-E0FC-4453-B322-83585E8D0F7B}" type="pres">
      <dgm:prSet presAssocID="{A20A242F-6BEC-4AB2-95E0-689F849A03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63B20-51E5-49A0-8395-44CF1768578F}" type="pres">
      <dgm:prSet presAssocID="{C1165C20-8826-4AAE-8D15-2D2B016F314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8AD2F3-08BC-4198-977C-A2B073FAE966}" type="pres">
      <dgm:prSet presAssocID="{C1165C20-8826-4AAE-8D15-2D2B016F314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5D3F133-1882-46AA-BF14-C152467AD044}" type="presOf" srcId="{CF618235-392C-4CB3-ACC4-65CF1C747BDA}" destId="{118CBBC7-13AB-4D7B-BCFE-D07164FEC67B}" srcOrd="1" destOrd="0" presId="urn:microsoft.com/office/officeart/2005/8/layout/cycle7"/>
    <dgm:cxn modelId="{ABF9C012-A725-4078-972C-AD86E0874D3A}" type="presOf" srcId="{FECE5268-D0E5-4BF4-BA31-1F0E6EF167D6}" destId="{DD95766E-886E-4480-8689-5F9D3B88444C}" srcOrd="0" destOrd="0" presId="urn:microsoft.com/office/officeart/2005/8/layout/cycle7"/>
    <dgm:cxn modelId="{3A0BDA25-4ED1-4A49-BD26-73AB1213B3B3}" type="presOf" srcId="{1EBEFE5D-2E0B-4BD8-A148-7F0682005C83}" destId="{26D3ACAF-024E-4430-B15A-80C410EC754F}" srcOrd="0" destOrd="0" presId="urn:microsoft.com/office/officeart/2005/8/layout/cycle7"/>
    <dgm:cxn modelId="{FA43767E-3D17-4774-9553-474A8C6D8AA7}" type="presOf" srcId="{1EBEFE5D-2E0B-4BD8-A148-7F0682005C83}" destId="{47FAE4E8-9775-47AA-8727-285022F2081D}" srcOrd="1" destOrd="0" presId="urn:microsoft.com/office/officeart/2005/8/layout/cycle7"/>
    <dgm:cxn modelId="{119C4C96-9494-4996-97F9-30A20D6E55E5}" type="presOf" srcId="{C1165C20-8826-4AAE-8D15-2D2B016F3142}" destId="{9FE63B20-51E5-49A0-8395-44CF1768578F}" srcOrd="0" destOrd="0" presId="urn:microsoft.com/office/officeart/2005/8/layout/cycle7"/>
    <dgm:cxn modelId="{14055F86-7451-4E18-8579-FB726C3E4CFE}" type="presOf" srcId="{6603B98F-090F-4389-B0CE-BA75A0375380}" destId="{D371E0C6-9164-4E3A-819F-E5722254A056}" srcOrd="0" destOrd="0" presId="urn:microsoft.com/office/officeart/2005/8/layout/cycle7"/>
    <dgm:cxn modelId="{AFB3AD26-B7BB-4854-A8F8-0FC38F92BC3C}" type="presOf" srcId="{32A43182-11F4-4551-8B9B-B34B39A81316}" destId="{1F7D2270-180B-4623-870A-CBA0F0D13FCE}" srcOrd="0" destOrd="0" presId="urn:microsoft.com/office/officeart/2005/8/layout/cycle7"/>
    <dgm:cxn modelId="{8D77F69B-EC16-41A2-8617-33A6EC7C902D}" type="presOf" srcId="{CF618235-392C-4CB3-ACC4-65CF1C747BDA}" destId="{68634F18-A22C-4B6A-9189-26F1B4D2A5DD}" srcOrd="0" destOrd="0" presId="urn:microsoft.com/office/officeart/2005/8/layout/cycle7"/>
    <dgm:cxn modelId="{88149CC1-C43D-496D-A358-74376C7B8559}" type="presOf" srcId="{C1165C20-8826-4AAE-8D15-2D2B016F3142}" destId="{5A8AD2F3-08BC-4198-977C-A2B073FAE966}" srcOrd="1" destOrd="0" presId="urn:microsoft.com/office/officeart/2005/8/layout/cycle7"/>
    <dgm:cxn modelId="{65131441-9F28-41CF-BF63-B70BAFF7190E}" srcId="{FECE5268-D0E5-4BF4-BA31-1F0E6EF167D6}" destId="{32A43182-11F4-4551-8B9B-B34B39A81316}" srcOrd="1" destOrd="0" parTransId="{675664F8-36DD-4BB9-83B9-EDC1ACA56E71}" sibTransId="{1EBEFE5D-2E0B-4BD8-A148-7F0682005C83}"/>
    <dgm:cxn modelId="{21868FD3-DE92-401C-9143-33837A9B749F}" srcId="{FECE5268-D0E5-4BF4-BA31-1F0E6EF167D6}" destId="{6603B98F-090F-4389-B0CE-BA75A0375380}" srcOrd="0" destOrd="0" parTransId="{D1035704-0ACE-486B-B757-266F1A18C917}" sibTransId="{CF618235-392C-4CB3-ACC4-65CF1C747BDA}"/>
    <dgm:cxn modelId="{FAC55BB9-A351-4AE2-A612-ECFDFA1B1E75}" type="presOf" srcId="{A20A242F-6BEC-4AB2-95E0-689F849A0377}" destId="{F5FFD2B5-E0FC-4453-B322-83585E8D0F7B}" srcOrd="0" destOrd="0" presId="urn:microsoft.com/office/officeart/2005/8/layout/cycle7"/>
    <dgm:cxn modelId="{B9FB6F5B-8627-4040-8FDD-7300F24A8E0A}" srcId="{FECE5268-D0E5-4BF4-BA31-1F0E6EF167D6}" destId="{A20A242F-6BEC-4AB2-95E0-689F849A0377}" srcOrd="2" destOrd="0" parTransId="{D8925E8D-4306-42C9-A291-A69C9C744E4D}" sibTransId="{C1165C20-8826-4AAE-8D15-2D2B016F3142}"/>
    <dgm:cxn modelId="{AEBBCD7A-5086-4346-9A00-B8CED014C628}" type="presParOf" srcId="{DD95766E-886E-4480-8689-5F9D3B88444C}" destId="{D371E0C6-9164-4E3A-819F-E5722254A056}" srcOrd="0" destOrd="0" presId="urn:microsoft.com/office/officeart/2005/8/layout/cycle7"/>
    <dgm:cxn modelId="{281F638E-F90D-4F8C-9723-99FBE01559F9}" type="presParOf" srcId="{DD95766E-886E-4480-8689-5F9D3B88444C}" destId="{68634F18-A22C-4B6A-9189-26F1B4D2A5DD}" srcOrd="1" destOrd="0" presId="urn:microsoft.com/office/officeart/2005/8/layout/cycle7"/>
    <dgm:cxn modelId="{6891A316-B81E-4F2C-AAEA-32677260F043}" type="presParOf" srcId="{68634F18-A22C-4B6A-9189-26F1B4D2A5DD}" destId="{118CBBC7-13AB-4D7B-BCFE-D07164FEC67B}" srcOrd="0" destOrd="0" presId="urn:microsoft.com/office/officeart/2005/8/layout/cycle7"/>
    <dgm:cxn modelId="{51968A9E-CFEB-40B3-A1FC-F9BACE2AD64D}" type="presParOf" srcId="{DD95766E-886E-4480-8689-5F9D3B88444C}" destId="{1F7D2270-180B-4623-870A-CBA0F0D13FCE}" srcOrd="2" destOrd="0" presId="urn:microsoft.com/office/officeart/2005/8/layout/cycle7"/>
    <dgm:cxn modelId="{7626EE81-65C1-4986-B2CC-379ED29F2E5E}" type="presParOf" srcId="{DD95766E-886E-4480-8689-5F9D3B88444C}" destId="{26D3ACAF-024E-4430-B15A-80C410EC754F}" srcOrd="3" destOrd="0" presId="urn:microsoft.com/office/officeart/2005/8/layout/cycle7"/>
    <dgm:cxn modelId="{C24E8291-9E98-4E4F-975F-2F462FDF11EC}" type="presParOf" srcId="{26D3ACAF-024E-4430-B15A-80C410EC754F}" destId="{47FAE4E8-9775-47AA-8727-285022F2081D}" srcOrd="0" destOrd="0" presId="urn:microsoft.com/office/officeart/2005/8/layout/cycle7"/>
    <dgm:cxn modelId="{2E62261B-A9AD-4E3D-80A9-C2CEA117DB86}" type="presParOf" srcId="{DD95766E-886E-4480-8689-5F9D3B88444C}" destId="{F5FFD2B5-E0FC-4453-B322-83585E8D0F7B}" srcOrd="4" destOrd="0" presId="urn:microsoft.com/office/officeart/2005/8/layout/cycle7"/>
    <dgm:cxn modelId="{EF10C601-F4E1-4510-86FB-12180B39E606}" type="presParOf" srcId="{DD95766E-886E-4480-8689-5F9D3B88444C}" destId="{9FE63B20-51E5-49A0-8395-44CF1768578F}" srcOrd="5" destOrd="0" presId="urn:microsoft.com/office/officeart/2005/8/layout/cycle7"/>
    <dgm:cxn modelId="{EDF81340-B6E9-42BD-9B0C-C988DFF52C28}" type="presParOf" srcId="{9FE63B20-51E5-49A0-8395-44CF1768578F}" destId="{5A8AD2F3-08BC-4198-977C-A2B073FAE9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17F2B-5618-4B9D-84A5-53D5DCB835C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764326-E84C-4F96-B0CC-E01981A34D03}">
      <dgm:prSet phldrT="[Text]" custT="1"/>
      <dgm:spPr/>
      <dgm:t>
        <a:bodyPr/>
        <a:lstStyle/>
        <a:p>
          <a:r>
            <a:rPr lang="en-GB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Experiential Learning </a:t>
          </a:r>
          <a:endParaRPr lang="en-GB" sz="3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607532-4AEF-4468-9CE7-F347B171DEF3}" type="parTrans" cxnId="{199F7824-3474-4585-B8BE-8C2D1432B740}">
      <dgm:prSet/>
      <dgm:spPr/>
      <dgm:t>
        <a:bodyPr/>
        <a:lstStyle/>
        <a:p>
          <a:endParaRPr lang="en-GB"/>
        </a:p>
      </dgm:t>
    </dgm:pt>
    <dgm:pt modelId="{1EB6FBC4-7099-4B34-8C0B-77A38B9EAFF8}" type="sibTrans" cxnId="{199F7824-3474-4585-B8BE-8C2D1432B740}">
      <dgm:prSet/>
      <dgm:spPr/>
      <dgm:t>
        <a:bodyPr/>
        <a:lstStyle/>
        <a:p>
          <a:endParaRPr lang="en-GB"/>
        </a:p>
      </dgm:t>
    </dgm:pt>
    <dgm:pt modelId="{8BC8B537-92BC-441C-B873-A462CEEC4631}">
      <dgm:prSet phldrT="[Text]" custT="1"/>
      <dgm:spPr/>
      <dgm:t>
        <a:bodyPr/>
        <a:lstStyle/>
        <a:p>
          <a:r>
            <a:rPr lang="en-GB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Communities of Practice</a:t>
          </a:r>
          <a:endParaRPr lang="en-GB" sz="3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7E8598-6790-40BB-B2FE-AA4909C6D0A9}" type="parTrans" cxnId="{71A49B58-223E-4781-9660-BA6FB9002C93}">
      <dgm:prSet/>
      <dgm:spPr/>
      <dgm:t>
        <a:bodyPr/>
        <a:lstStyle/>
        <a:p>
          <a:endParaRPr lang="en-GB"/>
        </a:p>
      </dgm:t>
    </dgm:pt>
    <dgm:pt modelId="{D3FC7550-D682-4DD9-8024-E87B54608AB5}" type="sibTrans" cxnId="{71A49B58-223E-4781-9660-BA6FB9002C93}">
      <dgm:prSet/>
      <dgm:spPr/>
      <dgm:t>
        <a:bodyPr/>
        <a:lstStyle/>
        <a:p>
          <a:endParaRPr lang="en-GB"/>
        </a:p>
      </dgm:t>
    </dgm:pt>
    <dgm:pt modelId="{7F67D3C9-04A1-43BC-9EF5-868DFA804821}" type="pres">
      <dgm:prSet presAssocID="{AE917F2B-5618-4B9D-84A5-53D5DCB835C4}" presName="compositeShape" presStyleCnt="0">
        <dgm:presLayoutVars>
          <dgm:chMax val="7"/>
          <dgm:dir/>
          <dgm:resizeHandles val="exact"/>
        </dgm:presLayoutVars>
      </dgm:prSet>
      <dgm:spPr/>
    </dgm:pt>
    <dgm:pt modelId="{8FCD1E99-494C-460B-BE6C-61EF0FC8C039}" type="pres">
      <dgm:prSet presAssocID="{79764326-E84C-4F96-B0CC-E01981A34D03}" presName="circ1" presStyleLbl="vennNode1" presStyleIdx="0" presStyleCnt="2" custLinFactNeighborX="637" custLinFactNeighborY="-1636"/>
      <dgm:spPr/>
      <dgm:t>
        <a:bodyPr/>
        <a:lstStyle/>
        <a:p>
          <a:endParaRPr lang="en-US"/>
        </a:p>
      </dgm:t>
    </dgm:pt>
    <dgm:pt modelId="{B2E08F8C-CC9E-4E44-ACB1-C2618C1A85C2}" type="pres">
      <dgm:prSet presAssocID="{79764326-E84C-4F96-B0CC-E01981A34D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7C393-5541-415D-AAC9-3A6C678D4D42}" type="pres">
      <dgm:prSet presAssocID="{8BC8B537-92BC-441C-B873-A462CEEC4631}" presName="circ2" presStyleLbl="vennNode1" presStyleIdx="1" presStyleCnt="2" custLinFactNeighborX="-7218" custLinFactNeighborY="729"/>
      <dgm:spPr/>
      <dgm:t>
        <a:bodyPr/>
        <a:lstStyle/>
        <a:p>
          <a:endParaRPr lang="en-US"/>
        </a:p>
      </dgm:t>
    </dgm:pt>
    <dgm:pt modelId="{26A317D3-184C-4C02-852B-50201F0F5393}" type="pres">
      <dgm:prSet presAssocID="{8BC8B537-92BC-441C-B873-A462CEEC46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D8A69-E64F-445E-B447-88F18E430B28}" type="presOf" srcId="{8BC8B537-92BC-441C-B873-A462CEEC4631}" destId="{4A47C393-5541-415D-AAC9-3A6C678D4D42}" srcOrd="0" destOrd="0" presId="urn:microsoft.com/office/officeart/2005/8/layout/venn1"/>
    <dgm:cxn modelId="{71A49B58-223E-4781-9660-BA6FB9002C93}" srcId="{AE917F2B-5618-4B9D-84A5-53D5DCB835C4}" destId="{8BC8B537-92BC-441C-B873-A462CEEC4631}" srcOrd="1" destOrd="0" parTransId="{C37E8598-6790-40BB-B2FE-AA4909C6D0A9}" sibTransId="{D3FC7550-D682-4DD9-8024-E87B54608AB5}"/>
    <dgm:cxn modelId="{CCAC197D-9BCF-4DBE-97AF-75CC6B103990}" type="presOf" srcId="{AE917F2B-5618-4B9D-84A5-53D5DCB835C4}" destId="{7F67D3C9-04A1-43BC-9EF5-868DFA804821}" srcOrd="0" destOrd="0" presId="urn:microsoft.com/office/officeart/2005/8/layout/venn1"/>
    <dgm:cxn modelId="{3A6281FA-A978-4A36-A7C5-F4D707114FA0}" type="presOf" srcId="{79764326-E84C-4F96-B0CC-E01981A34D03}" destId="{8FCD1E99-494C-460B-BE6C-61EF0FC8C039}" srcOrd="0" destOrd="0" presId="urn:microsoft.com/office/officeart/2005/8/layout/venn1"/>
    <dgm:cxn modelId="{199F7824-3474-4585-B8BE-8C2D1432B740}" srcId="{AE917F2B-5618-4B9D-84A5-53D5DCB835C4}" destId="{79764326-E84C-4F96-B0CC-E01981A34D03}" srcOrd="0" destOrd="0" parTransId="{5B607532-4AEF-4468-9CE7-F347B171DEF3}" sibTransId="{1EB6FBC4-7099-4B34-8C0B-77A38B9EAFF8}"/>
    <dgm:cxn modelId="{2242DF4B-1479-442A-9387-74E011FDB23D}" type="presOf" srcId="{79764326-E84C-4F96-B0CC-E01981A34D03}" destId="{B2E08F8C-CC9E-4E44-ACB1-C2618C1A85C2}" srcOrd="1" destOrd="0" presId="urn:microsoft.com/office/officeart/2005/8/layout/venn1"/>
    <dgm:cxn modelId="{11BEAD02-6F2A-4D9A-BF93-B87EAAD2D76B}" type="presOf" srcId="{8BC8B537-92BC-441C-B873-A462CEEC4631}" destId="{26A317D3-184C-4C02-852B-50201F0F5393}" srcOrd="1" destOrd="0" presId="urn:microsoft.com/office/officeart/2005/8/layout/venn1"/>
    <dgm:cxn modelId="{FC065058-6EF9-4EC7-AC64-37CACE6CE645}" type="presParOf" srcId="{7F67D3C9-04A1-43BC-9EF5-868DFA804821}" destId="{8FCD1E99-494C-460B-BE6C-61EF0FC8C039}" srcOrd="0" destOrd="0" presId="urn:microsoft.com/office/officeart/2005/8/layout/venn1"/>
    <dgm:cxn modelId="{B663E454-EC3C-4839-8769-AD7CA7014FD3}" type="presParOf" srcId="{7F67D3C9-04A1-43BC-9EF5-868DFA804821}" destId="{B2E08F8C-CC9E-4E44-ACB1-C2618C1A85C2}" srcOrd="1" destOrd="0" presId="urn:microsoft.com/office/officeart/2005/8/layout/venn1"/>
    <dgm:cxn modelId="{4984CB3F-4D8F-40D6-9242-708DE99CBD79}" type="presParOf" srcId="{7F67D3C9-04A1-43BC-9EF5-868DFA804821}" destId="{4A47C393-5541-415D-AAC9-3A6C678D4D42}" srcOrd="2" destOrd="0" presId="urn:microsoft.com/office/officeart/2005/8/layout/venn1"/>
    <dgm:cxn modelId="{60AB6CC4-29A9-498B-A769-0C7BA003E643}" type="presParOf" srcId="{7F67D3C9-04A1-43BC-9EF5-868DFA804821}" destId="{26A317D3-184C-4C02-852B-50201F0F539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37DA5-D9D6-466E-AA71-501E66407FA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997F70-EFBD-4680-BDB3-DC625CF4BD0D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dirty="0" smtClean="0"/>
            <a:t>Concrete Experience (doing/having</a:t>
          </a: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dirty="0" smtClean="0"/>
            <a:t> an experience)</a:t>
          </a:r>
          <a:endParaRPr lang="en-GB" sz="1000" dirty="0"/>
        </a:p>
      </dgm:t>
    </dgm:pt>
    <dgm:pt modelId="{940FD7BC-2CB9-4815-9DA8-D47EE0593DD0}" type="parTrans" cxnId="{A4193147-FC08-4A8B-A6E2-601041501D2A}">
      <dgm:prSet/>
      <dgm:spPr/>
      <dgm:t>
        <a:bodyPr/>
        <a:lstStyle/>
        <a:p>
          <a:pPr algn="ctr"/>
          <a:endParaRPr lang="en-GB"/>
        </a:p>
      </dgm:t>
    </dgm:pt>
    <dgm:pt modelId="{DD433E09-F9E9-4EF9-89ED-C36B948D679F}" type="sibTrans" cxnId="{A4193147-FC08-4A8B-A6E2-601041501D2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en-GB" dirty="0"/>
        </a:p>
      </dgm:t>
    </dgm:pt>
    <dgm:pt modelId="{1767CEC3-BF2C-44F1-95DE-220B5C1335C0}">
      <dgm:prSet phldrT="[Text]" custT="1"/>
      <dgm:spPr/>
      <dgm:t>
        <a:bodyPr/>
        <a:lstStyle/>
        <a:p>
          <a:pPr algn="ctr"/>
          <a:r>
            <a:rPr lang="en-GB" sz="900" dirty="0" smtClean="0"/>
            <a:t>Reflective Observation (reviewing/reflecting on the experience</a:t>
          </a:r>
          <a:r>
            <a:rPr lang="en-GB" sz="1050" dirty="0" smtClean="0"/>
            <a:t>)</a:t>
          </a:r>
          <a:endParaRPr lang="en-GB" sz="1050" dirty="0"/>
        </a:p>
      </dgm:t>
    </dgm:pt>
    <dgm:pt modelId="{6A6782C9-E416-4230-BE47-76E619FE9E22}" type="parTrans" cxnId="{FAF75A87-AD2D-4898-BC66-89ECBBEF3B45}">
      <dgm:prSet/>
      <dgm:spPr/>
      <dgm:t>
        <a:bodyPr/>
        <a:lstStyle/>
        <a:p>
          <a:pPr algn="ctr"/>
          <a:endParaRPr lang="en-GB"/>
        </a:p>
      </dgm:t>
    </dgm:pt>
    <dgm:pt modelId="{55D4B445-C4AD-413F-B8CA-7215B0D54CC7}" type="sibTrans" cxnId="{FAF75A87-AD2D-4898-BC66-89ECBBEF3B4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endParaRPr lang="en-GB" dirty="0"/>
        </a:p>
      </dgm:t>
    </dgm:pt>
    <dgm:pt modelId="{998859EF-3CC1-4974-80BC-72735F74FCED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500" dirty="0" smtClean="0"/>
        </a:p>
        <a:p>
          <a:pPr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dirty="0" smtClean="0"/>
            <a:t>Abstract Conceptualisation (concluding/ learning from experience)</a:t>
          </a:r>
          <a:endParaRPr lang="en-GB" sz="1000" dirty="0"/>
        </a:p>
      </dgm:t>
    </dgm:pt>
    <dgm:pt modelId="{102478BF-D68B-4B28-81D9-BEAA23CD83E9}" type="parTrans" cxnId="{630F257D-FC6F-426A-9BB7-75462B385BAD}">
      <dgm:prSet/>
      <dgm:spPr/>
      <dgm:t>
        <a:bodyPr/>
        <a:lstStyle/>
        <a:p>
          <a:pPr algn="ctr"/>
          <a:endParaRPr lang="en-GB"/>
        </a:p>
      </dgm:t>
    </dgm:pt>
    <dgm:pt modelId="{05C03AB7-A7C4-4082-8879-4140D2D1D62F}" type="sibTrans" cxnId="{630F257D-FC6F-426A-9BB7-75462B385BA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en-GB" dirty="0"/>
        </a:p>
      </dgm:t>
    </dgm:pt>
    <dgm:pt modelId="{D64B629A-188D-44E3-BBAF-2F8C30610DD1}">
      <dgm:prSet phldrT="[Text]"/>
      <dgm:spPr/>
      <dgm:t>
        <a:bodyPr/>
        <a:lstStyle/>
        <a:p>
          <a:pPr algn="ctr"/>
          <a:r>
            <a:rPr lang="en-GB" dirty="0" smtClean="0"/>
            <a:t>Active Experimentation (planning/trying out what you have learned)</a:t>
          </a:r>
        </a:p>
      </dgm:t>
    </dgm:pt>
    <dgm:pt modelId="{DF29AC10-AC39-44B7-BA92-3024A2E98629}" type="parTrans" cxnId="{5B1559F2-4673-4621-ACA0-EFC0AB0F4BD3}">
      <dgm:prSet/>
      <dgm:spPr/>
      <dgm:t>
        <a:bodyPr/>
        <a:lstStyle/>
        <a:p>
          <a:pPr algn="ctr"/>
          <a:endParaRPr lang="en-GB"/>
        </a:p>
      </dgm:t>
    </dgm:pt>
    <dgm:pt modelId="{C59DF601-07D2-44F3-95E2-26C94EFCC7DF}" type="sibTrans" cxnId="{5B1559F2-4673-4621-ACA0-EFC0AB0F4B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7B196B6A-219C-46F8-B4A8-AE408FC4F9F3}" type="pres">
      <dgm:prSet presAssocID="{E2337DA5-D9D6-466E-AA71-501E66407F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CB4347-DF58-45AF-A5AD-12A04B24459F}" type="pres">
      <dgm:prSet presAssocID="{E3997F70-EFBD-4680-BDB3-DC625CF4BD0D}" presName="node" presStyleLbl="node1" presStyleIdx="0" presStyleCnt="4" custRadScaleRad="72572" custRadScaleInc="-6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2FEC2-A69D-4304-BDCD-6649DD565D3B}" type="pres">
      <dgm:prSet presAssocID="{DD433E09-F9E9-4EF9-89ED-C36B948D679F}" presName="sibTrans" presStyleLbl="sibTrans2D1" presStyleIdx="0" presStyleCnt="4" custScaleX="112409"/>
      <dgm:spPr/>
      <dgm:t>
        <a:bodyPr/>
        <a:lstStyle/>
        <a:p>
          <a:endParaRPr lang="en-GB"/>
        </a:p>
      </dgm:t>
    </dgm:pt>
    <dgm:pt modelId="{5B4E2B29-C2DA-44DB-8A5E-F02623A8ABCB}" type="pres">
      <dgm:prSet presAssocID="{DD433E09-F9E9-4EF9-89ED-C36B948D679F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851AE6D-4C7E-47AC-9EE9-51DC5309CB52}" type="pres">
      <dgm:prSet presAssocID="{1767CEC3-BF2C-44F1-95DE-220B5C1335C0}" presName="node" presStyleLbl="node1" presStyleIdx="1" presStyleCnt="4" custScaleX="97441" custScaleY="1023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EA8B2-14EC-4A9D-9366-ECB216CED71C}" type="pres">
      <dgm:prSet presAssocID="{55D4B445-C4AD-413F-B8CA-7215B0D54CC7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DE63187-75AA-426B-AD3C-945E04EB8925}" type="pres">
      <dgm:prSet presAssocID="{55D4B445-C4AD-413F-B8CA-7215B0D54CC7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57EBD3EC-BD68-40CA-A899-B062AB817779}" type="pres">
      <dgm:prSet presAssocID="{998859EF-3CC1-4974-80BC-72735F74FC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9E2A9-1288-4ED2-AB56-1AE71C5B1E64}" type="pres">
      <dgm:prSet presAssocID="{05C03AB7-A7C4-4082-8879-4140D2D1D62F}" presName="sibTrans" presStyleLbl="sibTrans2D1" presStyleIdx="2" presStyleCnt="4"/>
      <dgm:spPr/>
      <dgm:t>
        <a:bodyPr/>
        <a:lstStyle/>
        <a:p>
          <a:endParaRPr lang="en-GB"/>
        </a:p>
      </dgm:t>
    </dgm:pt>
    <dgm:pt modelId="{5202CC65-AE82-4FD2-8AF4-563E124FB443}" type="pres">
      <dgm:prSet presAssocID="{05C03AB7-A7C4-4082-8879-4140D2D1D62F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7E9D988-8120-41F2-A597-038033A53A41}" type="pres">
      <dgm:prSet presAssocID="{D64B629A-188D-44E3-BBAF-2F8C30610DD1}" presName="node" presStyleLbl="node1" presStyleIdx="3" presStyleCnt="4" custRadScaleRad="1072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D4B2A-F263-4D43-8705-4BF6AE9B11D3}" type="pres">
      <dgm:prSet presAssocID="{C59DF601-07D2-44F3-95E2-26C94EFCC7DF}" presName="sibTrans" presStyleLbl="sibTrans2D1" presStyleIdx="3" presStyleCnt="4" custScaleX="142280" custLinFactNeighborX="-9160" custLinFactNeighborY="0"/>
      <dgm:spPr/>
      <dgm:t>
        <a:bodyPr/>
        <a:lstStyle/>
        <a:p>
          <a:endParaRPr lang="en-GB"/>
        </a:p>
      </dgm:t>
    </dgm:pt>
    <dgm:pt modelId="{50D03C42-73C4-4683-B24D-37335A9AB325}" type="pres">
      <dgm:prSet presAssocID="{C59DF601-07D2-44F3-95E2-26C94EFCC7DF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0DE22E6E-FBE3-4037-A713-04EE4D203943}" type="presOf" srcId="{C59DF601-07D2-44F3-95E2-26C94EFCC7DF}" destId="{50D03C42-73C4-4683-B24D-37335A9AB325}" srcOrd="1" destOrd="0" presId="urn:microsoft.com/office/officeart/2005/8/layout/cycle2"/>
    <dgm:cxn modelId="{832804D4-E74B-4C51-8078-B17A4ADD3985}" type="presOf" srcId="{E2337DA5-D9D6-466E-AA71-501E66407FAA}" destId="{7B196B6A-219C-46F8-B4A8-AE408FC4F9F3}" srcOrd="0" destOrd="0" presId="urn:microsoft.com/office/officeart/2005/8/layout/cycle2"/>
    <dgm:cxn modelId="{C64D4A8D-DA8A-4AA1-9876-09BBA279B1A7}" type="presOf" srcId="{998859EF-3CC1-4974-80BC-72735F74FCED}" destId="{57EBD3EC-BD68-40CA-A899-B062AB817779}" srcOrd="0" destOrd="0" presId="urn:microsoft.com/office/officeart/2005/8/layout/cycle2"/>
    <dgm:cxn modelId="{E0088333-D0F2-4B20-B008-B80F96B148F3}" type="presOf" srcId="{E3997F70-EFBD-4680-BDB3-DC625CF4BD0D}" destId="{57CB4347-DF58-45AF-A5AD-12A04B24459F}" srcOrd="0" destOrd="0" presId="urn:microsoft.com/office/officeart/2005/8/layout/cycle2"/>
    <dgm:cxn modelId="{630F257D-FC6F-426A-9BB7-75462B385BAD}" srcId="{E2337DA5-D9D6-466E-AA71-501E66407FAA}" destId="{998859EF-3CC1-4974-80BC-72735F74FCED}" srcOrd="2" destOrd="0" parTransId="{102478BF-D68B-4B28-81D9-BEAA23CD83E9}" sibTransId="{05C03AB7-A7C4-4082-8879-4140D2D1D62F}"/>
    <dgm:cxn modelId="{A4193147-FC08-4A8B-A6E2-601041501D2A}" srcId="{E2337DA5-D9D6-466E-AA71-501E66407FAA}" destId="{E3997F70-EFBD-4680-BDB3-DC625CF4BD0D}" srcOrd="0" destOrd="0" parTransId="{940FD7BC-2CB9-4815-9DA8-D47EE0593DD0}" sibTransId="{DD433E09-F9E9-4EF9-89ED-C36B948D679F}"/>
    <dgm:cxn modelId="{12E81FBE-CEF1-48D7-9ADA-0B4F2DFF9A9D}" type="presOf" srcId="{1767CEC3-BF2C-44F1-95DE-220B5C1335C0}" destId="{6851AE6D-4C7E-47AC-9EE9-51DC5309CB52}" srcOrd="0" destOrd="0" presId="urn:microsoft.com/office/officeart/2005/8/layout/cycle2"/>
    <dgm:cxn modelId="{FAF75A87-AD2D-4898-BC66-89ECBBEF3B45}" srcId="{E2337DA5-D9D6-466E-AA71-501E66407FAA}" destId="{1767CEC3-BF2C-44F1-95DE-220B5C1335C0}" srcOrd="1" destOrd="0" parTransId="{6A6782C9-E416-4230-BE47-76E619FE9E22}" sibTransId="{55D4B445-C4AD-413F-B8CA-7215B0D54CC7}"/>
    <dgm:cxn modelId="{5B1559F2-4673-4621-ACA0-EFC0AB0F4BD3}" srcId="{E2337DA5-D9D6-466E-AA71-501E66407FAA}" destId="{D64B629A-188D-44E3-BBAF-2F8C30610DD1}" srcOrd="3" destOrd="0" parTransId="{DF29AC10-AC39-44B7-BA92-3024A2E98629}" sibTransId="{C59DF601-07D2-44F3-95E2-26C94EFCC7DF}"/>
    <dgm:cxn modelId="{25EF19E6-BC1B-4E67-8444-64131A21E5FE}" type="presOf" srcId="{DD433E09-F9E9-4EF9-89ED-C36B948D679F}" destId="{FC82FEC2-A69D-4304-BDCD-6649DD565D3B}" srcOrd="0" destOrd="0" presId="urn:microsoft.com/office/officeart/2005/8/layout/cycle2"/>
    <dgm:cxn modelId="{ECB52E4C-B73B-4FD3-BE84-D5F92ECFAA3D}" type="presOf" srcId="{C59DF601-07D2-44F3-95E2-26C94EFCC7DF}" destId="{1ABD4B2A-F263-4D43-8705-4BF6AE9B11D3}" srcOrd="0" destOrd="0" presId="urn:microsoft.com/office/officeart/2005/8/layout/cycle2"/>
    <dgm:cxn modelId="{763DC8E0-EA02-43E0-A18A-56DF0EBBAFD7}" type="presOf" srcId="{55D4B445-C4AD-413F-B8CA-7215B0D54CC7}" destId="{B21EA8B2-14EC-4A9D-9366-ECB216CED71C}" srcOrd="0" destOrd="0" presId="urn:microsoft.com/office/officeart/2005/8/layout/cycle2"/>
    <dgm:cxn modelId="{85026A5D-FE92-4D3C-B1DA-397702A94673}" type="presOf" srcId="{05C03AB7-A7C4-4082-8879-4140D2D1D62F}" destId="{FAD9E2A9-1288-4ED2-AB56-1AE71C5B1E64}" srcOrd="0" destOrd="0" presId="urn:microsoft.com/office/officeart/2005/8/layout/cycle2"/>
    <dgm:cxn modelId="{D6F9E7AF-E52C-4323-A12F-2CA19A995DAE}" type="presOf" srcId="{55D4B445-C4AD-413F-B8CA-7215B0D54CC7}" destId="{CDE63187-75AA-426B-AD3C-945E04EB8925}" srcOrd="1" destOrd="0" presId="urn:microsoft.com/office/officeart/2005/8/layout/cycle2"/>
    <dgm:cxn modelId="{631B8F8C-126D-4D73-9184-38217DB4E763}" type="presOf" srcId="{05C03AB7-A7C4-4082-8879-4140D2D1D62F}" destId="{5202CC65-AE82-4FD2-8AF4-563E124FB443}" srcOrd="1" destOrd="0" presId="urn:microsoft.com/office/officeart/2005/8/layout/cycle2"/>
    <dgm:cxn modelId="{0F051D12-B0F4-43ED-A6AA-B43213534187}" type="presOf" srcId="{DD433E09-F9E9-4EF9-89ED-C36B948D679F}" destId="{5B4E2B29-C2DA-44DB-8A5E-F02623A8ABCB}" srcOrd="1" destOrd="0" presId="urn:microsoft.com/office/officeart/2005/8/layout/cycle2"/>
    <dgm:cxn modelId="{FAE11712-D63A-41D2-B7AD-B12E12890146}" type="presOf" srcId="{D64B629A-188D-44E3-BBAF-2F8C30610DD1}" destId="{27E9D988-8120-41F2-A597-038033A53A41}" srcOrd="0" destOrd="0" presId="urn:microsoft.com/office/officeart/2005/8/layout/cycle2"/>
    <dgm:cxn modelId="{A1B2F297-592F-433C-80E8-CF86175A397B}" type="presParOf" srcId="{7B196B6A-219C-46F8-B4A8-AE408FC4F9F3}" destId="{57CB4347-DF58-45AF-A5AD-12A04B24459F}" srcOrd="0" destOrd="0" presId="urn:microsoft.com/office/officeart/2005/8/layout/cycle2"/>
    <dgm:cxn modelId="{50FDD451-FF1C-4536-8F99-51C618A45DEC}" type="presParOf" srcId="{7B196B6A-219C-46F8-B4A8-AE408FC4F9F3}" destId="{FC82FEC2-A69D-4304-BDCD-6649DD565D3B}" srcOrd="1" destOrd="0" presId="urn:microsoft.com/office/officeart/2005/8/layout/cycle2"/>
    <dgm:cxn modelId="{D858819D-E480-4867-B978-76B856E0EF7B}" type="presParOf" srcId="{FC82FEC2-A69D-4304-BDCD-6649DD565D3B}" destId="{5B4E2B29-C2DA-44DB-8A5E-F02623A8ABCB}" srcOrd="0" destOrd="0" presId="urn:microsoft.com/office/officeart/2005/8/layout/cycle2"/>
    <dgm:cxn modelId="{BB0EF643-481F-4443-B800-10A015D96E23}" type="presParOf" srcId="{7B196B6A-219C-46F8-B4A8-AE408FC4F9F3}" destId="{6851AE6D-4C7E-47AC-9EE9-51DC5309CB52}" srcOrd="2" destOrd="0" presId="urn:microsoft.com/office/officeart/2005/8/layout/cycle2"/>
    <dgm:cxn modelId="{EEBD6251-AC8F-46DF-8381-32ED2905748A}" type="presParOf" srcId="{7B196B6A-219C-46F8-B4A8-AE408FC4F9F3}" destId="{B21EA8B2-14EC-4A9D-9366-ECB216CED71C}" srcOrd="3" destOrd="0" presId="urn:microsoft.com/office/officeart/2005/8/layout/cycle2"/>
    <dgm:cxn modelId="{70395A5E-7D1B-4FEA-9B4E-E40B1A461762}" type="presParOf" srcId="{B21EA8B2-14EC-4A9D-9366-ECB216CED71C}" destId="{CDE63187-75AA-426B-AD3C-945E04EB8925}" srcOrd="0" destOrd="0" presId="urn:microsoft.com/office/officeart/2005/8/layout/cycle2"/>
    <dgm:cxn modelId="{BDA2C143-D372-49F6-957C-D3939619B9E9}" type="presParOf" srcId="{7B196B6A-219C-46F8-B4A8-AE408FC4F9F3}" destId="{57EBD3EC-BD68-40CA-A899-B062AB817779}" srcOrd="4" destOrd="0" presId="urn:microsoft.com/office/officeart/2005/8/layout/cycle2"/>
    <dgm:cxn modelId="{FA04A0CE-9CD9-48F3-AF3D-EACDC3B883BB}" type="presParOf" srcId="{7B196B6A-219C-46F8-B4A8-AE408FC4F9F3}" destId="{FAD9E2A9-1288-4ED2-AB56-1AE71C5B1E64}" srcOrd="5" destOrd="0" presId="urn:microsoft.com/office/officeart/2005/8/layout/cycle2"/>
    <dgm:cxn modelId="{F9465D44-29E1-4B94-AB88-2D16753EBFA3}" type="presParOf" srcId="{FAD9E2A9-1288-4ED2-AB56-1AE71C5B1E64}" destId="{5202CC65-AE82-4FD2-8AF4-563E124FB443}" srcOrd="0" destOrd="0" presId="urn:microsoft.com/office/officeart/2005/8/layout/cycle2"/>
    <dgm:cxn modelId="{252306C0-C485-4043-8D56-9C316F0CE826}" type="presParOf" srcId="{7B196B6A-219C-46F8-B4A8-AE408FC4F9F3}" destId="{27E9D988-8120-41F2-A597-038033A53A41}" srcOrd="6" destOrd="0" presId="urn:microsoft.com/office/officeart/2005/8/layout/cycle2"/>
    <dgm:cxn modelId="{2A5F0742-CCB8-4F6D-A0F3-31C45C0CCDCA}" type="presParOf" srcId="{7B196B6A-219C-46F8-B4A8-AE408FC4F9F3}" destId="{1ABD4B2A-F263-4D43-8705-4BF6AE9B11D3}" srcOrd="7" destOrd="0" presId="urn:microsoft.com/office/officeart/2005/8/layout/cycle2"/>
    <dgm:cxn modelId="{4116C924-91F9-40A0-BDEE-6DEE61CCC5E9}" type="presParOf" srcId="{1ABD4B2A-F263-4D43-8705-4BF6AE9B11D3}" destId="{50D03C42-73C4-4683-B24D-37335A9AB3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B4347-DF58-45AF-A5AD-12A04B24459F}">
      <dsp:nvSpPr>
        <dsp:cNvPr id="0" name=""/>
        <dsp:cNvSpPr/>
      </dsp:nvSpPr>
      <dsp:spPr>
        <a:xfrm>
          <a:off x="2061884" y="399472"/>
          <a:ext cx="1592955" cy="151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 smtClean="0"/>
            <a:t>Concrete Experience (doing/having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an experience</a:t>
          </a:r>
          <a:r>
            <a:rPr lang="en-GB" sz="1000" kern="1200" dirty="0" smtClean="0"/>
            <a:t>)</a:t>
          </a:r>
          <a:endParaRPr lang="en-GB" sz="1000" kern="1200" dirty="0"/>
        </a:p>
      </dsp:txBody>
      <dsp:txXfrm>
        <a:off x="2295167" y="621411"/>
        <a:ext cx="1126389" cy="1071617"/>
      </dsp:txXfrm>
    </dsp:sp>
    <dsp:sp modelId="{FC82FEC2-A69D-4304-BDCD-6649DD565D3B}">
      <dsp:nvSpPr>
        <dsp:cNvPr id="0" name=""/>
        <dsp:cNvSpPr/>
      </dsp:nvSpPr>
      <dsp:spPr>
        <a:xfrm rot="2137188">
          <a:off x="3552236" y="1490633"/>
          <a:ext cx="440597" cy="49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>
        <a:off x="3564601" y="1551658"/>
        <a:ext cx="308418" cy="298550"/>
      </dsp:txXfrm>
    </dsp:sp>
    <dsp:sp modelId="{6851AE6D-4C7E-47AC-9EE9-51DC5309CB52}">
      <dsp:nvSpPr>
        <dsp:cNvPr id="0" name=""/>
        <dsp:cNvSpPr/>
      </dsp:nvSpPr>
      <dsp:spPr>
        <a:xfrm>
          <a:off x="3737277" y="1591493"/>
          <a:ext cx="1578728" cy="152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Reflective Observation (reflecting on the experience)</a:t>
          </a:r>
          <a:endParaRPr lang="en-GB" sz="1200" kern="1200" dirty="0"/>
        </a:p>
      </dsp:txBody>
      <dsp:txXfrm>
        <a:off x="3968476" y="1814376"/>
        <a:ext cx="1116330" cy="1076171"/>
      </dsp:txXfrm>
    </dsp:sp>
    <dsp:sp modelId="{B21EA8B2-14EC-4A9D-9366-ECB216CED71C}">
      <dsp:nvSpPr>
        <dsp:cNvPr id="0" name=""/>
        <dsp:cNvSpPr/>
      </dsp:nvSpPr>
      <dsp:spPr>
        <a:xfrm rot="8190346">
          <a:off x="3574363" y="2848333"/>
          <a:ext cx="334819" cy="49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 rot="10800000">
        <a:off x="3661020" y="2913281"/>
        <a:ext cx="234373" cy="298550"/>
      </dsp:txXfrm>
    </dsp:sp>
    <dsp:sp modelId="{57EBD3EC-BD68-40CA-A899-B062AB817779}">
      <dsp:nvSpPr>
        <dsp:cNvPr id="0" name=""/>
        <dsp:cNvSpPr/>
      </dsp:nvSpPr>
      <dsp:spPr>
        <a:xfrm>
          <a:off x="2160243" y="3077101"/>
          <a:ext cx="1559046" cy="1561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Abstract Conceptualisation (concluding/ learning from experience)</a:t>
          </a:r>
          <a:endParaRPr lang="en-GB" sz="1200" kern="1200" dirty="0"/>
        </a:p>
      </dsp:txBody>
      <dsp:txXfrm>
        <a:off x="2388560" y="3305835"/>
        <a:ext cx="1102412" cy="1104423"/>
      </dsp:txXfrm>
    </dsp:sp>
    <dsp:sp modelId="{FAD9E2A9-1288-4ED2-AB56-1AE71C5B1E64}">
      <dsp:nvSpPr>
        <dsp:cNvPr id="0" name=""/>
        <dsp:cNvSpPr/>
      </dsp:nvSpPr>
      <dsp:spPr>
        <a:xfrm rot="13162747">
          <a:off x="1964176" y="2935149"/>
          <a:ext cx="308616" cy="49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 rot="10800000">
        <a:off x="2046251" y="3064035"/>
        <a:ext cx="216031" cy="298550"/>
      </dsp:txXfrm>
    </dsp:sp>
    <dsp:sp modelId="{27E9D988-8120-41F2-A597-038033A53A41}">
      <dsp:nvSpPr>
        <dsp:cNvPr id="0" name=""/>
        <dsp:cNvSpPr/>
      </dsp:nvSpPr>
      <dsp:spPr>
        <a:xfrm>
          <a:off x="463105" y="1697780"/>
          <a:ext cx="1611959" cy="1577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Active Experimentation (planning/trying out what you have learned)</a:t>
          </a:r>
        </a:p>
      </dsp:txBody>
      <dsp:txXfrm>
        <a:off x="699171" y="1928865"/>
        <a:ext cx="1139827" cy="1115777"/>
      </dsp:txXfrm>
    </dsp:sp>
    <dsp:sp modelId="{1ABD4B2A-F263-4D43-8705-4BF6AE9B11D3}">
      <dsp:nvSpPr>
        <dsp:cNvPr id="0" name=""/>
        <dsp:cNvSpPr/>
      </dsp:nvSpPr>
      <dsp:spPr>
        <a:xfrm rot="19205119">
          <a:off x="1881519" y="1571842"/>
          <a:ext cx="367644" cy="49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>
        <a:off x="1894368" y="1706743"/>
        <a:ext cx="257351" cy="298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1E0C6-9164-4E3A-819F-E5722254A056}">
      <dsp:nvSpPr>
        <dsp:cNvPr id="0" name=""/>
        <dsp:cNvSpPr/>
      </dsp:nvSpPr>
      <dsp:spPr>
        <a:xfrm>
          <a:off x="1059005" y="80367"/>
          <a:ext cx="1272232" cy="636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Practice</a:t>
          </a:r>
          <a:endParaRPr lang="en-US" sz="2300" kern="1200" dirty="0"/>
        </a:p>
      </dsp:txBody>
      <dsp:txXfrm>
        <a:off x="1077636" y="98998"/>
        <a:ext cx="1234970" cy="598854"/>
      </dsp:txXfrm>
    </dsp:sp>
    <dsp:sp modelId="{68634F18-A22C-4B6A-9189-26F1B4D2A5DD}">
      <dsp:nvSpPr>
        <dsp:cNvPr id="0" name=""/>
        <dsp:cNvSpPr/>
      </dsp:nvSpPr>
      <dsp:spPr>
        <a:xfrm rot="3622462">
          <a:off x="1884883" y="1204596"/>
          <a:ext cx="663979" cy="2226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51675" y="1249124"/>
        <a:ext cx="530395" cy="133584"/>
      </dsp:txXfrm>
    </dsp:sp>
    <dsp:sp modelId="{1F7D2270-180B-4623-870A-CBA0F0D13FCE}">
      <dsp:nvSpPr>
        <dsp:cNvPr id="0" name=""/>
        <dsp:cNvSpPr/>
      </dsp:nvSpPr>
      <dsp:spPr>
        <a:xfrm>
          <a:off x="2102507" y="1915350"/>
          <a:ext cx="1272232" cy="636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Reflect</a:t>
          </a:r>
          <a:endParaRPr lang="en-US" sz="2300" kern="1200" dirty="0"/>
        </a:p>
      </dsp:txBody>
      <dsp:txXfrm>
        <a:off x="2121138" y="1933981"/>
        <a:ext cx="1234970" cy="598854"/>
      </dsp:txXfrm>
    </dsp:sp>
    <dsp:sp modelId="{26D3ACAF-024E-4430-B15A-80C410EC754F}">
      <dsp:nvSpPr>
        <dsp:cNvPr id="0" name=""/>
        <dsp:cNvSpPr/>
      </dsp:nvSpPr>
      <dsp:spPr>
        <a:xfrm rot="10800000">
          <a:off x="1355531" y="2122088"/>
          <a:ext cx="663979" cy="2226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422323" y="2166616"/>
        <a:ext cx="530395" cy="133584"/>
      </dsp:txXfrm>
    </dsp:sp>
    <dsp:sp modelId="{F5FFD2B5-E0FC-4453-B322-83585E8D0F7B}">
      <dsp:nvSpPr>
        <dsp:cNvPr id="0" name=""/>
        <dsp:cNvSpPr/>
      </dsp:nvSpPr>
      <dsp:spPr>
        <a:xfrm>
          <a:off x="301" y="1915350"/>
          <a:ext cx="1272232" cy="636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Theorise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18932" y="1933981"/>
        <a:ext cx="1234970" cy="598854"/>
      </dsp:txXfrm>
    </dsp:sp>
    <dsp:sp modelId="{9FE63B20-51E5-49A0-8395-44CF1768578F}">
      <dsp:nvSpPr>
        <dsp:cNvPr id="0" name=""/>
        <dsp:cNvSpPr/>
      </dsp:nvSpPr>
      <dsp:spPr>
        <a:xfrm rot="17998982">
          <a:off x="833780" y="1204596"/>
          <a:ext cx="663979" cy="2226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900572" y="1249124"/>
        <a:ext cx="530395" cy="133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D1E99-494C-460B-BE6C-61EF0FC8C039}">
      <dsp:nvSpPr>
        <dsp:cNvPr id="0" name=""/>
        <dsp:cNvSpPr/>
      </dsp:nvSpPr>
      <dsp:spPr>
        <a:xfrm>
          <a:off x="258216" y="0"/>
          <a:ext cx="4471342" cy="4471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Experiential Learning </a:t>
          </a:r>
          <a:endParaRPr lang="en-GB" sz="3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82593" y="527267"/>
        <a:ext cx="2578071" cy="3416808"/>
      </dsp:txXfrm>
    </dsp:sp>
    <dsp:sp modelId="{4A47C393-5541-415D-AAC9-3A6C678D4D42}">
      <dsp:nvSpPr>
        <dsp:cNvPr id="0" name=""/>
        <dsp:cNvSpPr/>
      </dsp:nvSpPr>
      <dsp:spPr>
        <a:xfrm>
          <a:off x="3129581" y="24457"/>
          <a:ext cx="4471342" cy="4471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Communities of Practice</a:t>
          </a:r>
          <a:endParaRPr lang="en-GB" sz="3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98476" y="551724"/>
        <a:ext cx="2578071" cy="3416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B4347-DF58-45AF-A5AD-12A04B24459F}">
      <dsp:nvSpPr>
        <dsp:cNvPr id="0" name=""/>
        <dsp:cNvSpPr/>
      </dsp:nvSpPr>
      <dsp:spPr>
        <a:xfrm>
          <a:off x="1489987" y="407642"/>
          <a:ext cx="1393200" cy="1393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kern="1200" dirty="0" smtClean="0"/>
            <a:t>Concrete Experience (doing/having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 an experience)</a:t>
          </a:r>
          <a:endParaRPr lang="en-GB" sz="1000" kern="1200" dirty="0"/>
        </a:p>
      </dsp:txBody>
      <dsp:txXfrm>
        <a:off x="1694016" y="611671"/>
        <a:ext cx="985142" cy="985142"/>
      </dsp:txXfrm>
    </dsp:sp>
    <dsp:sp modelId="{FC82FEC2-A69D-4304-BDCD-6649DD565D3B}">
      <dsp:nvSpPr>
        <dsp:cNvPr id="0" name=""/>
        <dsp:cNvSpPr/>
      </dsp:nvSpPr>
      <dsp:spPr>
        <a:xfrm rot="2100671">
          <a:off x="2804916" y="1402642"/>
          <a:ext cx="286549" cy="47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>
        <a:off x="2812694" y="1472022"/>
        <a:ext cx="200584" cy="282123"/>
      </dsp:txXfrm>
    </dsp:sp>
    <dsp:sp modelId="{6851AE6D-4C7E-47AC-9EE9-51DC5309CB52}">
      <dsp:nvSpPr>
        <dsp:cNvPr id="0" name=""/>
        <dsp:cNvSpPr/>
      </dsp:nvSpPr>
      <dsp:spPr>
        <a:xfrm>
          <a:off x="3037055" y="1462309"/>
          <a:ext cx="1357548" cy="1426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Reflective Observation (reviewing/reflecting on the experience</a:t>
          </a:r>
          <a:r>
            <a:rPr lang="en-GB" sz="1050" kern="1200" dirty="0" smtClean="0"/>
            <a:t>)</a:t>
          </a:r>
          <a:endParaRPr lang="en-GB" sz="1050" kern="1200" dirty="0"/>
        </a:p>
      </dsp:txBody>
      <dsp:txXfrm>
        <a:off x="3235863" y="1671190"/>
        <a:ext cx="959932" cy="1008568"/>
      </dsp:txXfrm>
    </dsp:sp>
    <dsp:sp modelId="{B21EA8B2-14EC-4A9D-9366-ECB216CED71C}">
      <dsp:nvSpPr>
        <dsp:cNvPr id="0" name=""/>
        <dsp:cNvSpPr/>
      </dsp:nvSpPr>
      <dsp:spPr>
        <a:xfrm rot="8100000">
          <a:off x="2799816" y="2671418"/>
          <a:ext cx="369933" cy="47020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 rot="10800000">
        <a:off x="2894543" y="2726222"/>
        <a:ext cx="258953" cy="282123"/>
      </dsp:txXfrm>
    </dsp:sp>
    <dsp:sp modelId="{57EBD3EC-BD68-40CA-A899-B062AB817779}">
      <dsp:nvSpPr>
        <dsp:cNvPr id="0" name=""/>
        <dsp:cNvSpPr/>
      </dsp:nvSpPr>
      <dsp:spPr>
        <a:xfrm>
          <a:off x="1541433" y="2956670"/>
          <a:ext cx="1393200" cy="1393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Abstract Conceptualisation (concluding/ learning from experience)</a:t>
          </a:r>
          <a:endParaRPr lang="en-GB" sz="1000" kern="1200" dirty="0"/>
        </a:p>
      </dsp:txBody>
      <dsp:txXfrm>
        <a:off x="1745462" y="3160699"/>
        <a:ext cx="985142" cy="985142"/>
      </dsp:txXfrm>
    </dsp:sp>
    <dsp:sp modelId="{FAD9E2A9-1288-4ED2-AB56-1AE71C5B1E64}">
      <dsp:nvSpPr>
        <dsp:cNvPr id="0" name=""/>
        <dsp:cNvSpPr/>
      </dsp:nvSpPr>
      <dsp:spPr>
        <a:xfrm rot="13427553">
          <a:off x="1278672" y="2686974"/>
          <a:ext cx="393361" cy="47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 rot="10800000">
        <a:off x="1380268" y="2821849"/>
        <a:ext cx="275353" cy="282123"/>
      </dsp:txXfrm>
    </dsp:sp>
    <dsp:sp modelId="{27E9D988-8120-41F2-A597-038033A53A41}">
      <dsp:nvSpPr>
        <dsp:cNvPr id="0" name=""/>
        <dsp:cNvSpPr/>
      </dsp:nvSpPr>
      <dsp:spPr>
        <a:xfrm>
          <a:off x="0" y="1478874"/>
          <a:ext cx="1393200" cy="1393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Active Experimentation (planning/trying out what you have learned)</a:t>
          </a:r>
        </a:p>
      </dsp:txBody>
      <dsp:txXfrm>
        <a:off x="204029" y="1682903"/>
        <a:ext cx="985142" cy="985142"/>
      </dsp:txXfrm>
    </dsp:sp>
    <dsp:sp modelId="{1ABD4B2A-F263-4D43-8705-4BF6AE9B11D3}">
      <dsp:nvSpPr>
        <dsp:cNvPr id="0" name=""/>
        <dsp:cNvSpPr/>
      </dsp:nvSpPr>
      <dsp:spPr>
        <a:xfrm rot="19457138">
          <a:off x="1248142" y="1408625"/>
          <a:ext cx="333231" cy="470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57542" y="1531844"/>
        <a:ext cx="233262" cy="28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8A6BB3-15F9-4141-AB05-7BFCB398C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6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919288" y="14430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7832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340768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427168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1787168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330768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5062" y="4960139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4982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764704"/>
            <a:ext cx="7884740" cy="5112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4047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1767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6587628" cy="446407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15583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6587628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4843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46402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46402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5811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666" y="1584000"/>
            <a:ext cx="3167583" cy="443728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737" y="1584000"/>
            <a:ext cx="3167583" cy="443728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Bullet Point</a:t>
            </a:r>
          </a:p>
          <a:p>
            <a:pPr lvl="2"/>
            <a:r>
              <a:rPr lang="en-US" dirty="0" smtClean="0"/>
              <a:t>Third Bullet Point</a:t>
            </a:r>
          </a:p>
          <a:p>
            <a:pPr lvl="3"/>
            <a:endParaRPr lang="en-US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3457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4944" y="1584148"/>
            <a:ext cx="3167583" cy="443714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0015" y="1584148"/>
            <a:ext cx="3167583" cy="443714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1898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27943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46402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02559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uwe.ac.uk/about/corporateinformation/strategy.asp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>
                <a:ea typeface="ＭＳ Ｐゴシック" charset="-128"/>
              </a:rPr>
              <a:t>Learning through practice in Higher Education .  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Myra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Evans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Associate Head of Department for Broadcast and Journalism, BA Journalism </a:t>
            </a:r>
            <a:r>
              <a:rPr lang="en-US" altLang="en-US" dirty="0" err="1" smtClean="0">
                <a:ea typeface="ＭＳ Ｐゴシック" charset="-128"/>
              </a:rPr>
              <a:t>Programme</a:t>
            </a:r>
            <a:r>
              <a:rPr lang="en-US" altLang="en-US" dirty="0" smtClean="0">
                <a:ea typeface="ＭＳ Ｐゴシック" charset="-128"/>
              </a:rPr>
              <a:t> Leader and Senior Lecturer of Journalism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40800" y="5025051"/>
            <a:ext cx="1219139" cy="229774"/>
          </a:xfrm>
        </p:spPr>
        <p:txBody>
          <a:bodyPr/>
          <a:lstStyle/>
          <a:p>
            <a:r>
              <a:rPr lang="en-US" dirty="0" smtClean="0"/>
              <a:t>UWE Learning and Teaching Conference, June  2018 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1155124"/>
          </a:xfrm>
        </p:spPr>
        <p:txBody>
          <a:bodyPr/>
          <a:lstStyle/>
          <a:p>
            <a:r>
              <a:rPr lang="en-US" dirty="0"/>
              <a:t>How does this relate to journalism education in HE?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844824"/>
            <a:ext cx="6587628" cy="4176464"/>
          </a:xfrm>
        </p:spPr>
        <p:txBody>
          <a:bodyPr/>
          <a:lstStyle/>
          <a:p>
            <a:r>
              <a:rPr lang="en-GB" b="1" dirty="0"/>
              <a:t>Experiential Learning</a:t>
            </a:r>
            <a:r>
              <a:rPr lang="en-GB" b="1" dirty="0" smtClean="0"/>
              <a:t>:</a:t>
            </a:r>
            <a:br>
              <a:rPr lang="en-GB" b="1" dirty="0" smtClean="0"/>
            </a:br>
            <a:endParaRPr lang="en-GB" b="1" dirty="0"/>
          </a:p>
          <a:p>
            <a:r>
              <a:rPr lang="en-GB" dirty="0"/>
              <a:t>Brandon (2002):  “Experiential learning could open new areas of knowledge for journalism education as well as helping to improve the courses for students.” (p65)</a:t>
            </a:r>
          </a:p>
          <a:p>
            <a:r>
              <a:rPr lang="en-GB" dirty="0"/>
              <a:t>Steel et al (2007):  “Doing it for real.”(p 330)</a:t>
            </a:r>
          </a:p>
          <a:p>
            <a:r>
              <a:rPr lang="en-GB" dirty="0" err="1"/>
              <a:t>Kartveit</a:t>
            </a:r>
            <a:r>
              <a:rPr lang="en-GB" dirty="0"/>
              <a:t> (2009): “..experiential learning offers a comprehensive setting of how practical journalism training can be implemented.” (p46) </a:t>
            </a:r>
          </a:p>
          <a:p>
            <a:r>
              <a:rPr lang="en-GB" dirty="0"/>
              <a:t>Evans (2016 &amp; 2017): News Days  - the embodiment of experiential learning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13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News Days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855821"/>
              </p:ext>
            </p:extLst>
          </p:nvPr>
        </p:nvGraphicFramePr>
        <p:xfrm>
          <a:off x="2627784" y="2996952"/>
          <a:ext cx="3375042" cy="264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4657"/>
            <a:ext cx="2516909" cy="1887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4297" y="1637819"/>
            <a:ext cx="1775435" cy="2367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0605" y="4010516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Pictures by Myra Evans </a:t>
            </a: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52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1155124"/>
          </a:xfrm>
        </p:spPr>
        <p:txBody>
          <a:bodyPr/>
          <a:lstStyle/>
          <a:p>
            <a:r>
              <a:rPr lang="en-US" dirty="0"/>
              <a:t>But is it the best way to teach journalism?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2060848"/>
            <a:ext cx="6587628" cy="3960440"/>
          </a:xfrm>
        </p:spPr>
        <p:txBody>
          <a:bodyPr/>
          <a:lstStyle/>
          <a:p>
            <a:r>
              <a:rPr lang="en-US" dirty="0" err="1"/>
              <a:t>Mensing</a:t>
            </a:r>
            <a:r>
              <a:rPr lang="en-US" dirty="0"/>
              <a:t> (2010 &amp; 2011) - Journalism education needs to realign with democracy and community. (A community of practice?)</a:t>
            </a:r>
          </a:p>
          <a:p>
            <a:r>
              <a:rPr lang="en-US" dirty="0"/>
              <a:t>BUT</a:t>
            </a:r>
          </a:p>
          <a:p>
            <a:r>
              <a:rPr lang="en-US" dirty="0"/>
              <a:t>Schmitz-Weis </a:t>
            </a:r>
            <a:r>
              <a:rPr lang="en-US" dirty="0" err="1"/>
              <a:t>etc</a:t>
            </a:r>
            <a:r>
              <a:rPr lang="en-US" dirty="0"/>
              <a:t> al (2017) – Technology enabled collaboration but NO community of practice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25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Work placement – with the safety net of the classroom</a:t>
            </a:r>
          </a:p>
          <a:p>
            <a:r>
              <a:rPr lang="en-US" dirty="0"/>
              <a:t>Fuller et al (2005) - </a:t>
            </a:r>
            <a:r>
              <a:rPr lang="en-GB" dirty="0"/>
              <a:t>The UK’s Modern Apprenticeship (MA) programme, introduced in 1994</a:t>
            </a:r>
            <a:endParaRPr lang="en-US" dirty="0"/>
          </a:p>
          <a:p>
            <a:r>
              <a:rPr lang="en-US" dirty="0"/>
              <a:t>Degree Apprenticeships introduced in 2015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847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Experiential Learning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55248"/>
              </p:ext>
            </p:extLst>
          </p:nvPr>
        </p:nvGraphicFramePr>
        <p:xfrm>
          <a:off x="1220678" y="1628800"/>
          <a:ext cx="6194534" cy="24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267">
                  <a:extLst>
                    <a:ext uri="{9D8B030D-6E8A-4147-A177-3AD203B41FA5}">
                      <a16:colId xmlns:a16="http://schemas.microsoft.com/office/drawing/2014/main" val="869646340"/>
                    </a:ext>
                  </a:extLst>
                </a:gridCol>
                <a:gridCol w="3097267">
                  <a:extLst>
                    <a:ext uri="{9D8B030D-6E8A-4147-A177-3AD203B41FA5}">
                      <a16:colId xmlns:a16="http://schemas.microsoft.com/office/drawing/2014/main" val="1779890169"/>
                    </a:ext>
                  </a:extLst>
                </a:gridCol>
              </a:tblGrid>
              <a:tr h="61921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 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48637"/>
                  </a:ext>
                </a:extLst>
              </a:tr>
              <a:tr h="619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 place to make mistakes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seen as “unreal” and disconnected from reality 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989708"/>
                  </a:ext>
                </a:extLst>
              </a:tr>
              <a:tr h="619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Space for reflection and critique of practice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consuming and costly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058577"/>
                  </a:ext>
                </a:extLst>
              </a:tr>
              <a:tr h="619218">
                <a:tc>
                  <a:txBody>
                    <a:bodyPr/>
                    <a:lstStyle/>
                    <a:p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Replicates the industrial model (</a:t>
                      </a:r>
                      <a:r>
                        <a:rPr lang="en-GB" sz="1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Mensing</a:t>
                      </a:r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2011)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6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92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404664"/>
            <a:ext cx="6515621" cy="651068"/>
          </a:xfrm>
        </p:spPr>
        <p:txBody>
          <a:bodyPr/>
          <a:lstStyle/>
          <a:p>
            <a:r>
              <a:rPr lang="en-GB" dirty="0" smtClean="0"/>
              <a:t>Situated Learning (communities of practice)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916832"/>
            <a:ext cx="6587628" cy="4104456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85121"/>
              </p:ext>
            </p:extLst>
          </p:nvPr>
        </p:nvGraphicFramePr>
        <p:xfrm>
          <a:off x="1331640" y="1700809"/>
          <a:ext cx="6192688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16323124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982354924"/>
                    </a:ext>
                  </a:extLst>
                </a:gridCol>
              </a:tblGrid>
              <a:tr h="423681"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58260"/>
                  </a:ext>
                </a:extLst>
              </a:tr>
              <a:tr h="60930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 world experience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safe place to make mistakes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57980"/>
                  </a:ext>
                </a:extLst>
              </a:tr>
              <a:tr h="87241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 from current practitioners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“Unchanging”  - apprentice learns same mistakes as masters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25367"/>
                  </a:ext>
                </a:extLst>
              </a:tr>
              <a:tr h="60930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Sense of community 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Carries connotations of parochialism 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23519"/>
                  </a:ext>
                </a:extLst>
              </a:tr>
              <a:tr h="166174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Cheaper (earn while you learn) 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Western</a:t>
                      </a:r>
                      <a:r>
                        <a:rPr lang="en-US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Society is individualistic, &amp; hierarchical  preventing  real communities to develop (</a:t>
                      </a:r>
                      <a:r>
                        <a:rPr lang="en-US" sz="1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Kerno</a:t>
                      </a:r>
                      <a:r>
                        <a:rPr lang="en-US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2009)</a:t>
                      </a:r>
                      <a:endParaRPr lang="en-US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10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My conclusion: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449890"/>
              </p:ext>
            </p:extLst>
          </p:nvPr>
        </p:nvGraphicFramePr>
        <p:xfrm>
          <a:off x="923182" y="1557214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158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6645" y="692696"/>
            <a:ext cx="6515621" cy="651068"/>
          </a:xfrm>
        </p:spPr>
        <p:txBody>
          <a:bodyPr/>
          <a:lstStyle/>
          <a:p>
            <a:r>
              <a:rPr lang="en-US" dirty="0"/>
              <a:t>Is it </a:t>
            </a:r>
            <a:r>
              <a:rPr lang="en-US" dirty="0" smtClean="0"/>
              <a:t>time to consider a new model for journalism education?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2276872"/>
            <a:ext cx="6587628" cy="37444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697813" y="2466547"/>
            <a:ext cx="3193533" cy="28886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258872"/>
              </p:ext>
            </p:extLst>
          </p:nvPr>
        </p:nvGraphicFramePr>
        <p:xfrm>
          <a:off x="3203848" y="2466546"/>
          <a:ext cx="4458241" cy="435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9832" y="30689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72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References: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/>
              <a:t>Beard, C. &amp; Wilson, J.P. (2006) </a:t>
            </a:r>
            <a:r>
              <a:rPr lang="en-US" sz="1400" i="1" dirty="0"/>
              <a:t>Experiential learning: a best practice handbook for educators and trainers, </a:t>
            </a:r>
            <a:r>
              <a:rPr lang="en-US" sz="1400" dirty="0"/>
              <a:t>2nd </a:t>
            </a:r>
            <a:r>
              <a:rPr lang="en-US" sz="1400" dirty="0" err="1"/>
              <a:t>edn</a:t>
            </a:r>
            <a:r>
              <a:rPr lang="en-US" sz="1400" dirty="0"/>
              <a:t>, </a:t>
            </a:r>
            <a:r>
              <a:rPr lang="en-US" sz="1400" dirty="0" err="1"/>
              <a:t>Kogan</a:t>
            </a:r>
            <a:r>
              <a:rPr lang="en-US" sz="1400" dirty="0"/>
              <a:t> Page, London.</a:t>
            </a:r>
          </a:p>
          <a:p>
            <a:endParaRPr lang="en-US" sz="1400" dirty="0"/>
          </a:p>
          <a:p>
            <a:r>
              <a:rPr lang="en-US" sz="1400" dirty="0"/>
              <a:t>Brandon, W. (2002) Experiential learning: A new research path to the study of journalism education, </a:t>
            </a:r>
            <a:r>
              <a:rPr lang="en-US" sz="1400" i="1" dirty="0"/>
              <a:t>Journalism and Mass Communication Educator</a:t>
            </a:r>
            <a:r>
              <a:rPr lang="en-US" sz="1400" dirty="0"/>
              <a:t>, 57,(1). pp. 59-66. </a:t>
            </a:r>
          </a:p>
          <a:p>
            <a:endParaRPr lang="en-US" sz="1400" dirty="0"/>
          </a:p>
          <a:p>
            <a:r>
              <a:rPr lang="en-US" sz="1400" dirty="0"/>
              <a:t>Brown, J.S. Collins, A., et al (1989) Situated cognition and the culture of learning.  </a:t>
            </a:r>
            <a:r>
              <a:rPr lang="en-US" sz="1400" i="1" dirty="0"/>
              <a:t>Educational Researcher</a:t>
            </a:r>
            <a:r>
              <a:rPr lang="en-US" sz="1400" dirty="0"/>
              <a:t>, 18. pp 32-42.</a:t>
            </a:r>
          </a:p>
          <a:p>
            <a:r>
              <a:rPr lang="en-US" sz="1400" dirty="0" err="1"/>
              <a:t>Eckertt</a:t>
            </a:r>
            <a:r>
              <a:rPr lang="en-US" sz="1400" dirty="0"/>
              <a:t>, P. (1989) </a:t>
            </a:r>
            <a:r>
              <a:rPr lang="en-US" sz="1400" i="1" dirty="0"/>
              <a:t>Jocks and burnouts: Social categories and identity in the high school</a:t>
            </a:r>
            <a:r>
              <a:rPr lang="en-US" sz="1400" dirty="0"/>
              <a:t>. New York: Teachers College Press.</a:t>
            </a:r>
          </a:p>
          <a:p>
            <a:r>
              <a:rPr lang="en-US" sz="1400" dirty="0"/>
              <a:t> </a:t>
            </a:r>
          </a:p>
          <a:p>
            <a:r>
              <a:rPr lang="en-GB" sz="1400" dirty="0"/>
              <a:t>Evans, M. (2017) Providing students with real experience while maintaining a safe place to make mistakes. </a:t>
            </a:r>
            <a:r>
              <a:rPr lang="en-GB" sz="1400" i="1" dirty="0"/>
              <a:t>Journalism Education,</a:t>
            </a:r>
            <a:r>
              <a:rPr lang="en-GB" sz="1400" dirty="0"/>
              <a:t> 6 (1). pp. 76-83. </a:t>
            </a:r>
            <a:endParaRPr lang="en-US" sz="1400" dirty="0"/>
          </a:p>
          <a:p>
            <a:r>
              <a:rPr lang="en-GB" sz="1400" dirty="0"/>
              <a:t> </a:t>
            </a:r>
            <a:endParaRPr lang="en-US" sz="1400" dirty="0"/>
          </a:p>
          <a:p>
            <a:r>
              <a:rPr lang="en-GB" sz="1400" dirty="0"/>
              <a:t>Evans, M. (2016) Storytelling in the newsroom: An investigation into practice-based learning methods in the training and employment of tomorrow’s journalists. </a:t>
            </a:r>
            <a:r>
              <a:rPr lang="en-GB" sz="1400" i="1" dirty="0"/>
              <a:t>Journalism Education,</a:t>
            </a:r>
            <a:r>
              <a:rPr lang="en-GB" sz="1400" dirty="0"/>
              <a:t> 5 (2). pp. 37-45)</a:t>
            </a:r>
          </a:p>
          <a:p>
            <a:endParaRPr lang="en-GB" sz="1400" dirty="0"/>
          </a:p>
          <a:p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52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References cont’d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/>
              <a:t>Fuller, A. Hodkinson, H. Hodkinson, P. and Unwin, L. (2005) </a:t>
            </a:r>
            <a:r>
              <a:rPr lang="en-US" sz="1400" dirty="0"/>
              <a:t>Learning as peripheral participation in communities of practice: a reassessment of key concepts in workplace learning, British Educational Research Journal, 31 (1). pp 49-68. </a:t>
            </a:r>
          </a:p>
          <a:p>
            <a:endParaRPr lang="en-US" sz="1400" dirty="0"/>
          </a:p>
          <a:p>
            <a:r>
              <a:rPr lang="en-US" sz="1400" dirty="0" err="1"/>
              <a:t>Kartveit</a:t>
            </a:r>
            <a:r>
              <a:rPr lang="en-US" sz="1400" dirty="0"/>
              <a:t>, K. (2009) Journalism teaching and experiential learning, </a:t>
            </a:r>
            <a:r>
              <a:rPr lang="en-US" sz="1400" i="1" dirty="0"/>
              <a:t>Journalism Research Science Journal (Communication and information) </a:t>
            </a:r>
            <a:r>
              <a:rPr lang="en-US" sz="1400" dirty="0"/>
              <a:t>2. pp. 34-46.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 err="1"/>
              <a:t>Kerno</a:t>
            </a:r>
            <a:r>
              <a:rPr lang="en-US" sz="1400" dirty="0"/>
              <a:t>, S. (2009) Limitations of communities of practice: a consideration of unresolved issues and difficulties in approach, </a:t>
            </a:r>
            <a:r>
              <a:rPr lang="en-US" sz="1400" i="1" dirty="0"/>
              <a:t>Journal of Leadership and Organizational Studies</a:t>
            </a:r>
            <a:r>
              <a:rPr lang="en-US" sz="1400" dirty="0"/>
              <a:t>, 15(1).pp 69-78.</a:t>
            </a:r>
          </a:p>
          <a:p>
            <a:endParaRPr lang="en-US" sz="1400" dirty="0"/>
          </a:p>
          <a:p>
            <a:r>
              <a:rPr lang="en-US" sz="1400" dirty="0"/>
              <a:t>Kolb, D. (1984) </a:t>
            </a:r>
            <a:r>
              <a:rPr lang="en-US" sz="1400" i="1" dirty="0"/>
              <a:t>Experiential Learning: Experience as the Source of Learning and Development.</a:t>
            </a:r>
            <a:r>
              <a:rPr lang="en-US" sz="1400" dirty="0"/>
              <a:t> New Jersey: Prentice Hall. </a:t>
            </a:r>
          </a:p>
          <a:p>
            <a:endParaRPr lang="en-US" sz="1400" dirty="0"/>
          </a:p>
          <a:p>
            <a:r>
              <a:rPr lang="en-US" sz="1400" dirty="0" err="1"/>
              <a:t>Latour</a:t>
            </a:r>
            <a:r>
              <a:rPr lang="en-US" sz="1400" dirty="0"/>
              <a:t>, B. (1987) </a:t>
            </a:r>
            <a:r>
              <a:rPr lang="en-US" sz="1400" i="1" dirty="0"/>
              <a:t>Science in action: How to follow scientists and engineers through society</a:t>
            </a:r>
            <a:r>
              <a:rPr lang="en-US" sz="1400" dirty="0"/>
              <a:t>. Cambridge: Harvard University Press.</a:t>
            </a:r>
          </a:p>
          <a:p>
            <a:endParaRPr lang="en-US" sz="1400" dirty="0"/>
          </a:p>
          <a:p>
            <a:r>
              <a:rPr lang="en-US" sz="1400" dirty="0"/>
              <a:t>Lave, J. &amp; Wenger, E (1991) </a:t>
            </a:r>
            <a:r>
              <a:rPr lang="en-US" sz="1400" i="1" dirty="0"/>
              <a:t>Situated learning: legitimate peripheral participation. </a:t>
            </a:r>
            <a:r>
              <a:rPr lang="en-US" sz="1400" dirty="0"/>
              <a:t>Cambridge</a:t>
            </a:r>
            <a:r>
              <a:rPr lang="en-US" sz="1400" i="1" dirty="0"/>
              <a:t>:  </a:t>
            </a:r>
            <a:r>
              <a:rPr lang="en-US" sz="1400" dirty="0"/>
              <a:t>Cambridge University Press.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157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UWE Strategy 2020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“ </a:t>
            </a:r>
            <a:r>
              <a:rPr lang="en-GB" dirty="0"/>
              <a:t>a University recognised for the success and impact of our professionally recognised and practice-orientated programmes”. </a:t>
            </a:r>
            <a:r>
              <a:rPr lang="en-GB" dirty="0" smtClean="0"/>
              <a:t>(UWE Strategy 2020)</a:t>
            </a:r>
          </a:p>
          <a:p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924944"/>
            <a:ext cx="4313775" cy="288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5" y="5949280"/>
            <a:ext cx="150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Picture from UWE Strategy 2020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6193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References cont’d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 err="1"/>
              <a:t>Mensing</a:t>
            </a:r>
            <a:r>
              <a:rPr lang="en-US" sz="1400" dirty="0"/>
              <a:t>, D. (2010) Rethinking (again) the future of journalism education, </a:t>
            </a:r>
            <a:r>
              <a:rPr lang="en-US" sz="1400" i="1" dirty="0"/>
              <a:t>Journalism Studies, </a:t>
            </a:r>
            <a:r>
              <a:rPr lang="en-US" sz="1400" dirty="0"/>
              <a:t>11(4). pp 511-523  Volume 5 number 2 Journalism Education p 45 .</a:t>
            </a:r>
          </a:p>
          <a:p>
            <a:endParaRPr lang="en-US" sz="1400" dirty="0"/>
          </a:p>
          <a:p>
            <a:r>
              <a:rPr lang="en-US" sz="1400" dirty="0" err="1"/>
              <a:t>Mensing</a:t>
            </a:r>
            <a:r>
              <a:rPr lang="en-US" sz="1400" dirty="0"/>
              <a:t>, D. (2011) Realigning journalism education in Franklin &amp; </a:t>
            </a:r>
            <a:r>
              <a:rPr lang="en-US" sz="1400" dirty="0" err="1"/>
              <a:t>Mensing</a:t>
            </a:r>
            <a:r>
              <a:rPr lang="en-US" sz="1400" dirty="0"/>
              <a:t> (2011) </a:t>
            </a:r>
            <a:r>
              <a:rPr lang="en-US" sz="1400" i="1" dirty="0"/>
              <a:t>Journalism Education Training and Employment</a:t>
            </a:r>
            <a:r>
              <a:rPr lang="en-US" sz="1400" dirty="0"/>
              <a:t>, New York: Routledge.</a:t>
            </a:r>
          </a:p>
          <a:p>
            <a:endParaRPr lang="en-US" sz="1400" dirty="0"/>
          </a:p>
          <a:p>
            <a:r>
              <a:rPr lang="en-US" sz="1400" dirty="0"/>
              <a:t>Moon, J.A. (2008) </a:t>
            </a:r>
            <a:r>
              <a:rPr lang="en-US" sz="1400" i="1" dirty="0"/>
              <a:t>Reflection in learning &amp; professional development: theory &amp; practice, </a:t>
            </a:r>
            <a:r>
              <a:rPr lang="en-US" sz="1400" dirty="0"/>
              <a:t> New York, London: Routledge.</a:t>
            </a:r>
          </a:p>
          <a:p>
            <a:endParaRPr lang="en-US" sz="1400" dirty="0"/>
          </a:p>
          <a:p>
            <a:r>
              <a:rPr lang="en-US" sz="1400" dirty="0"/>
              <a:t>Rogers, C.R. (1969) </a:t>
            </a:r>
            <a:r>
              <a:rPr lang="en-US" sz="1400" i="1" dirty="0"/>
              <a:t>Freedom to learn, </a:t>
            </a:r>
            <a:r>
              <a:rPr lang="en-US" sz="1400" dirty="0"/>
              <a:t>Merrill: Charles E. Publishing.</a:t>
            </a:r>
          </a:p>
          <a:p>
            <a:endParaRPr lang="en-US" sz="1400" dirty="0"/>
          </a:p>
          <a:p>
            <a:r>
              <a:rPr lang="en-US" sz="1400" dirty="0" err="1"/>
              <a:t>Rogoff</a:t>
            </a:r>
            <a:r>
              <a:rPr lang="en-US" sz="1400" dirty="0"/>
              <a:t>, B. (1990). Apprenticeship in thinking: Cognitive development in social context. New York: Oxford University Press. </a:t>
            </a:r>
          </a:p>
          <a:p>
            <a:endParaRPr lang="en-US" sz="1400" dirty="0"/>
          </a:p>
          <a:p>
            <a:r>
              <a:rPr lang="en-US" sz="1400" dirty="0" err="1"/>
              <a:t>Scmitz</a:t>
            </a:r>
            <a:r>
              <a:rPr lang="en-US" sz="1400" dirty="0"/>
              <a:t>-Weiss, A. Higgins Joyce, V. Saldana, M. and </a:t>
            </a:r>
            <a:r>
              <a:rPr lang="en-US" sz="1400" dirty="0" err="1"/>
              <a:t>Calmon</a:t>
            </a:r>
            <a:r>
              <a:rPr lang="en-US" sz="1400" dirty="0"/>
              <a:t> Alves, R. (2017) Latin American investigative journalism education: Learning practices, learning gaps,</a:t>
            </a:r>
            <a:r>
              <a:rPr lang="en-US" sz="1400" i="1" dirty="0"/>
              <a:t> Journalism and Mass Communication Educator</a:t>
            </a:r>
            <a:r>
              <a:rPr lang="en-US" sz="1400" dirty="0"/>
              <a:t>, 72(3).pp 334-348.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63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References cont’d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 err="1"/>
              <a:t>Schon</a:t>
            </a:r>
            <a:r>
              <a:rPr lang="en-US" sz="1400" dirty="0"/>
              <a:t>, D. (1987) </a:t>
            </a:r>
            <a:r>
              <a:rPr lang="en-US" sz="1400" i="1" dirty="0"/>
              <a:t>Educating the reflective practitioner</a:t>
            </a:r>
            <a:r>
              <a:rPr lang="en-US" sz="1400" dirty="0"/>
              <a:t>. San Francisco: </a:t>
            </a:r>
            <a:r>
              <a:rPr lang="en-US" sz="1400" dirty="0" err="1"/>
              <a:t>Jossey</a:t>
            </a:r>
            <a:r>
              <a:rPr lang="en-US" sz="1400" dirty="0"/>
              <a:t>-Bass</a:t>
            </a:r>
          </a:p>
          <a:p>
            <a:endParaRPr lang="en-US" sz="1400" dirty="0"/>
          </a:p>
          <a:p>
            <a:r>
              <a:rPr lang="en-US" sz="1400" dirty="0" err="1"/>
              <a:t>Sergiovanni</a:t>
            </a:r>
            <a:r>
              <a:rPr lang="en-US" sz="1400" dirty="0"/>
              <a:t>, T.J. (2004) Collaborative Cultures &amp; Communities of Practice. </a:t>
            </a:r>
            <a:r>
              <a:rPr lang="en-US" sz="1400" i="1" dirty="0"/>
              <a:t>Principal Leadership, </a:t>
            </a:r>
            <a:r>
              <a:rPr lang="en-US" sz="1400" dirty="0"/>
              <a:t>5(1).  pp. 48-52.</a:t>
            </a:r>
          </a:p>
          <a:p>
            <a:endParaRPr lang="en-US" sz="1400" dirty="0"/>
          </a:p>
          <a:p>
            <a:r>
              <a:rPr lang="en-US" sz="1400" dirty="0"/>
              <a:t>Steel, J., Carmichael, B., Holmes, D., </a:t>
            </a:r>
            <a:r>
              <a:rPr lang="en-US" sz="1400" dirty="0" err="1"/>
              <a:t>Kinse</a:t>
            </a:r>
            <a:r>
              <a:rPr lang="en-US" sz="1400" dirty="0"/>
              <a:t>, M. and Sanders, K. (2007). Experiential learning and journalism education: Lessons learned in the practice of teaching journalism, </a:t>
            </a:r>
            <a:r>
              <a:rPr lang="en-US" sz="1400" i="1" dirty="0"/>
              <a:t>Education and Training</a:t>
            </a:r>
            <a:r>
              <a:rPr lang="en-US" sz="1400" dirty="0"/>
              <a:t>, 49(4). pp 325-34. </a:t>
            </a:r>
          </a:p>
          <a:p>
            <a:endParaRPr lang="en-US" sz="1400" dirty="0"/>
          </a:p>
          <a:p>
            <a:r>
              <a:rPr lang="en-GB" sz="1400" dirty="0"/>
              <a:t>Stevenson, A. &amp; Waite, M. 2011, </a:t>
            </a:r>
            <a:r>
              <a:rPr lang="en-GB" sz="1400" i="1" dirty="0"/>
              <a:t>Concise Oxford English dictionary, </a:t>
            </a:r>
            <a:r>
              <a:rPr lang="en-GB" sz="1400" dirty="0"/>
              <a:t>12th </a:t>
            </a:r>
            <a:r>
              <a:rPr lang="en-GB" sz="1400" dirty="0" err="1"/>
              <a:t>edn</a:t>
            </a:r>
            <a:r>
              <a:rPr lang="en-GB" sz="1400" dirty="0"/>
              <a:t>, Oxford University Press, </a:t>
            </a:r>
            <a:r>
              <a:rPr lang="en-GB" sz="1400" dirty="0" err="1"/>
              <a:t>Oxford;New</a:t>
            </a:r>
            <a:r>
              <a:rPr lang="en-GB" sz="1400" dirty="0"/>
              <a:t> York;.</a:t>
            </a:r>
            <a:endParaRPr lang="en-US" sz="1400" dirty="0"/>
          </a:p>
          <a:p>
            <a:endParaRPr lang="en-US" sz="1400" dirty="0"/>
          </a:p>
          <a:p>
            <a:r>
              <a:rPr lang="en-GB" sz="1400" dirty="0"/>
              <a:t>UWE Strategy 2020. Available from: </a:t>
            </a:r>
            <a:r>
              <a:rPr lang="en-GB" sz="1400" u="sng" dirty="0">
                <a:hlinkClick r:id="rId2"/>
              </a:rPr>
              <a:t>http://www1.uwe.ac.uk/about/corporateinformation/strategy.aspx</a:t>
            </a:r>
            <a:r>
              <a:rPr lang="en-GB" sz="1400" dirty="0"/>
              <a:t>. [Accessed 7 January, 2018]</a:t>
            </a:r>
          </a:p>
          <a:p>
            <a:endParaRPr lang="en-US" sz="1400" dirty="0"/>
          </a:p>
          <a:p>
            <a:r>
              <a:rPr lang="en-US" sz="1400" dirty="0"/>
              <a:t>Wilkerson, L. and </a:t>
            </a:r>
            <a:r>
              <a:rPr lang="en-US" sz="1400" dirty="0" err="1"/>
              <a:t>Gijselaers</a:t>
            </a:r>
            <a:r>
              <a:rPr lang="en-US" sz="1400" dirty="0"/>
              <a:t>, W.H. (1996). </a:t>
            </a:r>
            <a:r>
              <a:rPr lang="en-US" sz="1400" i="1" dirty="0"/>
              <a:t>Bringing problem-based learning to higher education: Theory and Practice.</a:t>
            </a:r>
            <a:r>
              <a:rPr lang="en-US" sz="1400" dirty="0"/>
              <a:t> San Francisco: </a:t>
            </a:r>
            <a:r>
              <a:rPr lang="en-US" sz="1400" dirty="0" err="1"/>
              <a:t>Jossey</a:t>
            </a:r>
            <a:r>
              <a:rPr lang="en-US" sz="1400" dirty="0"/>
              <a:t>-Bass.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790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Learning through practice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77738" y="1600545"/>
            <a:ext cx="325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Situated Learning and  Communities of Practice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Lave and Wenger (1991)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3111" y="1677094"/>
            <a:ext cx="2232248" cy="10084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Experiential Learning Cycle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Kolb (1984)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35" y="2616208"/>
            <a:ext cx="4417404" cy="30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2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Experiential Learning 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Builds from socio-constructivist theory</a:t>
            </a:r>
          </a:p>
          <a:p>
            <a:r>
              <a:rPr lang="en-US" sz="2000" dirty="0" smtClean="0"/>
              <a:t>Experience is core to learning process </a:t>
            </a:r>
          </a:p>
          <a:p>
            <a:r>
              <a:rPr lang="en-US" sz="2000" dirty="0" smtClean="0"/>
              <a:t>Learning can be formed and reformed through experience and reflection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052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916832"/>
            <a:ext cx="1800200" cy="4079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/>
              <a:t>Based on: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Dewey </a:t>
            </a:r>
          </a:p>
          <a:p>
            <a:pPr algn="ctr"/>
            <a:r>
              <a:rPr lang="en-US" dirty="0" smtClean="0"/>
              <a:t>Lewin </a:t>
            </a:r>
          </a:p>
          <a:p>
            <a:pPr algn="ctr"/>
            <a:r>
              <a:rPr lang="en-US" dirty="0" smtClean="0"/>
              <a:t>Piaget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Others: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Beard &amp; Wilson  (2006)</a:t>
            </a:r>
          </a:p>
          <a:p>
            <a:pPr algn="ctr"/>
            <a:r>
              <a:rPr lang="en-US" dirty="0"/>
              <a:t>Moon (2008) </a:t>
            </a:r>
          </a:p>
          <a:p>
            <a:pPr algn="ctr"/>
            <a:r>
              <a:rPr lang="en-US" dirty="0" smtClean="0"/>
              <a:t>Rogers </a:t>
            </a:r>
            <a:r>
              <a:rPr lang="en-US" dirty="0"/>
              <a:t>(1969)</a:t>
            </a:r>
            <a:endParaRPr lang="en-US" dirty="0" smtClean="0"/>
          </a:p>
          <a:p>
            <a:pPr algn="ctr"/>
            <a:r>
              <a:rPr lang="en-US" dirty="0" err="1" smtClean="0"/>
              <a:t>Schon</a:t>
            </a:r>
            <a:r>
              <a:rPr lang="en-US" dirty="0" smtClean="0"/>
              <a:t> (1987)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Kolb’s Experiential Learning Cycle (1984)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120991"/>
              </p:ext>
            </p:extLst>
          </p:nvPr>
        </p:nvGraphicFramePr>
        <p:xfrm>
          <a:off x="3419872" y="1916832"/>
          <a:ext cx="5862917" cy="460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353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 smtClean="0"/>
              <a:t>Situated Learning: Communities of Practice </a:t>
            </a:r>
            <a:br>
              <a:rPr lang="en-GB" sz="3600" dirty="0" smtClean="0"/>
            </a:br>
            <a:r>
              <a:rPr lang="en-GB" sz="3600" dirty="0" smtClean="0"/>
              <a:t>(Lave and Wenger 1991) 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2492896"/>
            <a:ext cx="6587628" cy="3528392"/>
          </a:xfrm>
        </p:spPr>
        <p:txBody>
          <a:bodyPr/>
          <a:lstStyle/>
          <a:p>
            <a:r>
              <a:rPr lang="en-US" dirty="0"/>
              <a:t>Socio-cultural approach</a:t>
            </a:r>
          </a:p>
          <a:p>
            <a:r>
              <a:rPr lang="en-US" dirty="0"/>
              <a:t>Knowledge is relational and negotiated</a:t>
            </a:r>
          </a:p>
          <a:p>
            <a:r>
              <a:rPr lang="en-US" dirty="0"/>
              <a:t>Learning takes place in communities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667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2739" y="548680"/>
            <a:ext cx="7704857" cy="867092"/>
          </a:xfrm>
        </p:spPr>
        <p:txBody>
          <a:bodyPr/>
          <a:lstStyle/>
          <a:p>
            <a:r>
              <a:rPr lang="en-US" dirty="0"/>
              <a:t>Lave &amp; Wenger: Communities of Practice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15616" y="1772816"/>
            <a:ext cx="1872208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Others:</a:t>
            </a:r>
          </a:p>
          <a:p>
            <a:pPr algn="ctr"/>
            <a:r>
              <a:rPr lang="en-US" dirty="0" smtClean="0"/>
              <a:t>Brown, Collins et al (1989)</a:t>
            </a:r>
          </a:p>
          <a:p>
            <a:pPr algn="ctr"/>
            <a:r>
              <a:rPr lang="en-US" dirty="0" err="1"/>
              <a:t>Eckertt</a:t>
            </a:r>
            <a:r>
              <a:rPr lang="en-US" dirty="0"/>
              <a:t> (</a:t>
            </a:r>
            <a:r>
              <a:rPr lang="en-US" dirty="0" smtClean="0"/>
              <a:t>1989)</a:t>
            </a:r>
          </a:p>
          <a:p>
            <a:pPr algn="ctr"/>
            <a:r>
              <a:rPr lang="en-US" dirty="0" smtClean="0"/>
              <a:t>Fuller </a:t>
            </a:r>
            <a:r>
              <a:rPr lang="en-US" dirty="0"/>
              <a:t>&amp; Unwin (2005)</a:t>
            </a:r>
          </a:p>
          <a:p>
            <a:pPr algn="ctr"/>
            <a:r>
              <a:rPr lang="en-US" dirty="0" err="1" smtClean="0"/>
              <a:t>Latour</a:t>
            </a:r>
            <a:r>
              <a:rPr lang="en-US" dirty="0" smtClean="0"/>
              <a:t>  </a:t>
            </a:r>
            <a:r>
              <a:rPr lang="en-US" dirty="0"/>
              <a:t>(1987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/>
              <a:t>Rogoff</a:t>
            </a:r>
            <a:r>
              <a:rPr lang="en-US" dirty="0"/>
              <a:t> (</a:t>
            </a:r>
            <a:r>
              <a:rPr lang="en-US" dirty="0" smtClean="0"/>
              <a:t>1990)</a:t>
            </a:r>
          </a:p>
          <a:p>
            <a:pPr algn="ctr"/>
            <a:r>
              <a:rPr lang="en-US" dirty="0" err="1"/>
              <a:t>Sergiovanni</a:t>
            </a:r>
            <a:r>
              <a:rPr lang="en-US" dirty="0"/>
              <a:t> (2004)</a:t>
            </a:r>
          </a:p>
          <a:p>
            <a:pPr algn="ctr"/>
            <a:r>
              <a:rPr lang="en-US" dirty="0" smtClean="0"/>
              <a:t> Wilkerson </a:t>
            </a:r>
            <a:r>
              <a:rPr lang="en-US" dirty="0"/>
              <a:t>&amp; </a:t>
            </a:r>
            <a:r>
              <a:rPr lang="en-US" dirty="0" err="1"/>
              <a:t>Gijselaers</a:t>
            </a:r>
            <a:r>
              <a:rPr lang="en-US" dirty="0"/>
              <a:t> (1996)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707904" y="1571587"/>
            <a:ext cx="5211202" cy="48097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566967" y="2362736"/>
            <a:ext cx="3610466" cy="328052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396254" y="3069502"/>
            <a:ext cx="1972559" cy="180167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9888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62961" y="1772816"/>
            <a:ext cx="220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Domain of knowledge/interest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10837" y="265173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7856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4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93118"/>
            <a:ext cx="6515621" cy="651068"/>
          </a:xfrm>
        </p:spPr>
        <p:txBody>
          <a:bodyPr/>
          <a:lstStyle/>
          <a:p>
            <a:r>
              <a:rPr lang="en-US" sz="3600" dirty="0"/>
              <a:t>Lave and Wenger: </a:t>
            </a:r>
            <a:endParaRPr lang="en-US" sz="3600" dirty="0" smtClean="0"/>
          </a:p>
          <a:p>
            <a:r>
              <a:rPr lang="en-US" sz="3600" dirty="0" smtClean="0"/>
              <a:t>Situated </a:t>
            </a:r>
            <a:r>
              <a:rPr lang="en-US" sz="3600" dirty="0"/>
              <a:t>Learning: Legitimate Peripheral Participation (1991)</a:t>
            </a:r>
            <a:endParaRPr lang="en-GB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923928" y="2875526"/>
            <a:ext cx="3384376" cy="3233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9033" y="4028452"/>
            <a:ext cx="1155625" cy="10357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Timers/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Masters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9693" y="3073070"/>
            <a:ext cx="14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Newcomers/apprentices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5656" y="3974661"/>
            <a:ext cx="11451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Through:</a:t>
            </a:r>
          </a:p>
          <a:p>
            <a:r>
              <a:rPr lang="en-US" sz="1100" dirty="0"/>
              <a:t>Engagement, interaction collaboration, learning of knowledgeable skills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8543" y="5373216"/>
            <a:ext cx="1549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Full participation 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59" y="4869160"/>
            <a:ext cx="792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Social practice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974661"/>
            <a:ext cx="857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Situated Learning </a:t>
            </a:r>
            <a:endParaRPr lang="en-GB" sz="1100" dirty="0"/>
          </a:p>
        </p:txBody>
      </p:sp>
      <p:sp>
        <p:nvSpPr>
          <p:cNvPr id="18" name="Down Arrow 17"/>
          <p:cNvSpPr/>
          <p:nvPr/>
        </p:nvSpPr>
        <p:spPr>
          <a:xfrm flipH="1">
            <a:off x="5257404" y="3710164"/>
            <a:ext cx="455216" cy="25526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07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29102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57715"/>
            <a:ext cx="5072362" cy="35100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24" y="2386829"/>
            <a:ext cx="4996690" cy="3457710"/>
          </a:xfrm>
        </p:spPr>
      </p:pic>
      <p:sp>
        <p:nvSpPr>
          <p:cNvPr id="7" name="TextBox 6"/>
          <p:cNvSpPr txBox="1"/>
          <p:nvPr/>
        </p:nvSpPr>
        <p:spPr>
          <a:xfrm>
            <a:off x="776017" y="152599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Situated Learning: Communities of Practice</a:t>
            </a:r>
          </a:p>
          <a:p>
            <a:r>
              <a:rPr lang="en-US" dirty="0">
                <a:solidFill>
                  <a:srgbClr val="FF0000"/>
                </a:solidFill>
              </a:rPr>
              <a:t>(Participating)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6448" y="157947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Experiential Learning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Reflecting)</a:t>
            </a:r>
            <a:endParaRPr lang="en-GB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08" y="2772830"/>
            <a:ext cx="4849578" cy="33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6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7AB1D9504C54F9BDC21A13F3D45F8" ma:contentTypeVersion="4" ma:contentTypeDescription="Create a new document." ma:contentTypeScope="" ma:versionID="281a8aee3199a915906587ecc3b4a3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68fb88f7b8fe3d26c835aeb35faa26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65D3FD4-981C-4CED-98F3-35E77CD9026E}"/>
</file>

<file path=customXml/itemProps2.xml><?xml version="1.0" encoding="utf-8"?>
<ds:datastoreItem xmlns:ds="http://schemas.openxmlformats.org/officeDocument/2006/customXml" ds:itemID="{A8913E2F-497F-4BAA-96B8-B0233C75DD7C}"/>
</file>

<file path=customXml/itemProps3.xml><?xml version="1.0" encoding="utf-8"?>
<ds:datastoreItem xmlns:ds="http://schemas.openxmlformats.org/officeDocument/2006/customXml" ds:itemID="{29143D73-E578-4B8D-BD04-EC059A2B4378}"/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338</TotalTime>
  <Words>1111</Words>
  <Application>Microsoft Office PowerPoint</Application>
  <PresentationFormat>On-screen Show (4:3)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Georgia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Julia Denman</cp:lastModifiedBy>
  <cp:revision>47</cp:revision>
  <cp:lastPrinted>2016-04-26T08:55:24Z</cp:lastPrinted>
  <dcterms:created xsi:type="dcterms:W3CDTF">2016-04-27T08:33:48Z</dcterms:created>
  <dcterms:modified xsi:type="dcterms:W3CDTF">2018-05-30T13:54:00Z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0x01010087B7AB1D9504C54F9BDC21A13F3D45F8</vt:lpwstr>
  </property>
</Properties>
</file>