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94" r:id="rId1"/>
  </p:sldMasterIdLst>
  <p:notesMasterIdLst>
    <p:notesMasterId r:id="rId25"/>
  </p:notesMasterIdLst>
  <p:sldIdLst>
    <p:sldId id="256" r:id="rId2"/>
    <p:sldId id="257" r:id="rId3"/>
    <p:sldId id="258" r:id="rId4"/>
    <p:sldId id="259" r:id="rId5"/>
    <p:sldId id="262" r:id="rId6"/>
    <p:sldId id="260" r:id="rId7"/>
    <p:sldId id="263" r:id="rId8"/>
    <p:sldId id="266" r:id="rId9"/>
    <p:sldId id="265" r:id="rId10"/>
    <p:sldId id="264" r:id="rId11"/>
    <p:sldId id="267" r:id="rId12"/>
    <p:sldId id="268" r:id="rId13"/>
    <p:sldId id="269" r:id="rId14"/>
    <p:sldId id="270" r:id="rId15"/>
    <p:sldId id="271" r:id="rId16"/>
    <p:sldId id="272" r:id="rId17"/>
    <p:sldId id="273" r:id="rId18"/>
    <p:sldId id="274" r:id="rId19"/>
    <p:sldId id="275" r:id="rId20"/>
    <p:sldId id="276" r:id="rId21"/>
    <p:sldId id="282" r:id="rId22"/>
    <p:sldId id="280" r:id="rId23"/>
    <p:sldId id="28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4"/>
    <p:restoredTop sz="94690"/>
  </p:normalViewPr>
  <p:slideViewPr>
    <p:cSldViewPr snapToGrid="0" snapToObjects="1">
      <p:cViewPr varScale="1">
        <p:scale>
          <a:sx n="129" d="100"/>
          <a:sy n="129" d="100"/>
        </p:scale>
        <p:origin x="4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yra Evans" userId="7b24c58a1eaec303" providerId="Windows Live" clId="Web-{CBFFEB46-906B-4ED2-BA48-53E505DDB613}"/>
    <pc:docChg chg="addSld delSld modSld sldOrd">
      <pc:chgData name="Myra Evans" userId="7b24c58a1eaec303" providerId="Windows Live" clId="Web-{CBFFEB46-906B-4ED2-BA48-53E505DDB613}" dt="2019-06-27T17:29:00.117" v="288" actId="20577"/>
      <pc:docMkLst>
        <pc:docMk/>
      </pc:docMkLst>
      <pc:sldChg chg="modSp">
        <pc:chgData name="Myra Evans" userId="7b24c58a1eaec303" providerId="Windows Live" clId="Web-{CBFFEB46-906B-4ED2-BA48-53E505DDB613}" dt="2019-06-27T16:58:12.637" v="11" actId="20577"/>
        <pc:sldMkLst>
          <pc:docMk/>
          <pc:sldMk cId="3305463129" sldId="262"/>
        </pc:sldMkLst>
        <pc:spChg chg="mod">
          <ac:chgData name="Myra Evans" userId="7b24c58a1eaec303" providerId="Windows Live" clId="Web-{CBFFEB46-906B-4ED2-BA48-53E505DDB613}" dt="2019-06-27T16:58:12.637" v="11" actId="20577"/>
          <ac:spMkLst>
            <pc:docMk/>
            <pc:sldMk cId="3305463129" sldId="262"/>
            <ac:spMk id="4" creationId="{3D7EC93B-294D-CD4A-8C06-88F857D9C598}"/>
          </ac:spMkLst>
        </pc:spChg>
      </pc:sldChg>
      <pc:sldChg chg="modSp">
        <pc:chgData name="Myra Evans" userId="7b24c58a1eaec303" providerId="Windows Live" clId="Web-{CBFFEB46-906B-4ED2-BA48-53E505DDB613}" dt="2019-06-27T17:14:27.846" v="162" actId="20577"/>
        <pc:sldMkLst>
          <pc:docMk/>
          <pc:sldMk cId="1393849632" sldId="263"/>
        </pc:sldMkLst>
        <pc:spChg chg="mod">
          <ac:chgData name="Myra Evans" userId="7b24c58a1eaec303" providerId="Windows Live" clId="Web-{CBFFEB46-906B-4ED2-BA48-53E505DDB613}" dt="2019-06-27T17:14:27.846" v="162" actId="20577"/>
          <ac:spMkLst>
            <pc:docMk/>
            <pc:sldMk cId="1393849632" sldId="263"/>
            <ac:spMk id="11" creationId="{A47A011D-C998-5949-936E-F6D7A06B5BD3}"/>
          </ac:spMkLst>
        </pc:spChg>
      </pc:sldChg>
      <pc:sldChg chg="addSp modSp del">
        <pc:chgData name="Myra Evans" userId="7b24c58a1eaec303" providerId="Windows Live" clId="Web-{CBFFEB46-906B-4ED2-BA48-53E505DDB613}" dt="2019-06-27T17:13:01.471" v="124"/>
        <pc:sldMkLst>
          <pc:docMk/>
          <pc:sldMk cId="3901620868" sldId="277"/>
        </pc:sldMkLst>
        <pc:spChg chg="mod">
          <ac:chgData name="Myra Evans" userId="7b24c58a1eaec303" providerId="Windows Live" clId="Web-{CBFFEB46-906B-4ED2-BA48-53E505DDB613}" dt="2019-06-27T16:56:36.824" v="3" actId="20577"/>
          <ac:spMkLst>
            <pc:docMk/>
            <pc:sldMk cId="3901620868" sldId="277"/>
            <ac:spMk id="3" creationId="{10EAF26C-C250-E540-B930-407E7B5883AF}"/>
          </ac:spMkLst>
        </pc:spChg>
        <pc:spChg chg="add mod">
          <ac:chgData name="Myra Evans" userId="7b24c58a1eaec303" providerId="Windows Live" clId="Web-{CBFFEB46-906B-4ED2-BA48-53E505DDB613}" dt="2019-06-27T17:12:47.268" v="118" actId="20577"/>
          <ac:spMkLst>
            <pc:docMk/>
            <pc:sldMk cId="3901620868" sldId="277"/>
            <ac:spMk id="4" creationId="{424EAEB6-1361-4273-941B-7A85B5C7459D}"/>
          </ac:spMkLst>
        </pc:spChg>
      </pc:sldChg>
      <pc:sldChg chg="new del ord">
        <pc:chgData name="Myra Evans" userId="7b24c58a1eaec303" providerId="Windows Live" clId="Web-{CBFFEB46-906B-4ED2-BA48-53E505DDB613}" dt="2019-06-27T17:01:40.498" v="41"/>
        <pc:sldMkLst>
          <pc:docMk/>
          <pc:sldMk cId="1990984764" sldId="278"/>
        </pc:sldMkLst>
      </pc:sldChg>
      <pc:sldChg chg="modSp new del ord">
        <pc:chgData name="Myra Evans" userId="7b24c58a1eaec303" providerId="Windows Live" clId="Web-{CBFFEB46-906B-4ED2-BA48-53E505DDB613}" dt="2019-06-27T17:25:53.054" v="253"/>
        <pc:sldMkLst>
          <pc:docMk/>
          <pc:sldMk cId="503829176" sldId="279"/>
        </pc:sldMkLst>
        <pc:spChg chg="mod">
          <ac:chgData name="Myra Evans" userId="7b24c58a1eaec303" providerId="Windows Live" clId="Web-{CBFFEB46-906B-4ED2-BA48-53E505DDB613}" dt="2019-06-27T17:13:16.158" v="140" actId="20577"/>
          <ac:spMkLst>
            <pc:docMk/>
            <pc:sldMk cId="503829176" sldId="279"/>
            <ac:spMk id="2" creationId="{FD558574-E659-4AF1-A4A1-F53603568E07}"/>
          </ac:spMkLst>
        </pc:spChg>
        <pc:spChg chg="mod">
          <ac:chgData name="Myra Evans" userId="7b24c58a1eaec303" providerId="Windows Live" clId="Web-{CBFFEB46-906B-4ED2-BA48-53E505DDB613}" dt="2019-06-27T17:25:03.991" v="239" actId="20577"/>
          <ac:spMkLst>
            <pc:docMk/>
            <pc:sldMk cId="503829176" sldId="279"/>
            <ac:spMk id="3" creationId="{B25F66E5-DA09-496F-87DB-A13079BF4B7A}"/>
          </ac:spMkLst>
        </pc:spChg>
      </pc:sldChg>
      <pc:sldChg chg="modSp add replId">
        <pc:chgData name="Myra Evans" userId="7b24c58a1eaec303" providerId="Windows Live" clId="Web-{CBFFEB46-906B-4ED2-BA48-53E505DDB613}" dt="2019-06-27T17:29:00.117" v="288" actId="20577"/>
        <pc:sldMkLst>
          <pc:docMk/>
          <pc:sldMk cId="2148710064" sldId="280"/>
        </pc:sldMkLst>
        <pc:spChg chg="mod">
          <ac:chgData name="Myra Evans" userId="7b24c58a1eaec303" providerId="Windows Live" clId="Web-{CBFFEB46-906B-4ED2-BA48-53E505DDB613}" dt="2019-06-27T17:13:21.471" v="147" actId="20577"/>
          <ac:spMkLst>
            <pc:docMk/>
            <pc:sldMk cId="2148710064" sldId="280"/>
            <ac:spMk id="2" creationId="{FD558574-E659-4AF1-A4A1-F53603568E07}"/>
          </ac:spMkLst>
        </pc:spChg>
        <pc:spChg chg="mod">
          <ac:chgData name="Myra Evans" userId="7b24c58a1eaec303" providerId="Windows Live" clId="Web-{CBFFEB46-906B-4ED2-BA48-53E505DDB613}" dt="2019-06-27T17:29:00.117" v="288" actId="20577"/>
          <ac:spMkLst>
            <pc:docMk/>
            <pc:sldMk cId="2148710064" sldId="280"/>
            <ac:spMk id="3" creationId="{B25F66E5-DA09-496F-87DB-A13079BF4B7A}"/>
          </ac:spMkLst>
        </pc:spChg>
      </pc:sldChg>
      <pc:sldChg chg="modSp add replId">
        <pc:chgData name="Myra Evans" userId="7b24c58a1eaec303" providerId="Windows Live" clId="Web-{CBFFEB46-906B-4ED2-BA48-53E505DDB613}" dt="2019-06-27T17:27:40.242" v="276" actId="20577"/>
        <pc:sldMkLst>
          <pc:docMk/>
          <pc:sldMk cId="211941800" sldId="281"/>
        </pc:sldMkLst>
        <pc:spChg chg="mod">
          <ac:chgData name="Myra Evans" userId="7b24c58a1eaec303" providerId="Windows Live" clId="Web-{CBFFEB46-906B-4ED2-BA48-53E505DDB613}" dt="2019-06-27T17:13:27.002" v="156" actId="20577"/>
          <ac:spMkLst>
            <pc:docMk/>
            <pc:sldMk cId="211941800" sldId="281"/>
            <ac:spMk id="2" creationId="{FD558574-E659-4AF1-A4A1-F53603568E07}"/>
          </ac:spMkLst>
        </pc:spChg>
        <pc:spChg chg="mod">
          <ac:chgData name="Myra Evans" userId="7b24c58a1eaec303" providerId="Windows Live" clId="Web-{CBFFEB46-906B-4ED2-BA48-53E505DDB613}" dt="2019-06-27T17:27:40.242" v="276" actId="20577"/>
          <ac:spMkLst>
            <pc:docMk/>
            <pc:sldMk cId="211941800" sldId="281"/>
            <ac:spMk id="3" creationId="{B25F66E5-DA09-496F-87DB-A13079BF4B7A}"/>
          </ac:spMkLst>
        </pc:spChg>
      </pc:sldChg>
      <pc:sldChg chg="modSp new">
        <pc:chgData name="Myra Evans" userId="7b24c58a1eaec303" providerId="Windows Live" clId="Web-{CBFFEB46-906B-4ED2-BA48-53E505DDB613}" dt="2019-06-27T17:28:49.883" v="282" actId="20577"/>
        <pc:sldMkLst>
          <pc:docMk/>
          <pc:sldMk cId="3483609772" sldId="282"/>
        </pc:sldMkLst>
        <pc:spChg chg="mod">
          <ac:chgData name="Myra Evans" userId="7b24c58a1eaec303" providerId="Windows Live" clId="Web-{CBFFEB46-906B-4ED2-BA48-53E505DDB613}" dt="2019-06-27T17:13:05.033" v="131" actId="20577"/>
          <ac:spMkLst>
            <pc:docMk/>
            <pc:sldMk cId="3483609772" sldId="282"/>
            <ac:spMk id="2" creationId="{9E37975A-F0D3-481D-8B76-299D1BAB1B99}"/>
          </ac:spMkLst>
        </pc:spChg>
        <pc:spChg chg="mod">
          <ac:chgData name="Myra Evans" userId="7b24c58a1eaec303" providerId="Windows Live" clId="Web-{CBFFEB46-906B-4ED2-BA48-53E505DDB613}" dt="2019-06-27T17:28:49.883" v="282" actId="20577"/>
          <ac:spMkLst>
            <pc:docMk/>
            <pc:sldMk cId="3483609772" sldId="282"/>
            <ac:spMk id="3" creationId="{5AA345B9-D4DC-458E-B058-3A9F8A441A2C}"/>
          </ac:spMkLst>
        </pc:spChg>
      </pc:sldChg>
      <pc:sldChg chg="new del">
        <pc:chgData name="Myra Evans" userId="7b24c58a1eaec303" providerId="Windows Live" clId="Web-{CBFFEB46-906B-4ED2-BA48-53E505DDB613}" dt="2019-06-27T17:13:16.190" v="142"/>
        <pc:sldMkLst>
          <pc:docMk/>
          <pc:sldMk cId="1976608626" sldId="28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337DA5-D9D6-466E-AA71-501E66407FAA}"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GB"/>
        </a:p>
      </dgm:t>
    </dgm:pt>
    <dgm:pt modelId="{E3997F70-EFBD-4680-BDB3-DC625CF4BD0D}">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GB" sz="1100" dirty="0"/>
            <a:t>Concrete Experience (doing/having</a:t>
          </a:r>
        </a:p>
        <a:p>
          <a:pPr algn="ctr" defTabSz="355600">
            <a:lnSpc>
              <a:spcPct val="90000"/>
            </a:lnSpc>
            <a:spcBef>
              <a:spcPct val="0"/>
            </a:spcBef>
            <a:spcAft>
              <a:spcPct val="35000"/>
            </a:spcAft>
          </a:pPr>
          <a:r>
            <a:rPr lang="en-GB" sz="1100" dirty="0"/>
            <a:t> an experience</a:t>
          </a:r>
          <a:r>
            <a:rPr lang="en-GB" sz="1000" dirty="0"/>
            <a:t>)</a:t>
          </a:r>
        </a:p>
      </dgm:t>
    </dgm:pt>
    <dgm:pt modelId="{940FD7BC-2CB9-4815-9DA8-D47EE0593DD0}" type="parTrans" cxnId="{A4193147-FC08-4A8B-A6E2-601041501D2A}">
      <dgm:prSet/>
      <dgm:spPr/>
      <dgm:t>
        <a:bodyPr/>
        <a:lstStyle/>
        <a:p>
          <a:pPr algn="ctr"/>
          <a:endParaRPr lang="en-GB"/>
        </a:p>
      </dgm:t>
    </dgm:pt>
    <dgm:pt modelId="{DD433E09-F9E9-4EF9-89ED-C36B948D679F}" type="sibTrans" cxnId="{A4193147-FC08-4A8B-A6E2-601041501D2A}">
      <dgm:prSet/>
      <dgm:spPr/>
      <dgm:t>
        <a:bodyPr/>
        <a:lstStyle/>
        <a:p>
          <a:pPr algn="ctr"/>
          <a:endParaRPr lang="en-GB" dirty="0"/>
        </a:p>
      </dgm:t>
    </dgm:pt>
    <dgm:pt modelId="{1767CEC3-BF2C-44F1-95DE-220B5C1335C0}">
      <dgm:prSet phldrT="[Text]" custT="1"/>
      <dgm:spPr/>
      <dgm:t>
        <a:bodyPr/>
        <a:lstStyle/>
        <a:p>
          <a:pPr algn="ctr"/>
          <a:r>
            <a:rPr lang="en-GB" sz="1200" dirty="0"/>
            <a:t>Reflective Observation (reflecting on the experience)</a:t>
          </a:r>
        </a:p>
      </dgm:t>
    </dgm:pt>
    <dgm:pt modelId="{6A6782C9-E416-4230-BE47-76E619FE9E22}" type="parTrans" cxnId="{FAF75A87-AD2D-4898-BC66-89ECBBEF3B45}">
      <dgm:prSet/>
      <dgm:spPr/>
      <dgm:t>
        <a:bodyPr/>
        <a:lstStyle/>
        <a:p>
          <a:pPr algn="ctr"/>
          <a:endParaRPr lang="en-GB"/>
        </a:p>
      </dgm:t>
    </dgm:pt>
    <dgm:pt modelId="{55D4B445-C4AD-413F-B8CA-7215B0D54CC7}" type="sibTrans" cxnId="{FAF75A87-AD2D-4898-BC66-89ECBBEF3B45}">
      <dgm:prSet/>
      <dgm:spPr/>
      <dgm:t>
        <a:bodyPr/>
        <a:lstStyle/>
        <a:p>
          <a:pPr algn="ctr"/>
          <a:endParaRPr lang="en-GB" dirty="0"/>
        </a:p>
      </dgm:t>
    </dgm:pt>
    <dgm:pt modelId="{998859EF-3CC1-4974-80BC-72735F74FCED}">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n-GB" sz="1200" dirty="0"/>
        </a:p>
        <a:p>
          <a:pPr algn="ctr" defTabSz="222250">
            <a:lnSpc>
              <a:spcPct val="90000"/>
            </a:lnSpc>
            <a:spcBef>
              <a:spcPct val="0"/>
            </a:spcBef>
            <a:spcAft>
              <a:spcPct val="35000"/>
            </a:spcAft>
          </a:pPr>
          <a:r>
            <a:rPr lang="en-GB" sz="1200" dirty="0"/>
            <a:t>Abstract Conceptualisation (concluding/ learning from experience)</a:t>
          </a:r>
        </a:p>
      </dgm:t>
    </dgm:pt>
    <dgm:pt modelId="{102478BF-D68B-4B28-81D9-BEAA23CD83E9}" type="parTrans" cxnId="{630F257D-FC6F-426A-9BB7-75462B385BAD}">
      <dgm:prSet/>
      <dgm:spPr/>
      <dgm:t>
        <a:bodyPr/>
        <a:lstStyle/>
        <a:p>
          <a:pPr algn="ctr"/>
          <a:endParaRPr lang="en-GB"/>
        </a:p>
      </dgm:t>
    </dgm:pt>
    <dgm:pt modelId="{05C03AB7-A7C4-4082-8879-4140D2D1D62F}" type="sibTrans" cxnId="{630F257D-FC6F-426A-9BB7-75462B385BAD}">
      <dgm:prSet/>
      <dgm:spPr/>
      <dgm:t>
        <a:bodyPr/>
        <a:lstStyle/>
        <a:p>
          <a:pPr algn="ctr"/>
          <a:endParaRPr lang="en-GB" dirty="0"/>
        </a:p>
      </dgm:t>
    </dgm:pt>
    <dgm:pt modelId="{D64B629A-188D-44E3-BBAF-2F8C30610DD1}">
      <dgm:prSet phldrT="[Text]" custT="1"/>
      <dgm:spPr/>
      <dgm:t>
        <a:bodyPr/>
        <a:lstStyle/>
        <a:p>
          <a:pPr algn="ctr"/>
          <a:r>
            <a:rPr lang="en-GB" sz="1100" dirty="0"/>
            <a:t>Active Experimentation (planning/trying out what you have learned)</a:t>
          </a:r>
        </a:p>
      </dgm:t>
    </dgm:pt>
    <dgm:pt modelId="{DF29AC10-AC39-44B7-BA92-3024A2E98629}" type="parTrans" cxnId="{5B1559F2-4673-4621-ACA0-EFC0AB0F4BD3}">
      <dgm:prSet/>
      <dgm:spPr/>
      <dgm:t>
        <a:bodyPr/>
        <a:lstStyle/>
        <a:p>
          <a:pPr algn="ctr"/>
          <a:endParaRPr lang="en-GB"/>
        </a:p>
      </dgm:t>
    </dgm:pt>
    <dgm:pt modelId="{C59DF601-07D2-44F3-95E2-26C94EFCC7DF}" type="sibTrans" cxnId="{5B1559F2-4673-4621-ACA0-EFC0AB0F4BD3}">
      <dgm:prSet/>
      <dgm:spPr/>
      <dgm:t>
        <a:bodyPr/>
        <a:lstStyle/>
        <a:p>
          <a:pPr algn="ctr"/>
          <a:endParaRPr lang="en-GB" dirty="0"/>
        </a:p>
      </dgm:t>
    </dgm:pt>
    <dgm:pt modelId="{7B196B6A-219C-46F8-B4A8-AE408FC4F9F3}" type="pres">
      <dgm:prSet presAssocID="{E2337DA5-D9D6-466E-AA71-501E66407FAA}" presName="cycle" presStyleCnt="0">
        <dgm:presLayoutVars>
          <dgm:dir/>
          <dgm:resizeHandles val="exact"/>
        </dgm:presLayoutVars>
      </dgm:prSet>
      <dgm:spPr/>
    </dgm:pt>
    <dgm:pt modelId="{57CB4347-DF58-45AF-A5AD-12A04B24459F}" type="pres">
      <dgm:prSet presAssocID="{E3997F70-EFBD-4680-BDB3-DC625CF4BD0D}" presName="node" presStyleLbl="node1" presStyleIdx="0" presStyleCnt="4" custScaleX="108047" custScaleY="102793" custRadScaleRad="72675" custRadScaleInc="-9116">
        <dgm:presLayoutVars>
          <dgm:bulletEnabled val="1"/>
        </dgm:presLayoutVars>
      </dgm:prSet>
      <dgm:spPr/>
    </dgm:pt>
    <dgm:pt modelId="{FC82FEC2-A69D-4304-BDCD-6649DD565D3B}" type="pres">
      <dgm:prSet presAssocID="{DD433E09-F9E9-4EF9-89ED-C36B948D679F}" presName="sibTrans" presStyleLbl="sibTrans2D1" presStyleIdx="0" presStyleCnt="4" custScaleX="169589" custLinFactNeighborX="32589" custLinFactNeighborY="-2431"/>
      <dgm:spPr/>
    </dgm:pt>
    <dgm:pt modelId="{5B4E2B29-C2DA-44DB-8A5E-F02623A8ABCB}" type="pres">
      <dgm:prSet presAssocID="{DD433E09-F9E9-4EF9-89ED-C36B948D679F}" presName="connectorText" presStyleLbl="sibTrans2D1" presStyleIdx="0" presStyleCnt="4"/>
      <dgm:spPr/>
    </dgm:pt>
    <dgm:pt modelId="{6851AE6D-4C7E-47AC-9EE9-51DC5309CB52}" type="pres">
      <dgm:prSet presAssocID="{1767CEC3-BF2C-44F1-95DE-220B5C1335C0}" presName="node" presStyleLbl="node1" presStyleIdx="1" presStyleCnt="4" custScaleX="107082" custScaleY="103230" custRadScaleRad="101419" custRadScaleInc="4829">
        <dgm:presLayoutVars>
          <dgm:bulletEnabled val="1"/>
        </dgm:presLayoutVars>
      </dgm:prSet>
      <dgm:spPr/>
    </dgm:pt>
    <dgm:pt modelId="{B21EA8B2-14EC-4A9D-9366-ECB216CED71C}" type="pres">
      <dgm:prSet presAssocID="{55D4B445-C4AD-413F-B8CA-7215B0D54CC7}" presName="sibTrans" presStyleLbl="sibTrans2D1" presStyleIdx="1" presStyleCnt="4"/>
      <dgm:spPr/>
    </dgm:pt>
    <dgm:pt modelId="{CDE63187-75AA-426B-AD3C-945E04EB8925}" type="pres">
      <dgm:prSet presAssocID="{55D4B445-C4AD-413F-B8CA-7215B0D54CC7}" presName="connectorText" presStyleLbl="sibTrans2D1" presStyleIdx="1" presStyleCnt="4"/>
      <dgm:spPr/>
    </dgm:pt>
    <dgm:pt modelId="{57EBD3EC-BD68-40CA-A899-B062AB817779}" type="pres">
      <dgm:prSet presAssocID="{998859EF-3CC1-4974-80BC-72735F74FCED}" presName="node" presStyleLbl="node1" presStyleIdx="2" presStyleCnt="4" custScaleX="105747" custScaleY="105940">
        <dgm:presLayoutVars>
          <dgm:bulletEnabled val="1"/>
        </dgm:presLayoutVars>
      </dgm:prSet>
      <dgm:spPr/>
    </dgm:pt>
    <dgm:pt modelId="{FAD9E2A9-1288-4ED2-AB56-1AE71C5B1E64}" type="pres">
      <dgm:prSet presAssocID="{05C03AB7-A7C4-4082-8879-4140D2D1D62F}" presName="sibTrans" presStyleLbl="sibTrans2D1" presStyleIdx="2" presStyleCnt="4"/>
      <dgm:spPr/>
    </dgm:pt>
    <dgm:pt modelId="{5202CC65-AE82-4FD2-8AF4-563E124FB443}" type="pres">
      <dgm:prSet presAssocID="{05C03AB7-A7C4-4082-8879-4140D2D1D62F}" presName="connectorText" presStyleLbl="sibTrans2D1" presStyleIdx="2" presStyleCnt="4"/>
      <dgm:spPr/>
    </dgm:pt>
    <dgm:pt modelId="{27E9D988-8120-41F2-A597-038033A53A41}" type="pres">
      <dgm:prSet presAssocID="{D64B629A-188D-44E3-BBAF-2F8C30610DD1}" presName="node" presStyleLbl="node1" presStyleIdx="3" presStyleCnt="4" custScaleX="109336" custScaleY="107029" custRadScaleRad="107419" custRadScaleInc="-14757">
        <dgm:presLayoutVars>
          <dgm:bulletEnabled val="1"/>
        </dgm:presLayoutVars>
      </dgm:prSet>
      <dgm:spPr/>
    </dgm:pt>
    <dgm:pt modelId="{1ABD4B2A-F263-4D43-8705-4BF6AE9B11D3}" type="pres">
      <dgm:prSet presAssocID="{C59DF601-07D2-44F3-95E2-26C94EFCC7DF}" presName="sibTrans" presStyleLbl="sibTrans2D1" presStyleIdx="3" presStyleCnt="4" custScaleX="140591"/>
      <dgm:spPr/>
    </dgm:pt>
    <dgm:pt modelId="{50D03C42-73C4-4683-B24D-37335A9AB325}" type="pres">
      <dgm:prSet presAssocID="{C59DF601-07D2-44F3-95E2-26C94EFCC7DF}" presName="connectorText" presStyleLbl="sibTrans2D1" presStyleIdx="3" presStyleCnt="4"/>
      <dgm:spPr/>
    </dgm:pt>
  </dgm:ptLst>
  <dgm:cxnLst>
    <dgm:cxn modelId="{FAE11712-D63A-41D2-B7AD-B12E12890146}" type="presOf" srcId="{D64B629A-188D-44E3-BBAF-2F8C30610DD1}" destId="{27E9D988-8120-41F2-A597-038033A53A41}" srcOrd="0" destOrd="0" presId="urn:microsoft.com/office/officeart/2005/8/layout/cycle2"/>
    <dgm:cxn modelId="{0F051D12-B0F4-43ED-A6AA-B43213534187}" type="presOf" srcId="{DD433E09-F9E9-4EF9-89ED-C36B948D679F}" destId="{5B4E2B29-C2DA-44DB-8A5E-F02623A8ABCB}" srcOrd="1" destOrd="0" presId="urn:microsoft.com/office/officeart/2005/8/layout/cycle2"/>
    <dgm:cxn modelId="{E0088333-D0F2-4B20-B008-B80F96B148F3}" type="presOf" srcId="{E3997F70-EFBD-4680-BDB3-DC625CF4BD0D}" destId="{57CB4347-DF58-45AF-A5AD-12A04B24459F}" srcOrd="0" destOrd="0" presId="urn:microsoft.com/office/officeart/2005/8/layout/cycle2"/>
    <dgm:cxn modelId="{A4193147-FC08-4A8B-A6E2-601041501D2A}" srcId="{E2337DA5-D9D6-466E-AA71-501E66407FAA}" destId="{E3997F70-EFBD-4680-BDB3-DC625CF4BD0D}" srcOrd="0" destOrd="0" parTransId="{940FD7BC-2CB9-4815-9DA8-D47EE0593DD0}" sibTransId="{DD433E09-F9E9-4EF9-89ED-C36B948D679F}"/>
    <dgm:cxn modelId="{ECB52E4C-B73B-4FD3-BE84-D5F92ECFAA3D}" type="presOf" srcId="{C59DF601-07D2-44F3-95E2-26C94EFCC7DF}" destId="{1ABD4B2A-F263-4D43-8705-4BF6AE9B11D3}" srcOrd="0" destOrd="0" presId="urn:microsoft.com/office/officeart/2005/8/layout/cycle2"/>
    <dgm:cxn modelId="{85026A5D-FE92-4D3C-B1DA-397702A94673}" type="presOf" srcId="{05C03AB7-A7C4-4082-8879-4140D2D1D62F}" destId="{FAD9E2A9-1288-4ED2-AB56-1AE71C5B1E64}" srcOrd="0" destOrd="0" presId="urn:microsoft.com/office/officeart/2005/8/layout/cycle2"/>
    <dgm:cxn modelId="{0DE22E6E-FBE3-4037-A713-04EE4D203943}" type="presOf" srcId="{C59DF601-07D2-44F3-95E2-26C94EFCC7DF}" destId="{50D03C42-73C4-4683-B24D-37335A9AB325}" srcOrd="1" destOrd="0" presId="urn:microsoft.com/office/officeart/2005/8/layout/cycle2"/>
    <dgm:cxn modelId="{630F257D-FC6F-426A-9BB7-75462B385BAD}" srcId="{E2337DA5-D9D6-466E-AA71-501E66407FAA}" destId="{998859EF-3CC1-4974-80BC-72735F74FCED}" srcOrd="2" destOrd="0" parTransId="{102478BF-D68B-4B28-81D9-BEAA23CD83E9}" sibTransId="{05C03AB7-A7C4-4082-8879-4140D2D1D62F}"/>
    <dgm:cxn modelId="{FAF75A87-AD2D-4898-BC66-89ECBBEF3B45}" srcId="{E2337DA5-D9D6-466E-AA71-501E66407FAA}" destId="{1767CEC3-BF2C-44F1-95DE-220B5C1335C0}" srcOrd="1" destOrd="0" parTransId="{6A6782C9-E416-4230-BE47-76E619FE9E22}" sibTransId="{55D4B445-C4AD-413F-B8CA-7215B0D54CC7}"/>
    <dgm:cxn modelId="{631B8F8C-126D-4D73-9184-38217DB4E763}" type="presOf" srcId="{05C03AB7-A7C4-4082-8879-4140D2D1D62F}" destId="{5202CC65-AE82-4FD2-8AF4-563E124FB443}" srcOrd="1" destOrd="0" presId="urn:microsoft.com/office/officeart/2005/8/layout/cycle2"/>
    <dgm:cxn modelId="{C64D4A8D-DA8A-4AA1-9876-09BBA279B1A7}" type="presOf" srcId="{998859EF-3CC1-4974-80BC-72735F74FCED}" destId="{57EBD3EC-BD68-40CA-A899-B062AB817779}" srcOrd="0" destOrd="0" presId="urn:microsoft.com/office/officeart/2005/8/layout/cycle2"/>
    <dgm:cxn modelId="{D6F9E7AF-E52C-4323-A12F-2CA19A995DAE}" type="presOf" srcId="{55D4B445-C4AD-413F-B8CA-7215B0D54CC7}" destId="{CDE63187-75AA-426B-AD3C-945E04EB8925}" srcOrd="1" destOrd="0" presId="urn:microsoft.com/office/officeart/2005/8/layout/cycle2"/>
    <dgm:cxn modelId="{12E81FBE-CEF1-48D7-9ADA-0B4F2DFF9A9D}" type="presOf" srcId="{1767CEC3-BF2C-44F1-95DE-220B5C1335C0}" destId="{6851AE6D-4C7E-47AC-9EE9-51DC5309CB52}" srcOrd="0" destOrd="0" presId="urn:microsoft.com/office/officeart/2005/8/layout/cycle2"/>
    <dgm:cxn modelId="{832804D4-E74B-4C51-8078-B17A4ADD3985}" type="presOf" srcId="{E2337DA5-D9D6-466E-AA71-501E66407FAA}" destId="{7B196B6A-219C-46F8-B4A8-AE408FC4F9F3}" srcOrd="0" destOrd="0" presId="urn:microsoft.com/office/officeart/2005/8/layout/cycle2"/>
    <dgm:cxn modelId="{763DC8E0-EA02-43E0-A18A-56DF0EBBAFD7}" type="presOf" srcId="{55D4B445-C4AD-413F-B8CA-7215B0D54CC7}" destId="{B21EA8B2-14EC-4A9D-9366-ECB216CED71C}" srcOrd="0" destOrd="0" presId="urn:microsoft.com/office/officeart/2005/8/layout/cycle2"/>
    <dgm:cxn modelId="{25EF19E6-BC1B-4E67-8444-64131A21E5FE}" type="presOf" srcId="{DD433E09-F9E9-4EF9-89ED-C36B948D679F}" destId="{FC82FEC2-A69D-4304-BDCD-6649DD565D3B}" srcOrd="0" destOrd="0" presId="urn:microsoft.com/office/officeart/2005/8/layout/cycle2"/>
    <dgm:cxn modelId="{5B1559F2-4673-4621-ACA0-EFC0AB0F4BD3}" srcId="{E2337DA5-D9D6-466E-AA71-501E66407FAA}" destId="{D64B629A-188D-44E3-BBAF-2F8C30610DD1}" srcOrd="3" destOrd="0" parTransId="{DF29AC10-AC39-44B7-BA92-3024A2E98629}" sibTransId="{C59DF601-07D2-44F3-95E2-26C94EFCC7DF}"/>
    <dgm:cxn modelId="{A1B2F297-592F-433C-80E8-CF86175A397B}" type="presParOf" srcId="{7B196B6A-219C-46F8-B4A8-AE408FC4F9F3}" destId="{57CB4347-DF58-45AF-A5AD-12A04B24459F}" srcOrd="0" destOrd="0" presId="urn:microsoft.com/office/officeart/2005/8/layout/cycle2"/>
    <dgm:cxn modelId="{50FDD451-FF1C-4536-8F99-51C618A45DEC}" type="presParOf" srcId="{7B196B6A-219C-46F8-B4A8-AE408FC4F9F3}" destId="{FC82FEC2-A69D-4304-BDCD-6649DD565D3B}" srcOrd="1" destOrd="0" presId="urn:microsoft.com/office/officeart/2005/8/layout/cycle2"/>
    <dgm:cxn modelId="{D858819D-E480-4867-B978-76B856E0EF7B}" type="presParOf" srcId="{FC82FEC2-A69D-4304-BDCD-6649DD565D3B}" destId="{5B4E2B29-C2DA-44DB-8A5E-F02623A8ABCB}" srcOrd="0" destOrd="0" presId="urn:microsoft.com/office/officeart/2005/8/layout/cycle2"/>
    <dgm:cxn modelId="{BB0EF643-481F-4443-B800-10A015D96E23}" type="presParOf" srcId="{7B196B6A-219C-46F8-B4A8-AE408FC4F9F3}" destId="{6851AE6D-4C7E-47AC-9EE9-51DC5309CB52}" srcOrd="2" destOrd="0" presId="urn:microsoft.com/office/officeart/2005/8/layout/cycle2"/>
    <dgm:cxn modelId="{EEBD6251-AC8F-46DF-8381-32ED2905748A}" type="presParOf" srcId="{7B196B6A-219C-46F8-B4A8-AE408FC4F9F3}" destId="{B21EA8B2-14EC-4A9D-9366-ECB216CED71C}" srcOrd="3" destOrd="0" presId="urn:microsoft.com/office/officeart/2005/8/layout/cycle2"/>
    <dgm:cxn modelId="{70395A5E-7D1B-4FEA-9B4E-E40B1A461762}" type="presParOf" srcId="{B21EA8B2-14EC-4A9D-9366-ECB216CED71C}" destId="{CDE63187-75AA-426B-AD3C-945E04EB8925}" srcOrd="0" destOrd="0" presId="urn:microsoft.com/office/officeart/2005/8/layout/cycle2"/>
    <dgm:cxn modelId="{BDA2C143-D372-49F6-957C-D3939619B9E9}" type="presParOf" srcId="{7B196B6A-219C-46F8-B4A8-AE408FC4F9F3}" destId="{57EBD3EC-BD68-40CA-A899-B062AB817779}" srcOrd="4" destOrd="0" presId="urn:microsoft.com/office/officeart/2005/8/layout/cycle2"/>
    <dgm:cxn modelId="{FA04A0CE-9CD9-48F3-AF3D-EACDC3B883BB}" type="presParOf" srcId="{7B196B6A-219C-46F8-B4A8-AE408FC4F9F3}" destId="{FAD9E2A9-1288-4ED2-AB56-1AE71C5B1E64}" srcOrd="5" destOrd="0" presId="urn:microsoft.com/office/officeart/2005/8/layout/cycle2"/>
    <dgm:cxn modelId="{F9465D44-29E1-4B94-AB88-2D16753EBFA3}" type="presParOf" srcId="{FAD9E2A9-1288-4ED2-AB56-1AE71C5B1E64}" destId="{5202CC65-AE82-4FD2-8AF4-563E124FB443}" srcOrd="0" destOrd="0" presId="urn:microsoft.com/office/officeart/2005/8/layout/cycle2"/>
    <dgm:cxn modelId="{252306C0-C485-4043-8D56-9C316F0CE826}" type="presParOf" srcId="{7B196B6A-219C-46F8-B4A8-AE408FC4F9F3}" destId="{27E9D988-8120-41F2-A597-038033A53A41}" srcOrd="6" destOrd="0" presId="urn:microsoft.com/office/officeart/2005/8/layout/cycle2"/>
    <dgm:cxn modelId="{2A5F0742-CCB8-4F6D-A0F3-31C45C0CCDCA}" type="presParOf" srcId="{7B196B6A-219C-46F8-B4A8-AE408FC4F9F3}" destId="{1ABD4B2A-F263-4D43-8705-4BF6AE9B11D3}" srcOrd="7" destOrd="0" presId="urn:microsoft.com/office/officeart/2005/8/layout/cycle2"/>
    <dgm:cxn modelId="{4116C924-91F9-40A0-BDEE-6DEE61CCC5E9}" type="presParOf" srcId="{1ABD4B2A-F263-4D43-8705-4BF6AE9B11D3}" destId="{50D03C42-73C4-4683-B24D-37335A9AB32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337DA5-D9D6-466E-AA71-501E66407FAA}"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GB"/>
        </a:p>
      </dgm:t>
    </dgm:pt>
    <dgm:pt modelId="{E3997F70-EFBD-4680-BDB3-DC625CF4BD0D}">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GB" sz="1000" dirty="0"/>
            <a:t>Concrete Experience (doing/having</a:t>
          </a:r>
        </a:p>
        <a:p>
          <a:pPr algn="ctr" defTabSz="355600">
            <a:lnSpc>
              <a:spcPct val="90000"/>
            </a:lnSpc>
            <a:spcBef>
              <a:spcPct val="0"/>
            </a:spcBef>
            <a:spcAft>
              <a:spcPct val="35000"/>
            </a:spcAft>
          </a:pPr>
          <a:r>
            <a:rPr lang="en-GB" sz="1000" dirty="0"/>
            <a:t> an experience)</a:t>
          </a:r>
        </a:p>
      </dgm:t>
    </dgm:pt>
    <dgm:pt modelId="{940FD7BC-2CB9-4815-9DA8-D47EE0593DD0}" type="parTrans" cxnId="{A4193147-FC08-4A8B-A6E2-601041501D2A}">
      <dgm:prSet/>
      <dgm:spPr/>
      <dgm:t>
        <a:bodyPr/>
        <a:lstStyle/>
        <a:p>
          <a:pPr algn="ctr"/>
          <a:endParaRPr lang="en-GB"/>
        </a:p>
      </dgm:t>
    </dgm:pt>
    <dgm:pt modelId="{DD433E09-F9E9-4EF9-89ED-C36B948D679F}" type="sibTrans" cxnId="{A4193147-FC08-4A8B-A6E2-601041501D2A}">
      <dgm:prSet/>
      <dgm:spPr>
        <a:solidFill>
          <a:schemeClr val="accent1">
            <a:lumMod val="75000"/>
          </a:schemeClr>
        </a:solidFill>
      </dgm:spPr>
      <dgm:t>
        <a:bodyPr/>
        <a:lstStyle/>
        <a:p>
          <a:pPr algn="ctr"/>
          <a:endParaRPr lang="en-GB" dirty="0"/>
        </a:p>
      </dgm:t>
    </dgm:pt>
    <dgm:pt modelId="{1767CEC3-BF2C-44F1-95DE-220B5C1335C0}">
      <dgm:prSet phldrT="[Text]" custT="1"/>
      <dgm:spPr/>
      <dgm:t>
        <a:bodyPr/>
        <a:lstStyle/>
        <a:p>
          <a:pPr algn="ctr"/>
          <a:r>
            <a:rPr lang="en-GB" sz="900" dirty="0"/>
            <a:t>Reflective Observation (reviewing/reflecting on the experience</a:t>
          </a:r>
          <a:r>
            <a:rPr lang="en-GB" sz="1050" dirty="0"/>
            <a:t>)</a:t>
          </a:r>
        </a:p>
      </dgm:t>
    </dgm:pt>
    <dgm:pt modelId="{6A6782C9-E416-4230-BE47-76E619FE9E22}" type="parTrans" cxnId="{FAF75A87-AD2D-4898-BC66-89ECBBEF3B45}">
      <dgm:prSet/>
      <dgm:spPr/>
      <dgm:t>
        <a:bodyPr/>
        <a:lstStyle/>
        <a:p>
          <a:pPr algn="ctr"/>
          <a:endParaRPr lang="en-GB"/>
        </a:p>
      </dgm:t>
    </dgm:pt>
    <dgm:pt modelId="{55D4B445-C4AD-413F-B8CA-7215B0D54CC7}" type="sibTrans" cxnId="{FAF75A87-AD2D-4898-BC66-89ECBBEF3B45}">
      <dgm:prSet/>
      <dgm:spPr>
        <a:solidFill>
          <a:schemeClr val="accent1">
            <a:lumMod val="75000"/>
          </a:schemeClr>
        </a:solidFill>
      </dgm:spPr>
      <dgm:t>
        <a:bodyPr/>
        <a:lstStyle/>
        <a:p>
          <a:pPr algn="ctr"/>
          <a:endParaRPr lang="en-GB" dirty="0">
            <a:solidFill>
              <a:schemeClr val="accent2"/>
            </a:solidFill>
          </a:endParaRPr>
        </a:p>
      </dgm:t>
    </dgm:pt>
    <dgm:pt modelId="{998859EF-3CC1-4974-80BC-72735F74FCED}">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n-GB" sz="500" dirty="0"/>
        </a:p>
        <a:p>
          <a:pPr algn="ctr" defTabSz="222250">
            <a:lnSpc>
              <a:spcPct val="90000"/>
            </a:lnSpc>
            <a:spcBef>
              <a:spcPct val="0"/>
            </a:spcBef>
            <a:spcAft>
              <a:spcPct val="35000"/>
            </a:spcAft>
          </a:pPr>
          <a:r>
            <a:rPr lang="en-GB" sz="1000" dirty="0"/>
            <a:t>Abstract Conceptualisation (concluding/ learning from experience)</a:t>
          </a:r>
        </a:p>
      </dgm:t>
    </dgm:pt>
    <dgm:pt modelId="{102478BF-D68B-4B28-81D9-BEAA23CD83E9}" type="parTrans" cxnId="{630F257D-FC6F-426A-9BB7-75462B385BAD}">
      <dgm:prSet/>
      <dgm:spPr/>
      <dgm:t>
        <a:bodyPr/>
        <a:lstStyle/>
        <a:p>
          <a:pPr algn="ctr"/>
          <a:endParaRPr lang="en-GB"/>
        </a:p>
      </dgm:t>
    </dgm:pt>
    <dgm:pt modelId="{05C03AB7-A7C4-4082-8879-4140D2D1D62F}" type="sibTrans" cxnId="{630F257D-FC6F-426A-9BB7-75462B385BAD}">
      <dgm:prSet/>
      <dgm:spPr>
        <a:solidFill>
          <a:schemeClr val="accent1">
            <a:lumMod val="75000"/>
          </a:schemeClr>
        </a:solidFill>
      </dgm:spPr>
      <dgm:t>
        <a:bodyPr/>
        <a:lstStyle/>
        <a:p>
          <a:pPr algn="ctr"/>
          <a:endParaRPr lang="en-GB" dirty="0"/>
        </a:p>
      </dgm:t>
    </dgm:pt>
    <dgm:pt modelId="{D64B629A-188D-44E3-BBAF-2F8C30610DD1}">
      <dgm:prSet phldrT="[Text]"/>
      <dgm:spPr/>
      <dgm:t>
        <a:bodyPr/>
        <a:lstStyle/>
        <a:p>
          <a:pPr algn="ctr"/>
          <a:r>
            <a:rPr lang="en-GB" dirty="0"/>
            <a:t>Active Experimentation (planning/trying out what you have learned)</a:t>
          </a:r>
        </a:p>
      </dgm:t>
    </dgm:pt>
    <dgm:pt modelId="{DF29AC10-AC39-44B7-BA92-3024A2E98629}" type="parTrans" cxnId="{5B1559F2-4673-4621-ACA0-EFC0AB0F4BD3}">
      <dgm:prSet/>
      <dgm:spPr/>
      <dgm:t>
        <a:bodyPr/>
        <a:lstStyle/>
        <a:p>
          <a:pPr algn="ctr"/>
          <a:endParaRPr lang="en-GB"/>
        </a:p>
      </dgm:t>
    </dgm:pt>
    <dgm:pt modelId="{C59DF601-07D2-44F3-95E2-26C94EFCC7DF}" type="sibTrans" cxnId="{5B1559F2-4673-4621-ACA0-EFC0AB0F4BD3}">
      <dgm:prSet/>
      <dgm:spPr>
        <a:solidFill>
          <a:schemeClr val="accent1">
            <a:lumMod val="75000"/>
          </a:schemeClr>
        </a:solidFill>
      </dgm:spPr>
      <dgm:t>
        <a:bodyPr/>
        <a:lstStyle/>
        <a:p>
          <a:pPr algn="ctr"/>
          <a:endParaRPr lang="en-GB" dirty="0">
            <a:solidFill>
              <a:schemeClr val="accent1">
                <a:lumMod val="75000"/>
              </a:schemeClr>
            </a:solidFill>
          </a:endParaRPr>
        </a:p>
      </dgm:t>
    </dgm:pt>
    <dgm:pt modelId="{7B196B6A-219C-46F8-B4A8-AE408FC4F9F3}" type="pres">
      <dgm:prSet presAssocID="{E2337DA5-D9D6-466E-AA71-501E66407FAA}" presName="cycle" presStyleCnt="0">
        <dgm:presLayoutVars>
          <dgm:dir/>
          <dgm:resizeHandles val="exact"/>
        </dgm:presLayoutVars>
      </dgm:prSet>
      <dgm:spPr/>
    </dgm:pt>
    <dgm:pt modelId="{57CB4347-DF58-45AF-A5AD-12A04B24459F}" type="pres">
      <dgm:prSet presAssocID="{E3997F70-EFBD-4680-BDB3-DC625CF4BD0D}" presName="node" presStyleLbl="node1" presStyleIdx="0" presStyleCnt="4" custRadScaleRad="72572" custRadScaleInc="-6110">
        <dgm:presLayoutVars>
          <dgm:bulletEnabled val="1"/>
        </dgm:presLayoutVars>
      </dgm:prSet>
      <dgm:spPr/>
    </dgm:pt>
    <dgm:pt modelId="{FC82FEC2-A69D-4304-BDCD-6649DD565D3B}" type="pres">
      <dgm:prSet presAssocID="{DD433E09-F9E9-4EF9-89ED-C36B948D679F}" presName="sibTrans" presStyleLbl="sibTrans2D1" presStyleIdx="0" presStyleCnt="4" custScaleX="112409"/>
      <dgm:spPr/>
    </dgm:pt>
    <dgm:pt modelId="{5B4E2B29-C2DA-44DB-8A5E-F02623A8ABCB}" type="pres">
      <dgm:prSet presAssocID="{DD433E09-F9E9-4EF9-89ED-C36B948D679F}" presName="connectorText" presStyleLbl="sibTrans2D1" presStyleIdx="0" presStyleCnt="4"/>
      <dgm:spPr/>
    </dgm:pt>
    <dgm:pt modelId="{6851AE6D-4C7E-47AC-9EE9-51DC5309CB52}" type="pres">
      <dgm:prSet presAssocID="{1767CEC3-BF2C-44F1-95DE-220B5C1335C0}" presName="node" presStyleLbl="node1" presStyleIdx="1" presStyleCnt="4" custScaleX="97441" custScaleY="102378">
        <dgm:presLayoutVars>
          <dgm:bulletEnabled val="1"/>
        </dgm:presLayoutVars>
      </dgm:prSet>
      <dgm:spPr/>
    </dgm:pt>
    <dgm:pt modelId="{B21EA8B2-14EC-4A9D-9366-ECB216CED71C}" type="pres">
      <dgm:prSet presAssocID="{55D4B445-C4AD-413F-B8CA-7215B0D54CC7}" presName="sibTrans" presStyleLbl="sibTrans2D1" presStyleIdx="1" presStyleCnt="4"/>
      <dgm:spPr/>
    </dgm:pt>
    <dgm:pt modelId="{CDE63187-75AA-426B-AD3C-945E04EB8925}" type="pres">
      <dgm:prSet presAssocID="{55D4B445-C4AD-413F-B8CA-7215B0D54CC7}" presName="connectorText" presStyleLbl="sibTrans2D1" presStyleIdx="1" presStyleCnt="4"/>
      <dgm:spPr/>
    </dgm:pt>
    <dgm:pt modelId="{57EBD3EC-BD68-40CA-A899-B062AB817779}" type="pres">
      <dgm:prSet presAssocID="{998859EF-3CC1-4974-80BC-72735F74FCED}" presName="node" presStyleLbl="node1" presStyleIdx="2" presStyleCnt="4">
        <dgm:presLayoutVars>
          <dgm:bulletEnabled val="1"/>
        </dgm:presLayoutVars>
      </dgm:prSet>
      <dgm:spPr/>
    </dgm:pt>
    <dgm:pt modelId="{FAD9E2A9-1288-4ED2-AB56-1AE71C5B1E64}" type="pres">
      <dgm:prSet presAssocID="{05C03AB7-A7C4-4082-8879-4140D2D1D62F}" presName="sibTrans" presStyleLbl="sibTrans2D1" presStyleIdx="2" presStyleCnt="4"/>
      <dgm:spPr/>
    </dgm:pt>
    <dgm:pt modelId="{5202CC65-AE82-4FD2-8AF4-563E124FB443}" type="pres">
      <dgm:prSet presAssocID="{05C03AB7-A7C4-4082-8879-4140D2D1D62F}" presName="connectorText" presStyleLbl="sibTrans2D1" presStyleIdx="2" presStyleCnt="4"/>
      <dgm:spPr/>
    </dgm:pt>
    <dgm:pt modelId="{27E9D988-8120-41F2-A597-038033A53A41}" type="pres">
      <dgm:prSet presAssocID="{D64B629A-188D-44E3-BBAF-2F8C30610DD1}" presName="node" presStyleLbl="node1" presStyleIdx="3" presStyleCnt="4" custRadScaleRad="103118" custRadScaleInc="7893">
        <dgm:presLayoutVars>
          <dgm:bulletEnabled val="1"/>
        </dgm:presLayoutVars>
      </dgm:prSet>
      <dgm:spPr/>
    </dgm:pt>
    <dgm:pt modelId="{1ABD4B2A-F263-4D43-8705-4BF6AE9B11D3}" type="pres">
      <dgm:prSet presAssocID="{C59DF601-07D2-44F3-95E2-26C94EFCC7DF}" presName="sibTrans" presStyleLbl="sibTrans2D1" presStyleIdx="3" presStyleCnt="4" custScaleX="142280" custLinFactNeighborX="-9160" custLinFactNeighborY="0"/>
      <dgm:spPr/>
    </dgm:pt>
    <dgm:pt modelId="{50D03C42-73C4-4683-B24D-37335A9AB325}" type="pres">
      <dgm:prSet presAssocID="{C59DF601-07D2-44F3-95E2-26C94EFCC7DF}" presName="connectorText" presStyleLbl="sibTrans2D1" presStyleIdx="3" presStyleCnt="4"/>
      <dgm:spPr/>
    </dgm:pt>
  </dgm:ptLst>
  <dgm:cxnLst>
    <dgm:cxn modelId="{FAE11712-D63A-41D2-B7AD-B12E12890146}" type="presOf" srcId="{D64B629A-188D-44E3-BBAF-2F8C30610DD1}" destId="{27E9D988-8120-41F2-A597-038033A53A41}" srcOrd="0" destOrd="0" presId="urn:microsoft.com/office/officeart/2005/8/layout/cycle2"/>
    <dgm:cxn modelId="{0F051D12-B0F4-43ED-A6AA-B43213534187}" type="presOf" srcId="{DD433E09-F9E9-4EF9-89ED-C36B948D679F}" destId="{5B4E2B29-C2DA-44DB-8A5E-F02623A8ABCB}" srcOrd="1" destOrd="0" presId="urn:microsoft.com/office/officeart/2005/8/layout/cycle2"/>
    <dgm:cxn modelId="{E0088333-D0F2-4B20-B008-B80F96B148F3}" type="presOf" srcId="{E3997F70-EFBD-4680-BDB3-DC625CF4BD0D}" destId="{57CB4347-DF58-45AF-A5AD-12A04B24459F}" srcOrd="0" destOrd="0" presId="urn:microsoft.com/office/officeart/2005/8/layout/cycle2"/>
    <dgm:cxn modelId="{A4193147-FC08-4A8B-A6E2-601041501D2A}" srcId="{E2337DA5-D9D6-466E-AA71-501E66407FAA}" destId="{E3997F70-EFBD-4680-BDB3-DC625CF4BD0D}" srcOrd="0" destOrd="0" parTransId="{940FD7BC-2CB9-4815-9DA8-D47EE0593DD0}" sibTransId="{DD433E09-F9E9-4EF9-89ED-C36B948D679F}"/>
    <dgm:cxn modelId="{ECB52E4C-B73B-4FD3-BE84-D5F92ECFAA3D}" type="presOf" srcId="{C59DF601-07D2-44F3-95E2-26C94EFCC7DF}" destId="{1ABD4B2A-F263-4D43-8705-4BF6AE9B11D3}" srcOrd="0" destOrd="0" presId="urn:microsoft.com/office/officeart/2005/8/layout/cycle2"/>
    <dgm:cxn modelId="{85026A5D-FE92-4D3C-B1DA-397702A94673}" type="presOf" srcId="{05C03AB7-A7C4-4082-8879-4140D2D1D62F}" destId="{FAD9E2A9-1288-4ED2-AB56-1AE71C5B1E64}" srcOrd="0" destOrd="0" presId="urn:microsoft.com/office/officeart/2005/8/layout/cycle2"/>
    <dgm:cxn modelId="{0DE22E6E-FBE3-4037-A713-04EE4D203943}" type="presOf" srcId="{C59DF601-07D2-44F3-95E2-26C94EFCC7DF}" destId="{50D03C42-73C4-4683-B24D-37335A9AB325}" srcOrd="1" destOrd="0" presId="urn:microsoft.com/office/officeart/2005/8/layout/cycle2"/>
    <dgm:cxn modelId="{630F257D-FC6F-426A-9BB7-75462B385BAD}" srcId="{E2337DA5-D9D6-466E-AA71-501E66407FAA}" destId="{998859EF-3CC1-4974-80BC-72735F74FCED}" srcOrd="2" destOrd="0" parTransId="{102478BF-D68B-4B28-81D9-BEAA23CD83E9}" sibTransId="{05C03AB7-A7C4-4082-8879-4140D2D1D62F}"/>
    <dgm:cxn modelId="{FAF75A87-AD2D-4898-BC66-89ECBBEF3B45}" srcId="{E2337DA5-D9D6-466E-AA71-501E66407FAA}" destId="{1767CEC3-BF2C-44F1-95DE-220B5C1335C0}" srcOrd="1" destOrd="0" parTransId="{6A6782C9-E416-4230-BE47-76E619FE9E22}" sibTransId="{55D4B445-C4AD-413F-B8CA-7215B0D54CC7}"/>
    <dgm:cxn modelId="{631B8F8C-126D-4D73-9184-38217DB4E763}" type="presOf" srcId="{05C03AB7-A7C4-4082-8879-4140D2D1D62F}" destId="{5202CC65-AE82-4FD2-8AF4-563E124FB443}" srcOrd="1" destOrd="0" presId="urn:microsoft.com/office/officeart/2005/8/layout/cycle2"/>
    <dgm:cxn modelId="{C64D4A8D-DA8A-4AA1-9876-09BBA279B1A7}" type="presOf" srcId="{998859EF-3CC1-4974-80BC-72735F74FCED}" destId="{57EBD3EC-BD68-40CA-A899-B062AB817779}" srcOrd="0" destOrd="0" presId="urn:microsoft.com/office/officeart/2005/8/layout/cycle2"/>
    <dgm:cxn modelId="{D6F9E7AF-E52C-4323-A12F-2CA19A995DAE}" type="presOf" srcId="{55D4B445-C4AD-413F-B8CA-7215B0D54CC7}" destId="{CDE63187-75AA-426B-AD3C-945E04EB8925}" srcOrd="1" destOrd="0" presId="urn:microsoft.com/office/officeart/2005/8/layout/cycle2"/>
    <dgm:cxn modelId="{12E81FBE-CEF1-48D7-9ADA-0B4F2DFF9A9D}" type="presOf" srcId="{1767CEC3-BF2C-44F1-95DE-220B5C1335C0}" destId="{6851AE6D-4C7E-47AC-9EE9-51DC5309CB52}" srcOrd="0" destOrd="0" presId="urn:microsoft.com/office/officeart/2005/8/layout/cycle2"/>
    <dgm:cxn modelId="{832804D4-E74B-4C51-8078-B17A4ADD3985}" type="presOf" srcId="{E2337DA5-D9D6-466E-AA71-501E66407FAA}" destId="{7B196B6A-219C-46F8-B4A8-AE408FC4F9F3}" srcOrd="0" destOrd="0" presId="urn:microsoft.com/office/officeart/2005/8/layout/cycle2"/>
    <dgm:cxn modelId="{763DC8E0-EA02-43E0-A18A-56DF0EBBAFD7}" type="presOf" srcId="{55D4B445-C4AD-413F-B8CA-7215B0D54CC7}" destId="{B21EA8B2-14EC-4A9D-9366-ECB216CED71C}" srcOrd="0" destOrd="0" presId="urn:microsoft.com/office/officeart/2005/8/layout/cycle2"/>
    <dgm:cxn modelId="{25EF19E6-BC1B-4E67-8444-64131A21E5FE}" type="presOf" srcId="{DD433E09-F9E9-4EF9-89ED-C36B948D679F}" destId="{FC82FEC2-A69D-4304-BDCD-6649DD565D3B}" srcOrd="0" destOrd="0" presId="urn:microsoft.com/office/officeart/2005/8/layout/cycle2"/>
    <dgm:cxn modelId="{5B1559F2-4673-4621-ACA0-EFC0AB0F4BD3}" srcId="{E2337DA5-D9D6-466E-AA71-501E66407FAA}" destId="{D64B629A-188D-44E3-BBAF-2F8C30610DD1}" srcOrd="3" destOrd="0" parTransId="{DF29AC10-AC39-44B7-BA92-3024A2E98629}" sibTransId="{C59DF601-07D2-44F3-95E2-26C94EFCC7DF}"/>
    <dgm:cxn modelId="{A1B2F297-592F-433C-80E8-CF86175A397B}" type="presParOf" srcId="{7B196B6A-219C-46F8-B4A8-AE408FC4F9F3}" destId="{57CB4347-DF58-45AF-A5AD-12A04B24459F}" srcOrd="0" destOrd="0" presId="urn:microsoft.com/office/officeart/2005/8/layout/cycle2"/>
    <dgm:cxn modelId="{50FDD451-FF1C-4536-8F99-51C618A45DEC}" type="presParOf" srcId="{7B196B6A-219C-46F8-B4A8-AE408FC4F9F3}" destId="{FC82FEC2-A69D-4304-BDCD-6649DD565D3B}" srcOrd="1" destOrd="0" presId="urn:microsoft.com/office/officeart/2005/8/layout/cycle2"/>
    <dgm:cxn modelId="{D858819D-E480-4867-B978-76B856E0EF7B}" type="presParOf" srcId="{FC82FEC2-A69D-4304-BDCD-6649DD565D3B}" destId="{5B4E2B29-C2DA-44DB-8A5E-F02623A8ABCB}" srcOrd="0" destOrd="0" presId="urn:microsoft.com/office/officeart/2005/8/layout/cycle2"/>
    <dgm:cxn modelId="{BB0EF643-481F-4443-B800-10A015D96E23}" type="presParOf" srcId="{7B196B6A-219C-46F8-B4A8-AE408FC4F9F3}" destId="{6851AE6D-4C7E-47AC-9EE9-51DC5309CB52}" srcOrd="2" destOrd="0" presId="urn:microsoft.com/office/officeart/2005/8/layout/cycle2"/>
    <dgm:cxn modelId="{EEBD6251-AC8F-46DF-8381-32ED2905748A}" type="presParOf" srcId="{7B196B6A-219C-46F8-B4A8-AE408FC4F9F3}" destId="{B21EA8B2-14EC-4A9D-9366-ECB216CED71C}" srcOrd="3" destOrd="0" presId="urn:microsoft.com/office/officeart/2005/8/layout/cycle2"/>
    <dgm:cxn modelId="{70395A5E-7D1B-4FEA-9B4E-E40B1A461762}" type="presParOf" srcId="{B21EA8B2-14EC-4A9D-9366-ECB216CED71C}" destId="{CDE63187-75AA-426B-AD3C-945E04EB8925}" srcOrd="0" destOrd="0" presId="urn:microsoft.com/office/officeart/2005/8/layout/cycle2"/>
    <dgm:cxn modelId="{BDA2C143-D372-49F6-957C-D3939619B9E9}" type="presParOf" srcId="{7B196B6A-219C-46F8-B4A8-AE408FC4F9F3}" destId="{57EBD3EC-BD68-40CA-A899-B062AB817779}" srcOrd="4" destOrd="0" presId="urn:microsoft.com/office/officeart/2005/8/layout/cycle2"/>
    <dgm:cxn modelId="{FA04A0CE-9CD9-48F3-AF3D-EACDC3B883BB}" type="presParOf" srcId="{7B196B6A-219C-46F8-B4A8-AE408FC4F9F3}" destId="{FAD9E2A9-1288-4ED2-AB56-1AE71C5B1E64}" srcOrd="5" destOrd="0" presId="urn:microsoft.com/office/officeart/2005/8/layout/cycle2"/>
    <dgm:cxn modelId="{F9465D44-29E1-4B94-AB88-2D16753EBFA3}" type="presParOf" srcId="{FAD9E2A9-1288-4ED2-AB56-1AE71C5B1E64}" destId="{5202CC65-AE82-4FD2-8AF4-563E124FB443}" srcOrd="0" destOrd="0" presId="urn:microsoft.com/office/officeart/2005/8/layout/cycle2"/>
    <dgm:cxn modelId="{252306C0-C485-4043-8D56-9C316F0CE826}" type="presParOf" srcId="{7B196B6A-219C-46F8-B4A8-AE408FC4F9F3}" destId="{27E9D988-8120-41F2-A597-038033A53A41}" srcOrd="6" destOrd="0" presId="urn:microsoft.com/office/officeart/2005/8/layout/cycle2"/>
    <dgm:cxn modelId="{2A5F0742-CCB8-4F6D-A0F3-31C45C0CCDCA}" type="presParOf" srcId="{7B196B6A-219C-46F8-B4A8-AE408FC4F9F3}" destId="{1ABD4B2A-F263-4D43-8705-4BF6AE9B11D3}" srcOrd="7" destOrd="0" presId="urn:microsoft.com/office/officeart/2005/8/layout/cycle2"/>
    <dgm:cxn modelId="{4116C924-91F9-40A0-BDEE-6DEE61CCC5E9}" type="presParOf" srcId="{1ABD4B2A-F263-4D43-8705-4BF6AE9B11D3}" destId="{50D03C42-73C4-4683-B24D-37335A9AB32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CB4347-DF58-45AF-A5AD-12A04B24459F}">
      <dsp:nvSpPr>
        <dsp:cNvPr id="0" name=""/>
        <dsp:cNvSpPr/>
      </dsp:nvSpPr>
      <dsp:spPr>
        <a:xfrm>
          <a:off x="2147253" y="455275"/>
          <a:ext cx="1814277" cy="172605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100" kern="1200" dirty="0"/>
            <a:t>Concrete Experience (doing/having</a:t>
          </a:r>
        </a:p>
        <a:p>
          <a:pPr lvl="0" algn="ctr" defTabSz="355600">
            <a:lnSpc>
              <a:spcPct val="90000"/>
            </a:lnSpc>
            <a:spcBef>
              <a:spcPct val="0"/>
            </a:spcBef>
            <a:spcAft>
              <a:spcPct val="35000"/>
            </a:spcAft>
            <a:buNone/>
          </a:pPr>
          <a:r>
            <a:rPr lang="en-GB" sz="1100" kern="1200" dirty="0"/>
            <a:t> an experience</a:t>
          </a:r>
          <a:r>
            <a:rPr lang="en-GB" sz="1000" kern="1200" dirty="0"/>
            <a:t>)</a:t>
          </a:r>
        </a:p>
      </dsp:txBody>
      <dsp:txXfrm>
        <a:off x="2412948" y="708050"/>
        <a:ext cx="1282887" cy="1220505"/>
      </dsp:txXfrm>
    </dsp:sp>
    <dsp:sp modelId="{FC82FEC2-A69D-4304-BDCD-6649DD565D3B}">
      <dsp:nvSpPr>
        <dsp:cNvPr id="0" name=""/>
        <dsp:cNvSpPr/>
      </dsp:nvSpPr>
      <dsp:spPr>
        <a:xfrm rot="2137188">
          <a:off x="3844818" y="1698393"/>
          <a:ext cx="502935" cy="5667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GB" sz="2500" kern="1200" dirty="0"/>
        </a:p>
      </dsp:txBody>
      <dsp:txXfrm>
        <a:off x="3858933" y="1767799"/>
        <a:ext cx="352055" cy="340029"/>
      </dsp:txXfrm>
    </dsp:sp>
    <dsp:sp modelId="{6851AE6D-4C7E-47AC-9EE9-51DC5309CB52}">
      <dsp:nvSpPr>
        <dsp:cNvPr id="0" name=""/>
        <dsp:cNvSpPr/>
      </dsp:nvSpPr>
      <dsp:spPr>
        <a:xfrm>
          <a:off x="4056436" y="1813640"/>
          <a:ext cx="1798074" cy="173339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t>Reflective Observation (reflecting on the experience)</a:t>
          </a:r>
        </a:p>
      </dsp:txBody>
      <dsp:txXfrm>
        <a:off x="4319758" y="2067490"/>
        <a:ext cx="1271430" cy="1225693"/>
      </dsp:txXfrm>
    </dsp:sp>
    <dsp:sp modelId="{B21EA8B2-14EC-4A9D-9366-ECB216CED71C}">
      <dsp:nvSpPr>
        <dsp:cNvPr id="0" name=""/>
        <dsp:cNvSpPr/>
      </dsp:nvSpPr>
      <dsp:spPr>
        <a:xfrm rot="8190346">
          <a:off x="3870066" y="3245547"/>
          <a:ext cx="382044" cy="5667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GB" sz="2500" kern="1200" dirty="0"/>
        </a:p>
      </dsp:txBody>
      <dsp:txXfrm rot="10800000">
        <a:off x="3968945" y="3319447"/>
        <a:ext cx="267431" cy="340029"/>
      </dsp:txXfrm>
    </dsp:sp>
    <dsp:sp modelId="{57EBD3EC-BD68-40CA-A899-B062AB817779}">
      <dsp:nvSpPr>
        <dsp:cNvPr id="0" name=""/>
        <dsp:cNvSpPr/>
      </dsp:nvSpPr>
      <dsp:spPr>
        <a:xfrm>
          <a:off x="2259326" y="3506572"/>
          <a:ext cx="1775657" cy="177889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GB" sz="1200" kern="1200" dirty="0"/>
        </a:p>
        <a:p>
          <a:pPr lvl="0" algn="ctr" defTabSz="222250">
            <a:lnSpc>
              <a:spcPct val="90000"/>
            </a:lnSpc>
            <a:spcBef>
              <a:spcPct val="0"/>
            </a:spcBef>
            <a:spcAft>
              <a:spcPct val="35000"/>
            </a:spcAft>
            <a:buNone/>
          </a:pPr>
          <a:r>
            <a:rPr lang="en-GB" sz="1200" kern="1200" dirty="0"/>
            <a:t>Abstract Conceptualisation (concluding/ learning from experience)</a:t>
          </a:r>
        </a:p>
      </dsp:txBody>
      <dsp:txXfrm>
        <a:off x="2519365" y="3767086"/>
        <a:ext cx="1255579" cy="1257870"/>
      </dsp:txXfrm>
    </dsp:sp>
    <dsp:sp modelId="{FAD9E2A9-1288-4ED2-AB56-1AE71C5B1E64}">
      <dsp:nvSpPr>
        <dsp:cNvPr id="0" name=""/>
        <dsp:cNvSpPr/>
      </dsp:nvSpPr>
      <dsp:spPr>
        <a:xfrm rot="13162747">
          <a:off x="2035178" y="3344492"/>
          <a:ext cx="352191" cy="5667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GB" sz="2500" kern="1200" dirty="0"/>
        </a:p>
      </dsp:txBody>
      <dsp:txXfrm rot="10800000">
        <a:off x="2128841" y="3491352"/>
        <a:ext cx="246534" cy="340029"/>
      </dsp:txXfrm>
    </dsp:sp>
    <dsp:sp modelId="{27E9D988-8120-41F2-A597-038033A53A41}">
      <dsp:nvSpPr>
        <dsp:cNvPr id="0" name=""/>
        <dsp:cNvSpPr/>
      </dsp:nvSpPr>
      <dsp:spPr>
        <a:xfrm>
          <a:off x="325375" y="1934776"/>
          <a:ext cx="1835922" cy="179718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Active Experimentation (planning/trying out what you have learned)</a:t>
          </a:r>
        </a:p>
      </dsp:txBody>
      <dsp:txXfrm>
        <a:off x="594240" y="2197968"/>
        <a:ext cx="1298192" cy="1270800"/>
      </dsp:txXfrm>
    </dsp:sp>
    <dsp:sp modelId="{1ABD4B2A-F263-4D43-8705-4BF6AE9B11D3}">
      <dsp:nvSpPr>
        <dsp:cNvPr id="0" name=""/>
        <dsp:cNvSpPr/>
      </dsp:nvSpPr>
      <dsp:spPr>
        <a:xfrm rot="19205119">
          <a:off x="1940860" y="1790948"/>
          <a:ext cx="419664" cy="5667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GB" sz="2500" kern="1200" dirty="0"/>
        </a:p>
      </dsp:txBody>
      <dsp:txXfrm>
        <a:off x="1955527" y="1944682"/>
        <a:ext cx="293765" cy="3400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CB4347-DF58-45AF-A5AD-12A04B24459F}">
      <dsp:nvSpPr>
        <dsp:cNvPr id="0" name=""/>
        <dsp:cNvSpPr/>
      </dsp:nvSpPr>
      <dsp:spPr>
        <a:xfrm>
          <a:off x="2249144" y="490788"/>
          <a:ext cx="1680891" cy="168089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000" kern="1200" dirty="0"/>
            <a:t>Concrete Experience (doing/having</a:t>
          </a:r>
        </a:p>
        <a:p>
          <a:pPr lvl="0" algn="ctr" defTabSz="355600">
            <a:lnSpc>
              <a:spcPct val="90000"/>
            </a:lnSpc>
            <a:spcBef>
              <a:spcPct val="0"/>
            </a:spcBef>
            <a:spcAft>
              <a:spcPct val="35000"/>
            </a:spcAft>
            <a:buNone/>
          </a:pPr>
          <a:r>
            <a:rPr lang="en-GB" sz="1000" kern="1200" dirty="0"/>
            <a:t> an experience)</a:t>
          </a:r>
        </a:p>
      </dsp:txBody>
      <dsp:txXfrm>
        <a:off x="2495305" y="736949"/>
        <a:ext cx="1188569" cy="1188569"/>
      </dsp:txXfrm>
    </dsp:sp>
    <dsp:sp modelId="{FC82FEC2-A69D-4304-BDCD-6649DD565D3B}">
      <dsp:nvSpPr>
        <dsp:cNvPr id="0" name=""/>
        <dsp:cNvSpPr/>
      </dsp:nvSpPr>
      <dsp:spPr>
        <a:xfrm rot="2100671">
          <a:off x="3835712" y="1691562"/>
          <a:ext cx="346384" cy="567300"/>
        </a:xfrm>
        <a:prstGeom prst="rightArrow">
          <a:avLst>
            <a:gd name="adj1" fmla="val 60000"/>
            <a:gd name="adj2" fmla="val 50000"/>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dirty="0"/>
        </a:p>
      </dsp:txBody>
      <dsp:txXfrm>
        <a:off x="3845114" y="1775212"/>
        <a:ext cx="242469" cy="340380"/>
      </dsp:txXfrm>
    </dsp:sp>
    <dsp:sp modelId="{6851AE6D-4C7E-47AC-9EE9-51DC5309CB52}">
      <dsp:nvSpPr>
        <dsp:cNvPr id="0" name=""/>
        <dsp:cNvSpPr/>
      </dsp:nvSpPr>
      <dsp:spPr>
        <a:xfrm>
          <a:off x="4116589" y="1763879"/>
          <a:ext cx="1637877" cy="172086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GB" sz="900" kern="1200" dirty="0"/>
            <a:t>Reflective Observation (reviewing/reflecting on the experience</a:t>
          </a:r>
          <a:r>
            <a:rPr lang="en-GB" sz="1050" kern="1200" dirty="0"/>
            <a:t>)</a:t>
          </a:r>
        </a:p>
      </dsp:txBody>
      <dsp:txXfrm>
        <a:off x="4356451" y="2015894"/>
        <a:ext cx="1158153" cy="1216833"/>
      </dsp:txXfrm>
    </dsp:sp>
    <dsp:sp modelId="{B21EA8B2-14EC-4A9D-9366-ECB216CED71C}">
      <dsp:nvSpPr>
        <dsp:cNvPr id="0" name=""/>
        <dsp:cNvSpPr/>
      </dsp:nvSpPr>
      <dsp:spPr>
        <a:xfrm rot="8100000">
          <a:off x="3829603" y="3223094"/>
          <a:ext cx="446984" cy="567300"/>
        </a:xfrm>
        <a:prstGeom prst="rightArrow">
          <a:avLst>
            <a:gd name="adj1" fmla="val 60000"/>
            <a:gd name="adj2" fmla="val 50000"/>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dirty="0">
            <a:solidFill>
              <a:schemeClr val="accent2"/>
            </a:solidFill>
          </a:endParaRPr>
        </a:p>
      </dsp:txBody>
      <dsp:txXfrm rot="10800000">
        <a:off x="3944060" y="3289144"/>
        <a:ext cx="312889" cy="340380"/>
      </dsp:txXfrm>
    </dsp:sp>
    <dsp:sp modelId="{57EBD3EC-BD68-40CA-A899-B062AB817779}">
      <dsp:nvSpPr>
        <dsp:cNvPr id="0" name=""/>
        <dsp:cNvSpPr/>
      </dsp:nvSpPr>
      <dsp:spPr>
        <a:xfrm>
          <a:off x="2311244" y="3567704"/>
          <a:ext cx="1680891" cy="168089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GB" sz="500" kern="1200" dirty="0"/>
        </a:p>
        <a:p>
          <a:pPr lvl="0" algn="ctr" defTabSz="222250">
            <a:lnSpc>
              <a:spcPct val="90000"/>
            </a:lnSpc>
            <a:spcBef>
              <a:spcPct val="0"/>
            </a:spcBef>
            <a:spcAft>
              <a:spcPct val="35000"/>
            </a:spcAft>
            <a:buNone/>
          </a:pPr>
          <a:r>
            <a:rPr lang="en-GB" sz="1000" kern="1200" dirty="0"/>
            <a:t>Abstract Conceptualisation (concluding/ learning from experience)</a:t>
          </a:r>
        </a:p>
      </dsp:txBody>
      <dsp:txXfrm>
        <a:off x="2557405" y="3813865"/>
        <a:ext cx="1188569" cy="1188569"/>
      </dsp:txXfrm>
    </dsp:sp>
    <dsp:sp modelId="{FAD9E2A9-1288-4ED2-AB56-1AE71C5B1E64}">
      <dsp:nvSpPr>
        <dsp:cNvPr id="0" name=""/>
        <dsp:cNvSpPr/>
      </dsp:nvSpPr>
      <dsp:spPr>
        <a:xfrm rot="13556961">
          <a:off x="1989438" y="3185946"/>
          <a:ext cx="508593" cy="567300"/>
        </a:xfrm>
        <a:prstGeom prst="rightArrow">
          <a:avLst>
            <a:gd name="adj1" fmla="val 60000"/>
            <a:gd name="adj2" fmla="val 50000"/>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dirty="0"/>
        </a:p>
      </dsp:txBody>
      <dsp:txXfrm rot="10800000">
        <a:off x="2118770" y="3354237"/>
        <a:ext cx="356015" cy="340380"/>
      </dsp:txXfrm>
    </dsp:sp>
    <dsp:sp modelId="{27E9D988-8120-41F2-A597-038033A53A41}">
      <dsp:nvSpPr>
        <dsp:cNvPr id="0" name=""/>
        <dsp:cNvSpPr/>
      </dsp:nvSpPr>
      <dsp:spPr>
        <a:xfrm>
          <a:off x="475318" y="1669907"/>
          <a:ext cx="1680891" cy="168089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Active Experimentation (planning/trying out what you have learned)</a:t>
          </a:r>
        </a:p>
      </dsp:txBody>
      <dsp:txXfrm>
        <a:off x="721479" y="1916068"/>
        <a:ext cx="1188569" cy="1188569"/>
      </dsp:txXfrm>
    </dsp:sp>
    <dsp:sp modelId="{1ABD4B2A-F263-4D43-8705-4BF6AE9B11D3}">
      <dsp:nvSpPr>
        <dsp:cNvPr id="0" name=""/>
        <dsp:cNvSpPr/>
      </dsp:nvSpPr>
      <dsp:spPr>
        <a:xfrm rot="19583204">
          <a:off x="2005943" y="1640872"/>
          <a:ext cx="338644" cy="567300"/>
        </a:xfrm>
        <a:prstGeom prst="rightArrow">
          <a:avLst>
            <a:gd name="adj1" fmla="val 60000"/>
            <a:gd name="adj2" fmla="val 50000"/>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dirty="0">
            <a:solidFill>
              <a:schemeClr val="accent1">
                <a:lumMod val="75000"/>
              </a:schemeClr>
            </a:solidFill>
          </a:endParaRPr>
        </a:p>
      </dsp:txBody>
      <dsp:txXfrm>
        <a:off x="2014437" y="1782452"/>
        <a:ext cx="237051" cy="34038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47F7DD-2747-A043-9DF7-5126D50EA081}" type="datetimeFigureOut">
              <a:rPr lang="en-US" smtClean="0"/>
              <a:t>7/10/19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11BA8C-CE71-9641-9E54-86D5CDF63180}" type="slidenum">
              <a:rPr lang="en-US" smtClean="0"/>
              <a:t>‹#›</a:t>
            </a:fld>
            <a:endParaRPr lang="en-US"/>
          </a:p>
        </p:txBody>
      </p:sp>
    </p:spTree>
    <p:extLst>
      <p:ext uri="{BB962C8B-B14F-4D97-AF65-F5344CB8AC3E}">
        <p14:creationId xmlns:p14="http://schemas.microsoft.com/office/powerpoint/2010/main" val="2883244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23C9B8A2-B33C-6547-8640-4A1F76B32686}" type="datetimeFigureOut">
              <a:rPr lang="en-US" smtClean="0"/>
              <a:t>7/10/19</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32AA1908-FB7E-3545-972D-A5F0451E4A8C}" type="slidenum">
              <a:rPr lang="en-US" smtClean="0"/>
              <a:t>‹#›</a:t>
            </a:fld>
            <a:endParaRPr lang="en-US"/>
          </a:p>
        </p:txBody>
      </p:sp>
    </p:spTree>
    <p:extLst>
      <p:ext uri="{BB962C8B-B14F-4D97-AF65-F5344CB8AC3E}">
        <p14:creationId xmlns:p14="http://schemas.microsoft.com/office/powerpoint/2010/main" val="3280669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C9B8A2-B33C-6547-8640-4A1F76B32686}" type="datetimeFigureOut">
              <a:rPr lang="en-US" smtClean="0"/>
              <a:t>7/10/19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AA1908-FB7E-3545-972D-A5F0451E4A8C}" type="slidenum">
              <a:rPr lang="en-US" smtClean="0"/>
              <a:t>‹#›</a:t>
            </a:fld>
            <a:endParaRPr lang="en-US"/>
          </a:p>
        </p:txBody>
      </p:sp>
    </p:spTree>
    <p:extLst>
      <p:ext uri="{BB962C8B-B14F-4D97-AF65-F5344CB8AC3E}">
        <p14:creationId xmlns:p14="http://schemas.microsoft.com/office/powerpoint/2010/main" val="1735090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23C9B8A2-B33C-6547-8640-4A1F76B32686}" type="datetimeFigureOut">
              <a:rPr lang="en-US" smtClean="0"/>
              <a:t>7/10/19</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32AA1908-FB7E-3545-972D-A5F0451E4A8C}" type="slidenum">
              <a:rPr lang="en-US" smtClean="0"/>
              <a:t>‹#›</a:t>
            </a:fld>
            <a:endParaRPr lang="en-US"/>
          </a:p>
        </p:txBody>
      </p:sp>
    </p:spTree>
    <p:extLst>
      <p:ext uri="{BB962C8B-B14F-4D97-AF65-F5344CB8AC3E}">
        <p14:creationId xmlns:p14="http://schemas.microsoft.com/office/powerpoint/2010/main" val="3262725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C9B8A2-B33C-6547-8640-4A1F76B32686}" type="datetimeFigureOut">
              <a:rPr lang="en-US" smtClean="0"/>
              <a:t>7/10/19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AA1908-FB7E-3545-972D-A5F0451E4A8C}" type="slidenum">
              <a:rPr lang="en-US" smtClean="0"/>
              <a:t>‹#›</a:t>
            </a:fld>
            <a:endParaRPr lang="en-US"/>
          </a:p>
        </p:txBody>
      </p:sp>
    </p:spTree>
    <p:extLst>
      <p:ext uri="{BB962C8B-B14F-4D97-AF65-F5344CB8AC3E}">
        <p14:creationId xmlns:p14="http://schemas.microsoft.com/office/powerpoint/2010/main" val="2249568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23C9B8A2-B33C-6547-8640-4A1F76B32686}" type="datetimeFigureOut">
              <a:rPr lang="en-US" smtClean="0"/>
              <a:t>7/10/19</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32AA1908-FB7E-3545-972D-A5F0451E4A8C}" type="slidenum">
              <a:rPr lang="en-US" smtClean="0"/>
              <a:t>‹#›</a:t>
            </a:fld>
            <a:endParaRPr lang="en-US"/>
          </a:p>
        </p:txBody>
      </p:sp>
    </p:spTree>
    <p:extLst>
      <p:ext uri="{BB962C8B-B14F-4D97-AF65-F5344CB8AC3E}">
        <p14:creationId xmlns:p14="http://schemas.microsoft.com/office/powerpoint/2010/main" val="2575142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23C9B8A2-B33C-6547-8640-4A1F76B32686}" type="datetimeFigureOut">
              <a:rPr lang="en-US" smtClean="0"/>
              <a:t>7/10/19</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32AA1908-FB7E-3545-972D-A5F0451E4A8C}" type="slidenum">
              <a:rPr lang="en-US" smtClean="0"/>
              <a:t>‹#›</a:t>
            </a:fld>
            <a:endParaRPr lang="en-US"/>
          </a:p>
        </p:txBody>
      </p:sp>
    </p:spTree>
    <p:extLst>
      <p:ext uri="{BB962C8B-B14F-4D97-AF65-F5344CB8AC3E}">
        <p14:creationId xmlns:p14="http://schemas.microsoft.com/office/powerpoint/2010/main" val="2697933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23C9B8A2-B33C-6547-8640-4A1F76B32686}" type="datetimeFigureOut">
              <a:rPr lang="en-US" smtClean="0"/>
              <a:t>7/10/19</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32AA1908-FB7E-3545-972D-A5F0451E4A8C}" type="slidenum">
              <a:rPr lang="en-US" smtClean="0"/>
              <a:t>‹#›</a:t>
            </a:fld>
            <a:endParaRPr lang="en-US"/>
          </a:p>
        </p:txBody>
      </p:sp>
    </p:spTree>
    <p:extLst>
      <p:ext uri="{BB962C8B-B14F-4D97-AF65-F5344CB8AC3E}">
        <p14:creationId xmlns:p14="http://schemas.microsoft.com/office/powerpoint/2010/main" val="161760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C9B8A2-B33C-6547-8640-4A1F76B32686}" type="datetimeFigureOut">
              <a:rPr lang="en-US" smtClean="0"/>
              <a:t>7/10/19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AA1908-FB7E-3545-972D-A5F0451E4A8C}" type="slidenum">
              <a:rPr lang="en-US" smtClean="0"/>
              <a:t>‹#›</a:t>
            </a:fld>
            <a:endParaRPr lang="en-US"/>
          </a:p>
        </p:txBody>
      </p:sp>
    </p:spTree>
    <p:extLst>
      <p:ext uri="{BB962C8B-B14F-4D97-AF65-F5344CB8AC3E}">
        <p14:creationId xmlns:p14="http://schemas.microsoft.com/office/powerpoint/2010/main" val="3708471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23C9B8A2-B33C-6547-8640-4A1F76B32686}" type="datetimeFigureOut">
              <a:rPr lang="en-US" smtClean="0"/>
              <a:t>7/10/19</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32AA1908-FB7E-3545-972D-A5F0451E4A8C}" type="slidenum">
              <a:rPr lang="en-US" smtClean="0"/>
              <a:t>‹#›</a:t>
            </a:fld>
            <a:endParaRPr lang="en-US"/>
          </a:p>
        </p:txBody>
      </p:sp>
    </p:spTree>
    <p:extLst>
      <p:ext uri="{BB962C8B-B14F-4D97-AF65-F5344CB8AC3E}">
        <p14:creationId xmlns:p14="http://schemas.microsoft.com/office/powerpoint/2010/main" val="343118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C9B8A2-B33C-6547-8640-4A1F76B32686}" type="datetimeFigureOut">
              <a:rPr lang="en-US" smtClean="0"/>
              <a:t>7/10/19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AA1908-FB7E-3545-972D-A5F0451E4A8C}" type="slidenum">
              <a:rPr lang="en-US" smtClean="0"/>
              <a:t>‹#›</a:t>
            </a:fld>
            <a:endParaRPr lang="en-US"/>
          </a:p>
        </p:txBody>
      </p:sp>
    </p:spTree>
    <p:extLst>
      <p:ext uri="{BB962C8B-B14F-4D97-AF65-F5344CB8AC3E}">
        <p14:creationId xmlns:p14="http://schemas.microsoft.com/office/powerpoint/2010/main" val="3916020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23C9B8A2-B33C-6547-8640-4A1F76B32686}" type="datetimeFigureOut">
              <a:rPr lang="en-US" smtClean="0"/>
              <a:t>7/10/19</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32AA1908-FB7E-3545-972D-A5F0451E4A8C}" type="slidenum">
              <a:rPr lang="en-US" smtClean="0"/>
              <a:t>‹#›</a:t>
            </a:fld>
            <a:endParaRPr lang="en-US"/>
          </a:p>
        </p:txBody>
      </p:sp>
    </p:spTree>
    <p:extLst>
      <p:ext uri="{BB962C8B-B14F-4D97-AF65-F5344CB8AC3E}">
        <p14:creationId xmlns:p14="http://schemas.microsoft.com/office/powerpoint/2010/main" val="3613860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23C9B8A2-B33C-6547-8640-4A1F76B32686}" type="datetimeFigureOut">
              <a:rPr lang="en-US" smtClean="0"/>
              <a:t>7/10/19</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32AA1908-FB7E-3545-972D-A5F0451E4A8C}" type="slidenum">
              <a:rPr lang="en-US" smtClean="0"/>
              <a:t>‹#›</a:t>
            </a:fld>
            <a:endParaRPr lang="en-US"/>
          </a:p>
        </p:txBody>
      </p:sp>
    </p:spTree>
    <p:extLst>
      <p:ext uri="{BB962C8B-B14F-4D97-AF65-F5344CB8AC3E}">
        <p14:creationId xmlns:p14="http://schemas.microsoft.com/office/powerpoint/2010/main" val="1338188576"/>
      </p:ext>
    </p:extLst>
  </p:cSld>
  <p:clrMap bg1="lt1" tx1="dk1" bg2="lt2" tx2="dk2" accent1="accent1" accent2="accent2" accent3="accent3" accent4="accent4" accent5="accent5" accent6="accent6" hlink="hlink" folHlink="folHlink"/>
  <p:sldLayoutIdLst>
    <p:sldLayoutId id="2147484195" r:id="rId1"/>
    <p:sldLayoutId id="2147484196" r:id="rId2"/>
    <p:sldLayoutId id="2147484197" r:id="rId3"/>
    <p:sldLayoutId id="2147484198" r:id="rId4"/>
    <p:sldLayoutId id="2147484199" r:id="rId5"/>
    <p:sldLayoutId id="2147484200" r:id="rId6"/>
    <p:sldLayoutId id="2147484201" r:id="rId7"/>
    <p:sldLayoutId id="2147484202" r:id="rId8"/>
    <p:sldLayoutId id="2147484203" r:id="rId9"/>
    <p:sldLayoutId id="2147484204" r:id="rId10"/>
    <p:sldLayoutId id="2147484205"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C989B-553A-1D45-904E-9FF7B2FA5C8E}"/>
              </a:ext>
            </a:extLst>
          </p:cNvPr>
          <p:cNvSpPr>
            <a:spLocks noGrp="1"/>
          </p:cNvSpPr>
          <p:nvPr>
            <p:ph type="ctrTitle"/>
          </p:nvPr>
        </p:nvSpPr>
        <p:spPr/>
        <p:txBody>
          <a:bodyPr/>
          <a:lstStyle/>
          <a:p>
            <a:r>
              <a:rPr lang="en-US" dirty="0"/>
              <a:t>DOING IT FOR REAL</a:t>
            </a:r>
          </a:p>
        </p:txBody>
      </p:sp>
      <p:sp>
        <p:nvSpPr>
          <p:cNvPr id="3" name="Subtitle 2">
            <a:extLst>
              <a:ext uri="{FF2B5EF4-FFF2-40B4-BE49-F238E27FC236}">
                <a16:creationId xmlns:a16="http://schemas.microsoft.com/office/drawing/2014/main" id="{66049BB8-6E94-694E-98EE-61DA45D4B046}"/>
              </a:ext>
            </a:extLst>
          </p:cNvPr>
          <p:cNvSpPr>
            <a:spLocks noGrp="1"/>
          </p:cNvSpPr>
          <p:nvPr>
            <p:ph type="subTitle" idx="1"/>
          </p:nvPr>
        </p:nvSpPr>
        <p:spPr/>
        <p:txBody>
          <a:bodyPr>
            <a:normAutofit/>
          </a:bodyPr>
          <a:lstStyle/>
          <a:p>
            <a:r>
              <a:rPr lang="en-US" dirty="0"/>
              <a:t>A study of experiential and situated learning approaches in teaching journalism practice through engagement with the public domain.</a:t>
            </a:r>
          </a:p>
        </p:txBody>
      </p:sp>
      <p:pic>
        <p:nvPicPr>
          <p:cNvPr id="4" name="Picture 3">
            <a:extLst>
              <a:ext uri="{FF2B5EF4-FFF2-40B4-BE49-F238E27FC236}">
                <a16:creationId xmlns:a16="http://schemas.microsoft.com/office/drawing/2014/main" id="{5CC8E52B-8B75-124F-A2FD-3EE5281F138E}"/>
              </a:ext>
            </a:extLst>
          </p:cNvPr>
          <p:cNvPicPr>
            <a:picLocks noChangeAspect="1"/>
          </p:cNvPicPr>
          <p:nvPr/>
        </p:nvPicPr>
        <p:blipFill>
          <a:blip r:embed="rId2"/>
          <a:stretch>
            <a:fillRect/>
          </a:stretch>
        </p:blipFill>
        <p:spPr>
          <a:xfrm>
            <a:off x="9953680" y="5371233"/>
            <a:ext cx="2238320" cy="1486767"/>
          </a:xfrm>
          <a:prstGeom prst="rect">
            <a:avLst/>
          </a:prstGeom>
        </p:spPr>
      </p:pic>
    </p:spTree>
    <p:extLst>
      <p:ext uri="{BB962C8B-B14F-4D97-AF65-F5344CB8AC3E}">
        <p14:creationId xmlns:p14="http://schemas.microsoft.com/office/powerpoint/2010/main" val="87680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5E91A-47CD-5A4B-A177-A180A31F3262}"/>
              </a:ext>
            </a:extLst>
          </p:cNvPr>
          <p:cNvSpPr>
            <a:spLocks noGrp="1"/>
          </p:cNvSpPr>
          <p:nvPr>
            <p:ph type="title"/>
          </p:nvPr>
        </p:nvSpPr>
        <p:spPr/>
        <p:txBody>
          <a:bodyPr>
            <a:normAutofit fontScale="90000"/>
          </a:bodyPr>
          <a:lstStyle/>
          <a:p>
            <a:r>
              <a:rPr lang="en-US" dirty="0"/>
              <a:t>Relating the models to journalism education</a:t>
            </a:r>
          </a:p>
        </p:txBody>
      </p:sp>
      <p:sp>
        <p:nvSpPr>
          <p:cNvPr id="3" name="Content Placeholder 2">
            <a:extLst>
              <a:ext uri="{FF2B5EF4-FFF2-40B4-BE49-F238E27FC236}">
                <a16:creationId xmlns:a16="http://schemas.microsoft.com/office/drawing/2014/main" id="{C8342E93-8E5F-9F45-8DA4-50FB91335E89}"/>
              </a:ext>
            </a:extLst>
          </p:cNvPr>
          <p:cNvSpPr>
            <a:spLocks noGrp="1"/>
          </p:cNvSpPr>
          <p:nvPr>
            <p:ph idx="1"/>
          </p:nvPr>
        </p:nvSpPr>
        <p:spPr/>
        <p:txBody>
          <a:bodyPr/>
          <a:lstStyle/>
          <a:p>
            <a:r>
              <a:rPr lang="en-GB" b="1" dirty="0"/>
              <a:t>Experiential Learning:</a:t>
            </a:r>
            <a:br>
              <a:rPr lang="en-GB" b="1" dirty="0"/>
            </a:br>
            <a:endParaRPr lang="en-GB" b="1" dirty="0"/>
          </a:p>
          <a:p>
            <a:r>
              <a:rPr lang="en-GB" dirty="0"/>
              <a:t>Brandon (2002):  “Experiential learning could open new areas of knowledge for journalism education as well as helping to improve the courses for students.” (p65)</a:t>
            </a:r>
          </a:p>
          <a:p>
            <a:r>
              <a:rPr lang="en-GB" dirty="0"/>
              <a:t>Steel et al (2007):  “Doing it for real.”(p 330)</a:t>
            </a:r>
          </a:p>
          <a:p>
            <a:r>
              <a:rPr lang="en-GB" dirty="0" err="1"/>
              <a:t>Kartveit</a:t>
            </a:r>
            <a:r>
              <a:rPr lang="en-GB" dirty="0"/>
              <a:t> (2009): “..experiential learning offers a comprehensive setting of how practical journalism training can be implemented.” (p46) </a:t>
            </a:r>
          </a:p>
          <a:p>
            <a:r>
              <a:rPr lang="en-GB" dirty="0"/>
              <a:t>Evans (2016 &amp; 2017): News Days  - the embodiment of experiential learning </a:t>
            </a:r>
          </a:p>
          <a:p>
            <a:endParaRPr lang="en-US" dirty="0"/>
          </a:p>
        </p:txBody>
      </p:sp>
    </p:spTree>
    <p:extLst>
      <p:ext uri="{BB962C8B-B14F-4D97-AF65-F5344CB8AC3E}">
        <p14:creationId xmlns:p14="http://schemas.microsoft.com/office/powerpoint/2010/main" val="4069610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A5FE1-8692-5C42-B2A3-0B201F7B3278}"/>
              </a:ext>
            </a:extLst>
          </p:cNvPr>
          <p:cNvSpPr>
            <a:spLocks noGrp="1"/>
          </p:cNvSpPr>
          <p:nvPr>
            <p:ph type="title"/>
          </p:nvPr>
        </p:nvSpPr>
        <p:spPr/>
        <p:txBody>
          <a:bodyPr>
            <a:normAutofit fontScale="90000"/>
          </a:bodyPr>
          <a:lstStyle/>
          <a:p>
            <a:r>
              <a:rPr lang="en-US" dirty="0"/>
              <a:t>Relating the models to journalism education</a:t>
            </a:r>
          </a:p>
        </p:txBody>
      </p:sp>
      <p:sp>
        <p:nvSpPr>
          <p:cNvPr id="3" name="Content Placeholder 2">
            <a:extLst>
              <a:ext uri="{FF2B5EF4-FFF2-40B4-BE49-F238E27FC236}">
                <a16:creationId xmlns:a16="http://schemas.microsoft.com/office/drawing/2014/main" id="{30A7CFC1-8BC2-814D-88DB-A68309245FAF}"/>
              </a:ext>
            </a:extLst>
          </p:cNvPr>
          <p:cNvSpPr>
            <a:spLocks noGrp="1"/>
          </p:cNvSpPr>
          <p:nvPr>
            <p:ph idx="1"/>
          </p:nvPr>
        </p:nvSpPr>
        <p:spPr/>
        <p:txBody>
          <a:bodyPr/>
          <a:lstStyle/>
          <a:p>
            <a:r>
              <a:rPr lang="en-US" dirty="0"/>
              <a:t>Situated Learning</a:t>
            </a:r>
            <a:br>
              <a:rPr lang="en-US" dirty="0"/>
            </a:br>
            <a:endParaRPr lang="en-US" dirty="0"/>
          </a:p>
          <a:p>
            <a:r>
              <a:rPr lang="en-US" dirty="0"/>
              <a:t>Schaffer (2004) Reflection can be done on the job.</a:t>
            </a:r>
            <a:br>
              <a:rPr lang="en-US" dirty="0"/>
            </a:br>
            <a:r>
              <a:rPr lang="en-US" dirty="0"/>
              <a:t>”…journalists share common ways of thinking and working and individuals who work in the field of journalism  incorporate these ways of thinking and working into their sense of self. Coming to think of themselves, at least in part, as journalists.” (</a:t>
            </a:r>
            <a:r>
              <a:rPr lang="en-US" dirty="0" err="1"/>
              <a:t>Schafffer</a:t>
            </a:r>
            <a:r>
              <a:rPr lang="en-US" dirty="0"/>
              <a:t>, 2004. p1404)</a:t>
            </a:r>
          </a:p>
          <a:p>
            <a:r>
              <a:rPr lang="en-US" dirty="0"/>
              <a:t>Tulloch and Mas </a:t>
            </a:r>
            <a:r>
              <a:rPr lang="en-US" dirty="0" err="1"/>
              <a:t>Manchon</a:t>
            </a:r>
            <a:r>
              <a:rPr lang="en-US" dirty="0"/>
              <a:t> (2018) The Catalan News Agency Experiment</a:t>
            </a:r>
          </a:p>
          <a:p>
            <a:r>
              <a:rPr lang="en-US" dirty="0"/>
              <a:t>Degree Apprenticeships introduced in 2015</a:t>
            </a:r>
          </a:p>
        </p:txBody>
      </p:sp>
    </p:spTree>
    <p:extLst>
      <p:ext uri="{BB962C8B-B14F-4D97-AF65-F5344CB8AC3E}">
        <p14:creationId xmlns:p14="http://schemas.microsoft.com/office/powerpoint/2010/main" val="1817221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DD742-DF05-9A4E-BE6E-27A7F2EFD27A}"/>
              </a:ext>
            </a:extLst>
          </p:cNvPr>
          <p:cNvSpPr>
            <a:spLocks noGrp="1"/>
          </p:cNvSpPr>
          <p:nvPr>
            <p:ph type="title"/>
          </p:nvPr>
        </p:nvSpPr>
        <p:spPr/>
        <p:txBody>
          <a:bodyPr/>
          <a:lstStyle/>
          <a:p>
            <a:r>
              <a:rPr lang="en-US" dirty="0"/>
              <a:t>Safe place to make mistakes</a:t>
            </a:r>
          </a:p>
        </p:txBody>
      </p:sp>
      <p:sp>
        <p:nvSpPr>
          <p:cNvPr id="3" name="Content Placeholder 2">
            <a:extLst>
              <a:ext uri="{FF2B5EF4-FFF2-40B4-BE49-F238E27FC236}">
                <a16:creationId xmlns:a16="http://schemas.microsoft.com/office/drawing/2014/main" id="{B74CA899-392A-BE4C-ABE8-7326007F8B10}"/>
              </a:ext>
            </a:extLst>
          </p:cNvPr>
          <p:cNvSpPr>
            <a:spLocks noGrp="1"/>
          </p:cNvSpPr>
          <p:nvPr>
            <p:ph idx="1"/>
          </p:nvPr>
        </p:nvSpPr>
        <p:spPr/>
        <p:txBody>
          <a:bodyPr/>
          <a:lstStyle/>
          <a:p>
            <a:r>
              <a:rPr lang="en-US" dirty="0"/>
              <a:t>Evans (2017) – for experiential learning to be successful there needs to be a safe place to make mistakes.</a:t>
            </a:r>
          </a:p>
          <a:p>
            <a:r>
              <a:rPr lang="en-US" dirty="0" err="1"/>
              <a:t>Kisfalvi</a:t>
            </a:r>
            <a:r>
              <a:rPr lang="en-US" dirty="0"/>
              <a:t> and Oliver ( 2016)</a:t>
            </a:r>
          </a:p>
          <a:p>
            <a:r>
              <a:rPr lang="en-US" dirty="0"/>
              <a:t>Winnicott (1989)</a:t>
            </a:r>
          </a:p>
        </p:txBody>
      </p:sp>
    </p:spTree>
    <p:extLst>
      <p:ext uri="{BB962C8B-B14F-4D97-AF65-F5344CB8AC3E}">
        <p14:creationId xmlns:p14="http://schemas.microsoft.com/office/powerpoint/2010/main" val="3643310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CEBE8-BB61-7440-B304-B878A734275C}"/>
              </a:ext>
            </a:extLst>
          </p:cNvPr>
          <p:cNvSpPr>
            <a:spLocks noGrp="1"/>
          </p:cNvSpPr>
          <p:nvPr>
            <p:ph type="title"/>
          </p:nvPr>
        </p:nvSpPr>
        <p:spPr/>
        <p:txBody>
          <a:bodyPr/>
          <a:lstStyle/>
          <a:p>
            <a:r>
              <a:rPr lang="en-US" dirty="0"/>
              <a:t>Two UK case studies</a:t>
            </a:r>
          </a:p>
        </p:txBody>
      </p:sp>
      <p:sp>
        <p:nvSpPr>
          <p:cNvPr id="3" name="Content Placeholder 2">
            <a:extLst>
              <a:ext uri="{FF2B5EF4-FFF2-40B4-BE49-F238E27FC236}">
                <a16:creationId xmlns:a16="http://schemas.microsoft.com/office/drawing/2014/main" id="{3CDEF845-96F3-7B45-B07C-4B63ECCBB676}"/>
              </a:ext>
            </a:extLst>
          </p:cNvPr>
          <p:cNvSpPr>
            <a:spLocks noGrp="1"/>
          </p:cNvSpPr>
          <p:nvPr>
            <p:ph idx="1"/>
          </p:nvPr>
        </p:nvSpPr>
        <p:spPr/>
        <p:txBody>
          <a:bodyPr/>
          <a:lstStyle/>
          <a:p>
            <a:r>
              <a:rPr lang="en-US" dirty="0"/>
              <a:t>University A (close to Kolb’s ELC (Kolb, 1984)</a:t>
            </a:r>
          </a:p>
          <a:p>
            <a:r>
              <a:rPr lang="en-US" dirty="0"/>
              <a:t>University B (closer to Lave and Wenger’s situated learning or LPP model (Lave and Wenger, 1991)</a:t>
            </a:r>
          </a:p>
          <a:p>
            <a:r>
              <a:rPr lang="en-US" dirty="0"/>
              <a:t>Both accredited by the Broadcast Journalism Training Council </a:t>
            </a:r>
          </a:p>
        </p:txBody>
      </p:sp>
    </p:spTree>
    <p:extLst>
      <p:ext uri="{BB962C8B-B14F-4D97-AF65-F5344CB8AC3E}">
        <p14:creationId xmlns:p14="http://schemas.microsoft.com/office/powerpoint/2010/main" val="3911526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1C711-7AC9-9641-A6EA-E34ED26AD4CB}"/>
              </a:ext>
            </a:extLst>
          </p:cNvPr>
          <p:cNvSpPr>
            <a:spLocks noGrp="1"/>
          </p:cNvSpPr>
          <p:nvPr>
            <p:ph type="title"/>
          </p:nvPr>
        </p:nvSpPr>
        <p:spPr/>
        <p:txBody>
          <a:bodyPr/>
          <a:lstStyle/>
          <a:p>
            <a:r>
              <a:rPr lang="en-US" dirty="0"/>
              <a:t>University A</a:t>
            </a:r>
          </a:p>
        </p:txBody>
      </p:sp>
      <p:sp>
        <p:nvSpPr>
          <p:cNvPr id="3" name="Content Placeholder 2">
            <a:extLst>
              <a:ext uri="{FF2B5EF4-FFF2-40B4-BE49-F238E27FC236}">
                <a16:creationId xmlns:a16="http://schemas.microsoft.com/office/drawing/2014/main" id="{CB42B41D-20F8-4C4D-AEC0-1DBB98B5C890}"/>
              </a:ext>
            </a:extLst>
          </p:cNvPr>
          <p:cNvSpPr>
            <a:spLocks noGrp="1"/>
          </p:cNvSpPr>
          <p:nvPr>
            <p:ph idx="1"/>
          </p:nvPr>
        </p:nvSpPr>
        <p:spPr/>
        <p:txBody>
          <a:bodyPr/>
          <a:lstStyle/>
          <a:p>
            <a:r>
              <a:rPr lang="en-US" dirty="0"/>
              <a:t>Hybrid of experiential and simulation based learning</a:t>
            </a:r>
          </a:p>
          <a:p>
            <a:r>
              <a:rPr lang="en-US" dirty="0"/>
              <a:t>Real stories, real world reporting</a:t>
            </a:r>
          </a:p>
          <a:p>
            <a:r>
              <a:rPr lang="en-US" dirty="0"/>
              <a:t>Material mostly kept in house – safe place to make mistakes</a:t>
            </a:r>
          </a:p>
          <a:p>
            <a:r>
              <a:rPr lang="en-US" dirty="0"/>
              <a:t>Big focus on the reflection</a:t>
            </a:r>
          </a:p>
          <a:p>
            <a:endParaRPr lang="en-US" dirty="0"/>
          </a:p>
          <a:p>
            <a:endParaRPr lang="en-US" dirty="0"/>
          </a:p>
        </p:txBody>
      </p:sp>
    </p:spTree>
    <p:extLst>
      <p:ext uri="{BB962C8B-B14F-4D97-AF65-F5344CB8AC3E}">
        <p14:creationId xmlns:p14="http://schemas.microsoft.com/office/powerpoint/2010/main" val="4170292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213ED-0AA3-A643-9AB5-EB056EF138F6}"/>
              </a:ext>
            </a:extLst>
          </p:cNvPr>
          <p:cNvSpPr>
            <a:spLocks noGrp="1"/>
          </p:cNvSpPr>
          <p:nvPr>
            <p:ph type="title"/>
          </p:nvPr>
        </p:nvSpPr>
        <p:spPr/>
        <p:txBody>
          <a:bodyPr/>
          <a:lstStyle/>
          <a:p>
            <a:r>
              <a:rPr lang="en-US" dirty="0"/>
              <a:t>University B</a:t>
            </a:r>
          </a:p>
        </p:txBody>
      </p:sp>
      <p:sp>
        <p:nvSpPr>
          <p:cNvPr id="3" name="Content Placeholder 2">
            <a:extLst>
              <a:ext uri="{FF2B5EF4-FFF2-40B4-BE49-F238E27FC236}">
                <a16:creationId xmlns:a16="http://schemas.microsoft.com/office/drawing/2014/main" id="{E24BA1C2-CFD3-ED45-B7FC-7BD95E6F8968}"/>
              </a:ext>
            </a:extLst>
          </p:cNvPr>
          <p:cNvSpPr>
            <a:spLocks noGrp="1"/>
          </p:cNvSpPr>
          <p:nvPr>
            <p:ph idx="1"/>
          </p:nvPr>
        </p:nvSpPr>
        <p:spPr/>
        <p:txBody>
          <a:bodyPr/>
          <a:lstStyle/>
          <a:p>
            <a:r>
              <a:rPr lang="en-US" dirty="0"/>
              <a:t>Optional module working as intern in local TV station (week on/week off)</a:t>
            </a:r>
          </a:p>
          <a:p>
            <a:r>
              <a:rPr lang="en-US" dirty="0"/>
              <a:t>Runs alongside other modules</a:t>
            </a:r>
          </a:p>
          <a:p>
            <a:r>
              <a:rPr lang="en-US" dirty="0"/>
              <a:t>Instead of news day module</a:t>
            </a:r>
          </a:p>
          <a:p>
            <a:r>
              <a:rPr lang="en-US" dirty="0"/>
              <a:t>Material is broadcast in the public domain</a:t>
            </a:r>
          </a:p>
          <a:p>
            <a:r>
              <a:rPr lang="en-US" dirty="0"/>
              <a:t>Real world experience</a:t>
            </a:r>
          </a:p>
          <a:p>
            <a:r>
              <a:rPr lang="en-US" dirty="0"/>
              <a:t>Fully immersed - students are treated like and  feel like journalists</a:t>
            </a:r>
          </a:p>
          <a:p>
            <a:endParaRPr lang="en-US" dirty="0"/>
          </a:p>
        </p:txBody>
      </p:sp>
    </p:spTree>
    <p:extLst>
      <p:ext uri="{BB962C8B-B14F-4D97-AF65-F5344CB8AC3E}">
        <p14:creationId xmlns:p14="http://schemas.microsoft.com/office/powerpoint/2010/main" val="2973976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455EF-D91F-9448-9F83-AA1F9438A31D}"/>
              </a:ext>
            </a:extLst>
          </p:cNvPr>
          <p:cNvSpPr>
            <a:spLocks noGrp="1"/>
          </p:cNvSpPr>
          <p:nvPr>
            <p:ph type="title"/>
          </p:nvPr>
        </p:nvSpPr>
        <p:spPr/>
        <p:txBody>
          <a:bodyPr/>
          <a:lstStyle/>
          <a:p>
            <a:r>
              <a:rPr lang="en-US" dirty="0"/>
              <a:t>Ethical challenges</a:t>
            </a:r>
          </a:p>
        </p:txBody>
      </p:sp>
      <p:sp>
        <p:nvSpPr>
          <p:cNvPr id="3" name="Content Placeholder 2">
            <a:extLst>
              <a:ext uri="{FF2B5EF4-FFF2-40B4-BE49-F238E27FC236}">
                <a16:creationId xmlns:a16="http://schemas.microsoft.com/office/drawing/2014/main" id="{62A9F992-D17F-4148-BAA4-8A3021E43DA6}"/>
              </a:ext>
            </a:extLst>
          </p:cNvPr>
          <p:cNvSpPr>
            <a:spLocks noGrp="1"/>
          </p:cNvSpPr>
          <p:nvPr>
            <p:ph idx="1"/>
          </p:nvPr>
        </p:nvSpPr>
        <p:spPr/>
        <p:txBody>
          <a:bodyPr/>
          <a:lstStyle/>
          <a:p>
            <a:r>
              <a:rPr lang="en-US" dirty="0"/>
              <a:t>University A:</a:t>
            </a:r>
          </a:p>
          <a:p>
            <a:endParaRPr lang="en-US" dirty="0"/>
          </a:p>
          <a:p>
            <a:r>
              <a:rPr lang="en-US" dirty="0"/>
              <a:t>Professional identity – can be seen as ‘unreal’ or disconnected from reality</a:t>
            </a:r>
          </a:p>
          <a:p>
            <a:r>
              <a:rPr lang="en-US" dirty="0"/>
              <a:t>Pride in their work</a:t>
            </a:r>
          </a:p>
          <a:p>
            <a:r>
              <a:rPr lang="en-US" dirty="0"/>
              <a:t>Exposure </a:t>
            </a:r>
          </a:p>
          <a:p>
            <a:r>
              <a:rPr lang="en-US" dirty="0"/>
              <a:t>Securing interviews easier/more difficult</a:t>
            </a:r>
          </a:p>
          <a:p>
            <a:endParaRPr lang="en-US" dirty="0"/>
          </a:p>
          <a:p>
            <a:endParaRPr lang="en-US" dirty="0"/>
          </a:p>
        </p:txBody>
      </p:sp>
    </p:spTree>
    <p:extLst>
      <p:ext uri="{BB962C8B-B14F-4D97-AF65-F5344CB8AC3E}">
        <p14:creationId xmlns:p14="http://schemas.microsoft.com/office/powerpoint/2010/main" val="1166130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183F1-08DB-4842-8616-E1AC0FD69CAE}"/>
              </a:ext>
            </a:extLst>
          </p:cNvPr>
          <p:cNvSpPr>
            <a:spLocks noGrp="1"/>
          </p:cNvSpPr>
          <p:nvPr>
            <p:ph type="title"/>
          </p:nvPr>
        </p:nvSpPr>
        <p:spPr/>
        <p:txBody>
          <a:bodyPr/>
          <a:lstStyle/>
          <a:p>
            <a:r>
              <a:rPr lang="en-US" dirty="0"/>
              <a:t>Ethical challenges</a:t>
            </a:r>
          </a:p>
        </p:txBody>
      </p:sp>
      <p:sp>
        <p:nvSpPr>
          <p:cNvPr id="3" name="Content Placeholder 2">
            <a:extLst>
              <a:ext uri="{FF2B5EF4-FFF2-40B4-BE49-F238E27FC236}">
                <a16:creationId xmlns:a16="http://schemas.microsoft.com/office/drawing/2014/main" id="{0D1E6876-7744-8E44-9411-6E72AE12AA38}"/>
              </a:ext>
            </a:extLst>
          </p:cNvPr>
          <p:cNvSpPr>
            <a:spLocks noGrp="1"/>
          </p:cNvSpPr>
          <p:nvPr>
            <p:ph idx="1"/>
          </p:nvPr>
        </p:nvSpPr>
        <p:spPr/>
        <p:txBody>
          <a:bodyPr/>
          <a:lstStyle/>
          <a:p>
            <a:r>
              <a:rPr lang="en-US" dirty="0"/>
              <a:t>University B:</a:t>
            </a:r>
          </a:p>
          <a:p>
            <a:endParaRPr lang="en-US" dirty="0"/>
          </a:p>
          <a:p>
            <a:r>
              <a:rPr lang="en-US" dirty="0"/>
              <a:t>Students positioned as journalists from day one:</a:t>
            </a:r>
          </a:p>
          <a:p>
            <a:endParaRPr lang="en-US" dirty="0"/>
          </a:p>
          <a:p>
            <a:r>
              <a:rPr lang="en-US" dirty="0"/>
              <a:t>“…that is the ethos of (name of institution) we tell them don’t think of yourselves as students think of yourselves as journalists who happen to be students. It is the kind of ethos we try to </a:t>
            </a:r>
            <a:r>
              <a:rPr lang="en-US" dirty="0" err="1"/>
              <a:t>instil</a:t>
            </a:r>
            <a:r>
              <a:rPr lang="en-US" dirty="0"/>
              <a:t> in all students whether they are on (name of the internship module)  of whether they are working as a newsgathering team on news days.” (Lecturer 2, University B)</a:t>
            </a:r>
          </a:p>
        </p:txBody>
      </p:sp>
    </p:spTree>
    <p:extLst>
      <p:ext uri="{BB962C8B-B14F-4D97-AF65-F5344CB8AC3E}">
        <p14:creationId xmlns:p14="http://schemas.microsoft.com/office/powerpoint/2010/main" val="1068728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879F4-F3D6-1948-A6BB-6AA00E34F19A}"/>
              </a:ext>
            </a:extLst>
          </p:cNvPr>
          <p:cNvSpPr>
            <a:spLocks noGrp="1"/>
          </p:cNvSpPr>
          <p:nvPr>
            <p:ph type="title"/>
          </p:nvPr>
        </p:nvSpPr>
        <p:spPr/>
        <p:txBody>
          <a:bodyPr/>
          <a:lstStyle/>
          <a:p>
            <a:r>
              <a:rPr lang="en-US" dirty="0"/>
              <a:t>Ethical challenges </a:t>
            </a:r>
          </a:p>
        </p:txBody>
      </p:sp>
      <p:sp>
        <p:nvSpPr>
          <p:cNvPr id="3" name="Content Placeholder 2">
            <a:extLst>
              <a:ext uri="{FF2B5EF4-FFF2-40B4-BE49-F238E27FC236}">
                <a16:creationId xmlns:a16="http://schemas.microsoft.com/office/drawing/2014/main" id="{71333670-91E3-8541-B34F-ADFCD3BA6E8F}"/>
              </a:ext>
            </a:extLst>
          </p:cNvPr>
          <p:cNvSpPr>
            <a:spLocks noGrp="1"/>
          </p:cNvSpPr>
          <p:nvPr>
            <p:ph idx="1"/>
          </p:nvPr>
        </p:nvSpPr>
        <p:spPr/>
        <p:txBody>
          <a:bodyPr/>
          <a:lstStyle/>
          <a:p>
            <a:r>
              <a:rPr lang="en-US" dirty="0"/>
              <a:t>No safe place to make mistakes</a:t>
            </a:r>
          </a:p>
          <a:p>
            <a:r>
              <a:rPr lang="en-US" dirty="0"/>
              <a:t>No editorial control – extra measures introduced to mitigate problems that arise.</a:t>
            </a:r>
          </a:p>
          <a:p>
            <a:r>
              <a:rPr lang="en-US" dirty="0"/>
              <a:t>Reconciling the differences between classroom and newsroom – expectations, parity and workflow.</a:t>
            </a:r>
          </a:p>
          <a:p>
            <a:r>
              <a:rPr lang="en-US" dirty="0"/>
              <a:t>Should it be available to all?</a:t>
            </a:r>
          </a:p>
          <a:p>
            <a:r>
              <a:rPr lang="en-US" dirty="0"/>
              <a:t>Unpaid</a:t>
            </a:r>
          </a:p>
          <a:p>
            <a:endParaRPr lang="en-US" dirty="0"/>
          </a:p>
        </p:txBody>
      </p:sp>
    </p:spTree>
    <p:extLst>
      <p:ext uri="{BB962C8B-B14F-4D97-AF65-F5344CB8AC3E}">
        <p14:creationId xmlns:p14="http://schemas.microsoft.com/office/powerpoint/2010/main" val="1389559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6FADC-B132-0949-A255-FCA7F948D89E}"/>
              </a:ext>
            </a:extLst>
          </p:cNvPr>
          <p:cNvSpPr>
            <a:spLocks noGrp="1"/>
          </p:cNvSpPr>
          <p:nvPr>
            <p:ph type="title"/>
          </p:nvPr>
        </p:nvSpPr>
        <p:spPr/>
        <p:txBody>
          <a:bodyPr>
            <a:normAutofit fontScale="90000"/>
          </a:bodyPr>
          <a:lstStyle/>
          <a:p>
            <a:r>
              <a:rPr lang="en-US" dirty="0"/>
              <a:t>Can the benefits of full immersion mitigate the  ethical challenges?</a:t>
            </a:r>
          </a:p>
        </p:txBody>
      </p:sp>
      <p:sp>
        <p:nvSpPr>
          <p:cNvPr id="3" name="Content Placeholder 2">
            <a:extLst>
              <a:ext uri="{FF2B5EF4-FFF2-40B4-BE49-F238E27FC236}">
                <a16:creationId xmlns:a16="http://schemas.microsoft.com/office/drawing/2014/main" id="{44325ACD-8E07-7C4A-B592-488BF5D333AB}"/>
              </a:ext>
            </a:extLst>
          </p:cNvPr>
          <p:cNvSpPr>
            <a:spLocks noGrp="1"/>
          </p:cNvSpPr>
          <p:nvPr>
            <p:ph idx="1"/>
          </p:nvPr>
        </p:nvSpPr>
        <p:spPr/>
        <p:txBody>
          <a:bodyPr/>
          <a:lstStyle/>
          <a:p>
            <a:r>
              <a:rPr lang="en-US" dirty="0"/>
              <a:t>Exposure and full immersion can bring many benefits </a:t>
            </a:r>
          </a:p>
          <a:p>
            <a:r>
              <a:rPr lang="en-US" dirty="0"/>
              <a:t>Support needs to be built in to mitigate what might go wrong</a:t>
            </a:r>
          </a:p>
          <a:p>
            <a:r>
              <a:rPr lang="en-US" dirty="0"/>
              <a:t>Space for reflection is crucial</a:t>
            </a:r>
          </a:p>
          <a:p>
            <a:endParaRPr lang="en-US" dirty="0"/>
          </a:p>
        </p:txBody>
      </p:sp>
    </p:spTree>
    <p:extLst>
      <p:ext uri="{BB962C8B-B14F-4D97-AF65-F5344CB8AC3E}">
        <p14:creationId xmlns:p14="http://schemas.microsoft.com/office/powerpoint/2010/main" val="2227228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ADE98-2E36-D445-BC99-140D78400069}"/>
              </a:ext>
            </a:extLst>
          </p:cNvPr>
          <p:cNvSpPr>
            <a:spLocks noGrp="1"/>
          </p:cNvSpPr>
          <p:nvPr>
            <p:ph type="title"/>
          </p:nvPr>
        </p:nvSpPr>
        <p:spPr/>
        <p:txBody>
          <a:bodyPr/>
          <a:lstStyle/>
          <a:p>
            <a:r>
              <a:rPr lang="en-US" dirty="0"/>
              <a:t>Myra Evans </a:t>
            </a:r>
          </a:p>
        </p:txBody>
      </p:sp>
      <p:pic>
        <p:nvPicPr>
          <p:cNvPr id="5" name="Content Placeholder 4">
            <a:extLst>
              <a:ext uri="{FF2B5EF4-FFF2-40B4-BE49-F238E27FC236}">
                <a16:creationId xmlns:a16="http://schemas.microsoft.com/office/drawing/2014/main" id="{7F72AB03-E4E5-E247-92CA-F89AE555C2DB}"/>
              </a:ext>
            </a:extLst>
          </p:cNvPr>
          <p:cNvPicPr>
            <a:picLocks noGrp="1" noChangeAspect="1"/>
          </p:cNvPicPr>
          <p:nvPr>
            <p:ph idx="1"/>
          </p:nvPr>
        </p:nvPicPr>
        <p:blipFill>
          <a:blip r:embed="rId2"/>
          <a:stretch>
            <a:fillRect/>
          </a:stretch>
        </p:blipFill>
        <p:spPr>
          <a:xfrm>
            <a:off x="10160000" y="445153"/>
            <a:ext cx="1714500" cy="1016000"/>
          </a:xfrm>
        </p:spPr>
      </p:pic>
      <p:pic>
        <p:nvPicPr>
          <p:cNvPr id="7" name="Picture 6">
            <a:extLst>
              <a:ext uri="{FF2B5EF4-FFF2-40B4-BE49-F238E27FC236}">
                <a16:creationId xmlns:a16="http://schemas.microsoft.com/office/drawing/2014/main" id="{05BF6682-E1E0-4F48-B248-4C7E5192B63A}"/>
              </a:ext>
            </a:extLst>
          </p:cNvPr>
          <p:cNvPicPr>
            <a:picLocks noChangeAspect="1"/>
          </p:cNvPicPr>
          <p:nvPr/>
        </p:nvPicPr>
        <p:blipFill>
          <a:blip r:embed="rId3"/>
          <a:stretch>
            <a:fillRect/>
          </a:stretch>
        </p:blipFill>
        <p:spPr>
          <a:xfrm>
            <a:off x="6674143" y="2404998"/>
            <a:ext cx="4748371" cy="3101280"/>
          </a:xfrm>
          <a:prstGeom prst="rect">
            <a:avLst/>
          </a:prstGeom>
        </p:spPr>
      </p:pic>
      <p:sp>
        <p:nvSpPr>
          <p:cNvPr id="8" name="TextBox 7">
            <a:extLst>
              <a:ext uri="{FF2B5EF4-FFF2-40B4-BE49-F238E27FC236}">
                <a16:creationId xmlns:a16="http://schemas.microsoft.com/office/drawing/2014/main" id="{4E9578F3-A566-B149-92E0-FE1FB6BE8A78}"/>
              </a:ext>
            </a:extLst>
          </p:cNvPr>
          <p:cNvSpPr txBox="1"/>
          <p:nvPr/>
        </p:nvSpPr>
        <p:spPr>
          <a:xfrm>
            <a:off x="3826565" y="6082748"/>
            <a:ext cx="7374835" cy="646331"/>
          </a:xfrm>
          <a:prstGeom prst="rect">
            <a:avLst/>
          </a:prstGeom>
          <a:noFill/>
        </p:spPr>
        <p:txBody>
          <a:bodyPr wrap="square" rtlCol="0">
            <a:spAutoFit/>
          </a:bodyPr>
          <a:lstStyle/>
          <a:p>
            <a:r>
              <a:rPr lang="en-US" dirty="0"/>
              <a:t>Faculty Academic Director for Inclusive and Practice-Oriented Curriculum (ACE)</a:t>
            </a:r>
          </a:p>
        </p:txBody>
      </p:sp>
    </p:spTree>
    <p:extLst>
      <p:ext uri="{BB962C8B-B14F-4D97-AF65-F5344CB8AC3E}">
        <p14:creationId xmlns:p14="http://schemas.microsoft.com/office/powerpoint/2010/main" val="96843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E2A8C-0EC6-7A41-8E85-2C94508A2125}"/>
              </a:ext>
            </a:extLst>
          </p:cNvPr>
          <p:cNvSpPr>
            <a:spLocks noGrp="1"/>
          </p:cNvSpPr>
          <p:nvPr>
            <p:ph type="title"/>
          </p:nvPr>
        </p:nvSpPr>
        <p:spPr/>
        <p:txBody>
          <a:bodyPr/>
          <a:lstStyle/>
          <a:p>
            <a:r>
              <a:rPr lang="en-US" dirty="0"/>
              <a:t>Hybrid </a:t>
            </a:r>
            <a:br>
              <a:rPr lang="en-US" dirty="0"/>
            </a:br>
            <a:endParaRPr lang="en-US" dirty="0"/>
          </a:p>
        </p:txBody>
      </p:sp>
      <p:sp>
        <p:nvSpPr>
          <p:cNvPr id="3" name="Content Placeholder 2">
            <a:extLst>
              <a:ext uri="{FF2B5EF4-FFF2-40B4-BE49-F238E27FC236}">
                <a16:creationId xmlns:a16="http://schemas.microsoft.com/office/drawing/2014/main" id="{8D8F5117-5AB8-C54D-A4B3-5F6775F983DA}"/>
              </a:ext>
            </a:extLst>
          </p:cNvPr>
          <p:cNvSpPr>
            <a:spLocks noGrp="1"/>
          </p:cNvSpPr>
          <p:nvPr>
            <p:ph idx="1"/>
          </p:nvPr>
        </p:nvSpPr>
        <p:spPr/>
        <p:txBody>
          <a:bodyPr/>
          <a:lstStyle/>
          <a:p>
            <a:endParaRPr lang="en-US"/>
          </a:p>
        </p:txBody>
      </p:sp>
      <p:sp>
        <p:nvSpPr>
          <p:cNvPr id="5" name="Oval 4">
            <a:extLst>
              <a:ext uri="{FF2B5EF4-FFF2-40B4-BE49-F238E27FC236}">
                <a16:creationId xmlns:a16="http://schemas.microsoft.com/office/drawing/2014/main" id="{9E1E1832-4ED4-8D49-93EA-2B6A1FAE8A7F}"/>
              </a:ext>
            </a:extLst>
          </p:cNvPr>
          <p:cNvSpPr/>
          <p:nvPr/>
        </p:nvSpPr>
        <p:spPr>
          <a:xfrm>
            <a:off x="5333600" y="932329"/>
            <a:ext cx="3882118" cy="3675529"/>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3B898D7-0A8A-474B-9322-987856A1D61D}"/>
              </a:ext>
            </a:extLst>
          </p:cNvPr>
          <p:cNvSpPr txBox="1"/>
          <p:nvPr/>
        </p:nvSpPr>
        <p:spPr>
          <a:xfrm>
            <a:off x="5705061" y="1649896"/>
            <a:ext cx="1671099" cy="369332"/>
          </a:xfrm>
          <a:prstGeom prst="rect">
            <a:avLst/>
          </a:prstGeom>
          <a:noFill/>
        </p:spPr>
        <p:txBody>
          <a:bodyPr wrap="square" rtlCol="0">
            <a:spAutoFit/>
          </a:bodyPr>
          <a:lstStyle/>
          <a:p>
            <a:r>
              <a:rPr lang="en-US" dirty="0"/>
              <a:t>Community</a:t>
            </a:r>
          </a:p>
        </p:txBody>
      </p:sp>
      <p:graphicFrame>
        <p:nvGraphicFramePr>
          <p:cNvPr id="4" name="Content Placeholder 3">
            <a:extLst>
              <a:ext uri="{FF2B5EF4-FFF2-40B4-BE49-F238E27FC236}">
                <a16:creationId xmlns:a16="http://schemas.microsoft.com/office/drawing/2014/main" id="{BE87952C-E51C-4D46-843A-9A3240ED8053}"/>
              </a:ext>
            </a:extLst>
          </p:cNvPr>
          <p:cNvGraphicFramePr>
            <a:graphicFrameLocks/>
          </p:cNvGraphicFramePr>
          <p:nvPr>
            <p:extLst>
              <p:ext uri="{D42A27DB-BD31-4B8C-83A1-F6EECF244321}">
                <p14:modId xmlns:p14="http://schemas.microsoft.com/office/powerpoint/2010/main" val="1001778404"/>
              </p:ext>
            </p:extLst>
          </p:nvPr>
        </p:nvGraphicFramePr>
        <p:xfrm>
          <a:off x="5118447" y="803186"/>
          <a:ext cx="6281873" cy="52486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3276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7975A-F0D3-481D-8B76-299D1BAB1B99}"/>
              </a:ext>
            </a:extLst>
          </p:cNvPr>
          <p:cNvSpPr>
            <a:spLocks noGrp="1"/>
          </p:cNvSpPr>
          <p:nvPr>
            <p:ph type="title"/>
          </p:nvPr>
        </p:nvSpPr>
        <p:spPr/>
        <p:txBody>
          <a:bodyPr/>
          <a:lstStyle/>
          <a:p>
            <a:r>
              <a:rPr lang="en-GB" dirty="0">
                <a:cs typeface="Calibri Light"/>
              </a:rPr>
              <a:t>References </a:t>
            </a:r>
            <a:endParaRPr lang="en-GB" dirty="0"/>
          </a:p>
        </p:txBody>
      </p:sp>
      <p:sp>
        <p:nvSpPr>
          <p:cNvPr id="3" name="Content Placeholder 2">
            <a:extLst>
              <a:ext uri="{FF2B5EF4-FFF2-40B4-BE49-F238E27FC236}">
                <a16:creationId xmlns:a16="http://schemas.microsoft.com/office/drawing/2014/main" id="{5AA345B9-D4DC-458E-B058-3A9F8A441A2C}"/>
              </a:ext>
            </a:extLst>
          </p:cNvPr>
          <p:cNvSpPr>
            <a:spLocks noGrp="1"/>
          </p:cNvSpPr>
          <p:nvPr>
            <p:ph idx="1"/>
          </p:nvPr>
        </p:nvSpPr>
        <p:spPr/>
        <p:txBody>
          <a:bodyPr>
            <a:normAutofit/>
          </a:bodyPr>
          <a:lstStyle/>
          <a:p>
            <a:pPr marL="0" indent="0">
              <a:lnSpc>
                <a:spcPct val="100000"/>
              </a:lnSpc>
              <a:spcBef>
                <a:spcPts val="0"/>
              </a:spcBef>
              <a:buNone/>
            </a:pPr>
            <a:endParaRPr lang="en-GB" sz="1000" dirty="0"/>
          </a:p>
          <a:p>
            <a:pPr marL="285750" indent="-285750">
              <a:lnSpc>
                <a:spcPct val="100000"/>
              </a:lnSpc>
              <a:spcBef>
                <a:spcPts val="0"/>
              </a:spcBef>
              <a:buFont typeface="Wingdings,Sans-Serif" panose="05000000000000000000" pitchFamily="2" charset="2"/>
            </a:pPr>
            <a:r>
              <a:rPr lang="en-US" sz="1000" dirty="0"/>
              <a:t>Beard, C. &amp; Wilson, J.P. (2006) </a:t>
            </a:r>
            <a:r>
              <a:rPr lang="en-US" sz="1000" i="1" dirty="0"/>
              <a:t>Experiential learning: a best practice handbook for educators and trainers, </a:t>
            </a:r>
            <a:r>
              <a:rPr lang="en-US" sz="1000" dirty="0"/>
              <a:t>2nd </a:t>
            </a:r>
            <a:r>
              <a:rPr lang="en-US" sz="1000" dirty="0" err="1"/>
              <a:t>edn</a:t>
            </a:r>
            <a:r>
              <a:rPr lang="en-US" sz="1000" dirty="0"/>
              <a:t>, Kogan Page, London. </a:t>
            </a:r>
            <a:endParaRPr lang="en-US" sz="1000" dirty="0">
              <a:ea typeface="+mn-lt"/>
              <a:cs typeface="+mn-lt"/>
            </a:endParaRPr>
          </a:p>
          <a:p>
            <a:pPr marL="285750" indent="-285750">
              <a:lnSpc>
                <a:spcPct val="100000"/>
              </a:lnSpc>
              <a:spcBef>
                <a:spcPts val="0"/>
              </a:spcBef>
              <a:buFont typeface="Wingdings,Sans-Serif" panose="05000000000000000000" pitchFamily="2" charset="2"/>
            </a:pPr>
            <a:endParaRPr lang="en-US" sz="1000" dirty="0">
              <a:ea typeface="+mn-lt"/>
              <a:cs typeface="+mn-lt"/>
            </a:endParaRPr>
          </a:p>
          <a:p>
            <a:pPr marL="285750" indent="-285750">
              <a:lnSpc>
                <a:spcPct val="100000"/>
              </a:lnSpc>
              <a:spcBef>
                <a:spcPts val="0"/>
              </a:spcBef>
              <a:buFont typeface="Wingdings,Sans-Serif" panose="05000000000000000000" pitchFamily="2" charset="2"/>
            </a:pPr>
            <a:r>
              <a:rPr lang="en-US" sz="1000" dirty="0"/>
              <a:t>Brandon, W. (2002) Experiential learning: A new research path to the study of journalism education, </a:t>
            </a:r>
            <a:r>
              <a:rPr lang="en-US" sz="1000" i="1" dirty="0"/>
              <a:t>Journalism and Mass Communication Educator</a:t>
            </a:r>
            <a:r>
              <a:rPr lang="en-US" sz="1000" dirty="0"/>
              <a:t>, 57,(1). pp. 59-66.  </a:t>
            </a:r>
            <a:endParaRPr lang="en-US" sz="1000" dirty="0">
              <a:ea typeface="+mn-lt"/>
              <a:cs typeface="+mn-lt"/>
            </a:endParaRPr>
          </a:p>
          <a:p>
            <a:pPr marL="285750" indent="-285750">
              <a:lnSpc>
                <a:spcPct val="100000"/>
              </a:lnSpc>
              <a:spcBef>
                <a:spcPts val="0"/>
              </a:spcBef>
              <a:buFont typeface="Wingdings,Sans-Serif" panose="05000000000000000000" pitchFamily="2" charset="2"/>
            </a:pPr>
            <a:endParaRPr lang="en-US" sz="1000" dirty="0">
              <a:ea typeface="+mn-lt"/>
              <a:cs typeface="+mn-lt"/>
            </a:endParaRPr>
          </a:p>
          <a:p>
            <a:pPr marL="285750" indent="-285750">
              <a:lnSpc>
                <a:spcPct val="100000"/>
              </a:lnSpc>
              <a:spcBef>
                <a:spcPts val="0"/>
              </a:spcBef>
              <a:buFont typeface="Wingdings,Sans-Serif" panose="05000000000000000000" pitchFamily="2" charset="2"/>
            </a:pPr>
            <a:r>
              <a:rPr lang="en-US" sz="1000" dirty="0"/>
              <a:t>Brown, J.S. Collins, A., et al (1989) Situated cognition and the culture of learning.  </a:t>
            </a:r>
            <a:r>
              <a:rPr lang="en-US" sz="1000" i="1" dirty="0"/>
              <a:t>Educational Researcher</a:t>
            </a:r>
            <a:r>
              <a:rPr lang="en-US" sz="1000" dirty="0"/>
              <a:t>, 18. pp 32-42. </a:t>
            </a:r>
            <a:endParaRPr lang="en-US" sz="1000" dirty="0">
              <a:ea typeface="+mn-lt"/>
              <a:cs typeface="+mn-lt"/>
            </a:endParaRPr>
          </a:p>
          <a:p>
            <a:pPr marL="285750" indent="-285750">
              <a:lnSpc>
                <a:spcPct val="100000"/>
              </a:lnSpc>
              <a:spcBef>
                <a:spcPts val="0"/>
              </a:spcBef>
              <a:buFont typeface="Wingdings,Sans-Serif" panose="05000000000000000000" pitchFamily="2" charset="2"/>
            </a:pPr>
            <a:endParaRPr lang="en-US" sz="1000" dirty="0">
              <a:ea typeface="+mn-lt"/>
              <a:cs typeface="+mn-lt"/>
            </a:endParaRPr>
          </a:p>
          <a:p>
            <a:pPr marL="285750" indent="-285750">
              <a:lnSpc>
                <a:spcPct val="100000"/>
              </a:lnSpc>
              <a:spcBef>
                <a:spcPts val="0"/>
              </a:spcBef>
              <a:buFont typeface="Wingdings,Sans-Serif" panose="05000000000000000000" pitchFamily="2" charset="2"/>
            </a:pPr>
            <a:r>
              <a:rPr lang="en-GB" sz="1000" dirty="0"/>
              <a:t>Evans, M. (2017) Providing students with real experience while maintaining a safe place to make mistakes. </a:t>
            </a:r>
            <a:r>
              <a:rPr lang="en-GB" sz="1000" i="1" dirty="0"/>
              <a:t>Journalism Education,</a:t>
            </a:r>
            <a:r>
              <a:rPr lang="en-GB" sz="1000" dirty="0"/>
              <a:t> 6 (1). pp. 76-83. </a:t>
            </a:r>
            <a:r>
              <a:rPr lang="en-US" sz="1000" dirty="0"/>
              <a:t> </a:t>
            </a:r>
            <a:endParaRPr lang="en-US" sz="1000" dirty="0">
              <a:ea typeface="+mn-lt"/>
              <a:cs typeface="+mn-lt"/>
            </a:endParaRPr>
          </a:p>
          <a:p>
            <a:pPr marL="285750" indent="-285750">
              <a:lnSpc>
                <a:spcPct val="100000"/>
              </a:lnSpc>
              <a:spcBef>
                <a:spcPts val="0"/>
              </a:spcBef>
              <a:buFont typeface="Wingdings,Sans-Serif" panose="05000000000000000000" pitchFamily="2" charset="2"/>
            </a:pPr>
            <a:endParaRPr lang="en-US" sz="1000" dirty="0">
              <a:ea typeface="+mn-lt"/>
              <a:cs typeface="+mn-lt"/>
            </a:endParaRPr>
          </a:p>
          <a:p>
            <a:pPr marL="285750" indent="-285750">
              <a:lnSpc>
                <a:spcPct val="100000"/>
              </a:lnSpc>
              <a:spcBef>
                <a:spcPts val="0"/>
              </a:spcBef>
              <a:buFont typeface="Wingdings,Sans-Serif" panose="05000000000000000000" pitchFamily="2" charset="2"/>
            </a:pPr>
            <a:r>
              <a:rPr lang="en-GB" sz="1000" dirty="0"/>
              <a:t>Evans, M. (2016) Storytelling in the newsroom: An investigation into practice-based learning methods in the training and employment of tomorrow’s journalists. </a:t>
            </a:r>
            <a:r>
              <a:rPr lang="en-GB" sz="1000" i="1" dirty="0"/>
              <a:t>Journalism Education,</a:t>
            </a:r>
            <a:r>
              <a:rPr lang="en-GB" sz="1000" dirty="0"/>
              <a:t> 5 (2). pp. 37-45)</a:t>
            </a:r>
          </a:p>
          <a:p>
            <a:pPr marL="285750" indent="-285750">
              <a:lnSpc>
                <a:spcPct val="100000"/>
              </a:lnSpc>
              <a:spcBef>
                <a:spcPts val="0"/>
              </a:spcBef>
              <a:buFont typeface="Wingdings,Sans-Serif" panose="05000000000000000000" pitchFamily="2" charset="2"/>
            </a:pPr>
            <a:endParaRPr lang="en-GB" sz="1000" dirty="0"/>
          </a:p>
          <a:p>
            <a:pPr>
              <a:lnSpc>
                <a:spcPct val="100000"/>
              </a:lnSpc>
              <a:spcBef>
                <a:spcPct val="20000"/>
              </a:spcBef>
              <a:spcAft>
                <a:spcPct val="0"/>
              </a:spcAft>
            </a:pPr>
            <a:r>
              <a:rPr lang="en-GB" sz="1000" dirty="0"/>
              <a:t>Fuller, A. Hodkinson, H. Hodkinson, P. and Unwin, L. (2005) </a:t>
            </a:r>
            <a:r>
              <a:rPr lang="en-US" sz="1000" dirty="0"/>
              <a:t>Learning as peripheral participation in communities of practice: a reassessment of key concepts in workplace learning, British Educational Research Journal, 31 (1). pp 49-68. </a:t>
            </a:r>
            <a:endParaRPr lang="en-US"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r>
              <a:rPr lang="en-US" sz="1000" dirty="0" err="1"/>
              <a:t>Kartveit</a:t>
            </a:r>
            <a:r>
              <a:rPr lang="en-US" sz="1000" dirty="0"/>
              <a:t>, K. (2009) Journalism teaching and experiential learning, </a:t>
            </a:r>
            <a:r>
              <a:rPr lang="en-US" sz="1000" i="1" dirty="0"/>
              <a:t>Journalism Research Science Journal (Communication and information) </a:t>
            </a:r>
            <a:r>
              <a:rPr lang="en-US" sz="1000" dirty="0"/>
              <a:t>2. pp. 34-46. </a:t>
            </a:r>
            <a:endParaRPr lang="en-US"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r>
              <a:rPr lang="en-GB" sz="1000" dirty="0" err="1"/>
              <a:t>Kisfalvi</a:t>
            </a:r>
            <a:r>
              <a:rPr lang="en-GB" sz="1000" dirty="0"/>
              <a:t>, V. &amp; Oliver, D. (2015). Creating and maintaining a safe space in experiential learning, </a:t>
            </a:r>
            <a:r>
              <a:rPr lang="en-GB" sz="1000" i="1" dirty="0"/>
              <a:t>Journal of Management Education</a:t>
            </a:r>
            <a:r>
              <a:rPr lang="en-GB" sz="1000" dirty="0"/>
              <a:t>, Sage. 39(6).pp 713-740.</a:t>
            </a:r>
            <a:endParaRPr lang="en-US" sz="1000" dirty="0">
              <a:ea typeface="+mn-lt"/>
              <a:cs typeface="+mn-lt"/>
            </a:endParaRPr>
          </a:p>
          <a:p>
            <a:pPr>
              <a:lnSpc>
                <a:spcPct val="100000"/>
              </a:lnSpc>
              <a:spcBef>
                <a:spcPct val="20000"/>
              </a:spcBef>
              <a:spcAft>
                <a:spcPct val="0"/>
              </a:spcAft>
            </a:pPr>
            <a:endParaRPr lang="en-US" sz="1000">
              <a:ea typeface="+mn-lt"/>
              <a:cs typeface="+mn-lt"/>
            </a:endParaRPr>
          </a:p>
          <a:p>
            <a:pPr marL="285750" indent="-285750">
              <a:lnSpc>
                <a:spcPct val="100000"/>
              </a:lnSpc>
              <a:spcBef>
                <a:spcPts val="0"/>
              </a:spcBef>
              <a:buFont typeface="Wingdings,Sans-Serif" panose="05000000000000000000" pitchFamily="2" charset="2"/>
            </a:pPr>
            <a:endParaRPr lang="en-GB" sz="1000" dirty="0"/>
          </a:p>
        </p:txBody>
      </p:sp>
    </p:spTree>
    <p:extLst>
      <p:ext uri="{BB962C8B-B14F-4D97-AF65-F5344CB8AC3E}">
        <p14:creationId xmlns:p14="http://schemas.microsoft.com/office/powerpoint/2010/main" val="3483609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58574-E659-4AF1-A4A1-F53603568E07}"/>
              </a:ext>
            </a:extLst>
          </p:cNvPr>
          <p:cNvSpPr>
            <a:spLocks noGrp="1"/>
          </p:cNvSpPr>
          <p:nvPr>
            <p:ph type="title"/>
          </p:nvPr>
        </p:nvSpPr>
        <p:spPr/>
        <p:txBody>
          <a:bodyPr/>
          <a:lstStyle/>
          <a:p>
            <a:r>
              <a:rPr lang="en-GB" dirty="0">
                <a:cs typeface="Calibri Light"/>
              </a:rPr>
              <a:t>References</a:t>
            </a:r>
            <a:endParaRPr lang="en-GB" dirty="0"/>
          </a:p>
        </p:txBody>
      </p:sp>
      <p:sp>
        <p:nvSpPr>
          <p:cNvPr id="3" name="Content Placeholder 2">
            <a:extLst>
              <a:ext uri="{FF2B5EF4-FFF2-40B4-BE49-F238E27FC236}">
                <a16:creationId xmlns:a16="http://schemas.microsoft.com/office/drawing/2014/main" id="{B25F66E5-DA09-496F-87DB-A13079BF4B7A}"/>
              </a:ext>
            </a:extLst>
          </p:cNvPr>
          <p:cNvSpPr>
            <a:spLocks noGrp="1"/>
          </p:cNvSpPr>
          <p:nvPr>
            <p:ph idx="1"/>
          </p:nvPr>
        </p:nvSpPr>
        <p:spPr>
          <a:xfrm>
            <a:off x="5057742" y="3232759"/>
            <a:ext cx="6500728" cy="3192860"/>
          </a:xfrm>
        </p:spPr>
        <p:txBody>
          <a:bodyPr vert="horz" lIns="91440" tIns="45720" rIns="91440" bIns="45720" rtlCol="0" anchor="ctr">
            <a:noAutofit/>
          </a:bodyPr>
          <a:lstStyle/>
          <a:p>
            <a:pPr marL="0" indent="0">
              <a:lnSpc>
                <a:spcPct val="100000"/>
              </a:lnSpc>
              <a:spcBef>
                <a:spcPct val="20000"/>
              </a:spcBef>
              <a:spcAft>
                <a:spcPct val="0"/>
              </a:spcAft>
              <a:buNone/>
            </a:pPr>
            <a:endParaRPr lang="en-US" sz="1700" dirty="0">
              <a:ea typeface="+mn-lt"/>
              <a:cs typeface="+mn-lt"/>
            </a:endParaRPr>
          </a:p>
          <a:p>
            <a:pPr>
              <a:lnSpc>
                <a:spcPct val="100000"/>
              </a:lnSpc>
              <a:spcBef>
                <a:spcPct val="20000"/>
              </a:spcBef>
              <a:spcAft>
                <a:spcPct val="0"/>
              </a:spcAft>
            </a:pPr>
            <a:endParaRPr lang="en-US" sz="17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r>
              <a:rPr lang="en-US" sz="1000" dirty="0">
                <a:ea typeface="+mn-lt"/>
                <a:cs typeface="+mn-lt"/>
              </a:rPr>
              <a:t>Kolb, D. (1984) </a:t>
            </a:r>
            <a:r>
              <a:rPr lang="en-US" sz="1000" i="1" dirty="0">
                <a:ea typeface="+mn-lt"/>
                <a:cs typeface="+mn-lt"/>
              </a:rPr>
              <a:t>Experiential Learning: Experience as the Source of Learning and Development.</a:t>
            </a:r>
            <a:r>
              <a:rPr lang="en-US" sz="1000" dirty="0">
                <a:ea typeface="+mn-lt"/>
                <a:cs typeface="+mn-lt"/>
              </a:rPr>
              <a:t> New Jersey: Prentice Hall. </a:t>
            </a:r>
          </a:p>
          <a:p>
            <a:pPr marL="285750" indent="-285750">
              <a:lnSpc>
                <a:spcPct val="100000"/>
              </a:lnSpc>
              <a:spcBef>
                <a:spcPts val="0"/>
              </a:spcBef>
            </a:pPr>
            <a:endParaRPr lang="en-GB" sz="1000" dirty="0">
              <a:ea typeface="+mn-lt"/>
              <a:cs typeface="+mn-lt"/>
            </a:endParaRPr>
          </a:p>
          <a:p>
            <a:pPr>
              <a:lnSpc>
                <a:spcPct val="100000"/>
              </a:lnSpc>
              <a:spcBef>
                <a:spcPct val="20000"/>
              </a:spcBef>
              <a:spcAft>
                <a:spcPct val="0"/>
              </a:spcAft>
            </a:pPr>
            <a:r>
              <a:rPr lang="en-US" sz="1000" dirty="0">
                <a:ea typeface="+mn-lt"/>
                <a:cs typeface="+mn-lt"/>
              </a:rPr>
              <a:t>Latour, B. (1987) </a:t>
            </a:r>
            <a:r>
              <a:rPr lang="en-US" sz="1000" i="1" dirty="0">
                <a:ea typeface="+mn-lt"/>
                <a:cs typeface="+mn-lt"/>
              </a:rPr>
              <a:t>Science in action: How to follow scientists and engineers through society</a:t>
            </a:r>
            <a:r>
              <a:rPr lang="en-US" sz="1000" dirty="0">
                <a:ea typeface="+mn-lt"/>
                <a:cs typeface="+mn-lt"/>
              </a:rPr>
              <a:t>. Cambridge: Harvard University Press.</a:t>
            </a: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r>
              <a:rPr lang="en-US" sz="1000" dirty="0">
                <a:ea typeface="+mn-lt"/>
                <a:cs typeface="+mn-lt"/>
              </a:rPr>
              <a:t>Lave, J. &amp; Wenger, E (1991) </a:t>
            </a:r>
            <a:r>
              <a:rPr lang="en-US" sz="1000" i="1" dirty="0">
                <a:ea typeface="+mn-lt"/>
                <a:cs typeface="+mn-lt"/>
              </a:rPr>
              <a:t>Situated learning: legitimate peripheral participation. </a:t>
            </a:r>
            <a:r>
              <a:rPr lang="en-US" sz="1000" dirty="0">
                <a:ea typeface="+mn-lt"/>
                <a:cs typeface="+mn-lt"/>
              </a:rPr>
              <a:t>Cambridge</a:t>
            </a:r>
            <a:r>
              <a:rPr lang="en-US" sz="1000" i="1" dirty="0">
                <a:ea typeface="+mn-lt"/>
                <a:cs typeface="+mn-lt"/>
              </a:rPr>
              <a:t>:  </a:t>
            </a:r>
            <a:r>
              <a:rPr lang="en-US" sz="1000" dirty="0">
                <a:ea typeface="+mn-lt"/>
                <a:cs typeface="+mn-lt"/>
              </a:rPr>
              <a:t>Cambridge University </a:t>
            </a:r>
            <a:r>
              <a:rPr lang="en-US" sz="1000" dirty="0" err="1">
                <a:ea typeface="+mn-lt"/>
                <a:cs typeface="+mn-lt"/>
              </a:rPr>
              <a:t>Press.Moon</a:t>
            </a:r>
            <a:r>
              <a:rPr lang="en-US" sz="1000" dirty="0">
                <a:ea typeface="+mn-lt"/>
                <a:cs typeface="+mn-lt"/>
              </a:rPr>
              <a:t>, J.A. (2008) </a:t>
            </a:r>
            <a:r>
              <a:rPr lang="en-US" sz="1000" i="1" dirty="0">
                <a:ea typeface="+mn-lt"/>
                <a:cs typeface="+mn-lt"/>
              </a:rPr>
              <a:t>Reflection in learning &amp; professional development: theory &amp; practice, </a:t>
            </a:r>
            <a:r>
              <a:rPr lang="en-US" sz="1000" dirty="0">
                <a:ea typeface="+mn-lt"/>
                <a:cs typeface="+mn-lt"/>
              </a:rPr>
              <a:t> New York, London: Routledge.</a:t>
            </a:r>
            <a:endParaRPr lang="en-US" sz="1000"/>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r>
              <a:rPr lang="en-US" sz="1000" dirty="0">
                <a:ea typeface="+mn-lt"/>
                <a:cs typeface="+mn-lt"/>
              </a:rPr>
              <a:t>Rogers, C.R. (1969) </a:t>
            </a:r>
            <a:r>
              <a:rPr lang="en-US" sz="1000" i="1" dirty="0">
                <a:ea typeface="+mn-lt"/>
                <a:cs typeface="+mn-lt"/>
              </a:rPr>
              <a:t>Freedom to learn, </a:t>
            </a:r>
            <a:r>
              <a:rPr lang="en-US" sz="1000" dirty="0">
                <a:ea typeface="+mn-lt"/>
                <a:cs typeface="+mn-lt"/>
              </a:rPr>
              <a:t>Merrill: Charles E. Publishing.</a:t>
            </a: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r>
              <a:rPr lang="en-US" sz="1000" dirty="0">
                <a:ea typeface="+mn-lt"/>
                <a:cs typeface="+mn-lt"/>
              </a:rPr>
              <a:t>Rogoff, B. (1990). Apprenticeship in thinking: Cognitive development in social context. New York: Oxford University Press. </a:t>
            </a: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r>
              <a:rPr lang="en" sz="1000" dirty="0">
                <a:ea typeface="+mn-lt"/>
                <a:cs typeface="+mn-lt"/>
              </a:rPr>
              <a:t>Schaffer, D. (2004) Pedagogical praxis: the professions as models of </a:t>
            </a:r>
            <a:r>
              <a:rPr lang="en" sz="1000" dirty="0" err="1">
                <a:ea typeface="+mn-lt"/>
                <a:cs typeface="+mn-lt"/>
              </a:rPr>
              <a:t>post industrial</a:t>
            </a:r>
            <a:r>
              <a:rPr lang="en" sz="1000" dirty="0">
                <a:ea typeface="+mn-lt"/>
                <a:cs typeface="+mn-lt"/>
              </a:rPr>
              <a:t> education. </a:t>
            </a:r>
            <a:r>
              <a:rPr lang="en" sz="1000" i="1" dirty="0">
                <a:ea typeface="+mn-lt"/>
                <a:cs typeface="+mn-lt"/>
              </a:rPr>
              <a:t>Teachers College Record </a:t>
            </a:r>
            <a:r>
              <a:rPr lang="en" sz="1000" dirty="0">
                <a:ea typeface="+mn-lt"/>
                <a:cs typeface="+mn-lt"/>
              </a:rPr>
              <a:t>106(7). pp. 1401-1421.</a:t>
            </a:r>
            <a:endParaRPr lang="en-US"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r>
              <a:rPr lang="en-US" sz="1000" dirty="0">
                <a:ea typeface="+mn-lt"/>
                <a:cs typeface="+mn-lt"/>
              </a:rPr>
              <a:t>Schon, D. (1987) </a:t>
            </a:r>
            <a:r>
              <a:rPr lang="en-US" sz="1000" i="1" dirty="0">
                <a:ea typeface="+mn-lt"/>
                <a:cs typeface="+mn-lt"/>
              </a:rPr>
              <a:t>Educating the reflective practitioner</a:t>
            </a:r>
            <a:r>
              <a:rPr lang="en-US" sz="1000" dirty="0">
                <a:ea typeface="+mn-lt"/>
                <a:cs typeface="+mn-lt"/>
              </a:rPr>
              <a:t>. San Francisco: Jossey-Bass</a:t>
            </a:r>
            <a:endParaRPr lang="en-US" sz="1000"/>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r>
              <a:rPr lang="en-US" sz="1000" dirty="0" err="1"/>
              <a:t>Sergiovanni</a:t>
            </a:r>
            <a:r>
              <a:rPr lang="en-US" sz="1000" dirty="0"/>
              <a:t>, T.J. (2004) Collaborative Cultures &amp; Communities of Practice. </a:t>
            </a:r>
            <a:r>
              <a:rPr lang="en-US" sz="1000" i="1" dirty="0"/>
              <a:t>Principal Leadership, </a:t>
            </a:r>
            <a:r>
              <a:rPr lang="en-US" sz="1000" dirty="0"/>
              <a:t>5(1).  pp. 48-52.</a:t>
            </a:r>
            <a:endParaRPr lang="en-US"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endParaRPr lang="en-US" sz="1000" dirty="0"/>
          </a:p>
          <a:p>
            <a:pPr>
              <a:lnSpc>
                <a:spcPct val="100000"/>
              </a:lnSpc>
              <a:spcBef>
                <a:spcPct val="20000"/>
              </a:spcBef>
              <a:spcAft>
                <a:spcPct val="0"/>
              </a:spcAft>
            </a:pPr>
            <a:endParaRPr lang="en-US" sz="1000" dirty="0"/>
          </a:p>
          <a:p>
            <a:pPr>
              <a:lnSpc>
                <a:spcPct val="100000"/>
              </a:lnSpc>
              <a:spcBef>
                <a:spcPct val="20000"/>
              </a:spcBef>
              <a:spcAft>
                <a:spcPct val="0"/>
              </a:spcAft>
            </a:pPr>
            <a:endParaRPr lang="en" sz="1000" dirty="0"/>
          </a:p>
          <a:p>
            <a:pPr>
              <a:lnSpc>
                <a:spcPct val="100000"/>
              </a:lnSpc>
              <a:spcBef>
                <a:spcPct val="20000"/>
              </a:spcBef>
              <a:spcAft>
                <a:spcPct val="0"/>
              </a:spcAft>
            </a:pPr>
            <a:endParaRPr lang="en-US" dirty="0"/>
          </a:p>
          <a:p>
            <a:pPr>
              <a:lnSpc>
                <a:spcPct val="100000"/>
              </a:lnSpc>
              <a:spcBef>
                <a:spcPct val="20000"/>
              </a:spcBef>
              <a:spcAft>
                <a:spcPct val="0"/>
              </a:spcAft>
            </a:pPr>
            <a:endParaRPr lang="en-GB" dirty="0"/>
          </a:p>
          <a:p>
            <a:endParaRPr lang="en-GB" dirty="0"/>
          </a:p>
        </p:txBody>
      </p:sp>
    </p:spTree>
    <p:extLst>
      <p:ext uri="{BB962C8B-B14F-4D97-AF65-F5344CB8AC3E}">
        <p14:creationId xmlns:p14="http://schemas.microsoft.com/office/powerpoint/2010/main" val="2148710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58574-E659-4AF1-A4A1-F53603568E07}"/>
              </a:ext>
            </a:extLst>
          </p:cNvPr>
          <p:cNvSpPr>
            <a:spLocks noGrp="1"/>
          </p:cNvSpPr>
          <p:nvPr>
            <p:ph type="title"/>
          </p:nvPr>
        </p:nvSpPr>
        <p:spPr/>
        <p:txBody>
          <a:bodyPr/>
          <a:lstStyle/>
          <a:p>
            <a:r>
              <a:rPr lang="en-GB" dirty="0">
                <a:cs typeface="Calibri Light"/>
              </a:rPr>
              <a:t>References</a:t>
            </a:r>
            <a:endParaRPr lang="en-GB" dirty="0"/>
          </a:p>
        </p:txBody>
      </p:sp>
      <p:sp>
        <p:nvSpPr>
          <p:cNvPr id="3" name="Content Placeholder 2">
            <a:extLst>
              <a:ext uri="{FF2B5EF4-FFF2-40B4-BE49-F238E27FC236}">
                <a16:creationId xmlns:a16="http://schemas.microsoft.com/office/drawing/2014/main" id="{B25F66E5-DA09-496F-87DB-A13079BF4B7A}"/>
              </a:ext>
            </a:extLst>
          </p:cNvPr>
          <p:cNvSpPr>
            <a:spLocks noGrp="1"/>
          </p:cNvSpPr>
          <p:nvPr>
            <p:ph idx="1"/>
          </p:nvPr>
        </p:nvSpPr>
        <p:spPr/>
        <p:txBody>
          <a:bodyPr>
            <a:normAutofit/>
          </a:bodyPr>
          <a:lstStyle/>
          <a:p>
            <a:pPr>
              <a:lnSpc>
                <a:spcPct val="100000"/>
              </a:lnSpc>
              <a:spcBef>
                <a:spcPct val="20000"/>
              </a:spcBef>
              <a:spcAft>
                <a:spcPct val="0"/>
              </a:spcAft>
            </a:pPr>
            <a:endParaRPr lang="en-US"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r>
              <a:rPr lang="en-US" sz="1000" dirty="0">
                <a:ea typeface="+mn-lt"/>
                <a:cs typeface="+mn-lt"/>
              </a:rPr>
              <a:t>Steel, J., Carmichael, B., Holmes, D., </a:t>
            </a:r>
            <a:r>
              <a:rPr lang="en-US" sz="1000" dirty="0" err="1">
                <a:ea typeface="+mn-lt"/>
                <a:cs typeface="+mn-lt"/>
              </a:rPr>
              <a:t>Kinse</a:t>
            </a:r>
            <a:r>
              <a:rPr lang="en-US" sz="1000" dirty="0">
                <a:ea typeface="+mn-lt"/>
                <a:cs typeface="+mn-lt"/>
              </a:rPr>
              <a:t>, M. and Sanders, K. (2007). Experiential learning and journalism education: Lessons learned in the practice of teaching journalism, </a:t>
            </a:r>
            <a:r>
              <a:rPr lang="en-US" sz="1000" i="1" dirty="0">
                <a:ea typeface="+mn-lt"/>
                <a:cs typeface="+mn-lt"/>
              </a:rPr>
              <a:t>Education and Training</a:t>
            </a:r>
            <a:r>
              <a:rPr lang="en-US" sz="1000" dirty="0">
                <a:ea typeface="+mn-lt"/>
                <a:cs typeface="+mn-lt"/>
              </a:rPr>
              <a:t>, 49(4). pp 325-34. </a:t>
            </a:r>
            <a:endParaRPr lang="en-GB"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r>
              <a:rPr lang="en-GB" sz="1000" dirty="0">
                <a:ea typeface="+mn-lt"/>
                <a:cs typeface="+mn-lt"/>
              </a:rPr>
              <a:t>Tulloch, C. and Manchon, R. M (2018) When the newsroom becomes the classroom: CNA: A wire service journalism training model to bridge the theory versus practice dichotomy, </a:t>
            </a:r>
            <a:r>
              <a:rPr lang="en-GB" sz="1000" i="1" dirty="0">
                <a:ea typeface="+mn-lt"/>
                <a:cs typeface="+mn-lt"/>
              </a:rPr>
              <a:t>Journalism &amp; Mass Communication Educator</a:t>
            </a:r>
            <a:r>
              <a:rPr lang="en-GB" sz="1000" dirty="0">
                <a:ea typeface="+mn-lt"/>
                <a:cs typeface="+mn-lt"/>
              </a:rPr>
              <a:t>, 73(1), pp. 37 –49.</a:t>
            </a:r>
            <a:endParaRPr lang="en-US"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r>
              <a:rPr lang="en-US" sz="1000" dirty="0">
                <a:ea typeface="+mn-lt"/>
                <a:cs typeface="+mn-lt"/>
              </a:rPr>
              <a:t>Wilkerson, L. and </a:t>
            </a:r>
            <a:r>
              <a:rPr lang="en-US" sz="1000" dirty="0" err="1">
                <a:ea typeface="+mn-lt"/>
                <a:cs typeface="+mn-lt"/>
              </a:rPr>
              <a:t>Gijselaers</a:t>
            </a:r>
            <a:r>
              <a:rPr lang="en-US" sz="1000" dirty="0">
                <a:ea typeface="+mn-lt"/>
                <a:cs typeface="+mn-lt"/>
              </a:rPr>
              <a:t>, W.H. (1996). </a:t>
            </a:r>
            <a:r>
              <a:rPr lang="en-US" sz="1000" i="1" dirty="0">
                <a:ea typeface="+mn-lt"/>
                <a:cs typeface="+mn-lt"/>
              </a:rPr>
              <a:t>Bringing problem-based learning to higher education: Theory and Practice.</a:t>
            </a:r>
            <a:r>
              <a:rPr lang="en-US" sz="1000" dirty="0">
                <a:ea typeface="+mn-lt"/>
                <a:cs typeface="+mn-lt"/>
              </a:rPr>
              <a:t> San Francisco: Jossey-Bass.  </a:t>
            </a:r>
            <a:endParaRPr lang="en-GB" sz="1000" dirty="0">
              <a:ea typeface="+mn-lt"/>
              <a:cs typeface="+mn-lt"/>
            </a:endParaRPr>
          </a:p>
          <a:p>
            <a:pPr>
              <a:lnSpc>
                <a:spcPct val="100000"/>
              </a:lnSpc>
              <a:spcBef>
                <a:spcPct val="20000"/>
              </a:spcBef>
              <a:spcAft>
                <a:spcPct val="0"/>
              </a:spcAft>
            </a:pPr>
            <a:endParaRPr lang="en-US" sz="1000" dirty="0">
              <a:ea typeface="+mn-lt"/>
              <a:cs typeface="+mn-lt"/>
            </a:endParaRPr>
          </a:p>
          <a:p>
            <a:pPr>
              <a:lnSpc>
                <a:spcPct val="100000"/>
              </a:lnSpc>
              <a:spcBef>
                <a:spcPct val="20000"/>
              </a:spcBef>
              <a:spcAft>
                <a:spcPct val="0"/>
              </a:spcAft>
            </a:pPr>
            <a:r>
              <a:rPr lang="en-GB" sz="1000" dirty="0">
                <a:ea typeface="+mn-lt"/>
                <a:cs typeface="+mn-lt"/>
              </a:rPr>
              <a:t>Winnicott, D. W. (1965) </a:t>
            </a:r>
            <a:r>
              <a:rPr lang="en-GB" sz="1000" i="1" dirty="0">
                <a:ea typeface="+mn-lt"/>
                <a:cs typeface="+mn-lt"/>
              </a:rPr>
              <a:t>The maturational processes and the facilitating environment.</a:t>
            </a:r>
            <a:r>
              <a:rPr lang="en-GB" sz="1000" dirty="0">
                <a:ea typeface="+mn-lt"/>
                <a:cs typeface="+mn-lt"/>
              </a:rPr>
              <a:t> New York, NY: International University Press</a:t>
            </a:r>
            <a:r>
              <a:rPr lang="en-US" sz="1000" dirty="0">
                <a:ea typeface="+mn-lt"/>
                <a:cs typeface="+mn-lt"/>
              </a:rPr>
              <a:t> </a:t>
            </a:r>
            <a:r>
              <a:rPr lang="en-US" sz="1000" dirty="0" err="1">
                <a:ea typeface="+mn-lt"/>
                <a:cs typeface="+mn-lt"/>
              </a:rPr>
              <a:t>Sergiovanni</a:t>
            </a:r>
            <a:r>
              <a:rPr lang="en-US" sz="1000" dirty="0">
                <a:ea typeface="+mn-lt"/>
                <a:cs typeface="+mn-lt"/>
              </a:rPr>
              <a:t>, T.J. (2004) Collaborative Cultures &amp; Communities of Practice. </a:t>
            </a:r>
            <a:r>
              <a:rPr lang="en-US" sz="1000" i="1" dirty="0">
                <a:ea typeface="+mn-lt"/>
                <a:cs typeface="+mn-lt"/>
              </a:rPr>
              <a:t>Principal Leadership, </a:t>
            </a:r>
            <a:r>
              <a:rPr lang="en-US" sz="1000" dirty="0">
                <a:ea typeface="+mn-lt"/>
                <a:cs typeface="+mn-lt"/>
              </a:rPr>
              <a:t>5(1).  pp. 48-52.</a:t>
            </a:r>
          </a:p>
          <a:p>
            <a:pPr>
              <a:lnSpc>
                <a:spcPct val="100000"/>
              </a:lnSpc>
              <a:spcBef>
                <a:spcPct val="20000"/>
              </a:spcBef>
              <a:spcAft>
                <a:spcPct val="0"/>
              </a:spcAft>
            </a:pPr>
            <a:endParaRPr lang="en-US" dirty="0">
              <a:ea typeface="+mn-lt"/>
              <a:cs typeface="+mn-lt"/>
            </a:endParaRPr>
          </a:p>
          <a:p>
            <a:pPr marL="0" indent="0">
              <a:lnSpc>
                <a:spcPct val="100000"/>
              </a:lnSpc>
              <a:spcBef>
                <a:spcPct val="20000"/>
              </a:spcBef>
              <a:spcAft>
                <a:spcPct val="0"/>
              </a:spcAft>
              <a:buNone/>
            </a:pPr>
            <a:endParaRPr lang="en-GB" dirty="0"/>
          </a:p>
        </p:txBody>
      </p:sp>
    </p:spTree>
    <p:extLst>
      <p:ext uri="{BB962C8B-B14F-4D97-AF65-F5344CB8AC3E}">
        <p14:creationId xmlns:p14="http://schemas.microsoft.com/office/powerpoint/2010/main" val="211941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04D97-5A9A-FE45-B59E-BE739404CAEA}"/>
              </a:ext>
            </a:extLst>
          </p:cNvPr>
          <p:cNvSpPr>
            <a:spLocks noGrp="1"/>
          </p:cNvSpPr>
          <p:nvPr>
            <p:ph type="title"/>
          </p:nvPr>
        </p:nvSpPr>
        <p:spPr/>
        <p:txBody>
          <a:bodyPr/>
          <a:lstStyle/>
          <a:p>
            <a:r>
              <a:rPr lang="en-US" dirty="0"/>
              <a:t>Learning through practice</a:t>
            </a:r>
          </a:p>
        </p:txBody>
      </p:sp>
      <p:pic>
        <p:nvPicPr>
          <p:cNvPr id="4" name="Content Placeholder 5">
            <a:extLst>
              <a:ext uri="{FF2B5EF4-FFF2-40B4-BE49-F238E27FC236}">
                <a16:creationId xmlns:a16="http://schemas.microsoft.com/office/drawing/2014/main" id="{8DC4658E-E019-084A-B804-6B339280A90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23028" y="1158241"/>
            <a:ext cx="5964428" cy="4295062"/>
          </a:xfrm>
          <a:prstGeom prst="rect">
            <a:avLst/>
          </a:prstGeom>
        </p:spPr>
      </p:pic>
      <p:sp>
        <p:nvSpPr>
          <p:cNvPr id="9" name="TextBox 8">
            <a:extLst>
              <a:ext uri="{FF2B5EF4-FFF2-40B4-BE49-F238E27FC236}">
                <a16:creationId xmlns:a16="http://schemas.microsoft.com/office/drawing/2014/main" id="{DD8B4C80-3522-9341-B8D8-908C2E5378D2}"/>
              </a:ext>
            </a:extLst>
          </p:cNvPr>
          <p:cNvSpPr txBox="1"/>
          <p:nvPr/>
        </p:nvSpPr>
        <p:spPr>
          <a:xfrm>
            <a:off x="5205984" y="853441"/>
            <a:ext cx="2182368" cy="1200329"/>
          </a:xfrm>
          <a:prstGeom prst="rect">
            <a:avLst/>
          </a:prstGeom>
          <a:noFill/>
        </p:spPr>
        <p:txBody>
          <a:bodyPr wrap="square" rtlCol="0">
            <a:spAutoFit/>
          </a:bodyPr>
          <a:lstStyle/>
          <a:p>
            <a:r>
              <a:rPr lang="en-US" dirty="0">
                <a:cs typeface="Arial" panose="020B0604020202020204" pitchFamily="34" charset="0"/>
              </a:rPr>
              <a:t>Experiential Learning Cycle </a:t>
            </a:r>
          </a:p>
          <a:p>
            <a:r>
              <a:rPr lang="en-US" dirty="0">
                <a:cs typeface="Arial" panose="020B0604020202020204" pitchFamily="34" charset="0"/>
              </a:rPr>
              <a:t>Kolb (1984)</a:t>
            </a:r>
          </a:p>
          <a:p>
            <a:endParaRPr lang="en-US" dirty="0"/>
          </a:p>
        </p:txBody>
      </p:sp>
      <p:sp>
        <p:nvSpPr>
          <p:cNvPr id="12" name="TextBox 11">
            <a:extLst>
              <a:ext uri="{FF2B5EF4-FFF2-40B4-BE49-F238E27FC236}">
                <a16:creationId xmlns:a16="http://schemas.microsoft.com/office/drawing/2014/main" id="{1591BE16-4216-C94E-9F97-D12A413E3275}"/>
              </a:ext>
            </a:extLst>
          </p:cNvPr>
          <p:cNvSpPr txBox="1"/>
          <p:nvPr/>
        </p:nvSpPr>
        <p:spPr>
          <a:xfrm>
            <a:off x="9644190" y="742741"/>
            <a:ext cx="1780350" cy="2031325"/>
          </a:xfrm>
          <a:prstGeom prst="rect">
            <a:avLst/>
          </a:prstGeom>
          <a:noFill/>
        </p:spPr>
        <p:txBody>
          <a:bodyPr wrap="square" rtlCol="0">
            <a:spAutoFit/>
          </a:bodyPr>
          <a:lstStyle/>
          <a:p>
            <a:r>
              <a:rPr lang="en-US" dirty="0">
                <a:cs typeface="Arial" panose="020B0604020202020204" pitchFamily="34" charset="0"/>
              </a:rPr>
              <a:t>Situated Learning and  Communities of Practice</a:t>
            </a:r>
          </a:p>
          <a:p>
            <a:r>
              <a:rPr lang="en-US" dirty="0">
                <a:cs typeface="Arial" panose="020B0604020202020204" pitchFamily="34" charset="0"/>
              </a:rPr>
              <a:t>Lave and Wenger (1991)  </a:t>
            </a:r>
          </a:p>
          <a:p>
            <a:endParaRPr lang="en-US" dirty="0"/>
          </a:p>
        </p:txBody>
      </p:sp>
    </p:spTree>
    <p:extLst>
      <p:ext uri="{BB962C8B-B14F-4D97-AF65-F5344CB8AC3E}">
        <p14:creationId xmlns:p14="http://schemas.microsoft.com/office/powerpoint/2010/main" val="887134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006FA-F5C5-D147-82CA-963E20C32CD4}"/>
              </a:ext>
            </a:extLst>
          </p:cNvPr>
          <p:cNvSpPr>
            <a:spLocks noGrp="1"/>
          </p:cNvSpPr>
          <p:nvPr>
            <p:ph type="title"/>
          </p:nvPr>
        </p:nvSpPr>
        <p:spPr/>
        <p:txBody>
          <a:bodyPr/>
          <a:lstStyle/>
          <a:p>
            <a:r>
              <a:rPr lang="en-US" dirty="0"/>
              <a:t>Experiential Learning</a:t>
            </a:r>
          </a:p>
        </p:txBody>
      </p:sp>
      <p:sp>
        <p:nvSpPr>
          <p:cNvPr id="3" name="Content Placeholder 2">
            <a:extLst>
              <a:ext uri="{FF2B5EF4-FFF2-40B4-BE49-F238E27FC236}">
                <a16:creationId xmlns:a16="http://schemas.microsoft.com/office/drawing/2014/main" id="{9A425E76-E6B2-354D-806F-687623D14F69}"/>
              </a:ext>
            </a:extLst>
          </p:cNvPr>
          <p:cNvSpPr>
            <a:spLocks noGrp="1"/>
          </p:cNvSpPr>
          <p:nvPr>
            <p:ph idx="1"/>
          </p:nvPr>
        </p:nvSpPr>
        <p:spPr/>
        <p:txBody>
          <a:bodyPr/>
          <a:lstStyle/>
          <a:p>
            <a:r>
              <a:rPr lang="en-US" dirty="0"/>
              <a:t>Builds from socio-constructivist theory</a:t>
            </a:r>
          </a:p>
          <a:p>
            <a:r>
              <a:rPr lang="en-US" dirty="0"/>
              <a:t>Experience is core to learning process </a:t>
            </a:r>
          </a:p>
          <a:p>
            <a:r>
              <a:rPr lang="en-US" dirty="0"/>
              <a:t>Learning can be formed and reformed through experience and reflection.</a:t>
            </a:r>
          </a:p>
          <a:p>
            <a:endParaRPr lang="en-US" dirty="0"/>
          </a:p>
        </p:txBody>
      </p:sp>
    </p:spTree>
    <p:extLst>
      <p:ext uri="{BB962C8B-B14F-4D97-AF65-F5344CB8AC3E}">
        <p14:creationId xmlns:p14="http://schemas.microsoft.com/office/powerpoint/2010/main" val="2215411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761ED-7854-964E-84B4-FC4D9895C45B}"/>
              </a:ext>
            </a:extLst>
          </p:cNvPr>
          <p:cNvSpPr>
            <a:spLocks noGrp="1"/>
          </p:cNvSpPr>
          <p:nvPr>
            <p:ph type="title"/>
          </p:nvPr>
        </p:nvSpPr>
        <p:spPr/>
        <p:txBody>
          <a:bodyPr/>
          <a:lstStyle/>
          <a:p>
            <a:r>
              <a:rPr lang="en-US" dirty="0"/>
              <a:t>Kolb’s Experiential Learning Cycle (1984)</a:t>
            </a:r>
          </a:p>
        </p:txBody>
      </p:sp>
      <p:sp>
        <p:nvSpPr>
          <p:cNvPr id="4" name="Text Placeholder 3">
            <a:extLst>
              <a:ext uri="{FF2B5EF4-FFF2-40B4-BE49-F238E27FC236}">
                <a16:creationId xmlns:a16="http://schemas.microsoft.com/office/drawing/2014/main" id="{3D7EC93B-294D-CD4A-8C06-88F857D9C598}"/>
              </a:ext>
            </a:extLst>
          </p:cNvPr>
          <p:cNvSpPr>
            <a:spLocks noGrp="1"/>
          </p:cNvSpPr>
          <p:nvPr>
            <p:ph type="body" sz="half" idx="2"/>
          </p:nvPr>
        </p:nvSpPr>
        <p:spPr>
          <a:xfrm>
            <a:off x="888631" y="3580186"/>
            <a:ext cx="3501197" cy="1221164"/>
          </a:xfrm>
        </p:spPr>
        <p:txBody>
          <a:bodyPr vert="horz" lIns="91440" tIns="45720" rIns="91440" bIns="45720" rtlCol="0" anchor="t">
            <a:normAutofit fontScale="25000" lnSpcReduction="20000"/>
          </a:bodyPr>
          <a:lstStyle/>
          <a:p>
            <a:r>
              <a:rPr lang="en-US" sz="4800" dirty="0"/>
              <a:t>Based on:</a:t>
            </a:r>
            <a:br>
              <a:rPr lang="en-US" sz="4800" dirty="0"/>
            </a:br>
            <a:r>
              <a:rPr lang="en-US" sz="4800" dirty="0"/>
              <a:t>Dewey, Lewin, Piaget</a:t>
            </a:r>
          </a:p>
          <a:p>
            <a:r>
              <a:rPr lang="en-US" sz="4800" dirty="0"/>
              <a:t>Others:</a:t>
            </a:r>
          </a:p>
          <a:p>
            <a:r>
              <a:rPr lang="en-US" sz="4800" dirty="0"/>
              <a:t>Beard &amp; Wilson  (2006) Moon (2008) Rogers (1969) Schon (1987)</a:t>
            </a:r>
          </a:p>
        </p:txBody>
      </p:sp>
      <p:graphicFrame>
        <p:nvGraphicFramePr>
          <p:cNvPr id="5" name="Content Placeholder 3">
            <a:extLst>
              <a:ext uri="{FF2B5EF4-FFF2-40B4-BE49-F238E27FC236}">
                <a16:creationId xmlns:a16="http://schemas.microsoft.com/office/drawing/2014/main" id="{6BAA75A8-062C-A044-9DD2-5C227CE11547}"/>
              </a:ext>
            </a:extLst>
          </p:cNvPr>
          <p:cNvGraphicFramePr>
            <a:graphicFrameLocks noGrp="1"/>
          </p:cNvGraphicFramePr>
          <p:nvPr>
            <p:ph idx="1"/>
            <p:extLst>
              <p:ext uri="{D42A27DB-BD31-4B8C-83A1-F6EECF244321}">
                <p14:modId xmlns:p14="http://schemas.microsoft.com/office/powerpoint/2010/main" val="1959230267"/>
              </p:ext>
            </p:extLst>
          </p:nvPr>
        </p:nvGraphicFramePr>
        <p:xfrm>
          <a:off x="5110163" y="803275"/>
          <a:ext cx="6275387" cy="5249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5463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BACEE-7FC1-264D-9BAB-A871D6630919}"/>
              </a:ext>
            </a:extLst>
          </p:cNvPr>
          <p:cNvSpPr>
            <a:spLocks noGrp="1"/>
          </p:cNvSpPr>
          <p:nvPr>
            <p:ph type="title"/>
          </p:nvPr>
        </p:nvSpPr>
        <p:spPr/>
        <p:txBody>
          <a:bodyPr>
            <a:normAutofit/>
          </a:bodyPr>
          <a:lstStyle/>
          <a:p>
            <a:r>
              <a:rPr lang="en-US" dirty="0"/>
              <a:t>Situated Learning</a:t>
            </a:r>
            <a:br>
              <a:rPr lang="en-US" dirty="0"/>
            </a:br>
            <a:br>
              <a:rPr lang="en-US" dirty="0"/>
            </a:br>
            <a:r>
              <a:rPr lang="en-US" sz="2700" dirty="0"/>
              <a:t>Lave and Wenger, (1991)</a:t>
            </a:r>
          </a:p>
        </p:txBody>
      </p:sp>
      <p:sp>
        <p:nvSpPr>
          <p:cNvPr id="3" name="Content Placeholder 2">
            <a:extLst>
              <a:ext uri="{FF2B5EF4-FFF2-40B4-BE49-F238E27FC236}">
                <a16:creationId xmlns:a16="http://schemas.microsoft.com/office/drawing/2014/main" id="{50EBA86E-A3CB-6348-9675-AE23C3AFC050}"/>
              </a:ext>
            </a:extLst>
          </p:cNvPr>
          <p:cNvSpPr>
            <a:spLocks noGrp="1"/>
          </p:cNvSpPr>
          <p:nvPr>
            <p:ph idx="1"/>
          </p:nvPr>
        </p:nvSpPr>
        <p:spPr/>
        <p:txBody>
          <a:bodyPr/>
          <a:lstStyle/>
          <a:p>
            <a:r>
              <a:rPr lang="en-US" dirty="0"/>
              <a:t>Socio-cultural approach</a:t>
            </a:r>
          </a:p>
          <a:p>
            <a:r>
              <a:rPr lang="en-US" dirty="0"/>
              <a:t>Knowledge is relational and negotiated</a:t>
            </a:r>
          </a:p>
          <a:p>
            <a:r>
              <a:rPr lang="en-US" dirty="0"/>
              <a:t>Learning takes place in communities </a:t>
            </a:r>
          </a:p>
          <a:p>
            <a:endParaRPr lang="en-US" dirty="0"/>
          </a:p>
        </p:txBody>
      </p:sp>
    </p:spTree>
    <p:extLst>
      <p:ext uri="{BB962C8B-B14F-4D97-AF65-F5344CB8AC3E}">
        <p14:creationId xmlns:p14="http://schemas.microsoft.com/office/powerpoint/2010/main" val="3440186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50F2D-B5D7-3C4B-8AB1-4D64760D2DCC}"/>
              </a:ext>
            </a:extLst>
          </p:cNvPr>
          <p:cNvSpPr>
            <a:spLocks noGrp="1"/>
          </p:cNvSpPr>
          <p:nvPr>
            <p:ph type="title"/>
          </p:nvPr>
        </p:nvSpPr>
        <p:spPr/>
        <p:txBody>
          <a:bodyPr>
            <a:normAutofit fontScale="90000"/>
          </a:bodyPr>
          <a:lstStyle/>
          <a:p>
            <a:r>
              <a:rPr lang="en-US" dirty="0"/>
              <a:t>Lave and Wenger: Communities of Practice</a:t>
            </a:r>
          </a:p>
        </p:txBody>
      </p:sp>
      <p:sp>
        <p:nvSpPr>
          <p:cNvPr id="5" name="Content Placeholder 4">
            <a:extLst>
              <a:ext uri="{FF2B5EF4-FFF2-40B4-BE49-F238E27FC236}">
                <a16:creationId xmlns:a16="http://schemas.microsoft.com/office/drawing/2014/main" id="{98B80771-6163-B641-9825-CA5CB24675B2}"/>
              </a:ext>
            </a:extLst>
          </p:cNvPr>
          <p:cNvSpPr>
            <a:spLocks noGrp="1"/>
          </p:cNvSpPr>
          <p:nvPr>
            <p:ph idx="1"/>
          </p:nvPr>
        </p:nvSpPr>
        <p:spPr>
          <a:xfrm>
            <a:off x="5327374" y="377687"/>
            <a:ext cx="6072946" cy="567412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 name="Oval 5">
            <a:extLst>
              <a:ext uri="{FF2B5EF4-FFF2-40B4-BE49-F238E27FC236}">
                <a16:creationId xmlns:a16="http://schemas.microsoft.com/office/drawing/2014/main" id="{D78DABB3-1DB4-3140-8A69-8DA6512EF39E}"/>
              </a:ext>
            </a:extLst>
          </p:cNvPr>
          <p:cNvSpPr/>
          <p:nvPr/>
        </p:nvSpPr>
        <p:spPr>
          <a:xfrm>
            <a:off x="6813175" y="1595719"/>
            <a:ext cx="3209365" cy="321064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DB6F8674-BD89-B543-95B7-E0F4C5651732}"/>
              </a:ext>
            </a:extLst>
          </p:cNvPr>
          <p:cNvSpPr/>
          <p:nvPr/>
        </p:nvSpPr>
        <p:spPr>
          <a:xfrm>
            <a:off x="7655634" y="2418696"/>
            <a:ext cx="1439597" cy="13978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C116BE2-A560-7742-8412-52DF2198A5F8}"/>
              </a:ext>
            </a:extLst>
          </p:cNvPr>
          <p:cNvSpPr txBox="1"/>
          <p:nvPr/>
        </p:nvSpPr>
        <p:spPr>
          <a:xfrm>
            <a:off x="7107936" y="707136"/>
            <a:ext cx="2755392" cy="646331"/>
          </a:xfrm>
          <a:prstGeom prst="rect">
            <a:avLst/>
          </a:prstGeom>
          <a:noFill/>
        </p:spPr>
        <p:txBody>
          <a:bodyPr wrap="square" rtlCol="0">
            <a:spAutoFit/>
          </a:bodyPr>
          <a:lstStyle/>
          <a:p>
            <a:r>
              <a:rPr lang="en-US" dirty="0"/>
              <a:t>Domain of Knowledge/Interest</a:t>
            </a:r>
          </a:p>
        </p:txBody>
      </p:sp>
      <p:sp>
        <p:nvSpPr>
          <p:cNvPr id="9" name="TextBox 8">
            <a:extLst>
              <a:ext uri="{FF2B5EF4-FFF2-40B4-BE49-F238E27FC236}">
                <a16:creationId xmlns:a16="http://schemas.microsoft.com/office/drawing/2014/main" id="{4C9CA475-9712-DF44-B0A8-E0A7790A9EF3}"/>
              </a:ext>
            </a:extLst>
          </p:cNvPr>
          <p:cNvSpPr txBox="1"/>
          <p:nvPr/>
        </p:nvSpPr>
        <p:spPr>
          <a:xfrm>
            <a:off x="8619744" y="2092017"/>
            <a:ext cx="1243584" cy="369332"/>
          </a:xfrm>
          <a:prstGeom prst="rect">
            <a:avLst/>
          </a:prstGeom>
          <a:noFill/>
        </p:spPr>
        <p:txBody>
          <a:bodyPr wrap="square" rtlCol="0">
            <a:spAutoFit/>
          </a:bodyPr>
          <a:lstStyle/>
          <a:p>
            <a:r>
              <a:rPr lang="en-US" dirty="0"/>
              <a:t>Practice</a:t>
            </a:r>
          </a:p>
        </p:txBody>
      </p:sp>
      <p:sp>
        <p:nvSpPr>
          <p:cNvPr id="10" name="TextBox 9">
            <a:extLst>
              <a:ext uri="{FF2B5EF4-FFF2-40B4-BE49-F238E27FC236}">
                <a16:creationId xmlns:a16="http://schemas.microsoft.com/office/drawing/2014/main" id="{924E604E-764D-F041-BBA5-FF0A83F15F1D}"/>
              </a:ext>
            </a:extLst>
          </p:cNvPr>
          <p:cNvSpPr txBox="1"/>
          <p:nvPr/>
        </p:nvSpPr>
        <p:spPr>
          <a:xfrm>
            <a:off x="7655634" y="2934931"/>
            <a:ext cx="1524942" cy="369332"/>
          </a:xfrm>
          <a:prstGeom prst="rect">
            <a:avLst/>
          </a:prstGeom>
          <a:noFill/>
        </p:spPr>
        <p:txBody>
          <a:bodyPr wrap="square" rtlCol="0">
            <a:spAutoFit/>
          </a:bodyPr>
          <a:lstStyle/>
          <a:p>
            <a:r>
              <a:rPr lang="en-US" dirty="0"/>
              <a:t>Community</a:t>
            </a:r>
          </a:p>
        </p:txBody>
      </p:sp>
      <p:sp>
        <p:nvSpPr>
          <p:cNvPr id="11" name="TextBox 10">
            <a:extLst>
              <a:ext uri="{FF2B5EF4-FFF2-40B4-BE49-F238E27FC236}">
                <a16:creationId xmlns:a16="http://schemas.microsoft.com/office/drawing/2014/main" id="{A47A011D-C998-5949-936E-F6D7A06B5BD3}"/>
              </a:ext>
            </a:extLst>
          </p:cNvPr>
          <p:cNvSpPr txBox="1"/>
          <p:nvPr/>
        </p:nvSpPr>
        <p:spPr>
          <a:xfrm>
            <a:off x="1950720" y="4998721"/>
            <a:ext cx="3998976" cy="1661993"/>
          </a:xfrm>
          <a:prstGeom prst="rect">
            <a:avLst/>
          </a:prstGeom>
          <a:noFill/>
        </p:spPr>
        <p:txBody>
          <a:bodyPr wrap="square" rtlCol="0" anchor="t">
            <a:spAutoFit/>
          </a:bodyPr>
          <a:lstStyle/>
          <a:p>
            <a:pPr algn="ctr"/>
            <a:r>
              <a:rPr lang="en-US" sz="1200" dirty="0"/>
              <a:t>Others: </a:t>
            </a:r>
          </a:p>
          <a:p>
            <a:pPr algn="ctr"/>
            <a:r>
              <a:rPr lang="en-US" sz="1200" dirty="0"/>
              <a:t>Brown, Collins et al (1989)</a:t>
            </a:r>
          </a:p>
          <a:p>
            <a:pPr algn="ctr"/>
            <a:r>
              <a:rPr lang="en-US" sz="1200" dirty="0"/>
              <a:t>Fuller &amp; Unwin (2005)</a:t>
            </a:r>
          </a:p>
          <a:p>
            <a:pPr algn="ctr"/>
            <a:r>
              <a:rPr lang="en-US" sz="1200" dirty="0"/>
              <a:t>Latour  (1987)</a:t>
            </a:r>
          </a:p>
          <a:p>
            <a:pPr algn="ctr"/>
            <a:r>
              <a:rPr lang="en-US" sz="1200" dirty="0"/>
              <a:t>Rogoff (1990)</a:t>
            </a:r>
          </a:p>
          <a:p>
            <a:pPr algn="ctr"/>
            <a:r>
              <a:rPr lang="en-US" sz="1200" dirty="0" err="1"/>
              <a:t>Sergiovanni</a:t>
            </a:r>
            <a:r>
              <a:rPr lang="en-US" sz="1200" dirty="0"/>
              <a:t> (2004)</a:t>
            </a:r>
          </a:p>
          <a:p>
            <a:pPr algn="ctr"/>
            <a:r>
              <a:rPr lang="en-US" sz="1200" dirty="0"/>
              <a:t> Wilkerson &amp; </a:t>
            </a:r>
            <a:r>
              <a:rPr lang="en-US" sz="1200" dirty="0" err="1"/>
              <a:t>Gijselaers</a:t>
            </a:r>
            <a:r>
              <a:rPr lang="en-US" sz="1200" dirty="0"/>
              <a:t> (1996)</a:t>
            </a:r>
          </a:p>
          <a:p>
            <a:endParaRPr lang="en-US" dirty="0"/>
          </a:p>
        </p:txBody>
      </p:sp>
    </p:spTree>
    <p:extLst>
      <p:ext uri="{BB962C8B-B14F-4D97-AF65-F5344CB8AC3E}">
        <p14:creationId xmlns:p14="http://schemas.microsoft.com/office/powerpoint/2010/main" val="1393849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301C9-76A5-F443-BBB3-DDE523E694B0}"/>
              </a:ext>
            </a:extLst>
          </p:cNvPr>
          <p:cNvSpPr>
            <a:spLocks noGrp="1"/>
          </p:cNvSpPr>
          <p:nvPr>
            <p:ph type="title"/>
          </p:nvPr>
        </p:nvSpPr>
        <p:spPr>
          <a:xfrm>
            <a:off x="888631" y="2349925"/>
            <a:ext cx="3498979" cy="2456442"/>
          </a:xfrm>
        </p:spPr>
        <p:txBody>
          <a:bodyPr>
            <a:normAutofit/>
          </a:bodyPr>
          <a:lstStyle/>
          <a:p>
            <a:r>
              <a:rPr lang="en-US" sz="3100" dirty="0"/>
              <a:t>Lave and Wenger’s Situated Learning: Legitimate  Peripheral Participation </a:t>
            </a:r>
            <a:r>
              <a:rPr lang="en-US" sz="2800" dirty="0"/>
              <a:t>(1991)</a:t>
            </a:r>
          </a:p>
        </p:txBody>
      </p:sp>
      <p:sp>
        <p:nvSpPr>
          <p:cNvPr id="3" name="Content Placeholder 2">
            <a:extLst>
              <a:ext uri="{FF2B5EF4-FFF2-40B4-BE49-F238E27FC236}">
                <a16:creationId xmlns:a16="http://schemas.microsoft.com/office/drawing/2014/main" id="{C14135E6-053E-8345-BAFB-A56930FCD22D}"/>
              </a:ext>
            </a:extLst>
          </p:cNvPr>
          <p:cNvSpPr>
            <a:spLocks noGrp="1"/>
          </p:cNvSpPr>
          <p:nvPr>
            <p:ph idx="1"/>
          </p:nvPr>
        </p:nvSpPr>
        <p:spPr/>
        <p:txBody>
          <a:bodyPr/>
          <a:lstStyle/>
          <a:p>
            <a:endParaRPr lang="en-US" dirty="0"/>
          </a:p>
        </p:txBody>
      </p:sp>
      <p:sp>
        <p:nvSpPr>
          <p:cNvPr id="4" name="Oval 3">
            <a:extLst>
              <a:ext uri="{FF2B5EF4-FFF2-40B4-BE49-F238E27FC236}">
                <a16:creationId xmlns:a16="http://schemas.microsoft.com/office/drawing/2014/main" id="{8454EE03-72C4-7F46-9D78-5E160A6F33FD}"/>
              </a:ext>
            </a:extLst>
          </p:cNvPr>
          <p:cNvSpPr/>
          <p:nvPr/>
        </p:nvSpPr>
        <p:spPr>
          <a:xfrm>
            <a:off x="5417718" y="803186"/>
            <a:ext cx="5874771" cy="53573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0AC218E2-E9C5-394C-8A3E-213559D65F18}"/>
              </a:ext>
            </a:extLst>
          </p:cNvPr>
          <p:cNvSpPr/>
          <p:nvPr/>
        </p:nvSpPr>
        <p:spPr>
          <a:xfrm>
            <a:off x="6974539" y="2064219"/>
            <a:ext cx="2761128" cy="272655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8752D01-B093-A841-960B-A5E201C7841E}"/>
              </a:ext>
            </a:extLst>
          </p:cNvPr>
          <p:cNvSpPr txBox="1"/>
          <p:nvPr/>
        </p:nvSpPr>
        <p:spPr>
          <a:xfrm>
            <a:off x="4387610" y="1631576"/>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E417C5BE-DF24-4843-9DF7-F168CF0D3E88}"/>
              </a:ext>
            </a:extLst>
          </p:cNvPr>
          <p:cNvSpPr txBox="1"/>
          <p:nvPr/>
        </p:nvSpPr>
        <p:spPr>
          <a:xfrm>
            <a:off x="6768350" y="1327426"/>
            <a:ext cx="3173505" cy="369332"/>
          </a:xfrm>
          <a:prstGeom prst="rect">
            <a:avLst/>
          </a:prstGeom>
          <a:noFill/>
        </p:spPr>
        <p:txBody>
          <a:bodyPr wrap="square" rtlCol="0">
            <a:spAutoFit/>
          </a:bodyPr>
          <a:lstStyle/>
          <a:p>
            <a:r>
              <a:rPr lang="en-US" b="1" dirty="0"/>
              <a:t>Newcomers/apprentices</a:t>
            </a:r>
          </a:p>
        </p:txBody>
      </p:sp>
      <p:sp>
        <p:nvSpPr>
          <p:cNvPr id="8" name="TextBox 7">
            <a:extLst>
              <a:ext uri="{FF2B5EF4-FFF2-40B4-BE49-F238E27FC236}">
                <a16:creationId xmlns:a16="http://schemas.microsoft.com/office/drawing/2014/main" id="{DC3C8FAE-A106-024E-8E88-2789948BA921}"/>
              </a:ext>
            </a:extLst>
          </p:cNvPr>
          <p:cNvSpPr txBox="1"/>
          <p:nvPr/>
        </p:nvSpPr>
        <p:spPr>
          <a:xfrm>
            <a:off x="7661547" y="3158705"/>
            <a:ext cx="1828800" cy="646331"/>
          </a:xfrm>
          <a:prstGeom prst="rect">
            <a:avLst/>
          </a:prstGeom>
          <a:noFill/>
        </p:spPr>
        <p:txBody>
          <a:bodyPr wrap="square" rtlCol="0">
            <a:spAutoFit/>
          </a:bodyPr>
          <a:lstStyle/>
          <a:p>
            <a:r>
              <a:rPr lang="en-US" b="1" dirty="0"/>
              <a:t>Old-timers</a:t>
            </a:r>
          </a:p>
          <a:p>
            <a:r>
              <a:rPr lang="en-US" b="1" dirty="0"/>
              <a:t>/masters</a:t>
            </a:r>
          </a:p>
        </p:txBody>
      </p:sp>
      <p:sp>
        <p:nvSpPr>
          <p:cNvPr id="9" name="TextBox 8">
            <a:extLst>
              <a:ext uri="{FF2B5EF4-FFF2-40B4-BE49-F238E27FC236}">
                <a16:creationId xmlns:a16="http://schemas.microsoft.com/office/drawing/2014/main" id="{89309A5C-C631-014A-AEFB-4DAEDC040C6E}"/>
              </a:ext>
            </a:extLst>
          </p:cNvPr>
          <p:cNvSpPr txBox="1"/>
          <p:nvPr/>
        </p:nvSpPr>
        <p:spPr>
          <a:xfrm>
            <a:off x="9789618" y="2691346"/>
            <a:ext cx="1502870" cy="1846659"/>
          </a:xfrm>
          <a:prstGeom prst="rect">
            <a:avLst/>
          </a:prstGeom>
          <a:noFill/>
        </p:spPr>
        <p:txBody>
          <a:bodyPr wrap="square" rtlCol="0">
            <a:spAutoFit/>
          </a:bodyPr>
          <a:lstStyle/>
          <a:p>
            <a:r>
              <a:rPr lang="en-US" sz="1600" dirty="0"/>
              <a:t>Through:</a:t>
            </a:r>
          </a:p>
          <a:p>
            <a:r>
              <a:rPr lang="en-US" sz="1600" dirty="0"/>
              <a:t>Engagement, interaction collaboration, learning of skills</a:t>
            </a:r>
          </a:p>
          <a:p>
            <a:endParaRPr lang="en-US" dirty="0"/>
          </a:p>
        </p:txBody>
      </p:sp>
      <p:sp>
        <p:nvSpPr>
          <p:cNvPr id="10" name="TextBox 9">
            <a:extLst>
              <a:ext uri="{FF2B5EF4-FFF2-40B4-BE49-F238E27FC236}">
                <a16:creationId xmlns:a16="http://schemas.microsoft.com/office/drawing/2014/main" id="{AC7845E6-BFA0-5B43-BA53-AF3E6572CD96}"/>
              </a:ext>
            </a:extLst>
          </p:cNvPr>
          <p:cNvSpPr txBox="1"/>
          <p:nvPr/>
        </p:nvSpPr>
        <p:spPr>
          <a:xfrm>
            <a:off x="8086166" y="4999383"/>
            <a:ext cx="1773452" cy="646331"/>
          </a:xfrm>
          <a:prstGeom prst="rect">
            <a:avLst/>
          </a:prstGeom>
          <a:noFill/>
        </p:spPr>
        <p:txBody>
          <a:bodyPr wrap="square" rtlCol="0">
            <a:spAutoFit/>
          </a:bodyPr>
          <a:lstStyle/>
          <a:p>
            <a:r>
              <a:rPr lang="en-US" dirty="0"/>
              <a:t>Full participation </a:t>
            </a:r>
          </a:p>
        </p:txBody>
      </p:sp>
      <p:sp>
        <p:nvSpPr>
          <p:cNvPr id="11" name="TextBox 10">
            <a:extLst>
              <a:ext uri="{FF2B5EF4-FFF2-40B4-BE49-F238E27FC236}">
                <a16:creationId xmlns:a16="http://schemas.microsoft.com/office/drawing/2014/main" id="{8A539F1A-34DF-C343-90BC-E649745BADC9}"/>
              </a:ext>
            </a:extLst>
          </p:cNvPr>
          <p:cNvSpPr txBox="1"/>
          <p:nvPr/>
        </p:nvSpPr>
        <p:spPr>
          <a:xfrm>
            <a:off x="6122505" y="4353339"/>
            <a:ext cx="1302026" cy="646331"/>
          </a:xfrm>
          <a:prstGeom prst="rect">
            <a:avLst/>
          </a:prstGeom>
          <a:noFill/>
        </p:spPr>
        <p:txBody>
          <a:bodyPr wrap="square" rtlCol="0">
            <a:spAutoFit/>
          </a:bodyPr>
          <a:lstStyle/>
          <a:p>
            <a:r>
              <a:rPr lang="en-US" dirty="0"/>
              <a:t>Social practice </a:t>
            </a:r>
          </a:p>
        </p:txBody>
      </p:sp>
      <p:sp>
        <p:nvSpPr>
          <p:cNvPr id="12" name="TextBox 11">
            <a:extLst>
              <a:ext uri="{FF2B5EF4-FFF2-40B4-BE49-F238E27FC236}">
                <a16:creationId xmlns:a16="http://schemas.microsoft.com/office/drawing/2014/main" id="{33679D0C-BF82-9D46-BE2C-4EA6F62851E9}"/>
              </a:ext>
            </a:extLst>
          </p:cNvPr>
          <p:cNvSpPr txBox="1"/>
          <p:nvPr/>
        </p:nvSpPr>
        <p:spPr>
          <a:xfrm>
            <a:off x="5645426" y="2425148"/>
            <a:ext cx="1222513" cy="646331"/>
          </a:xfrm>
          <a:prstGeom prst="rect">
            <a:avLst/>
          </a:prstGeom>
          <a:noFill/>
        </p:spPr>
        <p:txBody>
          <a:bodyPr wrap="square" rtlCol="0">
            <a:spAutoFit/>
          </a:bodyPr>
          <a:lstStyle/>
          <a:p>
            <a:r>
              <a:rPr lang="en-US" dirty="0"/>
              <a:t>Situated Learning</a:t>
            </a:r>
          </a:p>
        </p:txBody>
      </p:sp>
      <p:sp>
        <p:nvSpPr>
          <p:cNvPr id="13" name="Down Arrow 12">
            <a:extLst>
              <a:ext uri="{FF2B5EF4-FFF2-40B4-BE49-F238E27FC236}">
                <a16:creationId xmlns:a16="http://schemas.microsoft.com/office/drawing/2014/main" id="{E9793AE3-EE5F-914B-A940-04E5A340EC68}"/>
              </a:ext>
            </a:extLst>
          </p:cNvPr>
          <p:cNvSpPr/>
          <p:nvPr/>
        </p:nvSpPr>
        <p:spPr>
          <a:xfrm>
            <a:off x="8086166" y="1897671"/>
            <a:ext cx="572493" cy="785191"/>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80988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E172E-5FBD-284E-A2AE-99C247D5F793}"/>
              </a:ext>
            </a:extLst>
          </p:cNvPr>
          <p:cNvSpPr>
            <a:spLocks noGrp="1"/>
          </p:cNvSpPr>
          <p:nvPr>
            <p:ph type="title"/>
          </p:nvPr>
        </p:nvSpPr>
        <p:spPr/>
        <p:txBody>
          <a:bodyPr/>
          <a:lstStyle/>
          <a:p>
            <a:r>
              <a:rPr lang="en-US" dirty="0"/>
              <a:t>Learning through practice </a:t>
            </a:r>
          </a:p>
        </p:txBody>
      </p:sp>
      <p:pic>
        <p:nvPicPr>
          <p:cNvPr id="5" name="Content Placeholder 5">
            <a:extLst>
              <a:ext uri="{FF2B5EF4-FFF2-40B4-BE49-F238E27FC236}">
                <a16:creationId xmlns:a16="http://schemas.microsoft.com/office/drawing/2014/main" id="{F4600CB4-78C0-8548-B167-BB6CC24A91F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79060" y="1404665"/>
            <a:ext cx="6281738" cy="4346962"/>
          </a:xfrm>
          <a:prstGeom prst="rect">
            <a:avLst/>
          </a:prstGeom>
        </p:spPr>
      </p:pic>
      <p:sp>
        <p:nvSpPr>
          <p:cNvPr id="7" name="TextBox 6">
            <a:extLst>
              <a:ext uri="{FF2B5EF4-FFF2-40B4-BE49-F238E27FC236}">
                <a16:creationId xmlns:a16="http://schemas.microsoft.com/office/drawing/2014/main" id="{C4C57808-85C9-6841-80CF-EFAF144E9414}"/>
              </a:ext>
            </a:extLst>
          </p:cNvPr>
          <p:cNvSpPr txBox="1"/>
          <p:nvPr/>
        </p:nvSpPr>
        <p:spPr>
          <a:xfrm>
            <a:off x="9253728" y="463296"/>
            <a:ext cx="2414016" cy="923330"/>
          </a:xfrm>
          <a:prstGeom prst="rect">
            <a:avLst/>
          </a:prstGeom>
          <a:noFill/>
        </p:spPr>
        <p:txBody>
          <a:bodyPr wrap="square" rtlCol="0">
            <a:spAutoFit/>
          </a:bodyPr>
          <a:lstStyle/>
          <a:p>
            <a:r>
              <a:rPr lang="en-US" dirty="0">
                <a:latin typeface="Rockwell" panose="02060603020205020403" pitchFamily="18" charset="77"/>
                <a:cs typeface="Arial" panose="020B0604020202020204" pitchFamily="34" charset="0"/>
              </a:rPr>
              <a:t>Experiential Learning Cycle </a:t>
            </a:r>
          </a:p>
          <a:p>
            <a:r>
              <a:rPr lang="en-US" dirty="0"/>
              <a:t>(Reflecting)</a:t>
            </a:r>
          </a:p>
        </p:txBody>
      </p:sp>
      <p:sp>
        <p:nvSpPr>
          <p:cNvPr id="8" name="TextBox 7">
            <a:extLst>
              <a:ext uri="{FF2B5EF4-FFF2-40B4-BE49-F238E27FC236}">
                <a16:creationId xmlns:a16="http://schemas.microsoft.com/office/drawing/2014/main" id="{63F8F54F-A576-CB42-8D4F-DF14432B0D35}"/>
              </a:ext>
            </a:extLst>
          </p:cNvPr>
          <p:cNvSpPr txBox="1"/>
          <p:nvPr/>
        </p:nvSpPr>
        <p:spPr>
          <a:xfrm>
            <a:off x="5596128" y="463296"/>
            <a:ext cx="2121408" cy="646331"/>
          </a:xfrm>
          <a:prstGeom prst="rect">
            <a:avLst/>
          </a:prstGeom>
          <a:noFill/>
        </p:spPr>
        <p:txBody>
          <a:bodyPr wrap="square" rtlCol="0">
            <a:spAutoFit/>
          </a:bodyPr>
          <a:lstStyle/>
          <a:p>
            <a:r>
              <a:rPr lang="en-US" dirty="0"/>
              <a:t>Situated Learning</a:t>
            </a:r>
          </a:p>
          <a:p>
            <a:r>
              <a:rPr lang="en-US" dirty="0"/>
              <a:t>(Participating)</a:t>
            </a:r>
          </a:p>
        </p:txBody>
      </p:sp>
    </p:spTree>
    <p:extLst>
      <p:ext uri="{BB962C8B-B14F-4D97-AF65-F5344CB8AC3E}">
        <p14:creationId xmlns:p14="http://schemas.microsoft.com/office/powerpoint/2010/main" val="343461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{A494AE4E-C860-D244-B59C-7BED1A957760}tf16401369</Template>
  <TotalTime>277</TotalTime>
  <Words>694</Words>
  <Application>Microsoft Macintosh PowerPoint</Application>
  <PresentationFormat>Widescreen</PresentationFormat>
  <Paragraphs>172</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Rockwell</vt:lpstr>
      <vt:lpstr>Wingdings</vt:lpstr>
      <vt:lpstr>Wingdings,Sans-Serif</vt:lpstr>
      <vt:lpstr>Atlas</vt:lpstr>
      <vt:lpstr>DOING IT FOR REAL</vt:lpstr>
      <vt:lpstr>Myra Evans </vt:lpstr>
      <vt:lpstr>Learning through practice</vt:lpstr>
      <vt:lpstr>Experiential Learning</vt:lpstr>
      <vt:lpstr>Kolb’s Experiential Learning Cycle (1984)</vt:lpstr>
      <vt:lpstr>Situated Learning  Lave and Wenger, (1991)</vt:lpstr>
      <vt:lpstr>Lave and Wenger: Communities of Practice</vt:lpstr>
      <vt:lpstr>Lave and Wenger’s Situated Learning: Legitimate  Peripheral Participation (1991)</vt:lpstr>
      <vt:lpstr>Learning through practice </vt:lpstr>
      <vt:lpstr>Relating the models to journalism education</vt:lpstr>
      <vt:lpstr>Relating the models to journalism education</vt:lpstr>
      <vt:lpstr>Safe place to make mistakes</vt:lpstr>
      <vt:lpstr>Two UK case studies</vt:lpstr>
      <vt:lpstr>University A</vt:lpstr>
      <vt:lpstr>University B</vt:lpstr>
      <vt:lpstr>Ethical challenges</vt:lpstr>
      <vt:lpstr>Ethical challenges</vt:lpstr>
      <vt:lpstr>Ethical challenges </vt:lpstr>
      <vt:lpstr>Can the benefits of full immersion mitigate the  ethical challenges?</vt:lpstr>
      <vt:lpstr>Hybrid  </vt:lpstr>
      <vt:lpstr>References </vt:lpstr>
      <vt:lpstr>References</vt:lpstr>
      <vt:lpstr>References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DOING IT FOR REAL</dc:title>
  <dc:creator>Microsoft Office User</dc:creator>
  <cp:lastModifiedBy>Myra Evans</cp:lastModifiedBy>
  <cp:revision>167</cp:revision>
  <dcterms:created xsi:type="dcterms:W3CDTF">2019-06-21T09:32:11Z</dcterms:created>
  <dcterms:modified xsi:type="dcterms:W3CDTF">2019-07-10T06:12:02Z</dcterms:modified>
</cp:coreProperties>
</file>