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5"/>
  </p:sldMasterIdLst>
  <p:notesMasterIdLst>
    <p:notesMasterId r:id="rId23"/>
  </p:notesMasterIdLst>
  <p:sldIdLst>
    <p:sldId id="256" r:id="rId6"/>
    <p:sldId id="274" r:id="rId7"/>
    <p:sldId id="307" r:id="rId8"/>
    <p:sldId id="308" r:id="rId9"/>
    <p:sldId id="276" r:id="rId10"/>
    <p:sldId id="277" r:id="rId11"/>
    <p:sldId id="278" r:id="rId12"/>
    <p:sldId id="264" r:id="rId13"/>
    <p:sldId id="309" r:id="rId14"/>
    <p:sldId id="283" r:id="rId15"/>
    <p:sldId id="306" r:id="rId16"/>
    <p:sldId id="310" r:id="rId17"/>
    <p:sldId id="311" r:id="rId18"/>
    <p:sldId id="313" r:id="rId19"/>
    <p:sldId id="312" r:id="rId20"/>
    <p:sldId id="284" r:id="rId21"/>
    <p:sldId id="314" r:id="rId22"/>
  </p:sldIdLst>
  <p:sldSz cx="9144000" cy="6858000" type="screen4x3"/>
  <p:notesSz cx="9144000" cy="6858000"/>
  <p:custDataLst>
    <p:tags r:id="rId2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27">
          <p15:clr>
            <a:srgbClr val="A4A3A4"/>
          </p15:clr>
        </p15:guide>
        <p15:guide id="3" orient="horz" pos="983">
          <p15:clr>
            <a:srgbClr val="A4A3A4"/>
          </p15:clr>
        </p15:guide>
        <p15:guide id="4" orient="horz" pos="3838">
          <p15:clr>
            <a:srgbClr val="A4A3A4"/>
          </p15:clr>
        </p15:guide>
        <p15:guide id="5" pos="2880">
          <p15:clr>
            <a:srgbClr val="A4A3A4"/>
          </p15:clr>
        </p15:guide>
        <p15:guide id="6" pos="562">
          <p15:clr>
            <a:srgbClr val="A4A3A4"/>
          </p15:clr>
        </p15:guide>
        <p15:guide id="7" pos="5103">
          <p15:clr>
            <a:srgbClr val="A4A3A4"/>
          </p15:clr>
        </p15:guide>
        <p15:guide id="8" pos="2562">
          <p15:clr>
            <a:srgbClr val="A4A3A4"/>
          </p15:clr>
        </p15:guide>
        <p15:guide id="9" pos="26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4633"/>
    <a:srgbClr val="598752"/>
    <a:srgbClr val="6DA463"/>
    <a:srgbClr val="1A9DAC"/>
    <a:srgbClr val="A65C45"/>
    <a:srgbClr val="CC7054"/>
    <a:srgbClr val="FFFFFF"/>
    <a:srgbClr val="D6A700"/>
    <a:srgbClr val="958CB2"/>
    <a:srgbClr val="7FBF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04" autoAdjust="0"/>
    <p:restoredTop sz="94674"/>
  </p:normalViewPr>
  <p:slideViewPr>
    <p:cSldViewPr showGuides="1">
      <p:cViewPr varScale="1">
        <p:scale>
          <a:sx n="94" d="100"/>
          <a:sy n="94" d="100"/>
        </p:scale>
        <p:origin x="600" y="72"/>
      </p:cViewPr>
      <p:guideLst>
        <p:guide orient="horz" pos="2160"/>
        <p:guide orient="horz" pos="427"/>
        <p:guide orient="horz" pos="983"/>
        <p:guide orient="horz" pos="3838"/>
        <p:guide pos="2880"/>
        <p:guide pos="562"/>
        <p:guide pos="5103"/>
        <p:guide pos="2562"/>
        <p:guide pos="269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gs" Target="tags/tag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D3AEFB-4BD8-4120-9EB3-85A63896FD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2A6B2C-AD25-4EE8-8885-BBAAC7BB95E9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‘Understanding and developing the Individual Social and Material (ISM) approach to behaviour change in the prevention of sexual abuse’. </a:t>
          </a:r>
          <a:endParaRPr lang="en-GB" dirty="0">
            <a:solidFill>
              <a:schemeClr val="bg1"/>
            </a:solidFill>
          </a:endParaRPr>
        </a:p>
      </dgm:t>
    </dgm:pt>
    <dgm:pt modelId="{F21B80CD-C227-41AA-AFBD-6D3C50BB970A}" type="parTrans" cxnId="{74706ECD-C308-4A09-9731-F89F4A3B058D}">
      <dgm:prSet/>
      <dgm:spPr/>
      <dgm:t>
        <a:bodyPr/>
        <a:lstStyle/>
        <a:p>
          <a:endParaRPr lang="en-US"/>
        </a:p>
      </dgm:t>
    </dgm:pt>
    <dgm:pt modelId="{CF793DCB-A5B1-4909-B76A-D4D1FF013739}" type="sibTrans" cxnId="{74706ECD-C308-4A09-9731-F89F4A3B058D}">
      <dgm:prSet/>
      <dgm:spPr/>
      <dgm:t>
        <a:bodyPr/>
        <a:lstStyle/>
        <a:p>
          <a:endParaRPr lang="en-US"/>
        </a:p>
      </dgm:t>
    </dgm:pt>
    <dgm:pt modelId="{8C9FD921-7B7D-4BA5-ABE9-DD91628109EC}">
      <dgm:prSet/>
      <dgm:spPr/>
      <dgm:t>
        <a:bodyPr/>
        <a:lstStyle/>
        <a:p>
          <a:r>
            <a:rPr lang="en-GB" dirty="0" smtClean="0">
              <a:solidFill>
                <a:schemeClr val="bg1"/>
              </a:solidFill>
            </a:rPr>
            <a:t>‘Protection and policing in gender relations of first year undergraduates: Impacts on female agency.’</a:t>
          </a:r>
          <a:endParaRPr lang="en-GB" dirty="0">
            <a:solidFill>
              <a:schemeClr val="bg1"/>
            </a:solidFill>
          </a:endParaRPr>
        </a:p>
      </dgm:t>
    </dgm:pt>
    <dgm:pt modelId="{01AE19C3-E001-4DCB-BA1E-B6F1903A63F5}" type="parTrans" cxnId="{CF09DF12-08FB-40AF-A56B-AFCC5CD806CB}">
      <dgm:prSet/>
      <dgm:spPr/>
      <dgm:t>
        <a:bodyPr/>
        <a:lstStyle/>
        <a:p>
          <a:endParaRPr lang="en-US"/>
        </a:p>
      </dgm:t>
    </dgm:pt>
    <dgm:pt modelId="{E32873CA-FD66-4C50-8B96-6AF628D88D7D}" type="sibTrans" cxnId="{CF09DF12-08FB-40AF-A56B-AFCC5CD806CB}">
      <dgm:prSet/>
      <dgm:spPr/>
      <dgm:t>
        <a:bodyPr/>
        <a:lstStyle/>
        <a:p>
          <a:endParaRPr lang="en-US"/>
        </a:p>
      </dgm:t>
    </dgm:pt>
    <dgm:pt modelId="{46C5AAE6-2436-4619-9E80-0B4EAB468F10}">
      <dgm:prSet/>
      <dgm:spPr/>
      <dgm:t>
        <a:bodyPr/>
        <a:lstStyle/>
        <a:p>
          <a:r>
            <a:rPr lang="en-GB" b="0" dirty="0" smtClean="0"/>
            <a:t>‘Micro-aggressions, popular misogyny and the normalisation of unwanted touching: A virtuous circle in students’ lives?’ </a:t>
          </a:r>
          <a:endParaRPr lang="en-GB" b="0" dirty="0"/>
        </a:p>
      </dgm:t>
    </dgm:pt>
    <dgm:pt modelId="{BC5108DA-9A1B-4A35-B3A2-84FD25A58396}" type="parTrans" cxnId="{2EAD1985-0514-4FE3-863E-DDF0C54DBEC7}">
      <dgm:prSet/>
      <dgm:spPr/>
      <dgm:t>
        <a:bodyPr/>
        <a:lstStyle/>
        <a:p>
          <a:endParaRPr lang="en-US"/>
        </a:p>
      </dgm:t>
    </dgm:pt>
    <dgm:pt modelId="{6082AD2F-4FFE-45C2-8F7C-0DCE6BBB0F84}" type="sibTrans" cxnId="{2EAD1985-0514-4FE3-863E-DDF0C54DBEC7}">
      <dgm:prSet/>
      <dgm:spPr/>
      <dgm:t>
        <a:bodyPr/>
        <a:lstStyle/>
        <a:p>
          <a:endParaRPr lang="en-US"/>
        </a:p>
      </dgm:t>
    </dgm:pt>
    <dgm:pt modelId="{5B655F55-9DFA-4EF5-9130-7FC453B011FB}">
      <dgm:prSet/>
      <dgm:spPr/>
      <dgm:t>
        <a:bodyPr/>
        <a:lstStyle/>
        <a:p>
          <a:r>
            <a:rPr lang="en-GB" dirty="0" smtClean="0"/>
            <a:t>‘Pluralistic ignorance, lad culture and rape myths: exploring first year undergraduate quantitative responses to bystander intervention.’</a:t>
          </a:r>
          <a:endParaRPr lang="en-GB" dirty="0"/>
        </a:p>
      </dgm:t>
    </dgm:pt>
    <dgm:pt modelId="{7661A34B-121B-4C8E-99DA-51E74C838BAE}" type="parTrans" cxnId="{66A897EE-B0BB-47D0-B51F-2EC886A85C23}">
      <dgm:prSet/>
      <dgm:spPr/>
      <dgm:t>
        <a:bodyPr/>
        <a:lstStyle/>
        <a:p>
          <a:endParaRPr lang="en-US"/>
        </a:p>
      </dgm:t>
    </dgm:pt>
    <dgm:pt modelId="{A5A1441D-0FD2-4D44-9DE0-CB1294637495}" type="sibTrans" cxnId="{66A897EE-B0BB-47D0-B51F-2EC886A85C23}">
      <dgm:prSet/>
      <dgm:spPr/>
      <dgm:t>
        <a:bodyPr/>
        <a:lstStyle/>
        <a:p>
          <a:endParaRPr lang="en-US"/>
        </a:p>
      </dgm:t>
    </dgm:pt>
    <dgm:pt modelId="{848F6EE3-24FA-44B9-93C3-5F3BB2B3D091}">
      <dgm:prSet/>
      <dgm:spPr/>
      <dgm:t>
        <a:bodyPr/>
        <a:lstStyle/>
        <a:p>
          <a:pPr rtl="0"/>
          <a:r>
            <a:rPr lang="en-GB" dirty="0" smtClean="0">
              <a:solidFill>
                <a:schemeClr val="bg1"/>
              </a:solidFill>
            </a:rPr>
            <a:t>Complex ethical issues in researching sexual violence</a:t>
          </a:r>
          <a:endParaRPr lang="en-GB" dirty="0">
            <a:solidFill>
              <a:schemeClr val="bg1"/>
            </a:solidFill>
          </a:endParaRPr>
        </a:p>
      </dgm:t>
    </dgm:pt>
    <dgm:pt modelId="{00EE6E35-C05D-45C3-9330-0F0AB28727F7}" type="parTrans" cxnId="{1A86475D-7461-47A1-BA3E-7B5D1B871EC6}">
      <dgm:prSet/>
      <dgm:spPr/>
      <dgm:t>
        <a:bodyPr/>
        <a:lstStyle/>
        <a:p>
          <a:endParaRPr lang="en-US"/>
        </a:p>
      </dgm:t>
    </dgm:pt>
    <dgm:pt modelId="{B911AC89-40E4-4254-8C1B-F680870AB411}" type="sibTrans" cxnId="{1A86475D-7461-47A1-BA3E-7B5D1B871EC6}">
      <dgm:prSet/>
      <dgm:spPr/>
      <dgm:t>
        <a:bodyPr/>
        <a:lstStyle/>
        <a:p>
          <a:endParaRPr lang="en-US"/>
        </a:p>
      </dgm:t>
    </dgm:pt>
    <dgm:pt modelId="{A738E91F-E628-47C0-A4FA-484D82F55B68}" type="pres">
      <dgm:prSet presAssocID="{CBD3AEFB-4BD8-4120-9EB3-85A63896FD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4449D2-16EE-4FBC-AEB9-32DFB4455342}" type="pres">
      <dgm:prSet presAssocID="{8C9FD921-7B7D-4BA5-ABE9-DD91628109EC}" presName="parentText" presStyleLbl="node1" presStyleIdx="0" presStyleCnt="5" custScaleY="10343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7BE84B-E5C5-49B1-8918-C7F5261CDDE4}" type="pres">
      <dgm:prSet presAssocID="{E32873CA-FD66-4C50-8B96-6AF628D88D7D}" presName="spacer" presStyleCnt="0"/>
      <dgm:spPr/>
    </dgm:pt>
    <dgm:pt modelId="{FCFF2578-EA37-447D-B730-124A008E6471}" type="pres">
      <dgm:prSet presAssocID="{46C5AAE6-2436-4619-9E80-0B4EAB468F1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31CCC-CAAC-42E1-899F-A373272057F8}" type="pres">
      <dgm:prSet presAssocID="{6082AD2F-4FFE-45C2-8F7C-0DCE6BBB0F84}" presName="spacer" presStyleCnt="0"/>
      <dgm:spPr/>
    </dgm:pt>
    <dgm:pt modelId="{A753FBF2-7D35-49B2-8D8E-CD659426C486}" type="pres">
      <dgm:prSet presAssocID="{5B655F55-9DFA-4EF5-9130-7FC453B011F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27FF5E-633D-483A-945A-295571A7C237}" type="pres">
      <dgm:prSet presAssocID="{A5A1441D-0FD2-4D44-9DE0-CB1294637495}" presName="spacer" presStyleCnt="0"/>
      <dgm:spPr/>
    </dgm:pt>
    <dgm:pt modelId="{951AC3C5-A6BA-4F8C-9D9B-AE9A74D9E92B}" type="pres">
      <dgm:prSet presAssocID="{848F6EE3-24FA-44B9-93C3-5F3BB2B3D09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424A1C-B4B9-43A2-BA35-4472244CC12A}" type="pres">
      <dgm:prSet presAssocID="{B911AC89-40E4-4254-8C1B-F680870AB411}" presName="spacer" presStyleCnt="0"/>
      <dgm:spPr/>
    </dgm:pt>
    <dgm:pt modelId="{E5C6B63F-296F-4C34-8EA4-6BEA2FC09EAD}" type="pres">
      <dgm:prSet presAssocID="{682A6B2C-AD25-4EE8-8885-BBAAC7BB95E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36F602-FC3F-4557-9CF7-5D8324E552F2}" type="presOf" srcId="{5B655F55-9DFA-4EF5-9130-7FC453B011FB}" destId="{A753FBF2-7D35-49B2-8D8E-CD659426C486}" srcOrd="0" destOrd="0" presId="urn:microsoft.com/office/officeart/2005/8/layout/vList2"/>
    <dgm:cxn modelId="{6F265BEC-5954-450F-B59D-A6B30C8C1BF7}" type="presOf" srcId="{682A6B2C-AD25-4EE8-8885-BBAAC7BB95E9}" destId="{E5C6B63F-296F-4C34-8EA4-6BEA2FC09EAD}" srcOrd="0" destOrd="0" presId="urn:microsoft.com/office/officeart/2005/8/layout/vList2"/>
    <dgm:cxn modelId="{66A897EE-B0BB-47D0-B51F-2EC886A85C23}" srcId="{CBD3AEFB-4BD8-4120-9EB3-85A63896FDF0}" destId="{5B655F55-9DFA-4EF5-9130-7FC453B011FB}" srcOrd="2" destOrd="0" parTransId="{7661A34B-121B-4C8E-99DA-51E74C838BAE}" sibTransId="{A5A1441D-0FD2-4D44-9DE0-CB1294637495}"/>
    <dgm:cxn modelId="{3377E1DB-DEAE-41D8-A802-0372054A5743}" type="presOf" srcId="{46C5AAE6-2436-4619-9E80-0B4EAB468F10}" destId="{FCFF2578-EA37-447D-B730-124A008E6471}" srcOrd="0" destOrd="0" presId="urn:microsoft.com/office/officeart/2005/8/layout/vList2"/>
    <dgm:cxn modelId="{CF09DF12-08FB-40AF-A56B-AFCC5CD806CB}" srcId="{CBD3AEFB-4BD8-4120-9EB3-85A63896FDF0}" destId="{8C9FD921-7B7D-4BA5-ABE9-DD91628109EC}" srcOrd="0" destOrd="0" parTransId="{01AE19C3-E001-4DCB-BA1E-B6F1903A63F5}" sibTransId="{E32873CA-FD66-4C50-8B96-6AF628D88D7D}"/>
    <dgm:cxn modelId="{2EAD1985-0514-4FE3-863E-DDF0C54DBEC7}" srcId="{CBD3AEFB-4BD8-4120-9EB3-85A63896FDF0}" destId="{46C5AAE6-2436-4619-9E80-0B4EAB468F10}" srcOrd="1" destOrd="0" parTransId="{BC5108DA-9A1B-4A35-B3A2-84FD25A58396}" sibTransId="{6082AD2F-4FFE-45C2-8F7C-0DCE6BBB0F84}"/>
    <dgm:cxn modelId="{7683C715-80F2-4B5C-B505-1A9CBE0802BF}" type="presOf" srcId="{CBD3AEFB-4BD8-4120-9EB3-85A63896FDF0}" destId="{A738E91F-E628-47C0-A4FA-484D82F55B68}" srcOrd="0" destOrd="0" presId="urn:microsoft.com/office/officeart/2005/8/layout/vList2"/>
    <dgm:cxn modelId="{1A86475D-7461-47A1-BA3E-7B5D1B871EC6}" srcId="{CBD3AEFB-4BD8-4120-9EB3-85A63896FDF0}" destId="{848F6EE3-24FA-44B9-93C3-5F3BB2B3D091}" srcOrd="3" destOrd="0" parTransId="{00EE6E35-C05D-45C3-9330-0F0AB28727F7}" sibTransId="{B911AC89-40E4-4254-8C1B-F680870AB411}"/>
    <dgm:cxn modelId="{74706ECD-C308-4A09-9731-F89F4A3B058D}" srcId="{CBD3AEFB-4BD8-4120-9EB3-85A63896FDF0}" destId="{682A6B2C-AD25-4EE8-8885-BBAAC7BB95E9}" srcOrd="4" destOrd="0" parTransId="{F21B80CD-C227-41AA-AFBD-6D3C50BB970A}" sibTransId="{CF793DCB-A5B1-4909-B76A-D4D1FF013739}"/>
    <dgm:cxn modelId="{45C22129-93CF-4EEF-AE88-FA14F83EE010}" type="presOf" srcId="{848F6EE3-24FA-44B9-93C3-5F3BB2B3D091}" destId="{951AC3C5-A6BA-4F8C-9D9B-AE9A74D9E92B}" srcOrd="0" destOrd="0" presId="urn:microsoft.com/office/officeart/2005/8/layout/vList2"/>
    <dgm:cxn modelId="{B8DEEE0D-734B-4414-8555-6BEA46C2CE2D}" type="presOf" srcId="{8C9FD921-7B7D-4BA5-ABE9-DD91628109EC}" destId="{904449D2-16EE-4FBC-AEB9-32DFB4455342}" srcOrd="0" destOrd="0" presId="urn:microsoft.com/office/officeart/2005/8/layout/vList2"/>
    <dgm:cxn modelId="{C3286AF0-FA66-470C-8749-EAC181D162B7}" type="presParOf" srcId="{A738E91F-E628-47C0-A4FA-484D82F55B68}" destId="{904449D2-16EE-4FBC-AEB9-32DFB4455342}" srcOrd="0" destOrd="0" presId="urn:microsoft.com/office/officeart/2005/8/layout/vList2"/>
    <dgm:cxn modelId="{44FB79CE-11FA-4E1E-8D76-589857D3B384}" type="presParOf" srcId="{A738E91F-E628-47C0-A4FA-484D82F55B68}" destId="{C77BE84B-E5C5-49B1-8918-C7F5261CDDE4}" srcOrd="1" destOrd="0" presId="urn:microsoft.com/office/officeart/2005/8/layout/vList2"/>
    <dgm:cxn modelId="{D3B7633A-30EC-4884-8D24-B715465026A1}" type="presParOf" srcId="{A738E91F-E628-47C0-A4FA-484D82F55B68}" destId="{FCFF2578-EA37-447D-B730-124A008E6471}" srcOrd="2" destOrd="0" presId="urn:microsoft.com/office/officeart/2005/8/layout/vList2"/>
    <dgm:cxn modelId="{61630F23-1DC1-48A3-BE25-809221852837}" type="presParOf" srcId="{A738E91F-E628-47C0-A4FA-484D82F55B68}" destId="{EEC31CCC-CAAC-42E1-899F-A373272057F8}" srcOrd="3" destOrd="0" presId="urn:microsoft.com/office/officeart/2005/8/layout/vList2"/>
    <dgm:cxn modelId="{69B26672-5D42-4EFA-BBAD-E6B80058CE33}" type="presParOf" srcId="{A738E91F-E628-47C0-A4FA-484D82F55B68}" destId="{A753FBF2-7D35-49B2-8D8E-CD659426C486}" srcOrd="4" destOrd="0" presId="urn:microsoft.com/office/officeart/2005/8/layout/vList2"/>
    <dgm:cxn modelId="{3230800A-25A1-4A1B-8890-B32EE53292F5}" type="presParOf" srcId="{A738E91F-E628-47C0-A4FA-484D82F55B68}" destId="{5527FF5E-633D-483A-945A-295571A7C237}" srcOrd="5" destOrd="0" presId="urn:microsoft.com/office/officeart/2005/8/layout/vList2"/>
    <dgm:cxn modelId="{CCD8D4CB-9807-47C2-8EE7-F7B54AD1C790}" type="presParOf" srcId="{A738E91F-E628-47C0-A4FA-484D82F55B68}" destId="{951AC3C5-A6BA-4F8C-9D9B-AE9A74D9E92B}" srcOrd="6" destOrd="0" presId="urn:microsoft.com/office/officeart/2005/8/layout/vList2"/>
    <dgm:cxn modelId="{AD4873B8-7892-4738-ADD6-E9B26CBE348E}" type="presParOf" srcId="{A738E91F-E628-47C0-A4FA-484D82F55B68}" destId="{32424A1C-B4B9-43A2-BA35-4472244CC12A}" srcOrd="7" destOrd="0" presId="urn:microsoft.com/office/officeart/2005/8/layout/vList2"/>
    <dgm:cxn modelId="{43ADBCC5-4976-42F7-9580-50CDCEB7851D}" type="presParOf" srcId="{A738E91F-E628-47C0-A4FA-484D82F55B68}" destId="{E5C6B63F-296F-4C34-8EA4-6BEA2FC09EA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4449D2-16EE-4FBC-AEB9-32DFB4455342}">
      <dsp:nvSpPr>
        <dsp:cNvPr id="0" name=""/>
        <dsp:cNvSpPr/>
      </dsp:nvSpPr>
      <dsp:spPr>
        <a:xfrm>
          <a:off x="0" y="432643"/>
          <a:ext cx="6551612" cy="699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bg1"/>
              </a:solidFill>
            </a:rPr>
            <a:t>‘Protection and policing in gender relations of first year undergraduates: Impacts on female agency.’</a:t>
          </a:r>
          <a:endParaRPr lang="en-GB" sz="1700" kern="1200" dirty="0">
            <a:solidFill>
              <a:schemeClr val="bg1"/>
            </a:solidFill>
          </a:endParaRPr>
        </a:p>
      </dsp:txBody>
      <dsp:txXfrm>
        <a:off x="34145" y="466788"/>
        <a:ext cx="6483322" cy="631179"/>
      </dsp:txXfrm>
    </dsp:sp>
    <dsp:sp modelId="{FCFF2578-EA37-447D-B730-124A008E6471}">
      <dsp:nvSpPr>
        <dsp:cNvPr id="0" name=""/>
        <dsp:cNvSpPr/>
      </dsp:nvSpPr>
      <dsp:spPr>
        <a:xfrm>
          <a:off x="0" y="1181073"/>
          <a:ext cx="6551612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0" kern="1200" dirty="0" smtClean="0"/>
            <a:t>‘Micro-aggressions, popular misogyny and the normalisation of unwanted touching: A virtuous circle in students’ lives?’ </a:t>
          </a:r>
          <a:endParaRPr lang="en-GB" sz="1700" b="0" kern="1200" dirty="0"/>
        </a:p>
      </dsp:txBody>
      <dsp:txXfrm>
        <a:off x="33012" y="1214085"/>
        <a:ext cx="6485588" cy="610236"/>
      </dsp:txXfrm>
    </dsp:sp>
    <dsp:sp modelId="{A753FBF2-7D35-49B2-8D8E-CD659426C486}">
      <dsp:nvSpPr>
        <dsp:cNvPr id="0" name=""/>
        <dsp:cNvSpPr/>
      </dsp:nvSpPr>
      <dsp:spPr>
        <a:xfrm>
          <a:off x="0" y="1906293"/>
          <a:ext cx="6551612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‘Pluralistic ignorance, lad culture and rape myths: exploring first year undergraduate quantitative responses to bystander intervention.’</a:t>
          </a:r>
          <a:endParaRPr lang="en-GB" sz="1700" kern="1200" dirty="0"/>
        </a:p>
      </dsp:txBody>
      <dsp:txXfrm>
        <a:off x="33012" y="1939305"/>
        <a:ext cx="6485588" cy="610236"/>
      </dsp:txXfrm>
    </dsp:sp>
    <dsp:sp modelId="{951AC3C5-A6BA-4F8C-9D9B-AE9A74D9E92B}">
      <dsp:nvSpPr>
        <dsp:cNvPr id="0" name=""/>
        <dsp:cNvSpPr/>
      </dsp:nvSpPr>
      <dsp:spPr>
        <a:xfrm>
          <a:off x="0" y="2631513"/>
          <a:ext cx="6551612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bg1"/>
              </a:solidFill>
            </a:rPr>
            <a:t>Complex ethical issues in researching sexual violence</a:t>
          </a:r>
          <a:endParaRPr lang="en-GB" sz="1700" kern="1200" dirty="0">
            <a:solidFill>
              <a:schemeClr val="bg1"/>
            </a:solidFill>
          </a:endParaRPr>
        </a:p>
      </dsp:txBody>
      <dsp:txXfrm>
        <a:off x="33012" y="2664525"/>
        <a:ext cx="6485588" cy="610236"/>
      </dsp:txXfrm>
    </dsp:sp>
    <dsp:sp modelId="{E5C6B63F-296F-4C34-8EA4-6BEA2FC09EAD}">
      <dsp:nvSpPr>
        <dsp:cNvPr id="0" name=""/>
        <dsp:cNvSpPr/>
      </dsp:nvSpPr>
      <dsp:spPr>
        <a:xfrm>
          <a:off x="0" y="3356733"/>
          <a:ext cx="6551612" cy="676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>
              <a:solidFill>
                <a:schemeClr val="bg1"/>
              </a:solidFill>
            </a:rPr>
            <a:t>‘Understanding and developing the Individual Social and Material (ISM) approach to behaviour change in the prevention of sexual abuse’. </a:t>
          </a:r>
          <a:endParaRPr lang="en-GB" sz="1700" kern="1200" dirty="0">
            <a:solidFill>
              <a:schemeClr val="bg1"/>
            </a:solidFill>
          </a:endParaRPr>
        </a:p>
      </dsp:txBody>
      <dsp:txXfrm>
        <a:off x="33012" y="3389745"/>
        <a:ext cx="6485588" cy="6102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presentation title slide">
    <p:bg>
      <p:bgPr>
        <a:solidFill>
          <a:srgbClr val="7F4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-1588"/>
            <a:ext cx="2166937" cy="10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1919288" y="1989138"/>
            <a:ext cx="0" cy="365760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2325600" y="1886400"/>
            <a:ext cx="6062750" cy="377484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chemeClr val="bg1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5"/>
          </p:nvPr>
        </p:nvSpPr>
        <p:spPr>
          <a:xfrm>
            <a:off x="640800" y="1972800"/>
            <a:ext cx="1219139" cy="3587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6"/>
          </p:nvPr>
        </p:nvSpPr>
        <p:spPr>
          <a:xfrm>
            <a:off x="640800" y="2332800"/>
            <a:ext cx="1219139" cy="5364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20" name="Text Placeholder 14"/>
          <p:cNvSpPr>
            <a:spLocks noGrp="1"/>
          </p:cNvSpPr>
          <p:nvPr>
            <p:ph type="body" sz="quarter" idx="17"/>
          </p:nvPr>
        </p:nvSpPr>
        <p:spPr>
          <a:xfrm>
            <a:off x="640800" y="2876400"/>
            <a:ext cx="1219139" cy="6953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1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41268" y="5503482"/>
            <a:ext cx="1219139" cy="2297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1300"/>
              </a:lnSpc>
              <a:spcBef>
                <a:spcPts val="0"/>
              </a:spcBef>
              <a:buFontTx/>
              <a:buNone/>
              <a:defRPr sz="1100" b="0" i="0">
                <a:solidFill>
                  <a:schemeClr val="bg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0" y="906811"/>
            <a:ext cx="9144000" cy="595119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8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6552727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18225" y="1461052"/>
            <a:ext cx="3025775" cy="539694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0" y="1461052"/>
            <a:ext cx="3024188" cy="53969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059113" y="1461053"/>
            <a:ext cx="3020316" cy="265057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3059113" y="4149725"/>
            <a:ext cx="3020316" cy="270827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67545" y="444420"/>
            <a:ext cx="6624735" cy="60831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3200" b="0" i="0" baseline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041650" y="1461052"/>
            <a:ext cx="3043238" cy="53969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21400" y="1461053"/>
            <a:ext cx="3022599" cy="265057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121400" y="4146550"/>
            <a:ext cx="3022600" cy="27114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5" hasCustomPrompt="1"/>
          </p:nvPr>
        </p:nvSpPr>
        <p:spPr>
          <a:xfrm>
            <a:off x="458065" y="1461052"/>
            <a:ext cx="238574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F4633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F4633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F4633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Second Bullet Point</a:t>
            </a:r>
          </a:p>
          <a:p>
            <a:pPr lvl="2"/>
            <a:r>
              <a:rPr lang="en-GB" dirty="0" smtClean="0"/>
              <a:t>Third Bullet Point</a:t>
            </a:r>
          </a:p>
          <a:p>
            <a:pPr lvl="3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0697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1042988" y="1916832"/>
            <a:ext cx="7058025" cy="352839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3600"/>
              </a:lnSpc>
              <a:buNone/>
              <a:defRPr sz="2800" b="0" i="1" baseline="0">
                <a:solidFill>
                  <a:srgbClr val="7F4633"/>
                </a:solidFill>
                <a:latin typeface="Tahoma" charset="0"/>
              </a:defRPr>
            </a:lvl1pPr>
            <a:lvl2pPr marL="609600" indent="0">
              <a:lnSpc>
                <a:spcPts val="3600"/>
              </a:lnSpc>
              <a:buNone/>
              <a:defRPr sz="2800" b="0" i="1" baseline="0">
                <a:solidFill>
                  <a:srgbClr val="7F4633"/>
                </a:solidFill>
                <a:latin typeface="Tahoma" charset="0"/>
              </a:defRPr>
            </a:lvl2pPr>
            <a:lvl3pPr marL="1219200" indent="0">
              <a:lnSpc>
                <a:spcPts val="3600"/>
              </a:lnSpc>
              <a:buNone/>
              <a:defRPr sz="2800" b="0" i="1" baseline="0">
                <a:solidFill>
                  <a:srgbClr val="7F4633"/>
                </a:solidFill>
                <a:latin typeface="Tahoma" charset="0"/>
              </a:defRPr>
            </a:lvl3pPr>
            <a:lvl4pPr marL="1828800" indent="0">
              <a:lnSpc>
                <a:spcPts val="3600"/>
              </a:lnSpc>
              <a:buNone/>
              <a:defRPr sz="2800" b="0" i="1" baseline="0">
                <a:solidFill>
                  <a:srgbClr val="7F4633"/>
                </a:solidFill>
                <a:latin typeface="Tahoma" charset="0"/>
              </a:defRPr>
            </a:lvl4pPr>
            <a:lvl5pPr marL="2438400" indent="0">
              <a:lnSpc>
                <a:spcPts val="3600"/>
              </a:lnSpc>
              <a:buNone/>
              <a:defRPr sz="2800" b="0" i="1" baseline="0">
                <a:solidFill>
                  <a:srgbClr val="7F4633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1042988" y="5661025"/>
            <a:ext cx="7058025" cy="119697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800"/>
              </a:lnSpc>
              <a:buNone/>
              <a:defRPr sz="12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176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215403" y="2852936"/>
            <a:ext cx="4283969" cy="2592288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9600"/>
              </a:lnSpc>
              <a:buNone/>
              <a:defRPr sz="13000" b="0" i="0" baseline="0">
                <a:solidFill>
                  <a:srgbClr val="7F463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6096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2pPr>
            <a:lvl3pPr marL="12192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3pPr>
            <a:lvl4pPr marL="18288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4pPr>
            <a:lvl5pPr marL="2438400" indent="0" algn="r">
              <a:lnSpc>
                <a:spcPts val="3600"/>
              </a:lnSpc>
              <a:buNone/>
              <a:defRPr sz="9600" b="0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5pPr>
          </a:lstStyle>
          <a:p>
            <a:pPr lvl="0"/>
            <a:r>
              <a:rPr lang="en-GB" dirty="0" smtClean="0"/>
              <a:t>100%</a:t>
            </a:r>
          </a:p>
        </p:txBody>
      </p:sp>
      <p:sp>
        <p:nvSpPr>
          <p:cNvPr id="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4715395" y="2870014"/>
            <a:ext cx="3601021" cy="257520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ts val="2200"/>
              </a:lnSpc>
              <a:buNone/>
              <a:defRPr sz="1800" baseline="0">
                <a:solidFill>
                  <a:srgbClr val="7F4633"/>
                </a:solidFill>
                <a:latin typeface="Georgia" charset="0"/>
              </a:defRPr>
            </a:lvl1pPr>
            <a:lvl2pPr marL="609600" indent="0" algn="l">
              <a:lnSpc>
                <a:spcPts val="2200"/>
              </a:lnSpc>
              <a:buNone/>
              <a:defRPr sz="1800" baseline="0">
                <a:solidFill>
                  <a:srgbClr val="7F4633"/>
                </a:solidFill>
                <a:latin typeface="Georgia" charset="0"/>
              </a:defRPr>
            </a:lvl2pPr>
            <a:lvl3pPr marL="1219200" indent="0" algn="l">
              <a:lnSpc>
                <a:spcPts val="2200"/>
              </a:lnSpc>
              <a:buNone/>
              <a:defRPr sz="1800" baseline="0">
                <a:solidFill>
                  <a:srgbClr val="7F4633"/>
                </a:solidFill>
                <a:latin typeface="Georgia" charset="0"/>
              </a:defRPr>
            </a:lvl3pPr>
            <a:lvl4pPr marL="1828800" indent="0" algn="l">
              <a:lnSpc>
                <a:spcPts val="2200"/>
              </a:lnSpc>
              <a:buNone/>
              <a:defRPr sz="1800" baseline="0">
                <a:solidFill>
                  <a:srgbClr val="7F4633"/>
                </a:solidFill>
                <a:latin typeface="Georgia" charset="0"/>
              </a:defRPr>
            </a:lvl4pPr>
            <a:lvl5pPr marL="2438400" indent="0" algn="l">
              <a:lnSpc>
                <a:spcPts val="2200"/>
              </a:lnSpc>
              <a:buNone/>
              <a:defRPr sz="1800" baseline="0">
                <a:solidFill>
                  <a:srgbClr val="7F4633"/>
                </a:solidFill>
                <a:latin typeface="Georgi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970980" y="5661025"/>
            <a:ext cx="7129412" cy="64829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1pPr>
            <a:lvl2pPr marL="6096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2pPr>
            <a:lvl3pPr marL="12192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3pPr>
            <a:lvl4pPr marL="18288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4pPr>
            <a:lvl5pPr marL="2438400" indent="0" algn="r">
              <a:lnSpc>
                <a:spcPts val="1400"/>
              </a:lnSpc>
              <a:buNone/>
              <a:defRPr sz="1000" baseline="0">
                <a:solidFill>
                  <a:schemeClr val="tx1"/>
                </a:solidFill>
                <a:latin typeface="Tahoma" charset="0"/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7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nd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1890713"/>
            <a:ext cx="6515621" cy="13661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800"/>
              </a:lnSpc>
              <a:spcBef>
                <a:spcPts val="0"/>
              </a:spcBef>
              <a:buFontTx/>
              <a:buNone/>
              <a:defRPr sz="44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4221163"/>
            <a:ext cx="6515620" cy="60310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FontTx/>
              <a:buNone/>
              <a:defRPr sz="1600" b="0" i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5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89700"/>
            <a:ext cx="6515621" cy="65106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900113" y="1773238"/>
            <a:ext cx="6551612" cy="4608512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7F4633"/>
              </a:buCl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F4633"/>
              </a:buClr>
              <a:buFont typeface="Courier New" panose="02070309020205020404" pitchFamily="49" charset="0"/>
              <a:buChar char="o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7F4633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3466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700213"/>
            <a:ext cx="6551612" cy="4465637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rgbClr val="7F4633"/>
              </a:buClr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F4633"/>
              </a:buClr>
              <a:buFont typeface="+mj-lt"/>
              <a:buAutoNum type="romanL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F4633"/>
              </a:buClr>
              <a:buFont typeface="Arial" panose="020B0604020202020204" pitchFamily="34" charset="0"/>
              <a:buChar char="̶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23431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952750" indent="-514350">
              <a:buFont typeface="+mj-lt"/>
              <a:buAutoNum type="arabicPeriod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38606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362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F4633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F4633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F4633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Second Bullet Point</a:t>
            </a:r>
          </a:p>
          <a:p>
            <a:pPr lvl="2"/>
            <a:r>
              <a:rPr lang="en-GB" dirty="0" smtClean="0"/>
              <a:t>Third Bullet Point</a:t>
            </a:r>
          </a:p>
          <a:p>
            <a:pPr lvl="3"/>
            <a:endParaRPr lang="en-GB" dirty="0" smtClean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85750" marR="0" indent="-28575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F4633"/>
              </a:buClr>
              <a:buSzTx/>
              <a:buFont typeface="Arial" panose="020B0604020202020204" pitchFamily="34" charset="0"/>
              <a:buChar char="•"/>
              <a:tabLst/>
              <a:defRPr sz="1400" b="0" i="0" baseline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7F4633"/>
              </a:buClr>
              <a:buFont typeface="Courier New" panose="02070309020205020404" pitchFamily="49" charset="0"/>
              <a:buChar char="o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177800">
              <a:buClr>
                <a:srgbClr val="7F4633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163638" indent="-301625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Bullet Point</a:t>
            </a:r>
          </a:p>
          <a:p>
            <a:pPr lvl="2"/>
            <a:r>
              <a:rPr lang="en-US" dirty="0" smtClean="0"/>
              <a:t>Third Bullet Point</a:t>
            </a:r>
          </a:p>
          <a:p>
            <a:pPr lvl="3"/>
            <a:endParaRPr lang="en-US" dirty="0" smtClean="0"/>
          </a:p>
          <a:p>
            <a:pPr lvl="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7645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style with numbered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2" y="692696"/>
            <a:ext cx="6481464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F4633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7F4633"/>
              </a:buClr>
              <a:buFont typeface="+mj-lt"/>
              <a:buAutoNum type="romanLcPeriod"/>
              <a:defRPr sz="1400" baseline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F4633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Number Position Number 2</a:t>
            </a:r>
          </a:p>
          <a:p>
            <a:pPr lvl="2"/>
            <a:r>
              <a:rPr lang="en-GB" dirty="0" smtClean="0"/>
              <a:t>Number Position Number 3</a:t>
            </a:r>
          </a:p>
          <a:p>
            <a:pPr lvl="3"/>
            <a:endParaRPr lang="en-GB" dirty="0" smtClean="0"/>
          </a:p>
          <a:p>
            <a:pPr lvl="3"/>
            <a:endParaRPr lang="en-GB" dirty="0" smtClean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284663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266700" marR="0" indent="-26670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7F4633"/>
              </a:buClr>
              <a:buSzTx/>
              <a:buFont typeface="+mj-lt"/>
              <a:buAutoNum type="arabicPeriod"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  <a:lvl2pPr marL="541338" indent="-274638">
              <a:buClr>
                <a:srgbClr val="7F4633"/>
              </a:buClr>
              <a:buFont typeface="+mj-lt"/>
              <a:buAutoNum type="romanLcPeriod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96938" indent="-266700">
              <a:buClr>
                <a:srgbClr val="7F4633"/>
              </a:buClr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52538" indent="-285750">
              <a:buFont typeface="Arial" panose="020B0604020202020204" pitchFamily="34" charset="0"/>
              <a:buChar char="̶"/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</a:lstStyle>
          <a:p>
            <a:pPr lvl="0"/>
            <a:r>
              <a:rPr lang="en-GB" dirty="0" smtClean="0"/>
              <a:t>Click to add text</a:t>
            </a:r>
          </a:p>
          <a:p>
            <a:pPr lvl="1"/>
            <a:r>
              <a:rPr lang="en-GB" dirty="0" smtClean="0"/>
              <a:t>Number Position Number 2</a:t>
            </a:r>
          </a:p>
          <a:p>
            <a:pPr lvl="2"/>
            <a:r>
              <a:rPr lang="en-GB" dirty="0" smtClean="0"/>
              <a:t>Number Position Number 3</a:t>
            </a:r>
          </a:p>
          <a:p>
            <a:pPr lvl="3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1776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graph po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1"/>
          </p:nvPr>
        </p:nvSpPr>
        <p:spPr>
          <a:xfrm>
            <a:off x="899592" y="1554760"/>
            <a:ext cx="6515620" cy="453806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4753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lumn text style with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99592" y="1628800"/>
            <a:ext cx="3167583" cy="4536504"/>
          </a:xfrm>
          <a:prstGeom prst="rect">
            <a:avLst/>
          </a:prstGeom>
        </p:spPr>
        <p:txBody>
          <a:bodyPr lIns="0" tIns="0" rIns="0" bIns="0" numCol="1" spcCol="216000"/>
          <a:lstStyle>
            <a:lvl1pPr marL="0" marR="0" indent="0" algn="l" defTabSz="606425" rtl="0" eaLnBrk="1" fontAlgn="base" latinLnBrk="0" hangingPunct="1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Tahoma"/>
                <a:ea typeface="Tahoma"/>
                <a:cs typeface="Tahom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99591" y="692696"/>
            <a:ext cx="6515621" cy="6460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4200"/>
              </a:lnSpc>
              <a:buFontTx/>
              <a:buNone/>
              <a:defRPr sz="4000" b="0" i="0">
                <a:solidFill>
                  <a:srgbClr val="7F4633"/>
                </a:solidFill>
                <a:latin typeface="Georgia"/>
                <a:ea typeface="Georgia"/>
                <a:cs typeface="Georgia"/>
              </a:defRPr>
            </a:lvl1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2"/>
          </p:nvPr>
        </p:nvSpPr>
        <p:spPr>
          <a:xfrm>
            <a:off x="4284663" y="1628799"/>
            <a:ext cx="3816350" cy="44640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28611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3" r:id="rId2"/>
    <p:sldLayoutId id="2147483964" r:id="rId3"/>
    <p:sldLayoutId id="2147483965" r:id="rId4"/>
    <p:sldLayoutId id="2147483966" r:id="rId5"/>
    <p:sldLayoutId id="2147483967" r:id="rId6"/>
    <p:sldLayoutId id="2147483968" r:id="rId7"/>
    <p:sldLayoutId id="2147483969" r:id="rId8"/>
    <p:sldLayoutId id="2147483970" r:id="rId9"/>
    <p:sldLayoutId id="2147483971" r:id="rId10"/>
    <p:sldLayoutId id="2147483972" r:id="rId11"/>
    <p:sldLayoutId id="2147483973" r:id="rId12"/>
    <p:sldLayoutId id="2147483974" r:id="rId13"/>
    <p:sldLayoutId id="2147483975" r:id="rId14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606425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sitiesuk.ac.uk/policy-and-analysis/reports/Documents/2017/changing-the-culture-harassment-case-studies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apecrisis.org.uk/statistics.ph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s://www.gov.uk/government/publications/call-to-end-violence-against-women-and-girls-progress-report-2010-to-2015" TargetMode="External"/><Relationship Id="rId2" Type="http://schemas.openxmlformats.org/officeDocument/2006/relationships/hyperlink" Target="https://www.endviolenceagainstwomen.org.uk/a-different-world-is-possibl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gov.uk/government/publications/a-call-to-end-violence-against-women-and-girls-action-plan-2014" TargetMode="External"/><Relationship Id="rId5" Type="http://schemas.openxmlformats.org/officeDocument/2006/relationships/hyperlink" Target="https://www.gov.uk/government/publications/ending-violence-against-women-and-girls-action-plan-2013" TargetMode="External"/><Relationship Id="rId4" Type="http://schemas.openxmlformats.org/officeDocument/2006/relationships/hyperlink" Target="https://www.gov.uk/government/publications/call-to-end-violence-against-women-and-girls-taking-action-the-next-chapter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s.org.uk/Global/Campaigns/That's%20what%20she%20said%20full%20report%20Final%20web.pdf" TargetMode="External"/><Relationship Id="rId2" Type="http://schemas.openxmlformats.org/officeDocument/2006/relationships/hyperlink" Target="https://www.nus.org.uk/Global/NUS_hidden_marks_report_2nd_edition_web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revoltsexualassault.com/research/" TargetMode="External"/><Relationship Id="rId5" Type="http://schemas.openxmlformats.org/officeDocument/2006/relationships/hyperlink" Target="https://www.nusconnect.org.uk/resources/education-beyond-the-straight-and-narrow-lgbt-students-experiences-in-higher-education" TargetMode="External"/><Relationship Id="rId4" Type="http://schemas.openxmlformats.org/officeDocument/2006/relationships/hyperlink" Target="https://www.breakingthesilence.cam.ac.uk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versitiesuk.ac.uk/news/Pages/Taskforce-publishes-recommendations-to-universities-on-dealing-with-violence-against-women-and-hara.aspx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evoltsexualassault.com/research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l2-bovill\Downloads\UWE-Sexual-Harassment-Violence-Policy-Statement%20(1).pdf" TargetMode="External"/><Relationship Id="rId2" Type="http://schemas.openxmlformats.org/officeDocument/2006/relationships/hyperlink" Target="http://www1.uwe.ac.uk/students/studentconductandreporting.aspx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Placeholder 1"/>
          <p:cNvSpPr>
            <a:spLocks noGrp="1"/>
          </p:cNvSpPr>
          <p:nvPr>
            <p:ph type="body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>
                <a:ea typeface="ＭＳ Ｐゴシック" charset="-128"/>
              </a:rPr>
              <a:t>Developing Bystander Intervention in a UK University.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2800" dirty="0" smtClean="0">
                <a:ea typeface="ＭＳ Ｐゴシック" charset="-128"/>
              </a:rPr>
              <a:t>‘When you are a survivor of sexual assault, participating in your education is easier said than done.’ (NUS 2016).</a:t>
            </a:r>
            <a:endParaRPr lang="en-GB" altLang="en-US" sz="2800" dirty="0">
              <a:ea typeface="ＭＳ Ｐゴシック" charset="-128"/>
            </a:endParaRPr>
          </a:p>
        </p:txBody>
      </p:sp>
      <p:sp>
        <p:nvSpPr>
          <p:cNvPr id="13314" name="Text Placeholder 2"/>
          <p:cNvSpPr>
            <a:spLocks noGrp="1"/>
          </p:cNvSpPr>
          <p:nvPr>
            <p:ph type="body" sz="quarter" idx="1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>
                <a:ea typeface="ＭＳ Ｐゴシック" charset="-128"/>
              </a:rPr>
              <a:t>Presentation by</a:t>
            </a:r>
          </a:p>
          <a:p>
            <a:pPr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13316" name="Text Placeholder 4"/>
          <p:cNvSpPr>
            <a:spLocks noGrp="1"/>
          </p:cNvSpPr>
          <p:nvPr>
            <p:ph type="body" sz="quarter" idx="17"/>
          </p:nvPr>
        </p:nvSpPr>
        <p:spPr bwMode="auto">
          <a:xfrm>
            <a:off x="640800" y="3645024"/>
            <a:ext cx="1219139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 dirty="0" smtClean="0">
                <a:ea typeface="ＭＳ Ｐゴシック" charset="-128"/>
              </a:rPr>
              <a:t>Associate Head of Department Research and Scholarship. University of the West of England, Bristol</a:t>
            </a:r>
            <a:endParaRPr lang="en-US" altLang="en-US" dirty="0">
              <a:ea typeface="ＭＳ Ｐゴシック" charset="-12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1000" dirty="0" smtClean="0"/>
              <a:t>July 2018</a:t>
            </a:r>
            <a:endParaRPr lang="en-US" sz="1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Helen Bovill</a:t>
            </a:r>
          </a:p>
          <a:p>
            <a:r>
              <a:rPr lang="en-GB" dirty="0" smtClean="0"/>
              <a:t>Co-authors Richard Waller and Kieran McCartan</a:t>
            </a:r>
          </a:p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What UWE is doing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sz="2400" b="1" dirty="0" smtClean="0"/>
              <a:t>#</a:t>
            </a:r>
            <a:r>
              <a:rPr lang="en-GB" sz="2400" b="1" dirty="0" err="1" smtClean="0"/>
              <a:t>SpeakUp</a:t>
            </a:r>
            <a:endParaRPr lang="en-GB" sz="2400" b="1" dirty="0" smtClean="0"/>
          </a:p>
          <a:p>
            <a:pPr marL="0" lvl="0" indent="0">
              <a:buNone/>
            </a:pPr>
            <a:endParaRPr lang="en-GB" sz="2400" b="1" dirty="0" smtClean="0"/>
          </a:p>
          <a:p>
            <a:pPr marL="0" lvl="0" indent="0">
              <a:buNone/>
            </a:pPr>
            <a:r>
              <a:rPr lang="en-GB" dirty="0" smtClean="0"/>
              <a:t>Film/Posters/2 hour intervention/support and guidance structures</a:t>
            </a:r>
            <a:endParaRPr lang="en-GB" dirty="0"/>
          </a:p>
          <a:p>
            <a:pPr marL="0" lvl="0" indent="0">
              <a:buNone/>
            </a:pP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pPr marL="0" lvl="0" indent="0">
              <a:buNone/>
            </a:pPr>
            <a:r>
              <a:rPr lang="en-GB" dirty="0" smtClean="0"/>
              <a:t>Social norms identified by students: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Unwanted sexual touching and groping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Sexual consent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Inappropriate use of social media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Initiation ceremonies/humiliation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dirty="0" smtClean="0"/>
              <a:t>Intimate partner abuse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695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Papers in planning</a:t>
            </a: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59866948"/>
              </p:ext>
            </p:extLst>
          </p:nvPr>
        </p:nvGraphicFramePr>
        <p:xfrm>
          <a:off x="900113" y="1700213"/>
          <a:ext cx="6551612" cy="4465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712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Normalised and expected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11560" y="1327363"/>
            <a:ext cx="7272808" cy="5197982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755576" y="1556791"/>
            <a:ext cx="3240360" cy="4248473"/>
          </a:xfrm>
          <a:prstGeom prst="wedgeEllipseCallout">
            <a:avLst>
              <a:gd name="adj1" fmla="val -19230"/>
              <a:gd name="adj2" fmla="val 5687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bg1"/>
                </a:solidFill>
              </a:rPr>
              <a:t>Participant C (M): </a:t>
            </a:r>
            <a:r>
              <a:rPr lang="en-GB" dirty="0">
                <a:solidFill>
                  <a:schemeClr val="bg1"/>
                </a:solidFill>
              </a:rPr>
              <a:t>They walk in a club and </a:t>
            </a:r>
            <a:r>
              <a:rPr lang="en-GB" b="1" dirty="0">
                <a:solidFill>
                  <a:schemeClr val="accent2"/>
                </a:solidFill>
              </a:rPr>
              <a:t>something goes over their eyes </a:t>
            </a:r>
            <a:r>
              <a:rPr lang="en-GB" dirty="0">
                <a:solidFill>
                  <a:schemeClr val="bg1"/>
                </a:solidFill>
              </a:rPr>
              <a:t>and they think they can </a:t>
            </a:r>
            <a:r>
              <a:rPr lang="en-GB" b="1" dirty="0">
                <a:solidFill>
                  <a:schemeClr val="accent2"/>
                </a:solidFill>
              </a:rPr>
              <a:t>just grab, touch everyone!</a:t>
            </a:r>
            <a:r>
              <a:rPr lang="en-US" dirty="0">
                <a:solidFill>
                  <a:schemeClr val="accent2"/>
                </a:solidFill>
              </a:rPr>
              <a:t> </a:t>
            </a:r>
            <a:endParaRPr lang="en-GB" dirty="0">
              <a:solidFill>
                <a:schemeClr val="accent2"/>
              </a:solidFill>
            </a:endParaRPr>
          </a:p>
          <a:p>
            <a:r>
              <a:rPr lang="en-GB" u="sng" dirty="0">
                <a:solidFill>
                  <a:schemeClr val="bg1"/>
                </a:solidFill>
              </a:rPr>
              <a:t>Participant A (F): </a:t>
            </a:r>
            <a:r>
              <a:rPr lang="en-GB" dirty="0">
                <a:solidFill>
                  <a:schemeClr val="bg1"/>
                </a:solidFill>
              </a:rPr>
              <a:t>It’s, kind of </a:t>
            </a:r>
            <a:r>
              <a:rPr lang="en-GB" b="1" dirty="0">
                <a:solidFill>
                  <a:schemeClr val="accent2"/>
                </a:solidFill>
              </a:rPr>
              <a:t>normal.</a:t>
            </a:r>
            <a:r>
              <a:rPr lang="en-GB" dirty="0">
                <a:solidFill>
                  <a:schemeClr val="bg1"/>
                </a:solidFill>
              </a:rPr>
              <a:t> Like, if someone did that to me I’d just be like, </a:t>
            </a:r>
            <a:r>
              <a:rPr lang="en-GB" b="1" dirty="0">
                <a:solidFill>
                  <a:schemeClr val="accent2"/>
                </a:solidFill>
              </a:rPr>
              <a:t>whatever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427984" y="1556791"/>
            <a:ext cx="3312368" cy="4248474"/>
          </a:xfrm>
          <a:prstGeom prst="wedgeEllipseCallout">
            <a:avLst>
              <a:gd name="adj1" fmla="val -20205"/>
              <a:gd name="adj2" fmla="val 5932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bg1"/>
                </a:solidFill>
              </a:rPr>
              <a:t>Participant D (F): </a:t>
            </a:r>
            <a:r>
              <a:rPr lang="en-GB" dirty="0">
                <a:solidFill>
                  <a:schemeClr val="bg1"/>
                </a:solidFill>
              </a:rPr>
              <a:t>Yeah, in fresher’s, I was having a photo taken and someone literally </a:t>
            </a:r>
            <a:r>
              <a:rPr lang="en-GB" b="1" dirty="0">
                <a:solidFill>
                  <a:schemeClr val="accent2"/>
                </a:solidFill>
              </a:rPr>
              <a:t>grabbed my arse </a:t>
            </a:r>
            <a:r>
              <a:rPr lang="en-GB" dirty="0">
                <a:solidFill>
                  <a:schemeClr val="bg1"/>
                </a:solidFill>
              </a:rPr>
              <a:t>in the photo, he was behind me, and </a:t>
            </a:r>
            <a:r>
              <a:rPr lang="en-GB" b="1" dirty="0">
                <a:solidFill>
                  <a:schemeClr val="accent2"/>
                </a:solidFill>
              </a:rPr>
              <a:t>I didn’t want to ruin the photo</a:t>
            </a:r>
            <a:r>
              <a:rPr lang="en-GB" dirty="0">
                <a:solidFill>
                  <a:schemeClr val="bg1"/>
                </a:solidFill>
              </a:rPr>
              <a:t>, so I just went like this, moved that arm behind me and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accent2"/>
                </a:solidFill>
              </a:rPr>
              <a:t>I was still smiling.</a:t>
            </a:r>
          </a:p>
        </p:txBody>
      </p:sp>
    </p:spTree>
    <p:extLst>
      <p:ext uri="{BB962C8B-B14F-4D97-AF65-F5344CB8AC3E}">
        <p14:creationId xmlns:p14="http://schemas.microsoft.com/office/powerpoint/2010/main" val="386527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1" y="188640"/>
            <a:ext cx="6515621" cy="648072"/>
          </a:xfrm>
        </p:spPr>
        <p:txBody>
          <a:bodyPr/>
          <a:lstStyle/>
          <a:p>
            <a:pPr algn="ctr"/>
            <a:r>
              <a:rPr lang="en-GB" dirty="0" smtClean="0"/>
              <a:t>Restricting female freedom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23528" y="836712"/>
            <a:ext cx="8496944" cy="5832649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539553" y="1052736"/>
            <a:ext cx="4248471" cy="5040560"/>
          </a:xfrm>
          <a:prstGeom prst="wedgeEllipseCallout">
            <a:avLst>
              <a:gd name="adj1" fmla="val -22056"/>
              <a:gd name="adj2" fmla="val 562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u="sng" dirty="0" smtClean="0">
              <a:solidFill>
                <a:schemeClr val="bg1"/>
              </a:solidFill>
            </a:endParaRPr>
          </a:p>
          <a:p>
            <a:r>
              <a:rPr lang="en-GB" u="sng" dirty="0" smtClean="0">
                <a:solidFill>
                  <a:schemeClr val="bg1"/>
                </a:solidFill>
              </a:rPr>
              <a:t>Participant A (F):</a:t>
            </a:r>
            <a:r>
              <a:rPr lang="en-GB" dirty="0" smtClean="0">
                <a:solidFill>
                  <a:schemeClr val="bg1"/>
                </a:solidFill>
              </a:rPr>
              <a:t> it’s </a:t>
            </a:r>
            <a:r>
              <a:rPr lang="en-GB" b="1" dirty="0">
                <a:solidFill>
                  <a:schemeClr val="accent2"/>
                </a:solidFill>
              </a:rPr>
              <a:t>different</a:t>
            </a:r>
            <a:r>
              <a:rPr lang="en-GB" dirty="0">
                <a:solidFill>
                  <a:schemeClr val="bg1"/>
                </a:solidFill>
              </a:rPr>
              <a:t>, as well. If I go out with a group of girls, and it’s just girls there. </a:t>
            </a:r>
            <a:r>
              <a:rPr lang="en-GB" b="1" dirty="0">
                <a:solidFill>
                  <a:schemeClr val="accent2"/>
                </a:solidFill>
              </a:rPr>
              <a:t>We just can’t do it any more,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because you just end up with a group of guys just coming around and circling </a:t>
            </a:r>
            <a:r>
              <a:rPr lang="en-GB" dirty="0" smtClean="0">
                <a:solidFill>
                  <a:schemeClr val="bg1"/>
                </a:solidFill>
              </a:rPr>
              <a:t>you…when </a:t>
            </a:r>
            <a:r>
              <a:rPr lang="en-GB" dirty="0">
                <a:solidFill>
                  <a:schemeClr val="bg1"/>
                </a:solidFill>
              </a:rPr>
              <a:t>we go out and </a:t>
            </a:r>
            <a:r>
              <a:rPr lang="en-GB" b="1" dirty="0">
                <a:solidFill>
                  <a:schemeClr val="accent2"/>
                </a:solidFill>
              </a:rPr>
              <a:t>we mix in a few boys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with that, we find we’re </a:t>
            </a:r>
            <a:r>
              <a:rPr lang="en-GB" b="1" dirty="0">
                <a:solidFill>
                  <a:schemeClr val="accent2"/>
                </a:solidFill>
              </a:rPr>
              <a:t>pestered less</a:t>
            </a:r>
            <a:r>
              <a:rPr lang="en-GB" dirty="0">
                <a:solidFill>
                  <a:schemeClr val="accent2"/>
                </a:solidFill>
              </a:rPr>
              <a:t>, </a:t>
            </a:r>
            <a:r>
              <a:rPr lang="en-GB" dirty="0">
                <a:solidFill>
                  <a:schemeClr val="bg1"/>
                </a:solidFill>
              </a:rPr>
              <a:t>because the other men know that someone might intervene.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932041" y="980727"/>
            <a:ext cx="3744415" cy="4968553"/>
          </a:xfrm>
          <a:prstGeom prst="wedgeEllipseCallout">
            <a:avLst>
              <a:gd name="adj1" fmla="val -21122"/>
              <a:gd name="adj2" fmla="val 5664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bg1"/>
                </a:solidFill>
              </a:rPr>
              <a:t>Interviewer:</a:t>
            </a:r>
            <a:r>
              <a:rPr lang="en-GB" dirty="0">
                <a:solidFill>
                  <a:schemeClr val="bg1"/>
                </a:solidFill>
              </a:rPr>
              <a:t> Would you say, then, that some of this is meaning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accent2"/>
                </a:solidFill>
              </a:rPr>
              <a:t>that it’s hard to go out, as females</a:t>
            </a:r>
            <a:r>
              <a:rPr lang="en-GB" dirty="0">
                <a:solidFill>
                  <a:schemeClr val="bg1"/>
                </a:solidFill>
              </a:rPr>
              <a:t>, either on your own or as females in a group?</a:t>
            </a:r>
            <a:r>
              <a:rPr lang="en-U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GB" u="sng" dirty="0" smtClean="0">
                <a:solidFill>
                  <a:schemeClr val="bg1"/>
                </a:solidFill>
              </a:rPr>
              <a:t>Participant E (F)</a:t>
            </a:r>
            <a:r>
              <a:rPr lang="en-GB" dirty="0" smtClean="0">
                <a:solidFill>
                  <a:schemeClr val="bg1"/>
                </a:solidFill>
              </a:rPr>
              <a:t>: </a:t>
            </a:r>
            <a:r>
              <a:rPr lang="en-GB" dirty="0">
                <a:solidFill>
                  <a:schemeClr val="bg1"/>
                </a:solidFill>
              </a:rPr>
              <a:t>Yeah, </a:t>
            </a:r>
            <a:r>
              <a:rPr lang="en-GB" b="1" dirty="0" smtClean="0">
                <a:solidFill>
                  <a:schemeClr val="accent2"/>
                </a:solidFill>
              </a:rPr>
              <a:t>definitely</a:t>
            </a:r>
            <a:r>
              <a:rPr lang="en-GB" b="1" dirty="0" smtClean="0">
                <a:solidFill>
                  <a:schemeClr val="bg1"/>
                </a:solidFill>
              </a:rPr>
              <a:t>.</a:t>
            </a:r>
            <a:r>
              <a:rPr lang="en-GB" dirty="0" smtClean="0">
                <a:solidFill>
                  <a:schemeClr val="bg1"/>
                </a:solidFill>
              </a:rPr>
              <a:t> I </a:t>
            </a:r>
            <a:r>
              <a:rPr lang="en-GB" dirty="0">
                <a:solidFill>
                  <a:schemeClr val="bg1"/>
                </a:solidFill>
              </a:rPr>
              <a:t>think you can tell.</a:t>
            </a:r>
            <a:r>
              <a:rPr lang="en-US" dirty="0">
                <a:solidFill>
                  <a:schemeClr val="bg1"/>
                </a:solidFill>
              </a:rPr>
              <a:t> 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 </a:t>
            </a:r>
            <a:r>
              <a:rPr lang="en-GB" u="sng" dirty="0" smtClean="0">
                <a:solidFill>
                  <a:schemeClr val="bg1"/>
                </a:solidFill>
              </a:rPr>
              <a:t>Participant B (M): </a:t>
            </a:r>
            <a:r>
              <a:rPr lang="en-GB" dirty="0">
                <a:solidFill>
                  <a:schemeClr val="bg1"/>
                </a:solidFill>
              </a:rPr>
              <a:t>I reckon </a:t>
            </a:r>
            <a:r>
              <a:rPr lang="en-GB" b="1" dirty="0">
                <a:solidFill>
                  <a:schemeClr val="accent2"/>
                </a:solidFill>
              </a:rPr>
              <a:t>you could literally video it </a:t>
            </a:r>
            <a:r>
              <a:rPr lang="en-GB" dirty="0">
                <a:solidFill>
                  <a:schemeClr val="bg1"/>
                </a:solidFill>
              </a:rPr>
              <a:t>and you would </a:t>
            </a:r>
            <a:r>
              <a:rPr lang="en-GB" b="1" dirty="0">
                <a:solidFill>
                  <a:schemeClr val="accent2"/>
                </a:solidFill>
              </a:rPr>
              <a:t>compare the difference.</a:t>
            </a:r>
            <a:r>
              <a:rPr lang="en-US" b="1" dirty="0">
                <a:solidFill>
                  <a:schemeClr val="accent2"/>
                </a:solidFill>
              </a:rPr>
              <a:t> 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30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1" y="188640"/>
            <a:ext cx="6515621" cy="648072"/>
          </a:xfrm>
        </p:spPr>
        <p:txBody>
          <a:bodyPr/>
          <a:lstStyle/>
          <a:p>
            <a:pPr algn="ctr"/>
            <a:r>
              <a:rPr lang="en-GB" dirty="0" smtClean="0"/>
              <a:t>Protection from men by men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79512" y="974692"/>
            <a:ext cx="8964488" cy="5766676"/>
          </a:xfr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endParaRPr lang="en-GB" dirty="0"/>
          </a:p>
        </p:txBody>
      </p:sp>
      <p:sp>
        <p:nvSpPr>
          <p:cNvPr id="4" name="Oval Callout 3"/>
          <p:cNvSpPr/>
          <p:nvPr/>
        </p:nvSpPr>
        <p:spPr>
          <a:xfrm>
            <a:off x="395536" y="1196752"/>
            <a:ext cx="3763469" cy="4752528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bg1"/>
                </a:solidFill>
              </a:rPr>
              <a:t>Participant C (F)</a:t>
            </a:r>
            <a:r>
              <a:rPr lang="en-GB" dirty="0">
                <a:solidFill>
                  <a:schemeClr val="bg1"/>
                </a:solidFill>
              </a:rPr>
              <a:t>: I’ve had </a:t>
            </a:r>
            <a:r>
              <a:rPr lang="en-GB" b="1" dirty="0">
                <a:solidFill>
                  <a:schemeClr val="accent2"/>
                </a:solidFill>
              </a:rPr>
              <a:t>guys grab you and stuff </a:t>
            </a:r>
            <a:r>
              <a:rPr lang="en-GB" dirty="0">
                <a:solidFill>
                  <a:schemeClr val="bg1"/>
                </a:solidFill>
              </a:rPr>
              <a:t>and then, if you </a:t>
            </a:r>
            <a:r>
              <a:rPr lang="en-GB" b="1" dirty="0">
                <a:solidFill>
                  <a:schemeClr val="accent2"/>
                </a:solidFill>
              </a:rPr>
              <a:t>reject, </a:t>
            </a:r>
            <a:r>
              <a:rPr lang="en-GB" dirty="0">
                <a:solidFill>
                  <a:schemeClr val="bg1"/>
                </a:solidFill>
              </a:rPr>
              <a:t>they get </a:t>
            </a:r>
            <a:r>
              <a:rPr lang="en-GB" b="1" dirty="0">
                <a:solidFill>
                  <a:schemeClr val="accent2"/>
                </a:solidFill>
              </a:rPr>
              <a:t>quite physical</a:t>
            </a:r>
            <a:r>
              <a:rPr lang="en-GB" dirty="0">
                <a:solidFill>
                  <a:schemeClr val="accent2"/>
                </a:solidFill>
              </a:rPr>
              <a:t>. </a:t>
            </a:r>
            <a:r>
              <a:rPr lang="en-GB" dirty="0">
                <a:solidFill>
                  <a:schemeClr val="bg1"/>
                </a:solidFill>
              </a:rPr>
              <a:t>I’ve had a guy </a:t>
            </a:r>
            <a:r>
              <a:rPr lang="en-GB" b="1" dirty="0">
                <a:solidFill>
                  <a:schemeClr val="accent2"/>
                </a:solidFill>
              </a:rPr>
              <a:t>try and hit me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before because I pushed him away. But, like, </a:t>
            </a:r>
            <a:r>
              <a:rPr lang="en-GB" b="1" dirty="0">
                <a:solidFill>
                  <a:schemeClr val="accent2"/>
                </a:solidFill>
              </a:rPr>
              <a:t>other guys around me were there to challenge it. </a:t>
            </a:r>
            <a:endParaRPr lang="en-GB" sz="1600" b="1" dirty="0">
              <a:solidFill>
                <a:schemeClr val="accent2"/>
              </a:solidFill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4427984" y="1124743"/>
            <a:ext cx="4464496" cy="5041107"/>
          </a:xfrm>
          <a:prstGeom prst="wedgeEllipseCallout">
            <a:avLst>
              <a:gd name="adj1" fmla="val -18940"/>
              <a:gd name="adj2" fmla="val 5899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u="sng" dirty="0">
                <a:solidFill>
                  <a:schemeClr val="bg1"/>
                </a:solidFill>
              </a:rPr>
              <a:t>Participant C (F): </a:t>
            </a:r>
            <a:r>
              <a:rPr lang="en-GB" dirty="0">
                <a:solidFill>
                  <a:schemeClr val="bg1"/>
                </a:solidFill>
              </a:rPr>
              <a:t>Well, </a:t>
            </a:r>
            <a:r>
              <a:rPr lang="en-GB" dirty="0" smtClean="0">
                <a:solidFill>
                  <a:schemeClr val="bg1"/>
                </a:solidFill>
              </a:rPr>
              <a:t>I </a:t>
            </a:r>
            <a:r>
              <a:rPr lang="en-GB" dirty="0">
                <a:solidFill>
                  <a:schemeClr val="bg1"/>
                </a:solidFill>
              </a:rPr>
              <a:t>was on a dance floor and this </a:t>
            </a:r>
            <a:r>
              <a:rPr lang="en-GB" dirty="0" smtClean="0">
                <a:solidFill>
                  <a:schemeClr val="bg1"/>
                </a:solidFill>
              </a:rPr>
              <a:t>guy, he </a:t>
            </a:r>
            <a:r>
              <a:rPr lang="en-GB" b="1" dirty="0">
                <a:solidFill>
                  <a:schemeClr val="accent2"/>
                </a:solidFill>
              </a:rPr>
              <a:t>picked me up and tried carrying </a:t>
            </a:r>
            <a:r>
              <a:rPr lang="en-GB" b="1" dirty="0" smtClean="0">
                <a:solidFill>
                  <a:schemeClr val="accent2"/>
                </a:solidFill>
              </a:rPr>
              <a:t>me away</a:t>
            </a:r>
            <a:r>
              <a:rPr lang="en-GB" dirty="0" smtClean="0">
                <a:solidFill>
                  <a:schemeClr val="bg1"/>
                </a:solidFill>
              </a:rPr>
              <a:t>… he was </a:t>
            </a:r>
            <a:r>
              <a:rPr lang="en-GB" dirty="0">
                <a:solidFill>
                  <a:schemeClr val="bg1"/>
                </a:solidFill>
              </a:rPr>
              <a:t>bigger and I couldn’t get down and I was quite drunk, </a:t>
            </a:r>
            <a:r>
              <a:rPr lang="en-GB" b="1" dirty="0" smtClean="0">
                <a:solidFill>
                  <a:schemeClr val="accent2"/>
                </a:solidFill>
              </a:rPr>
              <a:t>he </a:t>
            </a:r>
            <a:r>
              <a:rPr lang="en-GB" b="1" dirty="0">
                <a:solidFill>
                  <a:schemeClr val="accent2"/>
                </a:solidFill>
              </a:rPr>
              <a:t>was literally going to try and walk out of the club carrying me</a:t>
            </a:r>
            <a:r>
              <a:rPr lang="en-GB" dirty="0">
                <a:solidFill>
                  <a:schemeClr val="accent2"/>
                </a:solidFill>
              </a:rPr>
              <a:t>, </a:t>
            </a:r>
            <a:r>
              <a:rPr lang="en-GB" dirty="0">
                <a:solidFill>
                  <a:schemeClr val="bg1"/>
                </a:solidFill>
              </a:rPr>
              <a:t>but my </a:t>
            </a:r>
            <a:r>
              <a:rPr lang="en-GB" dirty="0" smtClean="0">
                <a:solidFill>
                  <a:schemeClr val="bg1"/>
                </a:solidFill>
              </a:rPr>
              <a:t>friends, it </a:t>
            </a:r>
            <a:r>
              <a:rPr lang="en-GB" dirty="0">
                <a:solidFill>
                  <a:schemeClr val="bg1"/>
                </a:solidFill>
              </a:rPr>
              <a:t>was </a:t>
            </a:r>
            <a:r>
              <a:rPr lang="en-GB" b="1" dirty="0">
                <a:solidFill>
                  <a:schemeClr val="accent2"/>
                </a:solidFill>
              </a:rPr>
              <a:t>two of my guy mates</a:t>
            </a:r>
            <a:r>
              <a:rPr lang="en-GB" dirty="0">
                <a:solidFill>
                  <a:schemeClr val="accent2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that came, sort of, </a:t>
            </a:r>
            <a:r>
              <a:rPr lang="en-GB" b="1" dirty="0">
                <a:solidFill>
                  <a:schemeClr val="accent2"/>
                </a:solidFill>
              </a:rPr>
              <a:t>running after me and shouting at him, telling him to put me down. </a:t>
            </a:r>
          </a:p>
        </p:txBody>
      </p:sp>
    </p:spTree>
    <p:extLst>
      <p:ext uri="{BB962C8B-B14F-4D97-AF65-F5344CB8AC3E}">
        <p14:creationId xmlns:p14="http://schemas.microsoft.com/office/powerpoint/2010/main" val="313304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1" y="116632"/>
            <a:ext cx="6515621" cy="792088"/>
          </a:xfrm>
        </p:spPr>
        <p:txBody>
          <a:bodyPr/>
          <a:lstStyle/>
          <a:p>
            <a:pPr algn="ctr"/>
            <a:r>
              <a:rPr lang="en-GB" dirty="0" smtClean="0"/>
              <a:t>Some unintended consequences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340767"/>
            <a:ext cx="6551612" cy="4825083"/>
          </a:xfrm>
        </p:spPr>
        <p:txBody>
          <a:bodyPr/>
          <a:lstStyle/>
          <a:p>
            <a:r>
              <a:rPr lang="en-US" sz="1800" b="1" dirty="0" smtClean="0"/>
              <a:t>Danger:</a:t>
            </a:r>
            <a:r>
              <a:rPr lang="en-US" sz="1800" dirty="0" smtClean="0"/>
              <a:t> passive </a:t>
            </a:r>
            <a:r>
              <a:rPr lang="en-US" sz="1800" dirty="0"/>
              <a:t>victims in dangerous </a:t>
            </a:r>
            <a:r>
              <a:rPr lang="en-US" sz="1800" dirty="0" smtClean="0"/>
              <a:t>environments</a:t>
            </a:r>
          </a:p>
          <a:p>
            <a:pPr marL="0" indent="0">
              <a:buNone/>
            </a:pPr>
            <a:r>
              <a:rPr lang="en-US" sz="1800" dirty="0" smtClean="0"/>
              <a:t>Lewis </a:t>
            </a:r>
            <a:r>
              <a:rPr lang="en-US" sz="1800" dirty="0"/>
              <a:t>et. al. (</a:t>
            </a:r>
            <a:r>
              <a:rPr lang="en-US" sz="1800" dirty="0" smtClean="0"/>
              <a:t>2018)</a:t>
            </a:r>
            <a:endParaRPr lang="en-US" sz="1800" b="1" dirty="0" smtClean="0"/>
          </a:p>
          <a:p>
            <a:endParaRPr lang="en-US" sz="1800" b="1" dirty="0" smtClean="0"/>
          </a:p>
          <a:p>
            <a:r>
              <a:rPr lang="en-US" sz="1800" b="1" dirty="0" smtClean="0"/>
              <a:t>Paternalism and protection: </a:t>
            </a:r>
            <a:r>
              <a:rPr lang="en-US" sz="1800" dirty="0" smtClean="0"/>
              <a:t>excessive </a:t>
            </a:r>
            <a:r>
              <a:rPr lang="en-US" sz="1800" dirty="0"/>
              <a:t>masculinity. </a:t>
            </a:r>
            <a:r>
              <a:rPr lang="en-US" sz="1800" dirty="0" err="1" smtClean="0"/>
              <a:t>Essentialises</a:t>
            </a:r>
            <a:r>
              <a:rPr lang="en-US" sz="1800" dirty="0" smtClean="0"/>
              <a:t> </a:t>
            </a:r>
            <a:r>
              <a:rPr lang="en-US" sz="1800" dirty="0"/>
              <a:t>men as sexual </a:t>
            </a:r>
            <a:r>
              <a:rPr lang="en-US" sz="1800" dirty="0" smtClean="0"/>
              <a:t>predators, </a:t>
            </a:r>
            <a:r>
              <a:rPr lang="en-US" sz="1800" dirty="0"/>
              <a:t>women as responsible for preserving sexual </a:t>
            </a:r>
            <a:r>
              <a:rPr lang="en-US" sz="1800" dirty="0" smtClean="0"/>
              <a:t>restraint</a:t>
            </a:r>
          </a:p>
          <a:p>
            <a:pPr marL="0" indent="0">
              <a:buNone/>
            </a:pPr>
            <a:r>
              <a:rPr lang="en-US" sz="1800" dirty="0" smtClean="0"/>
              <a:t>(</a:t>
            </a:r>
            <a:r>
              <a:rPr lang="en-US" sz="1800" dirty="0"/>
              <a:t>Phipps &amp; Young, 2015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r>
              <a:rPr lang="en-GB" sz="1800" b="1" dirty="0" smtClean="0"/>
              <a:t>Undermines women’s visibility: </a:t>
            </a:r>
            <a:r>
              <a:rPr lang="en-GB" sz="1800" dirty="0" smtClean="0"/>
              <a:t>Men reclaim </a:t>
            </a:r>
            <a:r>
              <a:rPr lang="en-GB" sz="1800" dirty="0"/>
              <a:t>a sense of masculine status </a:t>
            </a:r>
            <a:r>
              <a:rPr lang="en-GB" sz="1800" dirty="0" smtClean="0"/>
              <a:t>and space in </a:t>
            </a:r>
            <a:r>
              <a:rPr lang="en-GB" sz="1800" dirty="0"/>
              <a:t>the </a:t>
            </a:r>
            <a:r>
              <a:rPr lang="en-GB" sz="1800" dirty="0" smtClean="0"/>
              <a:t>academy</a:t>
            </a:r>
          </a:p>
          <a:p>
            <a:pPr marL="0" indent="0">
              <a:buNone/>
            </a:pPr>
            <a:r>
              <a:rPr lang="en-GB" sz="1800" dirty="0" smtClean="0"/>
              <a:t>(Phipps </a:t>
            </a:r>
            <a:r>
              <a:rPr lang="en-GB" sz="1800" dirty="0"/>
              <a:t>et. al. 2018</a:t>
            </a:r>
            <a:r>
              <a:rPr lang="en-GB" sz="1800" dirty="0" smtClean="0"/>
              <a:t>)</a:t>
            </a:r>
          </a:p>
          <a:p>
            <a:endParaRPr lang="en-GB" sz="1800" dirty="0" smtClean="0"/>
          </a:p>
          <a:p>
            <a:r>
              <a:rPr lang="en-GB" sz="1800" b="1" dirty="0"/>
              <a:t>Undermines </a:t>
            </a:r>
            <a:r>
              <a:rPr lang="en-GB" sz="1800" b="1" dirty="0" smtClean="0"/>
              <a:t>women’s voice: </a:t>
            </a:r>
            <a:r>
              <a:rPr lang="en-GB" sz="1800" dirty="0" smtClean="0"/>
              <a:t>normalise and trivialise, play down a tendency to be seen as too militant</a:t>
            </a:r>
          </a:p>
          <a:p>
            <a:pPr marL="0" indent="0">
              <a:buNone/>
            </a:pPr>
            <a:r>
              <a:rPr lang="en-GB" smtClean="0"/>
              <a:t>(Gartner and </a:t>
            </a:r>
            <a:r>
              <a:rPr lang="en-GB" dirty="0" err="1" smtClean="0"/>
              <a:t>Sterzing</a:t>
            </a:r>
            <a:r>
              <a:rPr lang="en-GB" dirty="0" smtClean="0"/>
              <a:t> 2016</a:t>
            </a:r>
            <a:r>
              <a:rPr lang="en-GB" dirty="0"/>
              <a:t>)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07952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1" y="188640"/>
            <a:ext cx="6515621" cy="720080"/>
          </a:xfrm>
        </p:spPr>
        <p:txBody>
          <a:bodyPr/>
          <a:lstStyle/>
          <a:p>
            <a:pPr algn="ctr"/>
            <a:r>
              <a:rPr lang="en-GB" dirty="0" smtClean="0"/>
              <a:t>Workshop guided</a:t>
            </a:r>
          </a:p>
          <a:p>
            <a:pPr algn="ctr"/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916831"/>
            <a:ext cx="6551612" cy="4249019"/>
          </a:xfrm>
        </p:spPr>
        <p:txBody>
          <a:bodyPr/>
          <a:lstStyle/>
          <a:p>
            <a:r>
              <a:rPr lang="en-GB" sz="2400" dirty="0" smtClean="0"/>
              <a:t>Further extending our best knowledge regarding efficacy of bystander (and other) interventions.</a:t>
            </a:r>
          </a:p>
          <a:p>
            <a:r>
              <a:rPr lang="en-GB" sz="2400" dirty="0" smtClean="0"/>
              <a:t>Learning about this from international contexts.</a:t>
            </a:r>
          </a:p>
          <a:p>
            <a:r>
              <a:rPr lang="en-GB" sz="2400" dirty="0" smtClean="0"/>
              <a:t>Understanding micro-aggressions/everyday low level misconduct in perpetuating sexual violence.</a:t>
            </a:r>
          </a:p>
          <a:p>
            <a:r>
              <a:rPr lang="en-GB" sz="2400" dirty="0" smtClean="0"/>
              <a:t> Extend rather than limit female agency. </a:t>
            </a:r>
          </a:p>
        </p:txBody>
      </p:sp>
    </p:spTree>
    <p:extLst>
      <p:ext uri="{BB962C8B-B14F-4D97-AF65-F5344CB8AC3E}">
        <p14:creationId xmlns:p14="http://schemas.microsoft.com/office/powerpoint/2010/main" val="72859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Gartner, R. and </a:t>
            </a:r>
            <a:r>
              <a:rPr lang="en-GB" sz="1400" dirty="0" err="1"/>
              <a:t>Sterzing</a:t>
            </a:r>
            <a:r>
              <a:rPr lang="en-GB" sz="1400" dirty="0"/>
              <a:t>, P. (2016) Gender </a:t>
            </a:r>
            <a:r>
              <a:rPr lang="en-GB" sz="1400" dirty="0" err="1"/>
              <a:t>microaggressions</a:t>
            </a:r>
            <a:r>
              <a:rPr lang="en-GB" sz="1400" dirty="0"/>
              <a:t> as a gateway to sexual harassment and sexual assault: Expanding the conceptualization of youth sexual violence. </a:t>
            </a:r>
            <a:r>
              <a:rPr lang="en-GB" sz="1400" i="1" dirty="0"/>
              <a:t>Journal of Women and Social </a:t>
            </a:r>
            <a:r>
              <a:rPr lang="en-GB" sz="1400" i="1" dirty="0" smtClean="0"/>
              <a:t>Work,</a:t>
            </a:r>
            <a:r>
              <a:rPr lang="en-GB" sz="1400" dirty="0" smtClean="0"/>
              <a:t> </a:t>
            </a:r>
            <a:r>
              <a:rPr lang="en-GB" sz="1400" dirty="0"/>
              <a:t>2016, </a:t>
            </a:r>
            <a:r>
              <a:rPr lang="en-GB" sz="1400" dirty="0" smtClean="0"/>
              <a:t>31(4</a:t>
            </a:r>
            <a:r>
              <a:rPr lang="en-GB" sz="1400" dirty="0"/>
              <a:t>) 491-503</a:t>
            </a:r>
            <a:r>
              <a:rPr lang="en-GB" sz="1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Lewis, R., Marine, S. and Kenney, K. (2018) ‘I get together with my friends and try to change it’. Young feminist students resist ‘</a:t>
            </a:r>
            <a:r>
              <a:rPr lang="en-GB" sz="1400" dirty="0" err="1"/>
              <a:t>laddism</a:t>
            </a:r>
            <a:r>
              <a:rPr lang="en-GB" sz="1400" dirty="0"/>
              <a:t>’, ‘rape culture’ and ‘everyday sexism’, Journal of Gender Studies, </a:t>
            </a:r>
            <a:r>
              <a:rPr lang="en-GB" sz="1400" dirty="0" smtClean="0"/>
              <a:t>27(1) 56-72.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Phipps, </a:t>
            </a:r>
            <a:r>
              <a:rPr lang="en-GB" sz="1400" dirty="0" smtClean="0"/>
              <a:t>A. </a:t>
            </a:r>
            <a:r>
              <a:rPr lang="en-GB" sz="1400" dirty="0"/>
              <a:t>and Young, </a:t>
            </a:r>
            <a:r>
              <a:rPr lang="en-GB" sz="1400" dirty="0" smtClean="0"/>
              <a:t>I. </a:t>
            </a:r>
            <a:r>
              <a:rPr lang="en-GB" sz="1400" dirty="0"/>
              <a:t>(2015) </a:t>
            </a:r>
            <a:r>
              <a:rPr lang="en-GB" sz="1400" dirty="0" err="1"/>
              <a:t>Neoliberalisation</a:t>
            </a:r>
            <a:r>
              <a:rPr lang="en-GB" sz="1400" dirty="0"/>
              <a:t> and 'lad cultures' in higher education</a:t>
            </a:r>
            <a:r>
              <a:rPr lang="en-GB" sz="1400" dirty="0" smtClean="0"/>
              <a:t>. </a:t>
            </a:r>
            <a:r>
              <a:rPr lang="en-GB" sz="1400" i="1" dirty="0" smtClean="0"/>
              <a:t>Sociology</a:t>
            </a:r>
            <a:r>
              <a:rPr lang="en-GB" sz="1400" dirty="0"/>
              <a:t>, </a:t>
            </a:r>
            <a:r>
              <a:rPr lang="en-GB" sz="1400" dirty="0" smtClean="0"/>
              <a:t>49(2)305-322.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Phipps</a:t>
            </a:r>
            <a:r>
              <a:rPr lang="en-GB" sz="1400" dirty="0"/>
              <a:t>, </a:t>
            </a:r>
            <a:r>
              <a:rPr lang="en-GB" sz="1400" dirty="0" smtClean="0"/>
              <a:t>A., Ringrose, J., </a:t>
            </a:r>
            <a:r>
              <a:rPr lang="en-GB" sz="1400" dirty="0" err="1" smtClean="0"/>
              <a:t>Renold</a:t>
            </a:r>
            <a:r>
              <a:rPr lang="en-GB" sz="1400" dirty="0" smtClean="0"/>
              <a:t>, E. </a:t>
            </a:r>
            <a:r>
              <a:rPr lang="en-GB" sz="1400" dirty="0"/>
              <a:t>&amp; </a:t>
            </a:r>
            <a:r>
              <a:rPr lang="en-GB" sz="1400" dirty="0" smtClean="0"/>
              <a:t>Jackson, C. </a:t>
            </a:r>
            <a:r>
              <a:rPr lang="en-GB" sz="1400" dirty="0"/>
              <a:t>(2018</a:t>
            </a:r>
            <a:r>
              <a:rPr lang="en-GB" sz="1400" dirty="0" smtClean="0"/>
              <a:t>) Rape </a:t>
            </a:r>
            <a:r>
              <a:rPr lang="en-GB" sz="1400" dirty="0"/>
              <a:t>culture, lad culture and everyday sexism: researching, conceptualizing and </a:t>
            </a:r>
            <a:r>
              <a:rPr lang="en-GB" sz="1400" dirty="0" smtClean="0"/>
              <a:t>politicizing new </a:t>
            </a:r>
            <a:r>
              <a:rPr lang="en-GB" sz="1400" dirty="0"/>
              <a:t>mediations of gender and sexual violence, </a:t>
            </a:r>
            <a:r>
              <a:rPr lang="en-GB" sz="1400" i="1" dirty="0"/>
              <a:t>Journal of Gender Studies</a:t>
            </a:r>
            <a:r>
              <a:rPr lang="en-GB" sz="1400" dirty="0"/>
              <a:t>, </a:t>
            </a:r>
            <a:r>
              <a:rPr lang="en-GB" sz="1400" dirty="0" smtClean="0"/>
              <a:t>27(1) 1-8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Universities UK. (2016). </a:t>
            </a:r>
            <a:r>
              <a:rPr lang="en-GB" sz="1400" i="1" dirty="0"/>
              <a:t>Changing the culture report of the Universities UK Taskforce examining violence against women, harassment and hate crime affecting university students. </a:t>
            </a:r>
            <a:r>
              <a:rPr lang="en-GB" sz="1400" dirty="0"/>
              <a:t>London: UUK. Retrieved from </a:t>
            </a:r>
            <a:r>
              <a:rPr lang="en-GB" sz="1400" u="sng" dirty="0">
                <a:hlinkClick r:id="rId2"/>
              </a:rPr>
              <a:t>http://www.universitiesuk.ac.uk/policy-and-analysis/reports/Documents/2017/changing-the-culture-harassment-case-studies.pdf</a:t>
            </a:r>
            <a:endParaRPr lang="en-GB" sz="1400" dirty="0"/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6080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900113" y="688975"/>
            <a:ext cx="6515100" cy="652463"/>
          </a:xfrm>
        </p:spPr>
        <p:txBody>
          <a:bodyPr/>
          <a:lstStyle/>
          <a:p>
            <a:pPr algn="ctr">
              <a:defRPr/>
            </a:pPr>
            <a:r>
              <a:rPr lang="en-US" altLang="en-US" dirty="0" smtClean="0"/>
              <a:t>Content today</a:t>
            </a:r>
            <a:endParaRPr lang="en-US" altLang="en-US" dirty="0"/>
          </a:p>
        </p:txBody>
      </p:sp>
      <p:sp>
        <p:nvSpPr>
          <p:cNvPr id="15362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2800" dirty="0" smtClean="0"/>
              <a:t>Policy and context UK</a:t>
            </a:r>
          </a:p>
          <a:p>
            <a:pPr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Research</a:t>
            </a:r>
          </a:p>
          <a:p>
            <a:pPr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One UK response</a:t>
            </a:r>
          </a:p>
          <a:p>
            <a:pPr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Developing research</a:t>
            </a:r>
          </a:p>
          <a:p>
            <a:pPr>
              <a:defRPr/>
            </a:pPr>
            <a:endParaRPr lang="en-US" altLang="en-US" sz="2800" dirty="0" smtClean="0"/>
          </a:p>
          <a:p>
            <a:pPr>
              <a:defRPr/>
            </a:pPr>
            <a:r>
              <a:rPr lang="en-US" altLang="en-US" sz="2800" dirty="0" smtClean="0"/>
              <a:t>Ways forward: guiding questions</a:t>
            </a:r>
          </a:p>
        </p:txBody>
      </p:sp>
    </p:spTree>
    <p:extLst>
      <p:ext uri="{BB962C8B-B14F-4D97-AF65-F5344CB8AC3E}">
        <p14:creationId xmlns:p14="http://schemas.microsoft.com/office/powerpoint/2010/main" val="153824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99591" y="332656"/>
            <a:ext cx="6515621" cy="1224136"/>
          </a:xfrm>
        </p:spPr>
        <p:txBody>
          <a:bodyPr/>
          <a:lstStyle/>
          <a:p>
            <a:pPr algn="ctr"/>
            <a:r>
              <a:rPr lang="en-GB" dirty="0" smtClean="0"/>
              <a:t>Policy and stats in UK</a:t>
            </a:r>
            <a:endParaRPr lang="en-GB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611560" y="1885762"/>
            <a:ext cx="8064896" cy="36625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1" dirty="0" smtClean="0">
                <a:solidFill>
                  <a:srgbClr val="333333"/>
                </a:solidFill>
                <a:latin typeface="Roboto"/>
              </a:rPr>
              <a:t>CRIME SURVEY STATS.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2000" dirty="0" smtClean="0">
                <a:solidFill>
                  <a:srgbClr val="333333"/>
                </a:solidFill>
                <a:latin typeface="Roboto"/>
              </a:rPr>
              <a:t>Approx. </a:t>
            </a:r>
            <a:r>
              <a:rPr lang="en-US" altLang="en-US" sz="2000" dirty="0" smtClean="0">
                <a:latin typeface="Roboto"/>
              </a:rPr>
              <a:t>Population England and Wales: 58 million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altLang="en-US" sz="2000" dirty="0"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Roboto"/>
              </a:rPr>
              <a:t>Approx. 85,000 women and 12,000 men are raped in England and Wales every year; that's roughly 11 rapes (of adults alone) every hour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2000" dirty="0"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effectLst/>
                <a:latin typeface="Roboto"/>
              </a:rPr>
              <a:t>1 in 5 women aged 16 - 59 has experienced some form of sexual violence since the age of 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000" b="0" i="0" u="none" strike="noStrike" cap="none" normalizeH="0" baseline="0" dirty="0" smtClean="0">
              <a:ln>
                <a:noFill/>
              </a:ln>
              <a:effectLst/>
              <a:latin typeface="Roboto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sz="1200" dirty="0" smtClean="0">
                <a:hlinkClick r:id="rId2"/>
              </a:rPr>
              <a:t>https</a:t>
            </a:r>
            <a:r>
              <a:rPr lang="en-US" altLang="en-US" sz="1200" dirty="0">
                <a:hlinkClick r:id="rId2"/>
              </a:rPr>
              <a:t>://</a:t>
            </a:r>
            <a:r>
              <a:rPr lang="en-US" altLang="en-US" sz="1200" dirty="0" smtClean="0">
                <a:hlinkClick r:id="rId2"/>
              </a:rPr>
              <a:t>rapecrisis.org.uk/statistics.php</a:t>
            </a:r>
            <a:r>
              <a:rPr lang="en-US" altLang="en-US" sz="1200" dirty="0" smtClean="0"/>
              <a:t> 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707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GB" dirty="0" smtClean="0"/>
              <a:t>UK Government response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755818" y="1772816"/>
            <a:ext cx="3167583" cy="4434052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sz="1800" dirty="0" smtClean="0"/>
          </a:p>
          <a:p>
            <a:endParaRPr lang="en-GB" sz="1800" dirty="0"/>
          </a:p>
          <a:p>
            <a:r>
              <a:rPr lang="en-GB" sz="1800" dirty="0" smtClean="0"/>
              <a:t>The </a:t>
            </a:r>
            <a:r>
              <a:rPr lang="en-GB" sz="1800" dirty="0"/>
              <a:t>leading UK coalition campaigning to end violence against all women and </a:t>
            </a:r>
            <a:r>
              <a:rPr lang="en-GB" sz="1800" dirty="0" smtClean="0"/>
              <a:t>girls set up in 2005</a:t>
            </a:r>
            <a:endParaRPr lang="en-GB" sz="1800" dirty="0"/>
          </a:p>
          <a:p>
            <a:pPr marL="0" indent="0">
              <a:buNone/>
            </a:pPr>
            <a:r>
              <a:rPr lang="en-GB" b="1" cap="all" dirty="0">
                <a:hlinkClick r:id="rId2"/>
              </a:rPr>
              <a:t/>
            </a:r>
            <a:br>
              <a:rPr lang="en-GB" b="1" cap="all" dirty="0">
                <a:hlinkClick r:id="rId2"/>
              </a:rPr>
            </a:br>
            <a:endParaRPr lang="en-GB" dirty="0"/>
          </a:p>
        </p:txBody>
      </p:sp>
      <p:pic>
        <p:nvPicPr>
          <p:cNvPr id="2052" name="Picture 4" descr="End Violence Against Wom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274" y="1916832"/>
            <a:ext cx="162950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7"/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4499992" y="2047637"/>
            <a:ext cx="3600400" cy="446276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altLang="en-US" sz="1600" b="1" dirty="0" smtClean="0">
                <a:solidFill>
                  <a:srgbClr val="4C2C92"/>
                </a:solidFill>
                <a:latin typeface="nta"/>
                <a:hlinkClick r:id="rId4"/>
              </a:rPr>
              <a:t>Call </a:t>
            </a: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4"/>
              </a:rPr>
              <a:t>to end violence against 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4"/>
              </a:rPr>
              <a:t>women and girls: taking action - the next chapter</a:t>
            </a:r>
            <a:r>
              <a:rPr lang="en-US" altLang="en-US" sz="1600" b="1" dirty="0">
                <a:solidFill>
                  <a:srgbClr val="4C2C92"/>
                </a:solidFill>
                <a:latin typeface="nta"/>
              </a:rPr>
              <a:t> </a:t>
            </a:r>
            <a:endParaRPr lang="en-US" altLang="en-US" sz="1600" b="1" dirty="0" smtClean="0">
              <a:solidFill>
                <a:srgbClr val="4C2C92"/>
              </a:solidFill>
              <a:latin typeface="nta"/>
            </a:endParaRP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200" dirty="0" smtClean="0">
                <a:solidFill>
                  <a:srgbClr val="0B0C0C"/>
                </a:solidFill>
                <a:latin typeface="nta"/>
              </a:rPr>
              <a:t>8 </a:t>
            </a:r>
            <a:r>
              <a:rPr lang="en-US" altLang="en-US" sz="1200" dirty="0">
                <a:solidFill>
                  <a:srgbClr val="0B0C0C"/>
                </a:solidFill>
                <a:latin typeface="nta"/>
              </a:rPr>
              <a:t>March </a:t>
            </a:r>
            <a:r>
              <a:rPr lang="en-US" altLang="en-US" sz="1200" dirty="0" smtClean="0">
                <a:solidFill>
                  <a:srgbClr val="0B0C0C"/>
                </a:solidFill>
                <a:latin typeface="nta"/>
              </a:rPr>
              <a:t>2012  Policy paper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US" altLang="en-US" sz="1200" dirty="0">
              <a:solidFill>
                <a:srgbClr val="0B0C0C"/>
              </a:solidFill>
              <a:latin typeface="nta"/>
            </a:endParaRP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altLang="en-US" sz="2000" b="1" dirty="0">
                <a:solidFill>
                  <a:srgbClr val="4C2C92"/>
                </a:solidFill>
                <a:latin typeface="nta"/>
                <a:hlinkClick r:id="rId5"/>
              </a:rPr>
              <a:t> </a:t>
            </a:r>
            <a:r>
              <a:rPr lang="en-US" altLang="en-US" sz="1600" b="1" dirty="0" smtClean="0">
                <a:solidFill>
                  <a:srgbClr val="4C2C92"/>
                </a:solidFill>
                <a:latin typeface="nta"/>
                <a:hlinkClick r:id="rId5"/>
              </a:rPr>
              <a:t>Women </a:t>
            </a: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5"/>
              </a:rPr>
              <a:t>and girls: action plan 2013</a:t>
            </a:r>
            <a:endParaRPr lang="en-US" altLang="en-US" sz="1600" b="1" dirty="0">
              <a:solidFill>
                <a:srgbClr val="0B0C0C"/>
              </a:solidFill>
              <a:latin typeface="nta"/>
            </a:endParaRP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5"/>
              </a:rPr>
              <a:t>Ending violence against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200" dirty="0">
                <a:solidFill>
                  <a:srgbClr val="0B0C0C"/>
                </a:solidFill>
                <a:latin typeface="nta"/>
              </a:rPr>
              <a:t>3 April </a:t>
            </a:r>
            <a:r>
              <a:rPr lang="en-US" altLang="en-US" sz="1200" dirty="0" smtClean="0">
                <a:solidFill>
                  <a:srgbClr val="0B0C0C"/>
                </a:solidFill>
                <a:latin typeface="nta"/>
              </a:rPr>
              <a:t>2013  Policy paper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Char char="•"/>
            </a:pPr>
            <a:endParaRPr lang="en-US" altLang="en-US" sz="1200" dirty="0">
              <a:solidFill>
                <a:srgbClr val="0B0C0C"/>
              </a:solidFill>
              <a:latin typeface="nta"/>
            </a:endParaRP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FontTx/>
              <a:buChar char="•"/>
            </a:pP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6"/>
              </a:rPr>
              <a:t>C</a:t>
            </a:r>
            <a:r>
              <a:rPr lang="en-US" altLang="en-US" sz="1600" b="1" dirty="0" smtClean="0">
                <a:solidFill>
                  <a:srgbClr val="4C2C92"/>
                </a:solidFill>
                <a:latin typeface="nta"/>
                <a:hlinkClick r:id="rId6"/>
              </a:rPr>
              <a:t>all </a:t>
            </a: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6"/>
              </a:rPr>
              <a:t>to end violence against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6"/>
              </a:rPr>
              <a:t> women and girls: action plan 2014</a:t>
            </a:r>
            <a:endParaRPr lang="en-US" altLang="en-US" sz="1600" b="1" dirty="0">
              <a:solidFill>
                <a:srgbClr val="0B0C0C"/>
              </a:solidFill>
              <a:latin typeface="nta"/>
            </a:endParaRP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r>
              <a:rPr lang="en-US" altLang="en-US" sz="1100" dirty="0">
                <a:solidFill>
                  <a:srgbClr val="0B0C0C"/>
                </a:solidFill>
                <a:latin typeface="nta"/>
              </a:rPr>
              <a:t>8 March </a:t>
            </a:r>
            <a:r>
              <a:rPr lang="en-US" altLang="en-US" sz="1100" dirty="0" smtClean="0">
                <a:solidFill>
                  <a:srgbClr val="0B0C0C"/>
                </a:solidFill>
                <a:latin typeface="nta"/>
              </a:rPr>
              <a:t>2014  Policy paper</a:t>
            </a:r>
          </a:p>
          <a:p>
            <a:pPr marL="0" lv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lang="en-US" altLang="en-US" sz="1100" dirty="0">
              <a:solidFill>
                <a:srgbClr val="0B0C0C"/>
              </a:solidFill>
              <a:latin typeface="nta"/>
            </a:endParaRPr>
          </a:p>
          <a:p>
            <a:pPr mar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</a:pPr>
            <a:r>
              <a:rPr lang="en-US" altLang="en-US" sz="1600" b="1" dirty="0">
                <a:solidFill>
                  <a:srgbClr val="4C2C92"/>
                </a:solidFill>
                <a:latin typeface="nta"/>
                <a:hlinkClick r:id="rId7"/>
              </a:rPr>
              <a:t>C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4C2C92"/>
                </a:solidFill>
                <a:effectLst/>
                <a:latin typeface="nta"/>
                <a:hlinkClick r:id="rId7"/>
              </a:rPr>
              <a:t>all to end violence against women and girls: progress report 2010 to 2015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0B0C0C"/>
              </a:solidFill>
              <a:effectLst/>
              <a:latin typeface="nt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B0C0C"/>
                </a:solidFill>
                <a:effectLst/>
                <a:latin typeface="nta"/>
              </a:rPr>
              <a:t>8 March 2015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rgbClr val="0B0C0C"/>
                </a:solidFill>
                <a:effectLst/>
                <a:latin typeface="nta"/>
              </a:rPr>
              <a:t>Policy paper</a:t>
            </a:r>
          </a:p>
          <a:p>
            <a:pPr marL="0" indent="0" defTabSz="914400" eaLnBrk="0" hangingPunct="0">
              <a:lnSpc>
                <a:spcPct val="100000"/>
              </a:lnSpc>
              <a:spcBef>
                <a:spcPct val="0"/>
              </a:spcBef>
              <a:buClrTx/>
              <a:buNone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B0C0C"/>
              </a:solidFill>
              <a:effectLst/>
              <a:latin typeface="nt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B0C0C"/>
              </a:solidFill>
              <a:effectLst/>
              <a:latin typeface="nt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rgbClr val="0B0C0C"/>
              </a:solidFill>
              <a:effectLst/>
              <a:latin typeface="nta"/>
            </a:endParaRPr>
          </a:p>
        </p:txBody>
      </p:sp>
    </p:spTree>
    <p:extLst>
      <p:ext uri="{BB962C8B-B14F-4D97-AF65-F5344CB8AC3E}">
        <p14:creationId xmlns:p14="http://schemas.microsoft.com/office/powerpoint/2010/main" val="385491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0113" y="476671"/>
            <a:ext cx="6515100" cy="864767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UK University Responses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124744"/>
            <a:ext cx="6551612" cy="5257006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‘Hidden Marks’. (2010) NUS </a:t>
            </a:r>
            <a:r>
              <a:rPr lang="en-GB" sz="1000" dirty="0" smtClean="0">
                <a:hlinkClick r:id="rId2"/>
              </a:rPr>
              <a:t>https</a:t>
            </a:r>
            <a:r>
              <a:rPr lang="en-GB" sz="1000" dirty="0">
                <a:hlinkClick r:id="rId2"/>
              </a:rPr>
              <a:t>://</a:t>
            </a:r>
            <a:r>
              <a:rPr lang="en-GB" sz="1000" dirty="0" smtClean="0">
                <a:hlinkClick r:id="rId2"/>
              </a:rPr>
              <a:t>www.nus.org.uk/Global/NUS_hidden_marks_report_2nd_edition_web.pdf</a:t>
            </a:r>
            <a:r>
              <a:rPr lang="en-GB" sz="1000" dirty="0" smtClean="0"/>
              <a:t> </a:t>
            </a:r>
          </a:p>
          <a:p>
            <a:pPr marL="0" indent="0">
              <a:buNone/>
            </a:pPr>
            <a:endParaRPr lang="en-GB" sz="1400" dirty="0" smtClean="0"/>
          </a:p>
          <a:p>
            <a:r>
              <a:rPr lang="en-GB" dirty="0" smtClean="0"/>
              <a:t>‘That’s What She Said’ (2013) Phipps</a:t>
            </a:r>
          </a:p>
          <a:p>
            <a:pPr marL="324000" indent="0" algn="just">
              <a:spcBef>
                <a:spcPts val="0"/>
              </a:spcBef>
              <a:buNone/>
            </a:pPr>
            <a:r>
              <a:rPr lang="en-GB" sz="1000" dirty="0" smtClean="0">
                <a:hlinkClick r:id="rId3"/>
              </a:rPr>
              <a:t>https</a:t>
            </a:r>
            <a:r>
              <a:rPr lang="en-GB" sz="1000" dirty="0">
                <a:hlinkClick r:id="rId3"/>
              </a:rPr>
              <a:t>://</a:t>
            </a:r>
            <a:r>
              <a:rPr lang="en-GB" sz="1000" dirty="0" smtClean="0">
                <a:hlinkClick r:id="rId3"/>
              </a:rPr>
              <a:t>www.nus.org.uk/Global/Campaigns/That's%20what%20she%20said%20full%20report%20Final%20web.pdf</a:t>
            </a:r>
            <a:r>
              <a:rPr lang="en-GB" sz="1000" dirty="0" smtClean="0"/>
              <a:t> </a:t>
            </a:r>
          </a:p>
          <a:p>
            <a:endParaRPr lang="en-GB" sz="1000" dirty="0" smtClean="0"/>
          </a:p>
          <a:p>
            <a:r>
              <a:rPr lang="en-GB" dirty="0" smtClean="0"/>
              <a:t>‘Breaking the Silence’ (2014) Cambridge study </a:t>
            </a:r>
            <a:r>
              <a:rPr lang="en-GB" sz="1000" dirty="0" smtClean="0">
                <a:hlinkClick r:id="rId4"/>
              </a:rPr>
              <a:t>https</a:t>
            </a:r>
            <a:r>
              <a:rPr lang="en-GB" sz="1000" dirty="0">
                <a:hlinkClick r:id="rId4"/>
              </a:rPr>
              <a:t>://www.breakingthesilence.cam.ac.uk</a:t>
            </a:r>
            <a:r>
              <a:rPr lang="en-GB" sz="1000" dirty="0" smtClean="0">
                <a:hlinkClick r:id="rId4"/>
              </a:rPr>
              <a:t>/</a:t>
            </a:r>
            <a:r>
              <a:rPr lang="en-GB" sz="1000" dirty="0" smtClean="0"/>
              <a:t> </a:t>
            </a:r>
          </a:p>
          <a:p>
            <a:pPr marL="0" indent="0">
              <a:buNone/>
            </a:pPr>
            <a:endParaRPr lang="en-GB" sz="1200" dirty="0" smtClean="0"/>
          </a:p>
          <a:p>
            <a:r>
              <a:rPr lang="en-GB" dirty="0" smtClean="0"/>
              <a:t>‘Straight and Narrow’ (2014) NUS. </a:t>
            </a:r>
            <a:r>
              <a:rPr lang="en-GB" sz="1000" dirty="0" smtClean="0">
                <a:hlinkClick r:id="rId5"/>
              </a:rPr>
              <a:t>https</a:t>
            </a:r>
            <a:r>
              <a:rPr lang="en-GB" sz="1000" dirty="0">
                <a:hlinkClick r:id="rId5"/>
              </a:rPr>
              <a:t>://</a:t>
            </a:r>
            <a:r>
              <a:rPr lang="en-GB" sz="1000" dirty="0" smtClean="0">
                <a:hlinkClick r:id="rId5"/>
              </a:rPr>
              <a:t>www.nusconnect.org.uk/resources/education-beyond-the-straight-and-narrow-lgbt-students-experiences-in-higher-education</a:t>
            </a:r>
            <a:r>
              <a:rPr lang="en-GB" sz="1000" dirty="0" smtClean="0"/>
              <a:t> </a:t>
            </a:r>
          </a:p>
          <a:p>
            <a:endParaRPr lang="en-GB" sz="1000" dirty="0" smtClean="0"/>
          </a:p>
          <a:p>
            <a:r>
              <a:rPr lang="en-GB" dirty="0" smtClean="0"/>
              <a:t>‘Revolt Sexual Assault’ Research Report (2017) Student room</a:t>
            </a:r>
          </a:p>
          <a:p>
            <a:pPr marL="0" indent="324000">
              <a:buNone/>
            </a:pPr>
            <a:r>
              <a:rPr lang="en-GB" sz="1000" dirty="0" smtClean="0">
                <a:hlinkClick r:id="rId6"/>
              </a:rPr>
              <a:t>https</a:t>
            </a:r>
            <a:r>
              <a:rPr lang="en-GB" sz="1000" dirty="0">
                <a:hlinkClick r:id="rId6"/>
              </a:rPr>
              <a:t>://revoltsexualassault.com/research</a:t>
            </a:r>
            <a:r>
              <a:rPr lang="en-GB" sz="1000" dirty="0" smtClean="0">
                <a:hlinkClick r:id="rId6"/>
              </a:rPr>
              <a:t>/</a:t>
            </a:r>
            <a:r>
              <a:rPr lang="en-GB" sz="1000" dirty="0" smtClean="0"/>
              <a:t> </a:t>
            </a:r>
          </a:p>
          <a:p>
            <a:pPr indent="457200"/>
            <a:endParaRPr lang="en-GB" sz="1000" dirty="0" smtClean="0"/>
          </a:p>
          <a:p>
            <a:endParaRPr lang="en-GB" sz="12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1630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0113" y="260649"/>
            <a:ext cx="6515100" cy="1080790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Do UK Universities know what to do?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2000" dirty="0" smtClean="0"/>
              <a:t>‘The </a:t>
            </a:r>
            <a:r>
              <a:rPr lang="en-GB" sz="2000" dirty="0" err="1"/>
              <a:t>Zellick</a:t>
            </a:r>
            <a:r>
              <a:rPr lang="en-GB" sz="2000" dirty="0"/>
              <a:t> report, published in 1994, </a:t>
            </a:r>
            <a:r>
              <a:rPr lang="en-GB" sz="2000" b="1" dirty="0"/>
              <a:t>is still actively used by many universities. </a:t>
            </a:r>
            <a:r>
              <a:rPr lang="en-GB" sz="2000" dirty="0"/>
              <a:t>The report advises institutions to </a:t>
            </a:r>
            <a:r>
              <a:rPr lang="en-GB" sz="2000" b="1" dirty="0"/>
              <a:t>take a backseat and not investigate cases of sexual violence</a:t>
            </a:r>
            <a:r>
              <a:rPr lang="en-GB" sz="2000" b="1" dirty="0" smtClean="0"/>
              <a:t>. They </a:t>
            </a:r>
            <a:r>
              <a:rPr lang="en-GB" sz="2000" b="1" dirty="0"/>
              <a:t>are encouraged to protect their own reputations rather than support student survivors</a:t>
            </a:r>
            <a:r>
              <a:rPr lang="en-GB" sz="2000" dirty="0" smtClean="0"/>
              <a:t>.’ (NUS 2016, </a:t>
            </a:r>
            <a:r>
              <a:rPr lang="en-GB" sz="2000" dirty="0" err="1" smtClean="0"/>
              <a:t>n.p</a:t>
            </a:r>
            <a:r>
              <a:rPr lang="en-GB" sz="2000" dirty="0" smtClean="0"/>
              <a:t>.)</a:t>
            </a:r>
            <a:endParaRPr lang="en-GB" sz="2000" dirty="0"/>
          </a:p>
          <a:p>
            <a:pPr marL="457200" indent="-457200">
              <a:buFont typeface="+mj-lt"/>
              <a:buAutoNum type="arabicPeriod"/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2923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00113" y="116633"/>
            <a:ext cx="6515100" cy="1224806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UUK (2016) Taskforce recommendations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341438"/>
            <a:ext cx="6551612" cy="5040312"/>
          </a:xfrm>
        </p:spPr>
        <p:txBody>
          <a:bodyPr/>
          <a:lstStyle/>
          <a:p>
            <a:pPr>
              <a:defRPr/>
            </a:pPr>
            <a:r>
              <a:rPr lang="en-GB" sz="2000" dirty="0" smtClean="0"/>
              <a:t>Publish code of conduct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 smtClean="0"/>
              <a:t>Publish disciplinary process</a:t>
            </a:r>
          </a:p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 smtClean="0"/>
              <a:t>Keep records</a:t>
            </a:r>
          </a:p>
          <a:p>
            <a:pPr>
              <a:defRPr/>
            </a:pPr>
            <a:endParaRPr lang="en-GB" sz="2000" dirty="0" smtClean="0"/>
          </a:p>
          <a:p>
            <a:pPr>
              <a:defRPr/>
            </a:pPr>
            <a:r>
              <a:rPr lang="en-GB" sz="2000" dirty="0" smtClean="0"/>
              <a:t>Provide information and support</a:t>
            </a:r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en-GB" sz="2000" dirty="0" smtClean="0"/>
              <a:t>Impose precautionary measures on accused student</a:t>
            </a:r>
          </a:p>
          <a:p>
            <a:pPr marL="0" indent="0">
              <a:buNone/>
              <a:defRPr/>
            </a:pPr>
            <a:endParaRPr lang="en-GB" sz="1100" dirty="0" smtClean="0">
              <a:hlinkClick r:id="rId2"/>
            </a:endParaRPr>
          </a:p>
          <a:p>
            <a:pPr marL="0" indent="0">
              <a:buNone/>
              <a:defRPr/>
            </a:pPr>
            <a:endParaRPr lang="en-GB" sz="1100" dirty="0">
              <a:hlinkClick r:id="rId2"/>
            </a:endParaRPr>
          </a:p>
          <a:p>
            <a:pPr marL="0" indent="0">
              <a:buNone/>
              <a:defRPr/>
            </a:pPr>
            <a:r>
              <a:rPr lang="en-GB" sz="1000" dirty="0" smtClean="0">
                <a:hlinkClick r:id="rId2"/>
              </a:rPr>
              <a:t>http</a:t>
            </a:r>
            <a:r>
              <a:rPr lang="en-GB" sz="1000" dirty="0">
                <a:hlinkClick r:id="rId2"/>
              </a:rPr>
              <a:t>://</a:t>
            </a:r>
            <a:r>
              <a:rPr lang="en-GB" sz="1000" dirty="0" smtClean="0">
                <a:hlinkClick r:id="rId2"/>
              </a:rPr>
              <a:t>www.universitiesuk.ac.uk/news/Pages/Taskforce-publishes-recommendations-to-universities-on-dealing-with-violence-against-women-and-hara.aspx</a:t>
            </a:r>
            <a:r>
              <a:rPr lang="en-GB" sz="1000" dirty="0" smtClean="0"/>
              <a:t> </a:t>
            </a:r>
          </a:p>
          <a:p>
            <a:pPr marL="0" indent="0">
              <a:buNone/>
              <a:defRPr/>
            </a:pPr>
            <a:endParaRPr lang="en-GB" sz="2000" dirty="0" smtClean="0"/>
          </a:p>
          <a:p>
            <a:pPr>
              <a:defRPr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7164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99591" y="116632"/>
            <a:ext cx="6515621" cy="864096"/>
          </a:xfrm>
        </p:spPr>
        <p:txBody>
          <a:bodyPr/>
          <a:lstStyle/>
          <a:p>
            <a:pPr algn="ctr"/>
            <a:r>
              <a:rPr lang="en-US" altLang="en-US" dirty="0" smtClean="0"/>
              <a:t>University scale of problem</a:t>
            </a:r>
            <a:endParaRPr lang="en-US" altLang="en-US" dirty="0"/>
          </a:p>
        </p:txBody>
      </p:sp>
      <p:sp>
        <p:nvSpPr>
          <p:cNvPr id="1638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980728"/>
            <a:ext cx="6551612" cy="51851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Revolt sexual assault survey (2017):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Of </a:t>
            </a:r>
            <a:r>
              <a:rPr lang="en-GB" dirty="0"/>
              <a:t>the </a:t>
            </a:r>
            <a:r>
              <a:rPr lang="en-GB" b="1" dirty="0"/>
              <a:t>4,500 students from 153 different institutions </a:t>
            </a:r>
            <a:r>
              <a:rPr lang="en-GB" dirty="0"/>
              <a:t>who took part in this survey, </a:t>
            </a:r>
            <a:r>
              <a:rPr lang="en-GB" b="1" dirty="0"/>
              <a:t>62% </a:t>
            </a:r>
            <a:r>
              <a:rPr lang="en-GB" dirty="0"/>
              <a:t>have experienced sexual violence at UK universities. This figure rises to </a:t>
            </a:r>
            <a:r>
              <a:rPr lang="en-GB" b="1" dirty="0"/>
              <a:t>70% </a:t>
            </a:r>
            <a:r>
              <a:rPr lang="en-GB" dirty="0"/>
              <a:t>of female </a:t>
            </a:r>
            <a:r>
              <a:rPr lang="en-GB" dirty="0" smtClean="0"/>
              <a:t>respondents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200" dirty="0" smtClean="0"/>
          </a:p>
          <a:p>
            <a:pPr marL="0" indent="0">
              <a:buNone/>
            </a:pPr>
            <a:endParaRPr lang="en-GB" alt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i="1" dirty="0"/>
              <a:t>‘Every one of my female friends has stories about sexual assault and/or harassment at university. I have given only the most harrowing example but could elaborate with over a dozen incidents for me alone. I have been unwilling to report the sheer volume of incidents I have endured </a:t>
            </a:r>
            <a:r>
              <a:rPr lang="en-GB" i="1" dirty="0" smtClean="0"/>
              <a:t>as I </a:t>
            </a:r>
            <a:r>
              <a:rPr lang="en-GB" i="1" dirty="0"/>
              <a:t>fear </a:t>
            </a:r>
            <a:r>
              <a:rPr lang="en-GB" i="1" dirty="0" smtClean="0"/>
              <a:t>they would </a:t>
            </a:r>
            <a:r>
              <a:rPr lang="en-GB" i="1" dirty="0"/>
              <a:t>make me look like a fantasist</a:t>
            </a:r>
            <a:r>
              <a:rPr lang="en-GB" i="1" dirty="0" smtClean="0"/>
              <a:t>.’  (Survey </a:t>
            </a:r>
            <a:r>
              <a:rPr lang="en-GB" i="1" dirty="0"/>
              <a:t>respondent.) </a:t>
            </a:r>
            <a:endParaRPr lang="en-GB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i="1" dirty="0">
              <a:hlinkClick r:id="rId2"/>
            </a:endParaRPr>
          </a:p>
          <a:p>
            <a:pPr marL="0" indent="0">
              <a:buNone/>
            </a:pPr>
            <a:r>
              <a:rPr lang="en-GB" sz="1000" i="1" dirty="0" smtClean="0">
                <a:hlinkClick r:id="rId2"/>
              </a:rPr>
              <a:t>https</a:t>
            </a:r>
            <a:r>
              <a:rPr lang="en-GB" sz="1000" i="1" dirty="0">
                <a:hlinkClick r:id="rId2"/>
              </a:rPr>
              <a:t>://revoltsexualassault.com/research</a:t>
            </a:r>
            <a:r>
              <a:rPr lang="en-GB" sz="1000" i="1" dirty="0" smtClean="0">
                <a:hlinkClick r:id="rId2"/>
              </a:rPr>
              <a:t>/</a:t>
            </a:r>
            <a:r>
              <a:rPr lang="en-GB" sz="1000" i="1" dirty="0" smtClean="0"/>
              <a:t> </a:t>
            </a:r>
            <a:endParaRPr lang="en-US" altLang="en-US" sz="1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99591" y="332656"/>
            <a:ext cx="6515621" cy="576064"/>
          </a:xfrm>
        </p:spPr>
        <p:txBody>
          <a:bodyPr/>
          <a:lstStyle/>
          <a:p>
            <a:pPr algn="ctr"/>
            <a:r>
              <a:rPr lang="en-US" altLang="en-US" dirty="0" smtClean="0"/>
              <a:t>UWE Policy Response</a:t>
            </a:r>
            <a:endParaRPr lang="en-US" altLang="en-US" dirty="0"/>
          </a:p>
        </p:txBody>
      </p:sp>
      <p:sp>
        <p:nvSpPr>
          <p:cNvPr id="1638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00113" y="1988839"/>
            <a:ext cx="6551612" cy="417701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800" dirty="0" smtClean="0"/>
              <a:t>Student conduct and reporting </a:t>
            </a:r>
            <a:r>
              <a:rPr lang="en-US" altLang="en-US" sz="1000" dirty="0" smtClean="0">
                <a:hlinkClick r:id="rId2"/>
              </a:rPr>
              <a:t>http</a:t>
            </a:r>
            <a:r>
              <a:rPr lang="en-US" altLang="en-US" sz="1000" dirty="0">
                <a:hlinkClick r:id="rId2"/>
              </a:rPr>
              <a:t>://</a:t>
            </a:r>
            <a:r>
              <a:rPr lang="en-US" altLang="en-US" sz="1000" dirty="0" smtClean="0">
                <a:hlinkClick r:id="rId2"/>
              </a:rPr>
              <a:t>www1.uwe.ac.uk/students/studentconductandreporting.aspx</a:t>
            </a:r>
            <a:r>
              <a:rPr lang="en-US" altLang="en-US" sz="10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 marL="0" indent="0">
              <a:buNone/>
            </a:pPr>
            <a:endParaRPr lang="en-US" altLang="en-US" sz="1200" dirty="0" smtClean="0"/>
          </a:p>
          <a:p>
            <a:pPr marL="0" indent="0">
              <a:buNone/>
            </a:pPr>
            <a:endParaRPr lang="en-US" altLang="en-US" sz="1200" dirty="0"/>
          </a:p>
          <a:p>
            <a:pPr marL="0" indent="0">
              <a:buNone/>
            </a:pPr>
            <a:endParaRPr lang="en-US" alt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Zero </a:t>
            </a:r>
            <a:r>
              <a:rPr lang="en-GB" sz="2800" dirty="0"/>
              <a:t>tolerance to sexual and domestic violence, abuse and </a:t>
            </a:r>
            <a:r>
              <a:rPr lang="en-GB" sz="2800" dirty="0" smtClean="0"/>
              <a:t>harassment </a:t>
            </a:r>
            <a:r>
              <a:rPr lang="en-GB" sz="1000" dirty="0" smtClean="0">
                <a:hlinkClick r:id="rId3" action="ppaction://hlinkfile"/>
              </a:rPr>
              <a:t>file</a:t>
            </a:r>
            <a:r>
              <a:rPr lang="en-GB" sz="1000" dirty="0">
                <a:hlinkClick r:id="rId3" action="ppaction://hlinkfile"/>
              </a:rPr>
              <a:t>:///C:/Users/hl2-bovill/Downloads/UWE-Sexual-Harassment-Violence-Policy-Statement%20(1).</a:t>
            </a:r>
            <a:r>
              <a:rPr lang="en-GB" sz="1000" dirty="0" smtClean="0">
                <a:hlinkClick r:id="rId3" action="ppaction://hlinkfile"/>
              </a:rPr>
              <a:t>pdf</a:t>
            </a:r>
            <a:r>
              <a:rPr lang="en-GB" sz="1000" dirty="0" smtClean="0"/>
              <a:t>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14613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56E99604-B34A-AB45-82E2-A2F6C5EC15CC}" vid="{C3811B3D-AE0C-294C-BC2C-607328485A3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37ba92a-5764-4297-b5f7-6ea117412624">NAYYJSKVSPAS-2-435</_dlc_DocId>
    <_dlc_DocIdUrl xmlns="037ba92a-5764-4297-b5f7-6ea117412624">
      <Url>https://docs.uwe.ac.uk/ou/Communications/_layouts/15/DocIdRedir.aspx?ID=NAYYJSKVSPAS-2-435</Url>
      <Description>NAYYJSKVSPAS-2-435</Description>
    </_dlc_DocIdUrl>
    <Document_x0020_Type xmlns="3a4ab234-afbc-41ab-b2db-358d80304e46">Main Issue</Document_x0020_Typ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FC3F4283AECA48BCBDDFCF4103160C" ma:contentTypeVersion="2" ma:contentTypeDescription="Create a new document." ma:contentTypeScope="" ma:versionID="71a29f68b18f52e7e0b329625759c092">
  <xsd:schema xmlns:xsd="http://www.w3.org/2001/XMLSchema" xmlns:xs="http://www.w3.org/2001/XMLSchema" xmlns:p="http://schemas.microsoft.com/office/2006/metadata/properties" xmlns:ns2="037ba92a-5764-4297-b5f7-6ea117412624" xmlns:ns3="3a4ab234-afbc-41ab-b2db-358d80304e46" targetNamespace="http://schemas.microsoft.com/office/2006/metadata/properties" ma:root="true" ma:fieldsID="a458c3587d291faf4ca1653387720a89" ns2:_="" ns3:_="">
    <xsd:import namespace="037ba92a-5764-4297-b5f7-6ea117412624"/>
    <xsd:import namespace="3a4ab234-afbc-41ab-b2db-358d80304e4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ocument_x0020_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ba92a-5764-4297-b5f7-6ea11741262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4ab234-afbc-41ab-b2db-358d80304e46" elementFormDefault="qualified">
    <xsd:import namespace="http://schemas.microsoft.com/office/2006/documentManagement/types"/>
    <xsd:import namespace="http://schemas.microsoft.com/office/infopath/2007/PartnerControls"/>
    <xsd:element name="Document_x0020_Type" ma:index="11" nillable="true" ma:displayName="Document Type" ma:default="Main Issue" ma:description="Specify type of document to help with filtered views" ma:format="Dropdown" ma:internalName="Document_x0020_Type">
      <xsd:simpleType>
        <xsd:restriction base="dms:Choice">
          <xsd:enumeration value="Main Issue"/>
          <xsd:enumeration value="Support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6A7490C3-D435-4CF4-A28C-AEA07BBBDA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6BB7E79-5A6F-4068-A44B-51D971F9E8DD}">
  <ds:schemaRefs>
    <ds:schemaRef ds:uri="http://purl.org/dc/terms/"/>
    <ds:schemaRef ds:uri="http://schemas.microsoft.com/office/2006/documentManagement/types"/>
    <ds:schemaRef ds:uri="037ba92a-5764-4297-b5f7-6ea117412624"/>
    <ds:schemaRef ds:uri="http://purl.org/dc/elements/1.1/"/>
    <ds:schemaRef ds:uri="http://schemas.microsoft.com/office/2006/metadata/properties"/>
    <ds:schemaRef ds:uri="http://schemas.microsoft.com/office/infopath/2007/PartnerControls"/>
    <ds:schemaRef ds:uri="3a4ab234-afbc-41ab-b2db-358d80304e4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9198010-ED71-4465-A21E-22CB6FDA0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7ba92a-5764-4297-b5f7-6ea117412624"/>
    <ds:schemaRef ds:uri="3a4ab234-afbc-41ab-b2db-358d80304e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9495172-894C-4B5E-A121-CC48E2756999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new template SUNSHINE YELLOW with UWE logo bottom STANDARD</Template>
  <TotalTime>1990</TotalTime>
  <Words>1263</Words>
  <Application>Microsoft Office PowerPoint</Application>
  <PresentationFormat>On-screen Show (4:3)</PresentationFormat>
  <Paragraphs>160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Courier New</vt:lpstr>
      <vt:lpstr>Georgia</vt:lpstr>
      <vt:lpstr>nta</vt:lpstr>
      <vt:lpstr>Roboto</vt:lpstr>
      <vt:lpstr>Tahoma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Helen Bovill</cp:lastModifiedBy>
  <cp:revision>135</cp:revision>
  <cp:lastPrinted>2016-04-26T08:55:24Z</cp:lastPrinted>
  <dcterms:created xsi:type="dcterms:W3CDTF">2016-04-27T08:32:31Z</dcterms:created>
  <dcterms:modified xsi:type="dcterms:W3CDTF">2019-07-22T16:06:39Z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06f53756-6d98-4126-92ca-d6bcceae795d</vt:lpwstr>
  </property>
  <property fmtid="{D5CDD505-2E9C-101B-9397-08002B2CF9AE}" pid="3" name="ContentTypeId">
    <vt:lpwstr>0x01010072FC3F4283AECA48BCBDDFCF4103160C</vt:lpwstr>
  </property>
</Properties>
</file>