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2"/>
  </p:sldMasterIdLst>
  <p:notesMasterIdLst>
    <p:notesMasterId r:id="rId18"/>
  </p:notesMasterIdLst>
  <p:sldIdLst>
    <p:sldId id="297" r:id="rId3"/>
    <p:sldId id="260" r:id="rId4"/>
    <p:sldId id="267" r:id="rId5"/>
    <p:sldId id="292" r:id="rId6"/>
    <p:sldId id="293" r:id="rId7"/>
    <p:sldId id="294" r:id="rId8"/>
    <p:sldId id="295" r:id="rId9"/>
    <p:sldId id="289" r:id="rId10"/>
    <p:sldId id="290" r:id="rId11"/>
    <p:sldId id="291" r:id="rId12"/>
    <p:sldId id="271" r:id="rId13"/>
    <p:sldId id="296" r:id="rId14"/>
    <p:sldId id="273" r:id="rId15"/>
    <p:sldId id="298" r:id="rId16"/>
    <p:sldId id="276" r:id="rId17"/>
  </p:sldIdLst>
  <p:sldSz cx="9144000" cy="6858000" type="screen4x3"/>
  <p:notesSz cx="9144000" cy="6858000"/>
  <p:custDataLst>
    <p:tags r:id="rId19"/>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427">
          <p15:clr>
            <a:srgbClr val="A4A3A4"/>
          </p15:clr>
        </p15:guide>
        <p15:guide id="3" orient="horz" pos="983">
          <p15:clr>
            <a:srgbClr val="A4A3A4"/>
          </p15:clr>
        </p15:guide>
        <p15:guide id="4" orient="horz" pos="3838">
          <p15:clr>
            <a:srgbClr val="A4A3A4"/>
          </p15:clr>
        </p15:guide>
        <p15:guide id="5" pos="2880">
          <p15:clr>
            <a:srgbClr val="A4A3A4"/>
          </p15:clr>
        </p15:guide>
        <p15:guide id="6" pos="562">
          <p15:clr>
            <a:srgbClr val="A4A3A4"/>
          </p15:clr>
        </p15:guide>
        <p15:guide id="7" pos="5103">
          <p15:clr>
            <a:srgbClr val="A4A3A4"/>
          </p15:clr>
        </p15:guide>
        <p15:guide id="8" pos="2562">
          <p15:clr>
            <a:srgbClr val="A4A3A4"/>
          </p15:clr>
        </p15:guide>
        <p15:guide id="9" pos="26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6818D"/>
    <a:srgbClr val="1C9DAC"/>
    <a:srgbClr val="598752"/>
    <a:srgbClr val="6DA463"/>
    <a:srgbClr val="1A9DAC"/>
    <a:srgbClr val="A65C45"/>
    <a:srgbClr val="CC7054"/>
    <a:srgbClr val="FFFFFF"/>
    <a:srgbClr val="D6A700"/>
    <a:srgbClr val="958C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640" autoAdjust="0"/>
    <p:restoredTop sz="94674"/>
  </p:normalViewPr>
  <p:slideViewPr>
    <p:cSldViewPr showGuides="1">
      <p:cViewPr varScale="1">
        <p:scale>
          <a:sx n="94" d="100"/>
          <a:sy n="94" d="100"/>
        </p:scale>
        <p:origin x="581" y="72"/>
      </p:cViewPr>
      <p:guideLst>
        <p:guide orient="horz" pos="2160"/>
        <p:guide orient="horz" pos="427"/>
        <p:guide orient="horz" pos="983"/>
        <p:guide orient="horz" pos="3838"/>
        <p:guide pos="2880"/>
        <p:guide pos="562"/>
        <p:guide pos="5103"/>
        <p:guide pos="2562"/>
        <p:guide pos="2699"/>
      </p:guideLst>
    </p:cSldViewPr>
  </p:slid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ain presentation title slide">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1588"/>
            <a:ext cx="2166937" cy="108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1919288" y="19891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325600" y="1886400"/>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a:ea typeface="Georgia"/>
                <a:cs typeface="Georgia"/>
              </a:defRPr>
            </a:lvl1pPr>
          </a:lstStyle>
          <a:p>
            <a:pPr lvl="0"/>
            <a:r>
              <a:rPr lang="en-GB" dirty="0" smtClean="0"/>
              <a:t>Click to edit Master text styles</a:t>
            </a:r>
          </a:p>
        </p:txBody>
      </p:sp>
      <p:sp>
        <p:nvSpPr>
          <p:cNvPr id="18" name="Text Placeholder 14"/>
          <p:cNvSpPr>
            <a:spLocks noGrp="1"/>
          </p:cNvSpPr>
          <p:nvPr>
            <p:ph type="body" sz="quarter" idx="15"/>
          </p:nvPr>
        </p:nvSpPr>
        <p:spPr>
          <a:xfrm>
            <a:off x="640800" y="1972800"/>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smtClean="0"/>
              <a:t>Click to edit Master text styles</a:t>
            </a:r>
          </a:p>
        </p:txBody>
      </p:sp>
      <p:sp>
        <p:nvSpPr>
          <p:cNvPr id="19" name="Text Placeholder 14"/>
          <p:cNvSpPr>
            <a:spLocks noGrp="1"/>
          </p:cNvSpPr>
          <p:nvPr>
            <p:ph type="body" sz="quarter" idx="16"/>
          </p:nvPr>
        </p:nvSpPr>
        <p:spPr>
          <a:xfrm>
            <a:off x="640800" y="2332800"/>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dirty="0" smtClean="0"/>
              <a:t>Click to edit Master text styles</a:t>
            </a:r>
          </a:p>
        </p:txBody>
      </p:sp>
      <p:sp>
        <p:nvSpPr>
          <p:cNvPr id="20" name="Text Placeholder 14"/>
          <p:cNvSpPr>
            <a:spLocks noGrp="1"/>
          </p:cNvSpPr>
          <p:nvPr>
            <p:ph type="body" sz="quarter" idx="17"/>
          </p:nvPr>
        </p:nvSpPr>
        <p:spPr>
          <a:xfrm>
            <a:off x="640800" y="2876400"/>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dirty="0" smtClean="0"/>
              <a:t>Click to edit Master text styles</a:t>
            </a:r>
          </a:p>
        </p:txBody>
      </p:sp>
      <p:sp>
        <p:nvSpPr>
          <p:cNvPr id="8" name="Text Placeholder 14"/>
          <p:cNvSpPr>
            <a:spLocks noGrp="1"/>
          </p:cNvSpPr>
          <p:nvPr>
            <p:ph type="body" sz="quarter" idx="18"/>
          </p:nvPr>
        </p:nvSpPr>
        <p:spPr>
          <a:xfrm>
            <a:off x="641268" y="5503482"/>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smtClean="0"/>
              <a:t>Click to edit Master text styles</a:t>
            </a:r>
          </a:p>
        </p:txBody>
      </p:sp>
    </p:spTree>
    <p:extLst>
      <p:ext uri="{BB962C8B-B14F-4D97-AF65-F5344CB8AC3E}">
        <p14:creationId xmlns:p14="http://schemas.microsoft.com/office/powerpoint/2010/main" val="203722685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mage slide">
    <p:spTree>
      <p:nvGrpSpPr>
        <p:cNvPr id="1" name=""/>
        <p:cNvGrpSpPr/>
        <p:nvPr/>
      </p:nvGrpSpPr>
      <p:grpSpPr>
        <a:xfrm>
          <a:off x="0" y="0"/>
          <a:ext cx="0" cy="0"/>
          <a:chOff x="0" y="0"/>
          <a:chExt cx="0" cy="0"/>
        </a:xfrm>
      </p:grpSpPr>
      <p:pic>
        <p:nvPicPr>
          <p:cNvPr id="3"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Picture Placeholder 21"/>
          <p:cNvSpPr>
            <a:spLocks noGrp="1"/>
          </p:cNvSpPr>
          <p:nvPr>
            <p:ph type="pic" sz="quarter" idx="12"/>
          </p:nvPr>
        </p:nvSpPr>
        <p:spPr>
          <a:xfrm>
            <a:off x="611560" y="981075"/>
            <a:ext cx="7884740" cy="5112221"/>
          </a:xfrm>
          <a:prstGeom prst="rect">
            <a:avLst/>
          </a:prstGeom>
          <a:solidFill>
            <a:schemeClr val="bg1">
              <a:lumMod val="75000"/>
            </a:schemeClr>
          </a:solidFill>
        </p:spPr>
        <p:txBody>
          <a:bodyPr/>
          <a:lstStyle>
            <a:lvl1pPr marL="0" indent="0">
              <a:buFontTx/>
              <a:buNone/>
              <a:defRPr sz="2400" b="0" i="0">
                <a:ln>
                  <a:solidFill>
                    <a:srgbClr val="FFFFFF"/>
                  </a:solidFill>
                </a:ln>
                <a:solidFill>
                  <a:srgbClr val="FFFFFF"/>
                </a:solidFill>
                <a:latin typeface="Tahoma"/>
                <a:ea typeface="Tahoma"/>
                <a:cs typeface="Tahoma"/>
              </a:defRPr>
            </a:lvl1pPr>
          </a:lstStyle>
          <a:p>
            <a:pPr lvl="0"/>
            <a:r>
              <a:rPr lang="en-GB" noProof="0" dirty="0" smtClean="0"/>
              <a:t>Drag picture to placeholder or click icon to add</a:t>
            </a:r>
            <a:endParaRPr lang="en-US" noProof="0"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title and subhead">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16818D"/>
                </a:solidFill>
                <a:latin typeface="Georgia"/>
                <a:ea typeface="Georgia"/>
                <a:cs typeface="Georgia"/>
              </a:defRPr>
            </a:lvl1pPr>
          </a:lstStyle>
          <a:p>
            <a:pPr lvl="0"/>
            <a:r>
              <a:rPr lang="en-GB" dirty="0" smtClean="0"/>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a:ea typeface="Tahoma"/>
                <a:cs typeface="Tahoma"/>
              </a:defRPr>
            </a:lvl1pPr>
          </a:lstStyle>
          <a:p>
            <a:pPr lvl="0"/>
            <a:r>
              <a:rPr lang="en-GB" dirty="0" smtClean="0"/>
              <a:t>Click to 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Main headings, text and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89700"/>
            <a:ext cx="6515621" cy="651068"/>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dirty="0" smtClean="0"/>
              <a:t>Click to edit Master text styles</a:t>
            </a:r>
          </a:p>
        </p:txBody>
      </p:sp>
      <p:sp>
        <p:nvSpPr>
          <p:cNvPr id="6" name="Text Placeholder 5"/>
          <p:cNvSpPr>
            <a:spLocks noGrp="1"/>
          </p:cNvSpPr>
          <p:nvPr>
            <p:ph type="body" sz="quarter" idx="11"/>
          </p:nvPr>
        </p:nvSpPr>
        <p:spPr>
          <a:xfrm>
            <a:off x="900113" y="1773238"/>
            <a:ext cx="6551612" cy="4608512"/>
          </a:xfrm>
          <a:prstGeom prst="rect">
            <a:avLst/>
          </a:prstGeom>
        </p:spPr>
        <p:txBody>
          <a:bodyPr/>
          <a:lstStyle>
            <a:lvl1pPr marL="266700" indent="-266700">
              <a:buClr>
                <a:srgbClr val="16818D"/>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40691223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Main headings, text and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34666"/>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dirty="0" smtClean="0"/>
              <a:t>Click to edit Master text styles</a:t>
            </a:r>
          </a:p>
        </p:txBody>
      </p:sp>
      <p:sp>
        <p:nvSpPr>
          <p:cNvPr id="3" name="Text Placeholder 2"/>
          <p:cNvSpPr>
            <a:spLocks noGrp="1"/>
          </p:cNvSpPr>
          <p:nvPr>
            <p:ph type="body" sz="quarter" idx="11"/>
          </p:nvPr>
        </p:nvSpPr>
        <p:spPr>
          <a:xfrm>
            <a:off x="900113" y="1700213"/>
            <a:ext cx="6551612" cy="4465637"/>
          </a:xfrm>
          <a:prstGeom prst="rect">
            <a:avLst/>
          </a:prstGeom>
        </p:spPr>
        <p:txBody>
          <a:bodyPr/>
          <a:lstStyle>
            <a:lvl1pPr marL="266700" indent="-266700">
              <a:buClr>
                <a:srgbClr val="16818D"/>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wo column text style">
    <p:spTree>
      <p:nvGrpSpPr>
        <p:cNvPr id="1" name=""/>
        <p:cNvGrpSpPr/>
        <p:nvPr/>
      </p:nvGrpSpPr>
      <p:grpSpPr>
        <a:xfrm>
          <a:off x="0" y="0"/>
          <a:ext cx="0" cy="0"/>
          <a:chOff x="0" y="0"/>
          <a:chExt cx="0" cy="0"/>
        </a:xfrm>
      </p:grpSpPr>
      <p:pic>
        <p:nvPicPr>
          <p:cNvPr id="8"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smtClean="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dirty="0" smtClean="0"/>
              <a:t>Click to edit Master text styles</a:t>
            </a:r>
          </a:p>
        </p:txBody>
      </p:sp>
      <p:sp>
        <p:nvSpPr>
          <p:cNvPr id="7" name="Text Placeholder 5"/>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smtClean="0"/>
              <a:t>Click to 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wo column text style with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dirty="0" smtClean="0"/>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Second Bullet Point</a:t>
            </a:r>
          </a:p>
          <a:p>
            <a:pPr lvl="2"/>
            <a:r>
              <a:rPr lang="en-GB" dirty="0" smtClean="0"/>
              <a:t>Third Bullet Point</a:t>
            </a:r>
          </a:p>
          <a:p>
            <a:pPr lvl="3"/>
            <a:endParaRPr lang="en-GB" dirty="0" smtClean="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dirty="0" smtClean="0"/>
              <a:t>Click to add text</a:t>
            </a:r>
          </a:p>
          <a:p>
            <a:pPr lvl="1"/>
            <a:r>
              <a:rPr lang="en-US" dirty="0" smtClean="0"/>
              <a:t>Second Bullet Point</a:t>
            </a:r>
          </a:p>
          <a:p>
            <a:pPr lvl="2"/>
            <a:r>
              <a:rPr lang="en-US" dirty="0" smtClean="0"/>
              <a:t>Third Bullet Point</a:t>
            </a:r>
          </a:p>
          <a:p>
            <a:pPr lvl="3"/>
            <a:endParaRPr lang="en-US" dirty="0" smtClean="0"/>
          </a:p>
          <a:p>
            <a:pPr lvl="0"/>
            <a:endParaRPr lang="en-GB" dirty="0" smtClean="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wo column text style with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2" y="692696"/>
            <a:ext cx="6481464"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dirty="0" smtClean="0"/>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Number Position Number 2</a:t>
            </a:r>
          </a:p>
          <a:p>
            <a:pPr lvl="2"/>
            <a:r>
              <a:rPr lang="en-GB" dirty="0" smtClean="0"/>
              <a:t>Number Position Number 3</a:t>
            </a:r>
          </a:p>
          <a:p>
            <a:pPr lvl="3"/>
            <a:endParaRPr lang="en-GB" dirty="0" smtClean="0"/>
          </a:p>
          <a:p>
            <a:pPr lvl="3"/>
            <a:endParaRPr lang="en-GB" dirty="0" smtClean="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smtClean="0"/>
              <a:t>Click to add text</a:t>
            </a:r>
          </a:p>
          <a:p>
            <a:pPr lvl="1"/>
            <a:r>
              <a:rPr lang="en-GB" dirty="0" smtClean="0"/>
              <a:t>Number Position Number 2</a:t>
            </a:r>
          </a:p>
          <a:p>
            <a:pPr lvl="2"/>
            <a:r>
              <a:rPr lang="en-GB" dirty="0" smtClean="0"/>
              <a:t>Number Position Number 3</a:t>
            </a:r>
          </a:p>
          <a:p>
            <a:pPr lvl="3"/>
            <a:endParaRPr lang="en-GB" dirty="0" smtClean="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hart and graph position">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dirty="0" smtClean="0"/>
              <a:t>Click to edit Master text styles</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endParaRPr lang="en-US" noProof="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Narrow column text style with chart">
    <p:spTree>
      <p:nvGrpSpPr>
        <p:cNvPr id="1" name=""/>
        <p:cNvGrpSpPr/>
        <p:nvPr/>
      </p:nvGrpSpPr>
      <p:grpSpPr>
        <a:xfrm>
          <a:off x="0" y="0"/>
          <a:ext cx="0" cy="0"/>
          <a:chOff x="0" y="0"/>
          <a:chExt cx="0" cy="0"/>
        </a:xfrm>
      </p:grpSpPr>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smtClean="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a:ea typeface="Georgia"/>
                <a:cs typeface="Georgia"/>
              </a:defRPr>
            </a:lvl1pPr>
          </a:lstStyle>
          <a:p>
            <a:pPr lvl="0"/>
            <a:r>
              <a:rPr lang="en-GB" dirty="0" smtClean="0"/>
              <a:t>Click to 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endParaRPr lang="en-US" noProof="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Lst>
  <p:transition spd="slow">
    <p:fade/>
  </p:transition>
  <p:timing>
    <p:tnLst>
      <p:par>
        <p:cTn id="1" dur="indefinite" restart="never" nodeType="tmRoot"/>
      </p:par>
    </p:tnLst>
  </p:timing>
  <p:txStyles>
    <p:titleStyle>
      <a:lvl1pPr algn="ctr" defTabSz="606425"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eprints.uwe.ac.uk/10461/1/Four%20Cities%20report.pdf"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people.uwe.ac.uk/Pages/person.aspx?accountname=campus\hl2-bovill" TargetMode="External"/><Relationship Id="rId7" Type="http://schemas.openxmlformats.org/officeDocument/2006/relationships/hyperlink" Target="mailto:liz.mckenzie@plymouth.ac.uk" TargetMode="External"/><Relationship Id="rId2" Type="http://schemas.openxmlformats.org/officeDocument/2006/relationships/hyperlink" Target="mailto:Helen2.bovill@uwe.ac.uk" TargetMode="External"/><Relationship Id="rId1" Type="http://schemas.openxmlformats.org/officeDocument/2006/relationships/slideLayout" Target="../slideLayouts/slideLayout2.xml"/><Relationship Id="rId6" Type="http://schemas.openxmlformats.org/officeDocument/2006/relationships/hyperlink" Target="mailto:h.smith2@bathspa.ac.uk" TargetMode="External"/><Relationship Id="rId5" Type="http://schemas.openxmlformats.org/officeDocument/2006/relationships/hyperlink" Target="mailto:v.bennett@bathspa.ac.uk" TargetMode="External"/><Relationship Id="rId4" Type="http://schemas.openxmlformats.org/officeDocument/2006/relationships/hyperlink" Target="mailto:Neil.Harrison@uwe.ac.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Transforming lives transforming places: After your foundation degree. </a:t>
            </a:r>
            <a:endParaRPr lang="en-GB" dirty="0"/>
          </a:p>
        </p:txBody>
      </p:sp>
      <p:sp>
        <p:nvSpPr>
          <p:cNvPr id="3" name="Text Placeholder 2"/>
          <p:cNvSpPr>
            <a:spLocks noGrp="1"/>
          </p:cNvSpPr>
          <p:nvPr>
            <p:ph type="body" sz="quarter" idx="11"/>
          </p:nvPr>
        </p:nvSpPr>
        <p:spPr/>
        <p:txBody>
          <a:bodyPr/>
          <a:lstStyle/>
          <a:p>
            <a:r>
              <a:rPr lang="en-GB" dirty="0" smtClean="0"/>
              <a:t>Presented by Dr Helen </a:t>
            </a:r>
            <a:r>
              <a:rPr lang="en-GB" dirty="0" err="1" smtClean="0"/>
              <a:t>Bovill</a:t>
            </a:r>
            <a:r>
              <a:rPr lang="en-GB" dirty="0" smtClean="0"/>
              <a:t>.</a:t>
            </a:r>
          </a:p>
          <a:p>
            <a:r>
              <a:rPr lang="en-GB" dirty="0" smtClean="0"/>
              <a:t>Project with: Dr Neil Harrison, UWE. Vicki Bennet and Hilary Smith, Bath Spa. Liz </a:t>
            </a:r>
            <a:r>
              <a:rPr lang="en-GB" dirty="0" err="1" smtClean="0"/>
              <a:t>Mckenzie</a:t>
            </a:r>
            <a:r>
              <a:rPr lang="en-GB" dirty="0" smtClean="0"/>
              <a:t>, Plymouth University. </a:t>
            </a:r>
            <a:endParaRPr lang="en-GB" dirty="0"/>
          </a:p>
        </p:txBody>
      </p:sp>
    </p:spTree>
    <p:extLst>
      <p:ext uri="{BB962C8B-B14F-4D97-AF65-F5344CB8AC3E}">
        <p14:creationId xmlns:p14="http://schemas.microsoft.com/office/powerpoint/2010/main" val="3213408564"/>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899591" y="980729"/>
            <a:ext cx="6515621" cy="1080120"/>
          </a:xfrm>
        </p:spPr>
        <p:txBody>
          <a:bodyPr/>
          <a:lstStyle/>
          <a:p>
            <a:pPr algn="ctr"/>
            <a:r>
              <a:rPr lang="en-GB" dirty="0" smtClean="0"/>
              <a:t>Take-away from this is:</a:t>
            </a:r>
            <a:endParaRPr lang="en-GB" dirty="0"/>
          </a:p>
        </p:txBody>
      </p:sp>
      <p:sp>
        <p:nvSpPr>
          <p:cNvPr id="4" name="Text Placeholder 3"/>
          <p:cNvSpPr>
            <a:spLocks noGrp="1"/>
          </p:cNvSpPr>
          <p:nvPr>
            <p:ph type="body" sz="quarter" idx="11"/>
          </p:nvPr>
        </p:nvSpPr>
        <p:spPr>
          <a:xfrm>
            <a:off x="916742" y="2564904"/>
            <a:ext cx="6515620" cy="3744416"/>
          </a:xfrm>
        </p:spPr>
        <p:txBody>
          <a:bodyPr/>
          <a:lstStyle/>
          <a:p>
            <a:r>
              <a:rPr lang="en-GB" sz="4000" dirty="0" smtClean="0"/>
              <a:t>Meta-reflexivity = an internal dialogue which is not linear or straightforward and where: </a:t>
            </a:r>
            <a:r>
              <a:rPr lang="en-GB" sz="4000" dirty="0" smtClean="0">
                <a:solidFill>
                  <a:srgbClr val="FF0000"/>
                </a:solidFill>
              </a:rPr>
              <a:t>‘making a difference is the signature tune’</a:t>
            </a:r>
            <a:endParaRPr lang="en-GB" dirty="0"/>
          </a:p>
        </p:txBody>
      </p:sp>
    </p:spTree>
    <p:extLst>
      <p:ext uri="{BB962C8B-B14F-4D97-AF65-F5344CB8AC3E}">
        <p14:creationId xmlns:p14="http://schemas.microsoft.com/office/powerpoint/2010/main" val="2662302620"/>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476672"/>
            <a:ext cx="6515621" cy="1008112"/>
          </a:xfrm>
        </p:spPr>
        <p:txBody>
          <a:bodyPr/>
          <a:lstStyle/>
          <a:p>
            <a:pPr algn="ctr"/>
            <a:r>
              <a:rPr lang="en-GB" dirty="0" smtClean="0"/>
              <a:t>Figured worlds</a:t>
            </a:r>
          </a:p>
        </p:txBody>
      </p:sp>
      <p:sp>
        <p:nvSpPr>
          <p:cNvPr id="3" name="Text Placeholder 2"/>
          <p:cNvSpPr>
            <a:spLocks noGrp="1"/>
          </p:cNvSpPr>
          <p:nvPr>
            <p:ph type="body" sz="quarter" idx="11"/>
          </p:nvPr>
        </p:nvSpPr>
        <p:spPr>
          <a:xfrm>
            <a:off x="900113" y="1628800"/>
            <a:ext cx="6551612" cy="4752950"/>
          </a:xfrm>
        </p:spPr>
        <p:txBody>
          <a:bodyPr/>
          <a:lstStyle/>
          <a:p>
            <a:pPr eaLnBrk="1" hangingPunct="1">
              <a:defRPr/>
            </a:pPr>
            <a:r>
              <a:rPr lang="en-GB" sz="3200" dirty="0" smtClean="0"/>
              <a:t>‘how people come to understand themselves, how they come to “figure” who they are, through the “worlds” that they participate in and how they relate to others within and outside of these worlds’ (</a:t>
            </a:r>
            <a:r>
              <a:rPr lang="en-GB" sz="3200" dirty="0" err="1" smtClean="0"/>
              <a:t>Urrieta</a:t>
            </a:r>
            <a:r>
              <a:rPr lang="en-GB" sz="3200" dirty="0" smtClean="0"/>
              <a:t>, 2007: 107)</a:t>
            </a:r>
          </a:p>
        </p:txBody>
      </p:sp>
    </p:spTree>
    <p:extLst>
      <p:ext uri="{BB962C8B-B14F-4D97-AF65-F5344CB8AC3E}">
        <p14:creationId xmlns:p14="http://schemas.microsoft.com/office/powerpoint/2010/main" val="3317179904"/>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GB" dirty="0" smtClean="0"/>
              <a:t>Bridging, bonding and linking social capital</a:t>
            </a:r>
            <a:endParaRPr lang="en-GB" dirty="0"/>
          </a:p>
        </p:txBody>
      </p:sp>
      <p:sp>
        <p:nvSpPr>
          <p:cNvPr id="3" name="Text Placeholder 2"/>
          <p:cNvSpPr>
            <a:spLocks noGrp="1"/>
          </p:cNvSpPr>
          <p:nvPr>
            <p:ph type="body" sz="quarter" idx="11"/>
          </p:nvPr>
        </p:nvSpPr>
        <p:spPr/>
        <p:txBody>
          <a:bodyPr/>
          <a:lstStyle/>
          <a:p>
            <a:r>
              <a:rPr lang="en-GB" sz="2400" b="1" dirty="0" smtClean="0"/>
              <a:t>Bridging capital:</a:t>
            </a:r>
            <a:r>
              <a:rPr lang="en-GB" sz="2400" dirty="0" smtClean="0"/>
              <a:t> links between those in similar situations</a:t>
            </a:r>
          </a:p>
          <a:p>
            <a:r>
              <a:rPr lang="en-GB" sz="2400" b="1" dirty="0" smtClean="0"/>
              <a:t>Bonding capital: </a:t>
            </a:r>
            <a:r>
              <a:rPr lang="en-GB" sz="2400" dirty="0" smtClean="0"/>
              <a:t>‘horizontal social networks that give access to valuable resources and information outside one’s immediate network of friends and relations’.</a:t>
            </a:r>
          </a:p>
          <a:p>
            <a:r>
              <a:rPr lang="en-GB" sz="2400" b="1" dirty="0" smtClean="0"/>
              <a:t>Linking social capital: </a:t>
            </a:r>
            <a:r>
              <a:rPr lang="en-GB" sz="2400" dirty="0" smtClean="0"/>
              <a:t>‘vertical connections that provide links upwards to powerful people, institutions and agencies. (Raphael Reed, Gates and Last, 2007: 11). </a:t>
            </a:r>
            <a:endParaRPr lang="en-GB" sz="2400" dirty="0"/>
          </a:p>
        </p:txBody>
      </p:sp>
    </p:spTree>
    <p:extLst>
      <p:ext uri="{BB962C8B-B14F-4D97-AF65-F5344CB8AC3E}">
        <p14:creationId xmlns:p14="http://schemas.microsoft.com/office/powerpoint/2010/main" val="171236170"/>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116632"/>
            <a:ext cx="6515621" cy="792088"/>
          </a:xfrm>
        </p:spPr>
        <p:txBody>
          <a:bodyPr/>
          <a:lstStyle/>
          <a:p>
            <a:pPr algn="ctr"/>
            <a:r>
              <a:rPr lang="en-GB" sz="2800" dirty="0" smtClean="0"/>
              <a:t>Pilot interview 1: Marie</a:t>
            </a:r>
            <a:endParaRPr lang="en-GB" sz="2800" dirty="0"/>
          </a:p>
        </p:txBody>
      </p:sp>
      <p:sp>
        <p:nvSpPr>
          <p:cNvPr id="3" name="Text Placeholder 2"/>
          <p:cNvSpPr>
            <a:spLocks noGrp="1"/>
          </p:cNvSpPr>
          <p:nvPr>
            <p:ph type="body" sz="quarter" idx="11"/>
          </p:nvPr>
        </p:nvSpPr>
        <p:spPr>
          <a:xfrm>
            <a:off x="900113" y="1124744"/>
            <a:ext cx="6551612" cy="5257006"/>
          </a:xfrm>
        </p:spPr>
        <p:txBody>
          <a:bodyPr/>
          <a:lstStyle/>
          <a:p>
            <a:pPr marL="0" indent="0">
              <a:buNone/>
            </a:pPr>
            <a:r>
              <a:rPr lang="en-GB" dirty="0" smtClean="0"/>
              <a:t>Q</a:t>
            </a:r>
            <a:r>
              <a:rPr lang="en-GB" sz="2400" dirty="0" smtClean="0"/>
              <a:t>. What is your greatest achievement from studying?</a:t>
            </a:r>
          </a:p>
          <a:p>
            <a:pPr marL="342900" indent="-342900">
              <a:buAutoNum type="alphaUcPeriod"/>
            </a:pPr>
            <a:r>
              <a:rPr lang="en-GB" sz="2400" dirty="0" smtClean="0"/>
              <a:t>‘I hate to think that any parent would feel too embarrassed, criticised or judged to be able to happily walk into school. I think that doing the FD has made me aware of what is in some parent’s minds. From a teacher’s perspective those parents might feel negatively viewed. I think ‘why, what might make them feel like that? What are those parents feeling and what can I do to make them feel better?’</a:t>
            </a:r>
          </a:p>
          <a:p>
            <a:pPr marL="0" indent="0">
              <a:buNone/>
            </a:pPr>
            <a:endParaRPr lang="en-GB" sz="2400" dirty="0"/>
          </a:p>
        </p:txBody>
      </p:sp>
    </p:spTree>
    <p:extLst>
      <p:ext uri="{BB962C8B-B14F-4D97-AF65-F5344CB8AC3E}">
        <p14:creationId xmlns:p14="http://schemas.microsoft.com/office/powerpoint/2010/main" val="351164116"/>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00113" y="404664"/>
            <a:ext cx="6515621" cy="1152128"/>
          </a:xfrm>
        </p:spPr>
        <p:txBody>
          <a:bodyPr/>
          <a:lstStyle/>
          <a:p>
            <a:pPr algn="ctr"/>
            <a:r>
              <a:rPr lang="en-GB" dirty="0"/>
              <a:t>Pilot interview 1: Marie</a:t>
            </a:r>
          </a:p>
          <a:p>
            <a:pPr algn="ctr"/>
            <a:endParaRPr lang="en-GB" dirty="0"/>
          </a:p>
        </p:txBody>
      </p:sp>
      <p:sp>
        <p:nvSpPr>
          <p:cNvPr id="3" name="Text Placeholder 2"/>
          <p:cNvSpPr>
            <a:spLocks noGrp="1"/>
          </p:cNvSpPr>
          <p:nvPr>
            <p:ph type="body" sz="quarter" idx="11"/>
          </p:nvPr>
        </p:nvSpPr>
        <p:spPr>
          <a:xfrm>
            <a:off x="900113" y="1412776"/>
            <a:ext cx="6551612" cy="4968974"/>
          </a:xfrm>
        </p:spPr>
        <p:txBody>
          <a:bodyPr/>
          <a:lstStyle/>
          <a:p>
            <a:pPr marL="0" indent="0">
              <a:buNone/>
            </a:pPr>
            <a:r>
              <a:rPr lang="en-GB" sz="2000" dirty="0" smtClean="0"/>
              <a:t>Q. </a:t>
            </a:r>
            <a:r>
              <a:rPr lang="en-GB" sz="2000" dirty="0"/>
              <a:t>Is there anything </a:t>
            </a:r>
            <a:r>
              <a:rPr lang="en-GB" sz="2000" dirty="0" smtClean="0"/>
              <a:t>in your own life outside </a:t>
            </a:r>
            <a:r>
              <a:rPr lang="en-GB" sz="2000" dirty="0"/>
              <a:t>of your studies that might impact on your thoughts regarding this?</a:t>
            </a:r>
          </a:p>
          <a:p>
            <a:pPr marL="342900" indent="-342900">
              <a:buAutoNum type="alphaUcPeriod"/>
            </a:pPr>
            <a:r>
              <a:rPr lang="en-GB" sz="2000" dirty="0"/>
              <a:t>I grew up knowing I was from a very working class family. I did feel that sometimes people looked down on us, on me…I think sometimes people had lower expectation of me, us. You know, her mum’s a cleaner, her dad’s a lorry driver…Nobody really had any expectations of me. When did I first have that feeling of not being quite as good as anybody else. 8 or 9?...It made me aware of how those negative feelings can really impact on outcomes. </a:t>
            </a:r>
          </a:p>
          <a:p>
            <a:pPr marL="0" indent="0">
              <a:buNone/>
            </a:pPr>
            <a:r>
              <a:rPr lang="en-GB" sz="2000" dirty="0"/>
              <a:t>Q. Do you think this means you go out of your way to seek out children that you think need your help?</a:t>
            </a:r>
          </a:p>
          <a:p>
            <a:pPr marL="342900" indent="-342900">
              <a:buAutoNum type="alphaUcPeriod"/>
            </a:pPr>
            <a:r>
              <a:rPr lang="en-GB" sz="2000" dirty="0"/>
              <a:t>I do, I definitely do.</a:t>
            </a:r>
          </a:p>
          <a:p>
            <a:endParaRPr lang="en-GB" dirty="0"/>
          </a:p>
        </p:txBody>
      </p:sp>
    </p:spTree>
    <p:extLst>
      <p:ext uri="{BB962C8B-B14F-4D97-AF65-F5344CB8AC3E}">
        <p14:creationId xmlns:p14="http://schemas.microsoft.com/office/powerpoint/2010/main" val="2915065452"/>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689700"/>
            <a:ext cx="6515621" cy="507052"/>
          </a:xfrm>
        </p:spPr>
        <p:txBody>
          <a:bodyPr/>
          <a:lstStyle/>
          <a:p>
            <a:pPr algn="ctr"/>
            <a:r>
              <a:rPr lang="en-GB" dirty="0" smtClean="0"/>
              <a:t>References</a:t>
            </a:r>
            <a:endParaRPr lang="en-GB" dirty="0"/>
          </a:p>
        </p:txBody>
      </p:sp>
      <p:sp>
        <p:nvSpPr>
          <p:cNvPr id="3" name="Text Placeholder 2"/>
          <p:cNvSpPr>
            <a:spLocks noGrp="1"/>
          </p:cNvSpPr>
          <p:nvPr>
            <p:ph type="body" sz="quarter" idx="11"/>
          </p:nvPr>
        </p:nvSpPr>
        <p:spPr>
          <a:xfrm>
            <a:off x="900113" y="1412776"/>
            <a:ext cx="6551612" cy="4968974"/>
          </a:xfrm>
        </p:spPr>
        <p:txBody>
          <a:bodyPr/>
          <a:lstStyle/>
          <a:p>
            <a:r>
              <a:rPr lang="en-US" sz="1400" dirty="0"/>
              <a:t>ARCHER, M.S. (2007) </a:t>
            </a:r>
            <a:r>
              <a:rPr lang="en-US" sz="1400" i="1" dirty="0"/>
              <a:t>Making Our Way Through the World</a:t>
            </a:r>
            <a:r>
              <a:rPr lang="en-US" sz="1400" dirty="0"/>
              <a:t> </a:t>
            </a:r>
            <a:r>
              <a:rPr lang="en-US" sz="1400" dirty="0" smtClean="0"/>
              <a:t>Cambridge</a:t>
            </a:r>
            <a:r>
              <a:rPr lang="en-US" sz="1400" dirty="0"/>
              <a:t>: Cambridge University </a:t>
            </a:r>
            <a:r>
              <a:rPr lang="en-US" sz="1400" dirty="0" smtClean="0"/>
              <a:t>Press.</a:t>
            </a:r>
            <a:endParaRPr lang="en-US" sz="1400" dirty="0"/>
          </a:p>
          <a:p>
            <a:r>
              <a:rPr lang="en-US" sz="1400" dirty="0"/>
              <a:t>ARCHER, M.S. (2008) </a:t>
            </a:r>
            <a:r>
              <a:rPr lang="en-US" sz="1400" i="1" dirty="0"/>
              <a:t>The Internal Conversation: Mediating between structure and agency. </a:t>
            </a:r>
            <a:r>
              <a:rPr lang="en-US" sz="1400" dirty="0"/>
              <a:t>Full Research Report</a:t>
            </a:r>
            <a:r>
              <a:rPr lang="en-US" sz="1400" dirty="0" smtClean="0"/>
              <a:t>. ESRC </a:t>
            </a:r>
            <a:r>
              <a:rPr lang="en-US" sz="1400" dirty="0"/>
              <a:t>End of Award Report, RES-000-23-0349. </a:t>
            </a:r>
            <a:r>
              <a:rPr lang="en-US" sz="1400" dirty="0" err="1" smtClean="0"/>
              <a:t>Swindon</a:t>
            </a:r>
            <a:r>
              <a:rPr lang="en-US" sz="1400" dirty="0"/>
              <a:t>: </a:t>
            </a:r>
            <a:r>
              <a:rPr lang="en-US" sz="1400" dirty="0" smtClean="0"/>
              <a:t>ESRC.</a:t>
            </a:r>
            <a:endParaRPr lang="en-US" sz="1400" dirty="0"/>
          </a:p>
          <a:p>
            <a:r>
              <a:rPr lang="en-US" sz="1400" dirty="0"/>
              <a:t>ARCHER, M.S. (2008a) </a:t>
            </a:r>
            <a:r>
              <a:rPr lang="en-US" sz="1400" i="1" dirty="0"/>
              <a:t>The Internal Conversation: Mediating between structure and agency: </a:t>
            </a:r>
            <a:r>
              <a:rPr lang="en-US" sz="1400" i="1" dirty="0" smtClean="0"/>
              <a:t>Non-Technical Summary </a:t>
            </a:r>
            <a:r>
              <a:rPr lang="en-US" sz="1400" i="1" dirty="0"/>
              <a:t>(Research summary). </a:t>
            </a:r>
            <a:r>
              <a:rPr lang="en-US" sz="1400" dirty="0"/>
              <a:t>ESRC End of Award Report. RES-000-23-0349. </a:t>
            </a:r>
            <a:r>
              <a:rPr lang="en-US" sz="1400" dirty="0" err="1" smtClean="0"/>
              <a:t>Swindon</a:t>
            </a:r>
            <a:r>
              <a:rPr lang="en-US" sz="1400" dirty="0"/>
              <a:t>: </a:t>
            </a:r>
            <a:r>
              <a:rPr lang="en-US" sz="1400" dirty="0" smtClean="0"/>
              <a:t>ESRC.</a:t>
            </a:r>
            <a:endParaRPr lang="en-GB" sz="1400" dirty="0"/>
          </a:p>
          <a:p>
            <a:r>
              <a:rPr lang="en-GB" sz="1400" dirty="0" smtClean="0"/>
              <a:t>Archer. (2012) </a:t>
            </a:r>
            <a:r>
              <a:rPr lang="en-GB" sz="1400" i="1" dirty="0" smtClean="0"/>
              <a:t>The Reflexive Imperative in Late Modernity. </a:t>
            </a:r>
            <a:r>
              <a:rPr lang="en-GB" sz="1400" dirty="0" smtClean="0"/>
              <a:t>London: Sage.</a:t>
            </a:r>
          </a:p>
          <a:p>
            <a:r>
              <a:rPr lang="en-US" sz="1400" dirty="0" err="1" smtClean="0"/>
              <a:t>Bovill</a:t>
            </a:r>
            <a:r>
              <a:rPr lang="en-US" sz="1400" dirty="0" smtClean="0"/>
              <a:t>, H </a:t>
            </a:r>
            <a:r>
              <a:rPr lang="en-US" sz="1400" dirty="0"/>
              <a:t>(2012</a:t>
            </a:r>
            <a:r>
              <a:rPr lang="en-US" sz="1400" dirty="0" smtClean="0"/>
              <a:t>) ‘The </a:t>
            </a:r>
            <a:r>
              <a:rPr lang="en-US" sz="1400" dirty="0"/>
              <a:t>importance of internal conversations and </a:t>
            </a:r>
            <a:r>
              <a:rPr lang="en-US" sz="1400" dirty="0" smtClean="0"/>
              <a:t>reflexivity for </a:t>
            </a:r>
            <a:r>
              <a:rPr lang="en-US" sz="1400" dirty="0"/>
              <a:t>work-based students in higher education: valuing contextual continuity and ‘giving </a:t>
            </a:r>
            <a:r>
              <a:rPr lang="en-US" sz="1400" dirty="0" smtClean="0"/>
              <a:t>something back’, in </a:t>
            </a:r>
            <a:r>
              <a:rPr lang="en-US" sz="1400" i="1" dirty="0"/>
              <a:t>International Journal of Lifelong </a:t>
            </a:r>
            <a:r>
              <a:rPr lang="en-US" sz="1400" i="1" dirty="0" smtClean="0"/>
              <a:t>Education</a:t>
            </a:r>
            <a:r>
              <a:rPr lang="en-US" sz="1400" dirty="0"/>
              <a:t>.</a:t>
            </a:r>
            <a:r>
              <a:rPr lang="en-US" sz="1400" dirty="0" smtClean="0"/>
              <a:t> 31 (6): 687-703.</a:t>
            </a:r>
            <a:endParaRPr lang="en-GB" sz="1400" dirty="0" smtClean="0"/>
          </a:p>
          <a:p>
            <a:r>
              <a:rPr lang="en-GB" sz="1400" dirty="0" err="1" smtClean="0"/>
              <a:t>Urrieta</a:t>
            </a:r>
            <a:r>
              <a:rPr lang="en-GB" sz="1400" dirty="0" smtClean="0"/>
              <a:t>, L. (2007) ‘Figured worlds and education: An introduction to the special issue’, in </a:t>
            </a:r>
            <a:r>
              <a:rPr lang="en-GB" sz="1400" i="1" dirty="0" smtClean="0"/>
              <a:t>The Urban Review. </a:t>
            </a:r>
            <a:r>
              <a:rPr lang="en-GB" sz="1400" dirty="0" smtClean="0"/>
              <a:t>39 (2): 107-115.</a:t>
            </a:r>
          </a:p>
          <a:p>
            <a:r>
              <a:rPr lang="en-US" sz="1400" dirty="0"/>
              <a:t>Raphael Reed, L., Gates, P. and Last, K. (2007) </a:t>
            </a:r>
            <a:r>
              <a:rPr lang="en-US" sz="1400" i="1" dirty="0"/>
              <a:t>Young </a:t>
            </a:r>
            <a:r>
              <a:rPr lang="en-US" sz="1400" i="1" dirty="0" smtClean="0"/>
              <a:t>participation </a:t>
            </a:r>
            <a:r>
              <a:rPr lang="en-US" sz="1400" i="1" dirty="0"/>
              <a:t>in higher education in the parliamentary constituencies of </a:t>
            </a:r>
            <a:r>
              <a:rPr lang="en-US" sz="1400" i="1" dirty="0" smtClean="0"/>
              <a:t>Birmingham </a:t>
            </a:r>
            <a:r>
              <a:rPr lang="en-US" sz="1400" i="1" dirty="0"/>
              <a:t>Hodge Hill, Bristol South, Nottingham North and </a:t>
            </a:r>
            <a:r>
              <a:rPr lang="en-US" sz="1400" i="1" dirty="0" smtClean="0"/>
              <a:t>Sheffield Brightside.</a:t>
            </a:r>
            <a:r>
              <a:rPr lang="en-US" sz="1400" dirty="0" smtClean="0"/>
              <a:t> </a:t>
            </a:r>
            <a:r>
              <a:rPr lang="en-US" sz="1400" dirty="0"/>
              <a:t>Technical Report. HEFCE, Bristol.</a:t>
            </a:r>
            <a:r>
              <a:rPr lang="en-GB" sz="1400" i="1" dirty="0"/>
              <a:t> Available at: </a:t>
            </a:r>
            <a:r>
              <a:rPr lang="en-GB" sz="1400" i="1" dirty="0">
                <a:hlinkClick r:id="rId2"/>
              </a:rPr>
              <a:t>http://</a:t>
            </a:r>
            <a:r>
              <a:rPr lang="en-GB" sz="1400" i="1" dirty="0" smtClean="0">
                <a:hlinkClick r:id="rId2"/>
              </a:rPr>
              <a:t>eprints.uwe.ac.uk/10461/1/Four%20Cities%20report.pdf</a:t>
            </a:r>
            <a:r>
              <a:rPr lang="en-GB" sz="1400" i="1" dirty="0" smtClean="0"/>
              <a:t> (Accessed: November 2016).</a:t>
            </a:r>
            <a:endParaRPr lang="en-GB" sz="1400" dirty="0" smtClean="0"/>
          </a:p>
        </p:txBody>
      </p:sp>
    </p:spTree>
    <p:extLst>
      <p:ext uri="{BB962C8B-B14F-4D97-AF65-F5344CB8AC3E}">
        <p14:creationId xmlns:p14="http://schemas.microsoft.com/office/powerpoint/2010/main" val="190803696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7" name="Text Placeholder 1"/>
          <p:cNvSpPr>
            <a:spLocks noGrp="1"/>
          </p:cNvSpPr>
          <p:nvPr>
            <p:ph type="body" sz="quarter" idx="10"/>
          </p:nvPr>
        </p:nvSpPr>
        <p:spPr bwMode="auto">
          <a:xfrm>
            <a:off x="467544" y="332656"/>
            <a:ext cx="6515621" cy="7461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smtClean="0">
                <a:ea typeface="ＭＳ Ｐゴシック" charset="-128"/>
              </a:rPr>
              <a:t>Contact details</a:t>
            </a:r>
            <a:endParaRPr lang="en-US" altLang="en-US" dirty="0">
              <a:ea typeface="ＭＳ Ｐゴシック" charset="-128"/>
            </a:endParaRPr>
          </a:p>
        </p:txBody>
      </p:sp>
      <p:sp>
        <p:nvSpPr>
          <p:cNvPr id="14338" name="Text Placeholder 2"/>
          <p:cNvSpPr>
            <a:spLocks noGrp="1"/>
          </p:cNvSpPr>
          <p:nvPr>
            <p:ph type="body" sz="quarter" idx="11"/>
          </p:nvPr>
        </p:nvSpPr>
        <p:spPr bwMode="auto">
          <a:xfrm>
            <a:off x="899592" y="1124744"/>
            <a:ext cx="7632848" cy="51125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marL="449263" indent="-449263" eaLnBrk="1" hangingPunct="1">
              <a:defRPr/>
            </a:pPr>
            <a:r>
              <a:rPr lang="en-GB" altLang="en-US" b="1" dirty="0" smtClean="0">
                <a:latin typeface="Tahoma" panose="020B0604030504040204" pitchFamily="34" charset="0"/>
                <a:ea typeface="Tahoma" panose="020B0604030504040204" pitchFamily="34" charset="0"/>
                <a:cs typeface="Tahoma" panose="020B0604030504040204" pitchFamily="34" charset="0"/>
              </a:rPr>
              <a:t>Dr Helen </a:t>
            </a:r>
            <a:r>
              <a:rPr lang="en-GB" altLang="en-US" b="1" dirty="0" err="1" smtClean="0">
                <a:latin typeface="Tahoma" panose="020B0604030504040204" pitchFamily="34" charset="0"/>
                <a:ea typeface="Tahoma" panose="020B0604030504040204" pitchFamily="34" charset="0"/>
                <a:cs typeface="Tahoma" panose="020B0604030504040204" pitchFamily="34" charset="0"/>
              </a:rPr>
              <a:t>Bovill</a:t>
            </a:r>
            <a:r>
              <a:rPr lang="en-GB" altLang="en-US" b="1" dirty="0" smtClean="0">
                <a:latin typeface="Tahoma" panose="020B0604030504040204" pitchFamily="34" charset="0"/>
                <a:ea typeface="Tahoma" panose="020B0604030504040204" pitchFamily="34" charset="0"/>
                <a:cs typeface="Tahoma" panose="020B0604030504040204" pitchFamily="34" charset="0"/>
              </a:rPr>
              <a:t>. </a:t>
            </a:r>
            <a:r>
              <a:rPr lang="en-GB" altLang="en-US" dirty="0" smtClean="0">
                <a:latin typeface="Tahoma" panose="020B0604030504040204" pitchFamily="34" charset="0"/>
                <a:ea typeface="Tahoma" panose="020B0604030504040204" pitchFamily="34" charset="0"/>
                <a:cs typeface="Tahoma" panose="020B0604030504040204" pitchFamily="34" charset="0"/>
              </a:rPr>
              <a:t>Senior Lecturer. HEA Senior Fellow. </a:t>
            </a:r>
            <a:r>
              <a:rPr lang="en-GB" altLang="en-US" dirty="0" smtClean="0">
                <a:latin typeface="Tahoma" panose="020B0604030504040204" pitchFamily="34" charset="0"/>
                <a:ea typeface="Tahoma" panose="020B0604030504040204" pitchFamily="34" charset="0"/>
                <a:cs typeface="Tahoma" panose="020B0604030504040204" pitchFamily="34" charset="0"/>
                <a:hlinkClick r:id="rId2"/>
              </a:rPr>
              <a:t>Helen2.bovill@uwe.ac.uk</a:t>
            </a:r>
            <a:endParaRPr lang="en-GB" altLang="en-US" dirty="0">
              <a:latin typeface="Tahoma" panose="020B0604030504040204" pitchFamily="34" charset="0"/>
              <a:ea typeface="Tahoma" panose="020B0604030504040204" pitchFamily="34" charset="0"/>
              <a:cs typeface="Tahoma" panose="020B0604030504040204" pitchFamily="34" charset="0"/>
            </a:endParaRPr>
          </a:p>
          <a:p>
            <a:pPr eaLnBrk="1" hangingPunct="1">
              <a:defRPr/>
            </a:pPr>
            <a:r>
              <a:rPr lang="en-GB" altLang="en-US" dirty="0">
                <a:latin typeface="Tahoma" panose="020B0604030504040204" pitchFamily="34" charset="0"/>
                <a:ea typeface="Tahoma" panose="020B0604030504040204" pitchFamily="34" charset="0"/>
                <a:cs typeface="Tahoma" panose="020B0604030504040204" pitchFamily="34" charset="0"/>
                <a:hlinkClick r:id="rId3"/>
              </a:rPr>
              <a:t>http://people.uwe.ac.uk/Pages/person.aspx?accountname=campus\hl2-bovill</a:t>
            </a:r>
            <a:r>
              <a:rPr lang="en-GB" altLang="en-US" dirty="0">
                <a:latin typeface="Tahoma" panose="020B0604030504040204" pitchFamily="34" charset="0"/>
                <a:ea typeface="Tahoma" panose="020B0604030504040204" pitchFamily="34" charset="0"/>
                <a:cs typeface="Tahoma" panose="020B0604030504040204" pitchFamily="34" charset="0"/>
              </a:rPr>
              <a:t> </a:t>
            </a:r>
            <a:endParaRPr lang="en-GB" altLang="en-US" dirty="0" smtClean="0">
              <a:latin typeface="Tahoma" panose="020B0604030504040204" pitchFamily="34" charset="0"/>
              <a:ea typeface="Tahoma" panose="020B0604030504040204" pitchFamily="34" charset="0"/>
              <a:cs typeface="Tahoma" panose="020B0604030504040204" pitchFamily="34" charset="0"/>
            </a:endParaRPr>
          </a:p>
          <a:p>
            <a:pPr eaLnBrk="1" hangingPunct="1">
              <a:defRPr/>
            </a:pPr>
            <a:endParaRPr lang="en-GB" altLang="en-US" dirty="0" smtClean="0">
              <a:latin typeface="Tahoma" panose="020B0604030504040204" pitchFamily="34" charset="0"/>
              <a:ea typeface="Tahoma" panose="020B0604030504040204" pitchFamily="34" charset="0"/>
              <a:cs typeface="Tahoma" panose="020B0604030504040204" pitchFamily="34" charset="0"/>
            </a:endParaRPr>
          </a:p>
          <a:p>
            <a:pPr eaLnBrk="1" hangingPunct="1">
              <a:defRPr/>
            </a:pPr>
            <a:endParaRPr lang="en-GB" altLang="en-US" dirty="0">
              <a:latin typeface="Tahoma" panose="020B0604030504040204" pitchFamily="34" charset="0"/>
              <a:ea typeface="Tahoma" panose="020B0604030504040204" pitchFamily="34" charset="0"/>
              <a:cs typeface="Tahoma" panose="020B0604030504040204" pitchFamily="34" charset="0"/>
            </a:endParaRPr>
          </a:p>
          <a:p>
            <a:pPr eaLnBrk="1" hangingPunct="1">
              <a:defRPr/>
            </a:pPr>
            <a:r>
              <a:rPr lang="en-GB" altLang="en-US" b="1" dirty="0" smtClean="0">
                <a:latin typeface="Tahoma" panose="020B0604030504040204" pitchFamily="34" charset="0"/>
                <a:ea typeface="Tahoma" panose="020B0604030504040204" pitchFamily="34" charset="0"/>
                <a:cs typeface="Tahoma" panose="020B0604030504040204" pitchFamily="34" charset="0"/>
              </a:rPr>
              <a:t>Dr Neil Harrison. </a:t>
            </a:r>
            <a:r>
              <a:rPr lang="en-GB" altLang="en-US" dirty="0" smtClean="0">
                <a:latin typeface="Tahoma" panose="020B0604030504040204" pitchFamily="34" charset="0"/>
                <a:ea typeface="Tahoma" panose="020B0604030504040204" pitchFamily="34" charset="0"/>
                <a:cs typeface="Tahoma" panose="020B0604030504040204" pitchFamily="34" charset="0"/>
              </a:rPr>
              <a:t>Senior Lecturer. </a:t>
            </a:r>
            <a:r>
              <a:rPr lang="en-GB" altLang="en-US" dirty="0" smtClean="0">
                <a:latin typeface="Tahoma" panose="020B0604030504040204" pitchFamily="34" charset="0"/>
                <a:ea typeface="Tahoma" panose="020B0604030504040204" pitchFamily="34" charset="0"/>
                <a:cs typeface="Tahoma" panose="020B0604030504040204" pitchFamily="34" charset="0"/>
                <a:hlinkClick r:id="rId4"/>
              </a:rPr>
              <a:t>Neil.Harrison@uwe.ac.uk</a:t>
            </a:r>
            <a:endParaRPr lang="en-GB" altLang="en-US" dirty="0" smtClean="0">
              <a:latin typeface="Tahoma" panose="020B0604030504040204" pitchFamily="34" charset="0"/>
              <a:ea typeface="Tahoma" panose="020B0604030504040204" pitchFamily="34" charset="0"/>
              <a:cs typeface="Tahoma" panose="020B0604030504040204" pitchFamily="34" charset="0"/>
            </a:endParaRPr>
          </a:p>
          <a:p>
            <a:pPr eaLnBrk="1" hangingPunct="1">
              <a:defRPr/>
            </a:pPr>
            <a:endParaRPr lang="en-GB" altLang="en-US" b="1" dirty="0" smtClean="0">
              <a:latin typeface="Tahoma" panose="020B0604030504040204" pitchFamily="34" charset="0"/>
              <a:ea typeface="Tahoma" panose="020B0604030504040204" pitchFamily="34" charset="0"/>
              <a:cs typeface="Tahoma" panose="020B0604030504040204" pitchFamily="34" charset="0"/>
            </a:endParaRPr>
          </a:p>
          <a:p>
            <a:pPr eaLnBrk="1" hangingPunct="1">
              <a:defRPr/>
            </a:pPr>
            <a:endParaRPr lang="en-GB" altLang="en-US" b="1" dirty="0">
              <a:latin typeface="Tahoma" panose="020B0604030504040204" pitchFamily="34" charset="0"/>
              <a:ea typeface="Tahoma" panose="020B0604030504040204" pitchFamily="34" charset="0"/>
              <a:cs typeface="Tahoma" panose="020B0604030504040204" pitchFamily="34" charset="0"/>
            </a:endParaRPr>
          </a:p>
          <a:p>
            <a:r>
              <a:rPr lang="en-GB" altLang="en-US" b="1" dirty="0" smtClean="0">
                <a:latin typeface="Tahoma" panose="020B0604030504040204" pitchFamily="34" charset="0"/>
                <a:ea typeface="Tahoma" panose="020B0604030504040204" pitchFamily="34" charset="0"/>
                <a:cs typeface="Tahoma" panose="020B0604030504040204" pitchFamily="34" charset="0"/>
              </a:rPr>
              <a:t>Viki Bennett. </a:t>
            </a:r>
            <a:r>
              <a:rPr lang="en-GB" dirty="0" smtClean="0">
                <a:latin typeface="Tahoma" panose="020B0604030504040204" pitchFamily="34" charset="0"/>
                <a:ea typeface="Tahoma" panose="020B0604030504040204" pitchFamily="34" charset="0"/>
                <a:cs typeface="Tahoma" panose="020B0604030504040204" pitchFamily="34" charset="0"/>
              </a:rPr>
              <a:t>Programme </a:t>
            </a:r>
            <a:r>
              <a:rPr lang="en-GB" dirty="0">
                <a:latin typeface="Tahoma" panose="020B0604030504040204" pitchFamily="34" charset="0"/>
                <a:ea typeface="Tahoma" panose="020B0604030504040204" pitchFamily="34" charset="0"/>
                <a:cs typeface="Tahoma" panose="020B0604030504040204" pitchFamily="34" charset="0"/>
              </a:rPr>
              <a:t>Leader: Early Years and TA Education </a:t>
            </a:r>
            <a:r>
              <a:rPr lang="en-GB" u="sng" dirty="0" smtClean="0">
                <a:latin typeface="Tahoma" panose="020B0604030504040204" pitchFamily="34" charset="0"/>
                <a:ea typeface="Tahoma" panose="020B0604030504040204" pitchFamily="34" charset="0"/>
                <a:cs typeface="Tahoma" panose="020B0604030504040204" pitchFamily="34" charset="0"/>
                <a:hlinkClick r:id="rId5"/>
              </a:rPr>
              <a:t>v.bennett@bathspa.ac.uk</a:t>
            </a:r>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rPr>
              <a:t> </a:t>
            </a:r>
            <a:endParaRPr lang="en-GB" dirty="0" smtClean="0">
              <a:latin typeface="Tahoma" panose="020B0604030504040204" pitchFamily="34" charset="0"/>
              <a:ea typeface="Tahoma" panose="020B0604030504040204" pitchFamily="34" charset="0"/>
              <a:cs typeface="Tahoma" panose="020B0604030504040204" pitchFamily="34" charset="0"/>
            </a:endParaRPr>
          </a:p>
          <a:p>
            <a:endParaRPr lang="en-GB" dirty="0">
              <a:latin typeface="Tahoma" panose="020B0604030504040204" pitchFamily="34" charset="0"/>
              <a:ea typeface="Tahoma" panose="020B0604030504040204" pitchFamily="34" charset="0"/>
              <a:cs typeface="Tahoma" panose="020B0604030504040204" pitchFamily="34" charset="0"/>
            </a:endParaRPr>
          </a:p>
          <a:p>
            <a:pPr eaLnBrk="1" hangingPunct="1">
              <a:defRPr/>
            </a:pPr>
            <a:r>
              <a:rPr lang="en-GB" altLang="en-US" b="1" dirty="0" smtClean="0">
                <a:latin typeface="Tahoma" panose="020B0604030504040204" pitchFamily="34" charset="0"/>
                <a:ea typeface="Tahoma" panose="020B0604030504040204" pitchFamily="34" charset="0"/>
                <a:cs typeface="Tahoma" panose="020B0604030504040204" pitchFamily="34" charset="0"/>
              </a:rPr>
              <a:t>Hilary Smith.</a:t>
            </a:r>
            <a:r>
              <a:rPr lang="en-GB" dirty="0">
                <a:latin typeface="Tahoma" panose="020B0604030504040204" pitchFamily="34" charset="0"/>
                <a:ea typeface="Tahoma" panose="020B0604030504040204" pitchFamily="34" charset="0"/>
                <a:cs typeface="Tahoma" panose="020B0604030504040204" pitchFamily="34" charset="0"/>
              </a:rPr>
              <a:t> Programme Leader, Primary and Early Years PGCE </a:t>
            </a:r>
            <a:r>
              <a:rPr lang="en-GB" dirty="0" smtClean="0">
                <a:latin typeface="Tahoma" panose="020B0604030504040204" pitchFamily="34" charset="0"/>
                <a:ea typeface="Tahoma" panose="020B0604030504040204" pitchFamily="34" charset="0"/>
                <a:cs typeface="Tahoma" panose="020B0604030504040204" pitchFamily="34" charset="0"/>
              </a:rPr>
              <a:t> </a:t>
            </a:r>
            <a:r>
              <a:rPr lang="en-GB" u="sng" dirty="0" smtClean="0">
                <a:latin typeface="Tahoma" panose="020B0604030504040204" pitchFamily="34" charset="0"/>
                <a:ea typeface="Tahoma" panose="020B0604030504040204" pitchFamily="34" charset="0"/>
                <a:cs typeface="Tahoma" panose="020B0604030504040204" pitchFamily="34" charset="0"/>
                <a:hlinkClick r:id="rId6"/>
              </a:rPr>
              <a:t>h.smith2@bathspa.ac.uk</a:t>
            </a:r>
            <a:endParaRPr lang="en-GB" dirty="0">
              <a:latin typeface="Tahoma" panose="020B0604030504040204" pitchFamily="34" charset="0"/>
              <a:ea typeface="Tahoma" panose="020B0604030504040204" pitchFamily="34" charset="0"/>
              <a:cs typeface="Tahoma" panose="020B0604030504040204" pitchFamily="34" charset="0"/>
            </a:endParaRPr>
          </a:p>
          <a:p>
            <a:pPr eaLnBrk="1" hangingPunct="1">
              <a:defRPr/>
            </a:pPr>
            <a:r>
              <a:rPr lang="en-GB" altLang="en-US" b="1" dirty="0" smtClean="0">
                <a:latin typeface="Tahoma" panose="020B0604030504040204" pitchFamily="34" charset="0"/>
                <a:ea typeface="Tahoma" panose="020B0604030504040204" pitchFamily="34" charset="0"/>
                <a:cs typeface="Tahoma" panose="020B0604030504040204" pitchFamily="34" charset="0"/>
              </a:rPr>
              <a:t> </a:t>
            </a:r>
          </a:p>
          <a:p>
            <a:pPr eaLnBrk="1" hangingPunct="1">
              <a:defRPr/>
            </a:pPr>
            <a:endParaRPr lang="en-GB" altLang="en-US" b="1" dirty="0" smtClean="0">
              <a:latin typeface="Tahoma" panose="020B0604030504040204" pitchFamily="34" charset="0"/>
              <a:ea typeface="Tahoma" panose="020B0604030504040204" pitchFamily="34" charset="0"/>
              <a:cs typeface="Tahoma" panose="020B0604030504040204" pitchFamily="34" charset="0"/>
            </a:endParaRPr>
          </a:p>
          <a:p>
            <a:pPr eaLnBrk="1" hangingPunct="1">
              <a:defRPr/>
            </a:pPr>
            <a:r>
              <a:rPr lang="en-GB" altLang="en-US" b="1" dirty="0" smtClean="0">
                <a:latin typeface="Tahoma" panose="020B0604030504040204" pitchFamily="34" charset="0"/>
                <a:ea typeface="Tahoma" panose="020B0604030504040204" pitchFamily="34" charset="0"/>
                <a:cs typeface="Tahoma" panose="020B0604030504040204" pitchFamily="34" charset="0"/>
              </a:rPr>
              <a:t>Liz McKenzie.</a:t>
            </a:r>
            <a:r>
              <a:rPr lang="en-GB" dirty="0">
                <a:latin typeface="Tahoma" panose="020B0604030504040204" pitchFamily="34" charset="0"/>
                <a:ea typeface="Tahoma" panose="020B0604030504040204" pitchFamily="34" charset="0"/>
                <a:cs typeface="Tahoma" panose="020B0604030504040204" pitchFamily="34" charset="0"/>
              </a:rPr>
              <a:t> Lecturer in </a:t>
            </a:r>
            <a:r>
              <a:rPr lang="en-GB" dirty="0" smtClean="0">
                <a:latin typeface="Tahoma" panose="020B0604030504040204" pitchFamily="34" charset="0"/>
                <a:ea typeface="Tahoma" panose="020B0604030504040204" pitchFamily="34" charset="0"/>
                <a:cs typeface="Tahoma" panose="020B0604030504040204" pitchFamily="34" charset="0"/>
              </a:rPr>
              <a:t>Education </a:t>
            </a:r>
            <a:r>
              <a:rPr lang="en-GB" u="sng" dirty="0">
                <a:latin typeface="Tahoma" panose="020B0604030504040204" pitchFamily="34" charset="0"/>
                <a:ea typeface="Tahoma" panose="020B0604030504040204" pitchFamily="34" charset="0"/>
                <a:cs typeface="Tahoma" panose="020B0604030504040204" pitchFamily="34" charset="0"/>
                <a:hlinkClick r:id="rId7"/>
              </a:rPr>
              <a:t>liz.mckenzie@plymouth.ac.uk</a:t>
            </a:r>
            <a:endParaRPr lang="en-GB" altLang="en-US" b="1" dirty="0" smtClean="0">
              <a:latin typeface="Tahoma" panose="020B0604030504040204" pitchFamily="34" charset="0"/>
              <a:ea typeface="Tahoma" panose="020B0604030504040204" pitchFamily="34" charset="0"/>
              <a:cs typeface="Tahoma" panose="020B0604030504040204" pitchFamily="34" charset="0"/>
            </a:endParaRPr>
          </a:p>
          <a:p>
            <a:pPr eaLnBrk="1" hangingPunct="1">
              <a:defRPr/>
            </a:pPr>
            <a:endParaRPr lang="en-GB" altLang="en-US" dirty="0" smtClean="0">
              <a:latin typeface="Tahoma" panose="020B0604030504040204" pitchFamily="34" charset="0"/>
              <a:ea typeface="Tahoma" panose="020B0604030504040204" pitchFamily="34" charset="0"/>
              <a:cs typeface="Tahoma" panose="020B0604030504040204" pitchFamily="34" charset="0"/>
            </a:endParaRPr>
          </a:p>
          <a:p>
            <a:pPr eaLnBrk="1" hangingPunct="1">
              <a:defRPr/>
            </a:pPr>
            <a:endParaRPr lang="en-GB" altLang="en-US" dirty="0">
              <a:latin typeface="Constantia" pitchFamily="18" charset="0"/>
            </a:endParaRPr>
          </a:p>
          <a:p>
            <a:pPr eaLnBrk="1" hangingPunct="1">
              <a:defRPr/>
            </a:pPr>
            <a:endParaRPr lang="en-GB" altLang="en-US" dirty="0">
              <a:latin typeface="Constantia" pitchFamily="18" charset="0"/>
            </a:endParaRPr>
          </a:p>
          <a:p>
            <a:endParaRPr lang="en-US" altLang="en-US" dirty="0">
              <a:ea typeface="ＭＳ Ｐゴシック" charset="-128"/>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Text Placeholder 3"/>
          <p:cNvSpPr>
            <a:spLocks noGrp="1"/>
          </p:cNvSpPr>
          <p:nvPr>
            <p:ph type="body" sz="quarter" idx="10"/>
          </p:nvPr>
        </p:nvSpPr>
        <p:spPr/>
        <p:txBody>
          <a:bodyPr/>
          <a:lstStyle/>
          <a:p>
            <a:r>
              <a:rPr lang="en-US" altLang="en-US" dirty="0" smtClean="0"/>
              <a:t>Presentation Outline</a:t>
            </a:r>
            <a:endParaRPr lang="en-US" altLang="en-US" dirty="0"/>
          </a:p>
        </p:txBody>
      </p:sp>
      <p:sp>
        <p:nvSpPr>
          <p:cNvPr id="15362" name="Text Placeholder 4"/>
          <p:cNvSpPr>
            <a:spLocks noGrp="1"/>
          </p:cNvSpPr>
          <p:nvPr>
            <p:ph type="body" sz="quarter" idx="11"/>
          </p:nvPr>
        </p:nvSpPr>
        <p:spPr>
          <a:xfrm>
            <a:off x="827584" y="1484784"/>
            <a:ext cx="7632848" cy="4608512"/>
          </a:xfrm>
        </p:spPr>
        <p:txBody>
          <a:bodyPr/>
          <a:lstStyle/>
          <a:p>
            <a:pPr eaLnBrk="1" hangingPunct="1">
              <a:defRPr/>
            </a:pPr>
            <a:r>
              <a:rPr lang="en-GB" altLang="en-US" sz="2800" dirty="0" smtClean="0"/>
              <a:t>What the study is and where we are</a:t>
            </a:r>
          </a:p>
          <a:p>
            <a:pPr eaLnBrk="1" hangingPunct="1">
              <a:defRPr/>
            </a:pPr>
            <a:r>
              <a:rPr lang="en-GB" altLang="en-US" sz="2800" dirty="0" smtClean="0"/>
              <a:t>Theory to help understand how students negotiate unknown landscape of HE</a:t>
            </a:r>
          </a:p>
          <a:p>
            <a:pPr eaLnBrk="1" hangingPunct="1">
              <a:defRPr/>
            </a:pPr>
            <a:r>
              <a:rPr lang="en-GB" altLang="en-US" sz="2800" dirty="0" smtClean="0"/>
              <a:t>Theory to help understand how students negotiate professional landscape post HE</a:t>
            </a:r>
          </a:p>
          <a:p>
            <a:pPr eaLnBrk="1" hangingPunct="1">
              <a:defRPr/>
            </a:pPr>
            <a:r>
              <a:rPr lang="en-GB" altLang="en-US" sz="2800" dirty="0" smtClean="0"/>
              <a:t>Overarching thoughts on study so far: </a:t>
            </a:r>
          </a:p>
          <a:p>
            <a:pPr marL="514350" indent="-514350" eaLnBrk="1" hangingPunct="1">
              <a:buFont typeface="+mj-lt"/>
              <a:buAutoNum type="arabicPeriod"/>
              <a:defRPr/>
            </a:pPr>
            <a:r>
              <a:rPr lang="en-GB" altLang="en-US" sz="2800" dirty="0" smtClean="0"/>
              <a:t>giving something back </a:t>
            </a:r>
          </a:p>
          <a:p>
            <a:pPr marL="514350" indent="-514350" eaLnBrk="1" hangingPunct="1">
              <a:buFont typeface="+mj-lt"/>
              <a:buAutoNum type="arabicPeriod"/>
              <a:defRPr/>
            </a:pPr>
            <a:r>
              <a:rPr lang="en-GB" altLang="en-US" sz="2800" dirty="0" smtClean="0"/>
              <a:t>Challenging expectations</a:t>
            </a: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GB" dirty="0" smtClean="0"/>
              <a:t>The study: what we’ve done so far.</a:t>
            </a:r>
            <a:endParaRPr lang="en-GB" dirty="0"/>
          </a:p>
        </p:txBody>
      </p:sp>
      <p:sp>
        <p:nvSpPr>
          <p:cNvPr id="3" name="Text Placeholder 2"/>
          <p:cNvSpPr>
            <a:spLocks noGrp="1"/>
          </p:cNvSpPr>
          <p:nvPr>
            <p:ph type="body" sz="quarter" idx="11"/>
          </p:nvPr>
        </p:nvSpPr>
        <p:spPr/>
        <p:txBody>
          <a:bodyPr/>
          <a:lstStyle/>
          <a:p>
            <a:pPr marL="0" indent="0">
              <a:buNone/>
            </a:pPr>
            <a:r>
              <a:rPr lang="en-GB" dirty="0" smtClean="0"/>
              <a:t>Questionnaires via BOS. </a:t>
            </a:r>
          </a:p>
          <a:p>
            <a:r>
              <a:rPr lang="en-GB" dirty="0" smtClean="0"/>
              <a:t>Sent out: UWE 220 Bath Spa 195 Plymouth 170 Total=585</a:t>
            </a:r>
          </a:p>
          <a:p>
            <a:r>
              <a:rPr lang="en-GB" dirty="0" smtClean="0"/>
              <a:t>Number of responses: 129</a:t>
            </a:r>
          </a:p>
          <a:p>
            <a:r>
              <a:rPr lang="en-GB" dirty="0" smtClean="0"/>
              <a:t>Percentage response rate: 22%</a:t>
            </a:r>
          </a:p>
          <a:p>
            <a:endParaRPr lang="en-GB" dirty="0"/>
          </a:p>
          <a:p>
            <a:r>
              <a:rPr lang="en-GB" dirty="0" smtClean="0"/>
              <a:t>Demographic data: </a:t>
            </a:r>
          </a:p>
          <a:p>
            <a:r>
              <a:rPr lang="en-GB" dirty="0" smtClean="0"/>
              <a:t>Gender: Bath and Plymouth all female. UWE 96.9% female.</a:t>
            </a:r>
          </a:p>
          <a:p>
            <a:endParaRPr lang="en-GB" dirty="0" smtClean="0"/>
          </a:p>
          <a:p>
            <a:r>
              <a:rPr lang="en-GB" dirty="0" smtClean="0"/>
              <a:t>Age: Majority in 30-44 or 45-59 age group.</a:t>
            </a:r>
          </a:p>
          <a:p>
            <a:endParaRPr lang="en-GB" dirty="0" smtClean="0"/>
          </a:p>
          <a:p>
            <a:r>
              <a:rPr lang="en-GB" dirty="0" smtClean="0"/>
              <a:t>Ethnicity: Majority white British. UWE some ethnic diversity. Black African 3.1%. Black Caribbean 1.6%. Pakistani 2%.</a:t>
            </a:r>
          </a:p>
          <a:p>
            <a:endParaRPr lang="en-GB" dirty="0" smtClean="0"/>
          </a:p>
          <a:p>
            <a:r>
              <a:rPr lang="en-GB" dirty="0" smtClean="0"/>
              <a:t>type of degree/when completed/job before/job after/additional qualifications.</a:t>
            </a:r>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123615533"/>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0"/>
            <a:ext cx="7992889" cy="1327362"/>
          </a:xfrm>
        </p:spPr>
        <p:txBody>
          <a:bodyPr/>
          <a:lstStyle/>
          <a:p>
            <a:r>
              <a:rPr lang="en-US" sz="2000" b="1" dirty="0" smtClean="0"/>
              <a:t>6. How important were the following in your choice to take your degree at UWE? Very important.</a:t>
            </a:r>
            <a:endParaRPr lang="en-GB" sz="2000" dirty="0"/>
          </a:p>
        </p:txBody>
      </p:sp>
      <p:sp>
        <p:nvSpPr>
          <p:cNvPr id="3" name="Text Placeholder 2"/>
          <p:cNvSpPr>
            <a:spLocks noGrp="1"/>
          </p:cNvSpPr>
          <p:nvPr>
            <p:ph type="body" sz="quarter" idx="11"/>
          </p:nvPr>
        </p:nvSpPr>
        <p:spPr>
          <a:xfrm>
            <a:off x="900113" y="1327363"/>
            <a:ext cx="6551612" cy="4838488"/>
          </a:xfrm>
        </p:spPr>
        <p:txBody>
          <a:bodyPr/>
          <a:lstStyle/>
          <a:p>
            <a:pPr marL="0" indent="0">
              <a:buNone/>
            </a:pPr>
            <a:r>
              <a:rPr lang="en-GB" sz="2000" b="1" dirty="0" smtClean="0"/>
              <a:t>6.2 Personal interest / ambition </a:t>
            </a:r>
            <a:r>
              <a:rPr lang="en-GB" sz="2000" b="1" dirty="0" smtClean="0">
                <a:solidFill>
                  <a:srgbClr val="FF0000"/>
                </a:solidFill>
              </a:rPr>
              <a:t>85.6%</a:t>
            </a:r>
          </a:p>
          <a:p>
            <a:pPr marL="285750" indent="-285750">
              <a:buFont typeface="Arial" panose="020B0604020202020204" pitchFamily="34" charset="0"/>
              <a:buChar char="•"/>
            </a:pPr>
            <a:r>
              <a:rPr lang="en-GB" sz="1400" dirty="0" smtClean="0"/>
              <a:t>UWE: 82%  Bath Spa: 86.7%  Plymouth: 88.2%</a:t>
            </a:r>
          </a:p>
          <a:p>
            <a:pPr marL="0" indent="0">
              <a:buNone/>
            </a:pPr>
            <a:r>
              <a:rPr lang="en-US" sz="2000" b="1" dirty="0"/>
              <a:t>6.5 To help you to improve your professional practice </a:t>
            </a:r>
            <a:r>
              <a:rPr lang="en-US" sz="2000" b="1" dirty="0">
                <a:solidFill>
                  <a:srgbClr val="FF0000"/>
                </a:solidFill>
              </a:rPr>
              <a:t>64%</a:t>
            </a:r>
          </a:p>
          <a:p>
            <a:pPr marL="285750" indent="-285750">
              <a:buFont typeface="Arial" panose="020B0604020202020204" pitchFamily="34" charset="0"/>
              <a:buChar char="•"/>
            </a:pPr>
            <a:r>
              <a:rPr lang="en-US" sz="1400" dirty="0"/>
              <a:t>UWE: 79.7% Bath Spa: 59.1% Plymouth: 52.9%</a:t>
            </a:r>
          </a:p>
          <a:p>
            <a:pPr marL="0" indent="0">
              <a:buNone/>
            </a:pPr>
            <a:r>
              <a:rPr lang="en-US" sz="2000" b="1" dirty="0" smtClean="0"/>
              <a:t>6.1 </a:t>
            </a:r>
            <a:r>
              <a:rPr lang="en-US" sz="2000" b="1" dirty="0"/>
              <a:t>Develop your career and/or get a promotion </a:t>
            </a:r>
            <a:r>
              <a:rPr lang="en-US" sz="2000" b="1" dirty="0">
                <a:solidFill>
                  <a:srgbClr val="FF0000"/>
                </a:solidFill>
              </a:rPr>
              <a:t>53.6%</a:t>
            </a:r>
          </a:p>
          <a:p>
            <a:pPr marL="285750" indent="-285750">
              <a:buFont typeface="Arial" panose="020B0604020202020204" pitchFamily="34" charset="0"/>
              <a:buChar char="•"/>
            </a:pPr>
            <a:r>
              <a:rPr lang="en-US" sz="1400" dirty="0"/>
              <a:t>Uwe: 73.4%  Bath Spa: 88.6%  Plymouth: 64.7</a:t>
            </a:r>
            <a:r>
              <a:rPr lang="en-US" sz="1400" dirty="0" smtClean="0"/>
              <a:t>%</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0" indent="0">
              <a:buNone/>
            </a:pPr>
            <a:r>
              <a:rPr lang="en-US" sz="2000" b="1" dirty="0" smtClean="0"/>
              <a:t>6.3 A requirement from your employers  </a:t>
            </a:r>
            <a:r>
              <a:rPr lang="en-US" sz="2000" b="1" dirty="0" smtClean="0">
                <a:solidFill>
                  <a:srgbClr val="FF0000"/>
                </a:solidFill>
              </a:rPr>
              <a:t>8.4%</a:t>
            </a:r>
          </a:p>
          <a:p>
            <a:pPr marL="285750" indent="-285750">
              <a:buFont typeface="Arial" panose="020B0604020202020204" pitchFamily="34" charset="0"/>
              <a:buChar char="•"/>
            </a:pPr>
            <a:r>
              <a:rPr lang="en-US" sz="1400" dirty="0" smtClean="0"/>
              <a:t>UWE: 9.5%  Bath Spa: 9.8%  Plymouth: 5.9% </a:t>
            </a:r>
          </a:p>
          <a:p>
            <a:pPr marL="0" indent="0">
              <a:buNone/>
            </a:pPr>
            <a:r>
              <a:rPr lang="en-GB" sz="2000" b="1" dirty="0" smtClean="0"/>
              <a:t>6.4 Recommendation from friend/colleague </a:t>
            </a:r>
            <a:r>
              <a:rPr lang="en-GB" sz="2000" b="1" dirty="0" smtClean="0">
                <a:solidFill>
                  <a:srgbClr val="FF0000"/>
                </a:solidFill>
              </a:rPr>
              <a:t>6.2%</a:t>
            </a:r>
          </a:p>
          <a:p>
            <a:pPr marL="285750" indent="-285750">
              <a:buFont typeface="Arial" panose="020B0604020202020204" pitchFamily="34" charset="0"/>
              <a:buChar char="•"/>
            </a:pPr>
            <a:r>
              <a:rPr lang="en-GB" sz="1400" dirty="0" smtClean="0"/>
              <a:t>UWE: 7.9% Bath Spa: 4.7% Plymouth: 5.9%</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666072491"/>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116632"/>
            <a:ext cx="7992889" cy="1210730"/>
          </a:xfrm>
        </p:spPr>
        <p:txBody>
          <a:bodyPr/>
          <a:lstStyle/>
          <a:p>
            <a:r>
              <a:rPr lang="en-US" b="1" dirty="0" smtClean="0"/>
              <a:t>9. </a:t>
            </a:r>
            <a:r>
              <a:rPr lang="en-US" sz="2000" b="1" dirty="0" smtClean="0"/>
              <a:t>What </a:t>
            </a:r>
            <a:r>
              <a:rPr lang="en-US" sz="2000" b="1" dirty="0"/>
              <a:t>do you think you got from your </a:t>
            </a:r>
            <a:r>
              <a:rPr lang="en-US" sz="2000" b="1" dirty="0" smtClean="0"/>
              <a:t>degree? </a:t>
            </a:r>
            <a:r>
              <a:rPr lang="en-US" sz="2000" b="1" dirty="0"/>
              <a:t>(Please list up to three things - positive or negative) </a:t>
            </a:r>
            <a:endParaRPr lang="en-GB" sz="2000" dirty="0"/>
          </a:p>
        </p:txBody>
      </p:sp>
      <p:sp>
        <p:nvSpPr>
          <p:cNvPr id="3" name="Text Placeholder 2"/>
          <p:cNvSpPr>
            <a:spLocks noGrp="1"/>
          </p:cNvSpPr>
          <p:nvPr>
            <p:ph type="body" sz="quarter" idx="11"/>
          </p:nvPr>
        </p:nvSpPr>
        <p:spPr/>
        <p:txBody>
          <a:bodyPr/>
          <a:lstStyle/>
          <a:p>
            <a:r>
              <a:rPr lang="en-US" dirty="0" smtClean="0">
                <a:solidFill>
                  <a:srgbClr val="FF0000"/>
                </a:solidFill>
              </a:rPr>
              <a:t>Greater understanding </a:t>
            </a:r>
            <a:r>
              <a:rPr lang="en-US" dirty="0" smtClean="0"/>
              <a:t>of the wider considerations of Education and up to date issues</a:t>
            </a:r>
          </a:p>
          <a:p>
            <a:r>
              <a:rPr lang="en-GB" dirty="0" smtClean="0">
                <a:solidFill>
                  <a:srgbClr val="FF0000"/>
                </a:solidFill>
              </a:rPr>
              <a:t>Improved professional </a:t>
            </a:r>
            <a:r>
              <a:rPr lang="en-GB" dirty="0" smtClean="0"/>
              <a:t>practise</a:t>
            </a:r>
          </a:p>
          <a:p>
            <a:r>
              <a:rPr lang="en-GB" dirty="0" smtClean="0">
                <a:solidFill>
                  <a:srgbClr val="FF0000"/>
                </a:solidFill>
              </a:rPr>
              <a:t>Confidence</a:t>
            </a:r>
            <a:r>
              <a:rPr lang="en-GB" dirty="0" smtClean="0"/>
              <a:t> and self worth</a:t>
            </a:r>
          </a:p>
          <a:p>
            <a:r>
              <a:rPr lang="en-US" dirty="0" smtClean="0">
                <a:solidFill>
                  <a:srgbClr val="FF0000"/>
                </a:solidFill>
              </a:rPr>
              <a:t>Confidence</a:t>
            </a:r>
            <a:r>
              <a:rPr lang="en-US" dirty="0" smtClean="0"/>
              <a:t> in my own ability </a:t>
            </a:r>
          </a:p>
          <a:p>
            <a:r>
              <a:rPr lang="en-GB" dirty="0" smtClean="0"/>
              <a:t>More </a:t>
            </a:r>
            <a:r>
              <a:rPr lang="en-GB" dirty="0" smtClean="0">
                <a:solidFill>
                  <a:srgbClr val="FF0000"/>
                </a:solidFill>
              </a:rPr>
              <a:t>professional recognition</a:t>
            </a:r>
          </a:p>
          <a:p>
            <a:r>
              <a:rPr lang="en-GB" dirty="0" smtClean="0"/>
              <a:t>Personal </a:t>
            </a:r>
            <a:r>
              <a:rPr lang="en-GB" dirty="0" smtClean="0">
                <a:solidFill>
                  <a:srgbClr val="FF0000"/>
                </a:solidFill>
              </a:rPr>
              <a:t>Pride</a:t>
            </a:r>
          </a:p>
          <a:p>
            <a:r>
              <a:rPr lang="en-GB" dirty="0" smtClean="0"/>
              <a:t>Personal </a:t>
            </a:r>
            <a:r>
              <a:rPr lang="en-GB" dirty="0" smtClean="0">
                <a:solidFill>
                  <a:srgbClr val="FF0000"/>
                </a:solidFill>
              </a:rPr>
              <a:t>satisfaction/validation</a:t>
            </a:r>
            <a:r>
              <a:rPr lang="en-GB" dirty="0" smtClean="0"/>
              <a:t> of capability</a:t>
            </a:r>
          </a:p>
          <a:p>
            <a:r>
              <a:rPr lang="en-US" dirty="0" smtClean="0">
                <a:solidFill>
                  <a:srgbClr val="FF0000"/>
                </a:solidFill>
              </a:rPr>
              <a:t>Confidence</a:t>
            </a:r>
            <a:r>
              <a:rPr lang="en-US" dirty="0" smtClean="0"/>
              <a:t> to pursue my role in a broader way</a:t>
            </a:r>
          </a:p>
          <a:p>
            <a:r>
              <a:rPr lang="en-GB" dirty="0" smtClean="0">
                <a:solidFill>
                  <a:srgbClr val="FF0000"/>
                </a:solidFill>
              </a:rPr>
              <a:t>Knowledge</a:t>
            </a:r>
            <a:r>
              <a:rPr lang="en-GB" dirty="0" smtClean="0"/>
              <a:t> of education theories</a:t>
            </a:r>
          </a:p>
          <a:p>
            <a:endParaRPr lang="en-GB" dirty="0" smtClean="0"/>
          </a:p>
          <a:p>
            <a:r>
              <a:rPr lang="en-GB" dirty="0" smtClean="0"/>
              <a:t>Student </a:t>
            </a:r>
            <a:r>
              <a:rPr lang="en-GB" dirty="0"/>
              <a:t>finance </a:t>
            </a:r>
            <a:r>
              <a:rPr lang="en-GB" dirty="0" smtClean="0"/>
              <a:t>debt</a:t>
            </a:r>
          </a:p>
          <a:p>
            <a:endParaRPr lang="en-GB" dirty="0"/>
          </a:p>
          <a:p>
            <a:r>
              <a:rPr lang="en-US" dirty="0"/>
              <a:t>The </a:t>
            </a:r>
            <a:r>
              <a:rPr lang="en-US" dirty="0" err="1"/>
              <a:t>realisation</a:t>
            </a:r>
            <a:r>
              <a:rPr lang="en-US" dirty="0"/>
              <a:t> that the education system fails children</a:t>
            </a:r>
          </a:p>
          <a:p>
            <a:endParaRPr lang="en-GB" dirty="0"/>
          </a:p>
          <a:p>
            <a:endParaRPr lang="en-US" dirty="0" smtClean="0"/>
          </a:p>
          <a:p>
            <a:endParaRPr lang="en-GB" dirty="0"/>
          </a:p>
        </p:txBody>
      </p:sp>
    </p:spTree>
    <p:extLst>
      <p:ext uri="{BB962C8B-B14F-4D97-AF65-F5344CB8AC3E}">
        <p14:creationId xmlns:p14="http://schemas.microsoft.com/office/powerpoint/2010/main" val="3121426188"/>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Interviews</a:t>
            </a:r>
            <a:endParaRPr lang="en-GB" dirty="0"/>
          </a:p>
        </p:txBody>
      </p:sp>
      <p:sp>
        <p:nvSpPr>
          <p:cNvPr id="3" name="Text Placeholder 2"/>
          <p:cNvSpPr>
            <a:spLocks noGrp="1"/>
          </p:cNvSpPr>
          <p:nvPr>
            <p:ph type="body" sz="quarter" idx="11"/>
          </p:nvPr>
        </p:nvSpPr>
        <p:spPr/>
        <p:txBody>
          <a:bodyPr/>
          <a:lstStyle/>
          <a:p>
            <a:pPr marL="0" indent="0">
              <a:buNone/>
            </a:pPr>
            <a:r>
              <a:rPr lang="en-GB" dirty="0" smtClean="0"/>
              <a:t>Semi structured interviews with up to 45 respondents, 10+ from each university.</a:t>
            </a:r>
          </a:p>
          <a:p>
            <a:pPr marL="0" indent="0">
              <a:buNone/>
            </a:pPr>
            <a:endParaRPr lang="en-GB" dirty="0" smtClean="0"/>
          </a:p>
          <a:p>
            <a:pPr marL="0" indent="0">
              <a:buNone/>
            </a:pPr>
            <a:r>
              <a:rPr lang="en-GB" dirty="0" smtClean="0"/>
              <a:t>With a view to know more about whether: </a:t>
            </a:r>
          </a:p>
          <a:p>
            <a:pPr marL="0" indent="0" algn="ctr">
              <a:buNone/>
            </a:pPr>
            <a:r>
              <a:rPr lang="en-GB" b="1" dirty="0" smtClean="0"/>
              <a:t>‘your </a:t>
            </a:r>
            <a:r>
              <a:rPr lang="en-GB" b="1" dirty="0"/>
              <a:t>own educational journey </a:t>
            </a:r>
            <a:r>
              <a:rPr lang="en-GB" b="1" dirty="0" smtClean="0"/>
              <a:t>helps </a:t>
            </a:r>
            <a:r>
              <a:rPr lang="en-GB" b="1" dirty="0"/>
              <a:t>you to support others in theirs</a:t>
            </a:r>
            <a:r>
              <a:rPr lang="en-GB" b="1" dirty="0" smtClean="0"/>
              <a:t>?’</a:t>
            </a:r>
            <a:endParaRPr lang="en-GB" b="1" dirty="0"/>
          </a:p>
          <a:p>
            <a:pPr marL="0" indent="0">
              <a:buNone/>
            </a:pPr>
            <a:r>
              <a:rPr lang="en-GB" dirty="0" smtClean="0"/>
              <a:t>Some questions used: </a:t>
            </a:r>
          </a:p>
          <a:p>
            <a:pPr marL="0" lvl="0" indent="0">
              <a:buNone/>
            </a:pPr>
            <a:r>
              <a:rPr lang="en-GB" dirty="0" smtClean="0"/>
              <a:t>How your </a:t>
            </a:r>
            <a:r>
              <a:rPr lang="en-GB" dirty="0"/>
              <a:t>studies </a:t>
            </a:r>
            <a:r>
              <a:rPr lang="en-GB" dirty="0" smtClean="0"/>
              <a:t>have affected:</a:t>
            </a:r>
          </a:p>
          <a:p>
            <a:r>
              <a:rPr lang="en-GB" sz="1800" b="1" dirty="0" smtClean="0"/>
              <a:t>the </a:t>
            </a:r>
            <a:r>
              <a:rPr lang="en-GB" sz="1800" b="1" dirty="0"/>
              <a:t>way you work with children?</a:t>
            </a:r>
          </a:p>
          <a:p>
            <a:pPr lvl="0"/>
            <a:r>
              <a:rPr lang="en-GB" sz="1800" b="1" dirty="0" smtClean="0"/>
              <a:t>the </a:t>
            </a:r>
            <a:r>
              <a:rPr lang="en-GB" sz="1800" b="1" dirty="0"/>
              <a:t>expectations that you have of the children you work with?</a:t>
            </a:r>
          </a:p>
          <a:p>
            <a:r>
              <a:rPr lang="en-GB" sz="1800" b="1" dirty="0" smtClean="0"/>
              <a:t>the </a:t>
            </a:r>
            <a:r>
              <a:rPr lang="en-GB" sz="1800" b="1" dirty="0"/>
              <a:t>way you work with parents/carers</a:t>
            </a:r>
            <a:r>
              <a:rPr lang="en-GB" sz="1800" b="1" dirty="0" smtClean="0"/>
              <a:t>?</a:t>
            </a:r>
          </a:p>
          <a:p>
            <a:pPr lvl="0"/>
            <a:r>
              <a:rPr lang="en-GB" sz="1800" b="1" dirty="0" smtClean="0"/>
              <a:t>parents/carers views about you? </a:t>
            </a:r>
            <a:endParaRPr lang="en-GB" sz="1800" b="1" dirty="0"/>
          </a:p>
          <a:p>
            <a:pPr lvl="0"/>
            <a:r>
              <a:rPr lang="en-GB" sz="1800" b="1" dirty="0" smtClean="0"/>
              <a:t>the </a:t>
            </a:r>
            <a:r>
              <a:rPr lang="en-GB" sz="1800" b="1" dirty="0"/>
              <a:t>way you work with colleagues?</a:t>
            </a:r>
          </a:p>
          <a:p>
            <a:pPr marL="0" indent="0">
              <a:buNone/>
            </a:pPr>
            <a:r>
              <a:rPr lang="en-GB" sz="1800" b="1" dirty="0"/>
              <a:t> </a:t>
            </a:r>
            <a:endParaRPr lang="en-GB" sz="1800" b="1" dirty="0" smtClean="0"/>
          </a:p>
          <a:p>
            <a:pPr marL="0" lvl="0" indent="0">
              <a:buNone/>
            </a:pPr>
            <a:endParaRPr lang="en-GB" dirty="0"/>
          </a:p>
          <a:p>
            <a:pPr marL="0" indent="0">
              <a:buNone/>
            </a:pPr>
            <a:endParaRPr lang="en-GB" dirty="0"/>
          </a:p>
        </p:txBody>
      </p:sp>
    </p:spTree>
    <p:extLst>
      <p:ext uri="{BB962C8B-B14F-4D97-AF65-F5344CB8AC3E}">
        <p14:creationId xmlns:p14="http://schemas.microsoft.com/office/powerpoint/2010/main" val="299662554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260648"/>
            <a:ext cx="6515621" cy="864096"/>
          </a:xfrm>
        </p:spPr>
        <p:txBody>
          <a:bodyPr/>
          <a:lstStyle/>
          <a:p>
            <a:pPr algn="ctr"/>
            <a:r>
              <a:rPr lang="en-GB" dirty="0" smtClean="0"/>
              <a:t>Archer’s Reflexivity: What is it?</a:t>
            </a:r>
            <a:endParaRPr lang="en-GB" dirty="0"/>
          </a:p>
        </p:txBody>
      </p:sp>
      <p:sp>
        <p:nvSpPr>
          <p:cNvPr id="3" name="Text Placeholder 2"/>
          <p:cNvSpPr>
            <a:spLocks noGrp="1"/>
          </p:cNvSpPr>
          <p:nvPr>
            <p:ph type="body" sz="quarter" idx="11"/>
          </p:nvPr>
        </p:nvSpPr>
        <p:spPr>
          <a:xfrm>
            <a:off x="900113" y="1412776"/>
            <a:ext cx="6551612" cy="4968974"/>
          </a:xfrm>
        </p:spPr>
        <p:txBody>
          <a:bodyPr/>
          <a:lstStyle/>
          <a:p>
            <a:pPr marL="0" indent="0">
              <a:buNone/>
            </a:pPr>
            <a:r>
              <a:rPr lang="en-GB" sz="3600" dirty="0" smtClean="0"/>
              <a:t>The ways in which people reflect to themselves in relation to the structural contexts they are within. This is mediated through ‘internal conversations’ in which they define and clarify ‘what matters most to them’ and devise courses of action toward goals. </a:t>
            </a:r>
            <a:endParaRPr lang="en-GB" sz="3600" dirty="0"/>
          </a:p>
        </p:txBody>
      </p:sp>
    </p:spTree>
    <p:extLst>
      <p:ext uri="{BB962C8B-B14F-4D97-AF65-F5344CB8AC3E}">
        <p14:creationId xmlns:p14="http://schemas.microsoft.com/office/powerpoint/2010/main" val="3028804822"/>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Picture Placeholder 2"/>
          <p:cNvGraphicFramePr>
            <a:graphicFrameLocks noGrp="1"/>
          </p:cNvGraphicFramePr>
          <p:nvPr>
            <p:ph type="pic" sz="quarter" idx="12"/>
            <p:extLst>
              <p:ext uri="{D42A27DB-BD31-4B8C-83A1-F6EECF244321}">
                <p14:modId xmlns:p14="http://schemas.microsoft.com/office/powerpoint/2010/main" val="4178372987"/>
              </p:ext>
            </p:extLst>
          </p:nvPr>
        </p:nvGraphicFramePr>
        <p:xfrm>
          <a:off x="0" y="10192"/>
          <a:ext cx="9143999" cy="7137727"/>
        </p:xfrm>
        <a:graphic>
          <a:graphicData uri="http://schemas.openxmlformats.org/drawingml/2006/table">
            <a:tbl>
              <a:tblPr firstRow="1" bandRow="1">
                <a:tableStyleId>{5C22544A-7EE6-4342-B048-85BDC9FD1C3A}</a:tableStyleId>
              </a:tblPr>
              <a:tblGrid>
                <a:gridCol w="1327509">
                  <a:extLst>
                    <a:ext uri="{9D8B030D-6E8A-4147-A177-3AD203B41FA5}">
                      <a16:colId xmlns:a16="http://schemas.microsoft.com/office/drawing/2014/main" val="20000"/>
                    </a:ext>
                  </a:extLst>
                </a:gridCol>
                <a:gridCol w="233009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589192">
                <a:tc>
                  <a:txBody>
                    <a:bodyPr/>
                    <a:lstStyle/>
                    <a:p>
                      <a:endParaRPr lang="en-GB" dirty="0"/>
                    </a:p>
                  </a:txBody>
                  <a:tcPr/>
                </a:tc>
                <a:tc>
                  <a:txBody>
                    <a:bodyPr/>
                    <a:lstStyle/>
                    <a:p>
                      <a:r>
                        <a:rPr lang="en-GB" sz="1600" dirty="0" smtClean="0"/>
                        <a:t>Communicative</a:t>
                      </a:r>
                    </a:p>
                    <a:p>
                      <a:r>
                        <a:rPr lang="en-GB" sz="1600" dirty="0" smtClean="0"/>
                        <a:t>&gt; 20</a:t>
                      </a:r>
                      <a:r>
                        <a:rPr lang="en-GB" sz="1600" baseline="30000" dirty="0" smtClean="0"/>
                        <a:t>th</a:t>
                      </a:r>
                      <a:r>
                        <a:rPr lang="en-GB" sz="1600" dirty="0" smtClean="0"/>
                        <a:t> century</a:t>
                      </a:r>
                      <a:endParaRPr lang="en-GB" sz="1600" dirty="0"/>
                    </a:p>
                  </a:txBody>
                  <a:tcPr/>
                </a:tc>
                <a:tc>
                  <a:txBody>
                    <a:bodyPr/>
                    <a:lstStyle/>
                    <a:p>
                      <a:r>
                        <a:rPr lang="en-GB" sz="1600" dirty="0" smtClean="0"/>
                        <a:t>Autonomous &gt;21st century</a:t>
                      </a:r>
                      <a:endParaRPr lang="en-GB" sz="1600" dirty="0"/>
                    </a:p>
                  </a:txBody>
                  <a:tcPr/>
                </a:tc>
                <a:tc>
                  <a:txBody>
                    <a:bodyPr/>
                    <a:lstStyle/>
                    <a:p>
                      <a:r>
                        <a:rPr lang="en-GB" sz="1600" dirty="0" smtClean="0">
                          <a:solidFill>
                            <a:srgbClr val="FF0000"/>
                          </a:solidFill>
                        </a:rPr>
                        <a:t>Meta</a:t>
                      </a:r>
                    </a:p>
                    <a:p>
                      <a:r>
                        <a:rPr lang="en-GB" sz="1600" dirty="0" smtClean="0">
                          <a:solidFill>
                            <a:srgbClr val="FF0000"/>
                          </a:solidFill>
                        </a:rPr>
                        <a:t>&gt;present day</a:t>
                      </a:r>
                      <a:endParaRPr lang="en-GB" sz="1600" dirty="0">
                        <a:solidFill>
                          <a:srgbClr val="FF0000"/>
                        </a:solidFill>
                      </a:endParaRPr>
                    </a:p>
                  </a:txBody>
                  <a:tcPr/>
                </a:tc>
                <a:tc>
                  <a:txBody>
                    <a:bodyPr/>
                    <a:lstStyle/>
                    <a:p>
                      <a:r>
                        <a:rPr lang="en-GB" sz="1600" dirty="0" smtClean="0"/>
                        <a:t>Fractured</a:t>
                      </a:r>
                    </a:p>
                    <a:p>
                      <a:r>
                        <a:rPr lang="en-GB" sz="1600" dirty="0" smtClean="0"/>
                        <a:t>&gt;present day</a:t>
                      </a:r>
                      <a:endParaRPr lang="en-GB" sz="1600" dirty="0"/>
                    </a:p>
                  </a:txBody>
                  <a:tcPr/>
                </a:tc>
                <a:extLst>
                  <a:ext uri="{0D108BD9-81ED-4DB2-BD59-A6C34878D82A}">
                    <a16:rowId xmlns:a16="http://schemas.microsoft.com/office/drawing/2014/main" val="10000"/>
                  </a:ext>
                </a:extLst>
              </a:tr>
              <a:tr h="2708055">
                <a:tc>
                  <a:txBody>
                    <a:bodyPr/>
                    <a:lstStyle/>
                    <a:p>
                      <a:r>
                        <a:rPr lang="en-GB" sz="1600" dirty="0" smtClean="0"/>
                        <a:t>conditions </a:t>
                      </a:r>
                      <a:endParaRPr lang="en-GB" sz="1600" dirty="0"/>
                    </a:p>
                  </a:txBody>
                  <a:tcPr/>
                </a:tc>
                <a:tc>
                  <a:txBody>
                    <a:bodyPr/>
                    <a:lstStyle/>
                    <a:p>
                      <a:pPr marL="285750" indent="-285750">
                        <a:buFont typeface="Arial" panose="020B0604020202020204" pitchFamily="34" charset="0"/>
                        <a:buChar char="•"/>
                      </a:pPr>
                      <a:r>
                        <a:rPr lang="en-GB" sz="1600" dirty="0" err="1" smtClean="0"/>
                        <a:t>Morphostasis</a:t>
                      </a:r>
                      <a:r>
                        <a:rPr lang="en-GB" sz="1600" dirty="0" smtClean="0"/>
                        <a:t>:</a:t>
                      </a:r>
                      <a:r>
                        <a:rPr lang="en-GB" sz="1600" baseline="0" dirty="0" smtClean="0"/>
                        <a:t> </a:t>
                      </a:r>
                    </a:p>
                    <a:p>
                      <a:pPr marL="285750" indent="-285750">
                        <a:buFont typeface="Arial" panose="020B0604020202020204" pitchFamily="34" charset="0"/>
                        <a:buChar char="•"/>
                      </a:pPr>
                      <a:r>
                        <a:rPr lang="en-GB" sz="1600" baseline="0" dirty="0" smtClean="0"/>
                        <a:t>Stability and community.</a:t>
                      </a:r>
                    </a:p>
                    <a:p>
                      <a:pPr marL="285750" indent="-285750">
                        <a:buFont typeface="Arial" panose="020B0604020202020204" pitchFamily="34" charset="0"/>
                        <a:buChar char="•"/>
                      </a:pPr>
                      <a:r>
                        <a:rPr lang="en-GB" sz="1600" baseline="0" dirty="0" smtClean="0"/>
                        <a:t>Gendered and classed </a:t>
                      </a:r>
                      <a:r>
                        <a:rPr lang="en-GB" sz="1600" baseline="0" dirty="0" err="1" smtClean="0"/>
                        <a:t>d.o.l</a:t>
                      </a:r>
                      <a:r>
                        <a:rPr lang="en-GB" sz="1600" baseline="0" dirty="0" smtClean="0"/>
                        <a:t>.</a:t>
                      </a:r>
                    </a:p>
                    <a:p>
                      <a:pPr marL="285750" indent="-285750">
                        <a:buFont typeface="Arial" panose="020B0604020202020204" pitchFamily="34" charset="0"/>
                        <a:buChar char="•"/>
                      </a:pPr>
                      <a:r>
                        <a:rPr lang="en-GB" sz="1600" baseline="0" dirty="0" smtClean="0"/>
                        <a:t>Fewer alternatives.</a:t>
                      </a:r>
                      <a:endParaRPr lang="en-GB" sz="1600" dirty="0"/>
                    </a:p>
                  </a:txBody>
                  <a:tcPr/>
                </a:tc>
                <a:tc>
                  <a:txBody>
                    <a:bodyPr/>
                    <a:lstStyle/>
                    <a:p>
                      <a:pPr marL="285750" indent="-285750">
                        <a:buFont typeface="Arial" panose="020B0604020202020204" pitchFamily="34" charset="0"/>
                        <a:buChar char="•"/>
                      </a:pPr>
                      <a:r>
                        <a:rPr lang="en-GB" sz="1400" dirty="0" smtClean="0"/>
                        <a:t>Morphogenesis: </a:t>
                      </a:r>
                    </a:p>
                    <a:p>
                      <a:pPr marL="285750" indent="-285750">
                        <a:buFont typeface="Arial" panose="020B0604020202020204" pitchFamily="34" charset="0"/>
                        <a:buChar char="•"/>
                      </a:pPr>
                      <a:r>
                        <a:rPr lang="en-GB" sz="1600" dirty="0" smtClean="0"/>
                        <a:t>Diversification and individualism.</a:t>
                      </a:r>
                    </a:p>
                    <a:p>
                      <a:pPr marL="285750" indent="-285750">
                        <a:buFont typeface="Arial" panose="020B0604020202020204" pitchFamily="34" charset="0"/>
                        <a:buChar char="•"/>
                      </a:pPr>
                      <a:r>
                        <a:rPr lang="en-GB" sz="1600" dirty="0" smtClean="0"/>
                        <a:t>‘Situational logic of competition’. </a:t>
                      </a:r>
                    </a:p>
                    <a:p>
                      <a:pPr marL="285750" indent="-285750">
                        <a:buFont typeface="Arial" panose="020B0604020202020204" pitchFamily="34" charset="0"/>
                        <a:buChar char="•"/>
                      </a:pPr>
                      <a:r>
                        <a:rPr lang="en-GB" sz="1600" dirty="0" smtClean="0"/>
                        <a:t>‘Wider’ alternatives.</a:t>
                      </a:r>
                      <a:endParaRPr lang="en-GB" sz="1600" dirty="0"/>
                    </a:p>
                  </a:txBody>
                  <a:tcPr/>
                </a:tc>
                <a:tc>
                  <a:txBody>
                    <a:bodyPr/>
                    <a:lstStyle/>
                    <a:p>
                      <a:pPr marL="285750" indent="-285750">
                        <a:buFont typeface="Arial" panose="020B0604020202020204" pitchFamily="34" charset="0"/>
                        <a:buChar char="•"/>
                      </a:pPr>
                      <a:r>
                        <a:rPr lang="en-GB" sz="1400" dirty="0" smtClean="0">
                          <a:solidFill>
                            <a:srgbClr val="FF0000"/>
                          </a:solidFill>
                        </a:rPr>
                        <a:t>Morphogenesis:</a:t>
                      </a:r>
                    </a:p>
                    <a:p>
                      <a:pPr marL="285750" indent="-285750">
                        <a:buFont typeface="Arial" panose="020B0604020202020204" pitchFamily="34" charset="0"/>
                        <a:buChar char="•"/>
                      </a:pPr>
                      <a:r>
                        <a:rPr lang="en-GB" sz="1400" dirty="0" smtClean="0">
                          <a:solidFill>
                            <a:srgbClr val="FF0000"/>
                          </a:solidFill>
                        </a:rPr>
                        <a:t>‘</a:t>
                      </a:r>
                      <a:r>
                        <a:rPr lang="en-GB" sz="1600" dirty="0" smtClean="0">
                          <a:solidFill>
                            <a:srgbClr val="FF0000"/>
                          </a:solidFill>
                        </a:rPr>
                        <a:t>Situational logic of opportunity’.</a:t>
                      </a:r>
                    </a:p>
                    <a:p>
                      <a:pPr marL="285750" indent="-285750">
                        <a:buFont typeface="Arial" panose="020B0604020202020204" pitchFamily="34" charset="0"/>
                        <a:buChar char="•"/>
                      </a:pPr>
                      <a:r>
                        <a:rPr lang="en-GB" sz="1600" dirty="0" smtClean="0">
                          <a:solidFill>
                            <a:srgbClr val="FF0000"/>
                          </a:solidFill>
                        </a:rPr>
                        <a:t>No ‘jobs for life’. </a:t>
                      </a:r>
                    </a:p>
                    <a:p>
                      <a:pPr marL="285750" indent="-285750">
                        <a:buFont typeface="Arial" panose="020B0604020202020204" pitchFamily="34" charset="0"/>
                        <a:buChar char="•"/>
                      </a:pPr>
                      <a:r>
                        <a:rPr lang="en-GB" sz="1600" dirty="0" smtClean="0">
                          <a:solidFill>
                            <a:srgbClr val="FF0000"/>
                          </a:solidFill>
                        </a:rPr>
                        <a:t>Economic breakdown.</a:t>
                      </a:r>
                      <a:r>
                        <a:rPr lang="en-GB" sz="1600" baseline="0" dirty="0" smtClean="0">
                          <a:solidFill>
                            <a:srgbClr val="FF0000"/>
                          </a:solidFill>
                        </a:rPr>
                        <a:t> </a:t>
                      </a:r>
                    </a:p>
                    <a:p>
                      <a:pPr marL="285750" indent="-285750">
                        <a:buFont typeface="Arial" panose="020B0604020202020204" pitchFamily="34" charset="0"/>
                        <a:buChar char="•"/>
                      </a:pPr>
                      <a:r>
                        <a:rPr lang="en-GB" sz="1600" baseline="0" dirty="0" smtClean="0">
                          <a:solidFill>
                            <a:srgbClr val="FF0000"/>
                          </a:solidFill>
                        </a:rPr>
                        <a:t>Social consensus breakdown.</a:t>
                      </a:r>
                      <a:r>
                        <a:rPr lang="en-GB" sz="1600" dirty="0" smtClean="0">
                          <a:solidFill>
                            <a:srgbClr val="FF0000"/>
                          </a:solidFill>
                        </a:rPr>
                        <a:t> </a:t>
                      </a:r>
                      <a:endParaRPr lang="en-GB" sz="1600" dirty="0">
                        <a:solidFill>
                          <a:srgbClr val="FF0000"/>
                        </a:solidFill>
                      </a:endParaRPr>
                    </a:p>
                  </a:txBody>
                  <a:tcPr/>
                </a:tc>
                <a:tc>
                  <a:txBody>
                    <a:bodyPr/>
                    <a:lstStyle/>
                    <a:p>
                      <a:pPr marL="285750" indent="-285750">
                        <a:buFont typeface="Arial" panose="020B0604020202020204" pitchFamily="34" charset="0"/>
                        <a:buChar char="•"/>
                      </a:pPr>
                      <a:r>
                        <a:rPr lang="en-GB" sz="1600" dirty="0" smtClean="0"/>
                        <a:t>As over, but an alternative response to this………</a:t>
                      </a:r>
                      <a:endParaRPr lang="en-GB" sz="1600" dirty="0"/>
                    </a:p>
                  </a:txBody>
                  <a:tcPr/>
                </a:tc>
                <a:extLst>
                  <a:ext uri="{0D108BD9-81ED-4DB2-BD59-A6C34878D82A}">
                    <a16:rowId xmlns:a16="http://schemas.microsoft.com/office/drawing/2014/main" val="10001"/>
                  </a:ext>
                </a:extLst>
              </a:tr>
              <a:tr h="2978861">
                <a:tc>
                  <a:txBody>
                    <a:bodyPr/>
                    <a:lstStyle/>
                    <a:p>
                      <a:r>
                        <a:rPr lang="en-GB" sz="1400" dirty="0" smtClean="0"/>
                        <a:t>Characteristics</a:t>
                      </a:r>
                      <a:r>
                        <a:rPr lang="en-GB" sz="1600" dirty="0" smtClean="0"/>
                        <a:t> and responsive behaviour.</a:t>
                      </a:r>
                      <a:endParaRPr lang="en-GB" sz="1600" dirty="0"/>
                    </a:p>
                  </a:txBody>
                  <a:tcPr/>
                </a:tc>
                <a:tc>
                  <a:txBody>
                    <a:bodyPr/>
                    <a:lstStyle/>
                    <a:p>
                      <a:pPr marL="285750" indent="-285750">
                        <a:buFont typeface="Arial" panose="020B0604020202020204" pitchFamily="34" charset="0"/>
                        <a:buChar char="•"/>
                      </a:pPr>
                      <a:r>
                        <a:rPr lang="en-GB" sz="1600" dirty="0" smtClean="0"/>
                        <a:t>Contextual continuity. </a:t>
                      </a:r>
                    </a:p>
                    <a:p>
                      <a:pPr marL="285750" indent="-285750">
                        <a:buFont typeface="Arial" panose="020B0604020202020204" pitchFamily="34" charset="0"/>
                        <a:buChar char="•"/>
                      </a:pPr>
                      <a:r>
                        <a:rPr lang="en-GB" sz="1600" dirty="0" smtClean="0"/>
                        <a:t>Low social</a:t>
                      </a:r>
                      <a:r>
                        <a:rPr lang="en-GB" sz="1600" baseline="0" dirty="0" smtClean="0"/>
                        <a:t> mobility.</a:t>
                      </a:r>
                    </a:p>
                    <a:p>
                      <a:pPr marL="285750" indent="-285750">
                        <a:buFont typeface="Arial" panose="020B0604020202020204" pitchFamily="34" charset="0"/>
                        <a:buChar char="•"/>
                      </a:pPr>
                      <a:r>
                        <a:rPr lang="en-GB" sz="1600" baseline="0" dirty="0" smtClean="0"/>
                        <a:t>Externalised ‘thought and talk’ with ‘familiars and </a:t>
                      </a:r>
                      <a:r>
                        <a:rPr lang="en-GB" sz="1600" baseline="0" dirty="0" err="1" smtClean="0"/>
                        <a:t>similars</a:t>
                      </a:r>
                      <a:r>
                        <a:rPr lang="en-GB" sz="1600" baseline="0" dirty="0" smtClean="0"/>
                        <a:t>’.</a:t>
                      </a:r>
                    </a:p>
                    <a:p>
                      <a:pPr marL="285750" indent="-285750">
                        <a:buFont typeface="Arial" panose="020B0604020202020204" pitchFamily="34" charset="0"/>
                        <a:buChar char="•"/>
                      </a:pPr>
                      <a:r>
                        <a:rPr lang="en-GB" sz="1600" baseline="0" dirty="0" smtClean="0"/>
                        <a:t>‘Concerns’ dictated by tradition. </a:t>
                      </a:r>
                    </a:p>
                    <a:p>
                      <a:pPr marL="285750" indent="-285750">
                        <a:buFont typeface="Arial" panose="020B0604020202020204" pitchFamily="34" charset="0"/>
                        <a:buChar char="•"/>
                      </a:pPr>
                      <a:r>
                        <a:rPr lang="en-GB" sz="1600" baseline="0" dirty="0" smtClean="0"/>
                        <a:t>Community benefits.</a:t>
                      </a:r>
                      <a:endParaRPr lang="en-GB" sz="1600" dirty="0"/>
                    </a:p>
                  </a:txBody>
                  <a:tcPr/>
                </a:tc>
                <a:tc>
                  <a:txBody>
                    <a:bodyPr/>
                    <a:lstStyle/>
                    <a:p>
                      <a:pPr marL="285750" indent="-285750">
                        <a:buFont typeface="Arial" panose="020B0604020202020204" pitchFamily="34" charset="0"/>
                        <a:buChar char="•"/>
                      </a:pPr>
                      <a:r>
                        <a:rPr lang="en-GB" sz="1600" dirty="0" smtClean="0"/>
                        <a:t>Contextual discontinuity.</a:t>
                      </a:r>
                    </a:p>
                    <a:p>
                      <a:pPr marL="285750" indent="-285750">
                        <a:buFont typeface="Arial" panose="020B0604020202020204" pitchFamily="34" charset="0"/>
                        <a:buChar char="•"/>
                      </a:pPr>
                      <a:r>
                        <a:rPr lang="en-GB" sz="1600" dirty="0" smtClean="0"/>
                        <a:t>High social mobility.</a:t>
                      </a:r>
                    </a:p>
                    <a:p>
                      <a:pPr marL="285750" indent="-285750">
                        <a:buFont typeface="Arial" panose="020B0604020202020204" pitchFamily="34" charset="0"/>
                        <a:buChar char="•"/>
                      </a:pPr>
                      <a:r>
                        <a:rPr lang="en-GB" sz="1600" dirty="0" smtClean="0"/>
                        <a:t>Internalised, highly planned strategic. </a:t>
                      </a:r>
                    </a:p>
                    <a:p>
                      <a:pPr marL="285750" indent="-285750">
                        <a:buFont typeface="Arial" panose="020B0604020202020204" pitchFamily="34" charset="0"/>
                        <a:buChar char="•"/>
                      </a:pPr>
                      <a:r>
                        <a:rPr lang="en-GB" sz="1600" dirty="0" smtClean="0"/>
                        <a:t>Exploit parental advantage.</a:t>
                      </a:r>
                    </a:p>
                    <a:p>
                      <a:pPr marL="285750" indent="-285750">
                        <a:buFont typeface="Arial" panose="020B0604020202020204" pitchFamily="34" charset="0"/>
                        <a:buChar char="•"/>
                      </a:pPr>
                      <a:r>
                        <a:rPr lang="en-GB" sz="1600" dirty="0" smtClean="0"/>
                        <a:t>Individualised</a:t>
                      </a:r>
                      <a:r>
                        <a:rPr lang="en-GB" sz="1600" baseline="0" dirty="0" smtClean="0"/>
                        <a:t> benefits. </a:t>
                      </a:r>
                      <a:endParaRPr lang="en-GB" sz="1600" dirty="0"/>
                    </a:p>
                  </a:txBody>
                  <a:tcPr/>
                </a:tc>
                <a:tc>
                  <a:txBody>
                    <a:bodyPr/>
                    <a:lstStyle/>
                    <a:p>
                      <a:pPr marL="285750" indent="-285750">
                        <a:buFont typeface="Arial" panose="020B0604020202020204" pitchFamily="34" charset="0"/>
                        <a:buChar char="•"/>
                      </a:pPr>
                      <a:r>
                        <a:rPr lang="en-GB" sz="1600" dirty="0" smtClean="0">
                          <a:solidFill>
                            <a:srgbClr val="FF0000"/>
                          </a:solidFill>
                        </a:rPr>
                        <a:t>Contextual discontinuity.</a:t>
                      </a:r>
                    </a:p>
                    <a:p>
                      <a:pPr marL="285750" indent="-285750">
                        <a:buFont typeface="Arial" panose="020B0604020202020204" pitchFamily="34" charset="0"/>
                        <a:buChar char="•"/>
                      </a:pPr>
                      <a:r>
                        <a:rPr lang="en-GB" sz="1600" dirty="0" smtClean="0">
                          <a:solidFill>
                            <a:srgbClr val="FF0000"/>
                          </a:solidFill>
                        </a:rPr>
                        <a:t>Volatile or lateral mobility.</a:t>
                      </a:r>
                    </a:p>
                    <a:p>
                      <a:pPr marL="285750" indent="-285750">
                        <a:buFont typeface="Arial" panose="020B0604020202020204" pitchFamily="34" charset="0"/>
                        <a:buChar char="•"/>
                      </a:pPr>
                      <a:r>
                        <a:rPr lang="en-GB" sz="1600" dirty="0" smtClean="0">
                          <a:solidFill>
                            <a:srgbClr val="FF0000"/>
                          </a:solidFill>
                        </a:rPr>
                        <a:t>Internalised critique.</a:t>
                      </a:r>
                    </a:p>
                    <a:p>
                      <a:pPr marL="285750" indent="-285750">
                        <a:buFont typeface="Arial" panose="020B0604020202020204" pitchFamily="34" charset="0"/>
                        <a:buChar char="•"/>
                      </a:pPr>
                      <a:r>
                        <a:rPr lang="en-GB" sz="1600" dirty="0" smtClean="0">
                          <a:solidFill>
                            <a:srgbClr val="FF0000"/>
                          </a:solidFill>
                        </a:rPr>
                        <a:t>Less use from parental</a:t>
                      </a:r>
                      <a:r>
                        <a:rPr lang="en-GB" sz="1600" baseline="0" dirty="0" smtClean="0">
                          <a:solidFill>
                            <a:srgbClr val="FF0000"/>
                          </a:solidFill>
                        </a:rPr>
                        <a:t> advantage.</a:t>
                      </a:r>
                    </a:p>
                    <a:p>
                      <a:pPr marL="285750" indent="-285750">
                        <a:buFont typeface="Arial" panose="020B0604020202020204" pitchFamily="34" charset="0"/>
                        <a:buChar char="•"/>
                      </a:pPr>
                      <a:r>
                        <a:rPr lang="en-GB" sz="1600" baseline="0" dirty="0" smtClean="0">
                          <a:solidFill>
                            <a:srgbClr val="FF0000"/>
                          </a:solidFill>
                        </a:rPr>
                        <a:t>Socially just benefits.</a:t>
                      </a:r>
                      <a:endParaRPr lang="en-GB" sz="1600" dirty="0">
                        <a:solidFill>
                          <a:srgbClr val="FF0000"/>
                        </a:solidFill>
                      </a:endParaRPr>
                    </a:p>
                  </a:txBody>
                  <a:tcPr/>
                </a:tc>
                <a:tc>
                  <a:txBody>
                    <a:bodyPr/>
                    <a:lstStyle/>
                    <a:p>
                      <a:pPr marL="285750" indent="-285750">
                        <a:buFont typeface="Arial" panose="020B0604020202020204" pitchFamily="34" charset="0"/>
                        <a:buChar char="•"/>
                      </a:pPr>
                      <a:r>
                        <a:rPr lang="en-GB" sz="1600" dirty="0" smtClean="0"/>
                        <a:t>Contextual confusion.</a:t>
                      </a:r>
                    </a:p>
                    <a:p>
                      <a:pPr marL="285750" indent="-285750">
                        <a:buFont typeface="Arial" panose="020B0604020202020204" pitchFamily="34" charset="0"/>
                        <a:buChar char="•"/>
                      </a:pPr>
                      <a:r>
                        <a:rPr lang="en-GB" sz="1600" dirty="0" smtClean="0"/>
                        <a:t>Low social mobility.</a:t>
                      </a:r>
                    </a:p>
                    <a:p>
                      <a:pPr marL="285750" indent="-285750">
                        <a:buFont typeface="Arial" panose="020B0604020202020204" pitchFamily="34" charset="0"/>
                        <a:buChar char="•"/>
                      </a:pPr>
                      <a:r>
                        <a:rPr lang="en-GB" sz="1600" dirty="0" smtClean="0"/>
                        <a:t>Absence</a:t>
                      </a:r>
                      <a:r>
                        <a:rPr lang="en-GB" sz="1600" baseline="0" dirty="0" smtClean="0"/>
                        <a:t> of purposeful internal critique.</a:t>
                      </a:r>
                    </a:p>
                    <a:p>
                      <a:pPr marL="285750" indent="-285750">
                        <a:buFont typeface="Arial" panose="020B0604020202020204" pitchFamily="34" charset="0"/>
                        <a:buChar char="•"/>
                      </a:pPr>
                      <a:r>
                        <a:rPr lang="en-GB" sz="1600" baseline="0" dirty="0" smtClean="0"/>
                        <a:t>Presentism/gut feeling/no big picture.</a:t>
                      </a:r>
                    </a:p>
                    <a:p>
                      <a:pPr marL="285750" indent="-285750">
                        <a:buFont typeface="Arial" panose="020B0604020202020204" pitchFamily="34" charset="0"/>
                        <a:buChar char="•"/>
                      </a:pPr>
                      <a:r>
                        <a:rPr lang="en-GB" sz="1600" baseline="0" dirty="0" smtClean="0"/>
                        <a:t>Sometimes shapeless lives.</a:t>
                      </a:r>
                      <a:endParaRPr lang="en-GB" sz="1600" dirty="0"/>
                    </a:p>
                  </a:txBody>
                  <a:tcPr/>
                </a:tc>
                <a:extLst>
                  <a:ext uri="{0D108BD9-81ED-4DB2-BD59-A6C34878D82A}">
                    <a16:rowId xmlns:a16="http://schemas.microsoft.com/office/drawing/2014/main" val="10002"/>
                  </a:ext>
                </a:extLst>
              </a:tr>
              <a:tr h="571701">
                <a:tc>
                  <a:txBody>
                    <a:bodyPr/>
                    <a:lstStyle/>
                    <a:p>
                      <a:r>
                        <a:rPr lang="en-GB" sz="1600" dirty="0" smtClean="0"/>
                        <a:t>Current status</a:t>
                      </a:r>
                      <a:endParaRPr lang="en-GB" sz="1600" dirty="0"/>
                    </a:p>
                  </a:txBody>
                  <a:tcPr/>
                </a:tc>
                <a:tc>
                  <a:txBody>
                    <a:bodyPr/>
                    <a:lstStyle/>
                    <a:p>
                      <a:r>
                        <a:rPr lang="en-GB" sz="1600" dirty="0" smtClean="0"/>
                        <a:t>In decline</a:t>
                      </a:r>
                      <a:endParaRPr lang="en-GB" sz="1600" dirty="0"/>
                    </a:p>
                  </a:txBody>
                  <a:tcPr/>
                </a:tc>
                <a:tc>
                  <a:txBody>
                    <a:bodyPr/>
                    <a:lstStyle/>
                    <a:p>
                      <a:r>
                        <a:rPr lang="en-GB" sz="1600" dirty="0" smtClean="0"/>
                        <a:t>Stable</a:t>
                      </a:r>
                      <a:endParaRPr lang="en-GB" sz="1600" dirty="0"/>
                    </a:p>
                  </a:txBody>
                  <a:tcPr/>
                </a:tc>
                <a:tc>
                  <a:txBody>
                    <a:bodyPr/>
                    <a:lstStyle/>
                    <a:p>
                      <a:r>
                        <a:rPr lang="en-GB" sz="1600" dirty="0" smtClean="0">
                          <a:solidFill>
                            <a:srgbClr val="FF0000"/>
                          </a:solidFill>
                        </a:rPr>
                        <a:t>On the increase</a:t>
                      </a:r>
                      <a:endParaRPr lang="en-GB" sz="1600" dirty="0">
                        <a:solidFill>
                          <a:srgbClr val="FF0000"/>
                        </a:solidFill>
                      </a:endParaRPr>
                    </a:p>
                  </a:txBody>
                  <a:tcPr/>
                </a:tc>
                <a:tc>
                  <a:txBody>
                    <a:bodyPr/>
                    <a:lstStyle/>
                    <a:p>
                      <a:r>
                        <a:rPr lang="en-GB" sz="1600" dirty="0" smtClean="0"/>
                        <a:t>On the increase</a:t>
                      </a:r>
                      <a:endParaRPr lang="en-GB"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30751931"/>
      </p:ext>
    </p:extLst>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97810831F2544D8A7E6DDAEB5BA513" ma:contentTypeVersion="0" ma:contentTypeDescription="Create a new document." ma:contentTypeScope="" ma:versionID="9c0d8ab86a9fa0b92fcddec66860f458">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3ECC6E4-C16C-412D-A640-E5E2DAA023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863</TotalTime>
  <Words>1383</Words>
  <Application>Microsoft Office PowerPoint</Application>
  <PresentationFormat>On-screen Show (4:3)</PresentationFormat>
  <Paragraphs>159</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ＭＳ Ｐゴシック</vt:lpstr>
      <vt:lpstr>Arial</vt:lpstr>
      <vt:lpstr>Calibri</vt:lpstr>
      <vt:lpstr>Constantia</vt:lpstr>
      <vt:lpstr>Courier New</vt:lpstr>
      <vt:lpstr>Georgia</vt:lpstr>
      <vt:lpstr>Tahoma</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Helen Bovill</cp:lastModifiedBy>
  <cp:revision>79</cp:revision>
  <cp:lastPrinted>2016-04-26T08:55:24Z</cp:lastPrinted>
  <dcterms:created xsi:type="dcterms:W3CDTF">2016-04-27T08:32:31Z</dcterms:created>
  <dcterms:modified xsi:type="dcterms:W3CDTF">2019-07-22T15:24:34Z</dcterms:modified>
</cp:coreProperties>
</file>