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73" r:id="rId2"/>
    <p:sldId id="326" r:id="rId3"/>
    <p:sldId id="327" r:id="rId4"/>
    <p:sldId id="328" r:id="rId5"/>
    <p:sldId id="310" r:id="rId6"/>
    <p:sldId id="329" r:id="rId7"/>
    <p:sldId id="330" r:id="rId8"/>
    <p:sldId id="313" r:id="rId9"/>
    <p:sldId id="331" r:id="rId10"/>
    <p:sldId id="332" r:id="rId11"/>
    <p:sldId id="333" r:id="rId12"/>
    <p:sldId id="317" r:id="rId13"/>
    <p:sldId id="318" r:id="rId14"/>
    <p:sldId id="319" r:id="rId15"/>
    <p:sldId id="320" r:id="rId16"/>
    <p:sldId id="321" r:id="rId17"/>
    <p:sldId id="335" r:id="rId18"/>
    <p:sldId id="323" r:id="rId19"/>
    <p:sldId id="325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23735D"/>
    <a:srgbClr val="D09AFC"/>
    <a:srgbClr val="FF00FF"/>
    <a:srgbClr val="F45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7" autoAdjust="0"/>
    <p:restoredTop sz="64387" autoAdjust="0"/>
  </p:normalViewPr>
  <p:slideViewPr>
    <p:cSldViewPr snapToGrid="0">
      <p:cViewPr varScale="1">
        <p:scale>
          <a:sx n="59" d="100"/>
          <a:sy n="59" d="100"/>
        </p:scale>
        <p:origin x="768" y="192"/>
      </p:cViewPr>
      <p:guideLst/>
    </p:cSldViewPr>
  </p:slideViewPr>
  <p:outlineViewPr>
    <p:cViewPr>
      <p:scale>
        <a:sx n="33" d="100"/>
        <a:sy n="33" d="100"/>
      </p:scale>
      <p:origin x="0" y="-380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B4FEC-2389-4D93-A6A6-9035FE6A6487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00069-B28E-4C6B-A6C0-516FB8DEA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313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02D47-A1FF-4326-9F67-EF175C8E5D62}" type="datetimeFigureOut">
              <a:rPr lang="en-GB" smtClean="0"/>
              <a:t>07/12/2018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59977-3F53-4928-8437-9B9990DF0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01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Might need the other logos, but BATH presentation just has </a:t>
            </a:r>
            <a:r>
              <a:rPr lang="en-GB" dirty="0" err="1" smtClean="0"/>
              <a:t>Uni</a:t>
            </a:r>
            <a:r>
              <a:rPr lang="en-GB" baseline="0" dirty="0" smtClean="0"/>
              <a:t> of Bath so probably just leave as it is.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9977-3F53-4928-8437-9B9990DF0DF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024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Complete from list in the report</a:t>
            </a:r>
          </a:p>
          <a:p>
            <a:r>
              <a:rPr lang="en-US" dirty="0" smtClean="0"/>
              <a:t>JI- 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9977-3F53-4928-8437-9B9990DF0DF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559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9977-3F53-4928-8437-9B9990DF0DF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52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chemeClr val="tx1"/>
                </a:solidFill>
                <a:latin typeface="Fira Sans Light" panose="020B0604020202020204" charset="0"/>
              </a:rPr>
              <a:t>Foundation for evidence-based economic valuation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9977-3F53-4928-8437-9B9990DF0DF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22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</a:t>
            </a:r>
            <a:r>
              <a:rPr lang="en-US" baseline="0" dirty="0" smtClean="0"/>
              <a:t> dot needs re-aligning.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Please compare the dots on this slide to the next- which is preferable?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9977-3F53-4928-8437-9B9990DF0DF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41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9977-3F53-4928-8437-9B9990DF0DF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182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9977-3F53-4928-8437-9B9990DF0DF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977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012D-F6DD-43C9-ABA5-70C7E7FCD46D}" type="datetime1">
              <a:rPr lang="en-GB" smtClean="0"/>
              <a:t>07/12/2018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8C0B7-3D9C-4520-8FA1-C621353B2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63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9D82-0563-43B6-BF78-BE57DA17574C}" type="datetime1">
              <a:rPr lang="en-GB" smtClean="0"/>
              <a:t>07/12/2018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8C0B7-3D9C-4520-8FA1-C621353B2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89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B234-1AD9-472E-B6D9-1CEDA30222A3}" type="datetime1">
              <a:rPr lang="en-GB" smtClean="0"/>
              <a:t>07/12/2018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8C0B7-3D9C-4520-8FA1-C621353B2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991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y - No city">
  <p:cSld name="Blank Day - No city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"/>
          <p:cNvSpPr/>
          <p:nvPr/>
        </p:nvSpPr>
        <p:spPr>
          <a:xfrm>
            <a:off x="709468" y="588232"/>
            <a:ext cx="1936009" cy="763624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14"/>
          <p:cNvSpPr/>
          <p:nvPr/>
        </p:nvSpPr>
        <p:spPr>
          <a:xfrm flipH="1">
            <a:off x="10948837" y="1179000"/>
            <a:ext cx="1344764" cy="524792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14"/>
          <p:cNvSpPr/>
          <p:nvPr/>
        </p:nvSpPr>
        <p:spPr>
          <a:xfrm>
            <a:off x="9682533" y="486633"/>
            <a:ext cx="2258592" cy="809555"/>
          </a:xfrm>
          <a:custGeom>
            <a:avLst/>
            <a:gdLst/>
            <a:ahLst/>
            <a:cxnLst/>
            <a:rect l="l" t="t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4"/>
          <p:cNvSpPr/>
          <p:nvPr/>
        </p:nvSpPr>
        <p:spPr>
          <a:xfrm>
            <a:off x="-103567" y="274635"/>
            <a:ext cx="1070643" cy="417767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4"/>
          <p:cNvSpPr txBox="1">
            <a:spLocks noGrp="1"/>
          </p:cNvSpPr>
          <p:nvPr>
            <p:ph type="sldNum" idx="12"/>
          </p:nvPr>
        </p:nvSpPr>
        <p:spPr>
          <a:xfrm>
            <a:off x="11387064" y="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949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EDF-257A-4DC3-8101-3B569A4830A8}" type="datetime1">
              <a:rPr lang="en-GB" smtClean="0"/>
              <a:t>07/12/2018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A4068-3EA6-49B3-B99A-92CE7FEF4DF8}" type="slidenum">
              <a:rPr lang="en-GB" smtClean="0"/>
              <a:pPr/>
              <a:t>‹#›</a:t>
            </a:fld>
            <a:r>
              <a:rPr lang="en-GB" dirty="0" smtClean="0"/>
              <a:t>/30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316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1874-9625-412A-ACA2-DC1C606D1C45}" type="datetime1">
              <a:rPr lang="en-GB" smtClean="0"/>
              <a:t>07/12/2018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8C0B7-3D9C-4520-8FA1-C621353B2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305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C198-1681-4077-9AEC-53D94F47CC78}" type="datetime1">
              <a:rPr lang="en-GB" smtClean="0"/>
              <a:t>07/12/2018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8C0B7-3D9C-4520-8FA1-C621353B2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40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ABDB-F762-4652-ABA9-79A64FE6D957}" type="datetime1">
              <a:rPr lang="en-GB" smtClean="0"/>
              <a:t>07/12/2018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8C0B7-3D9C-4520-8FA1-C621353B2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87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1B87-C17F-4995-96A3-19E6EED72164}" type="datetime1">
              <a:rPr lang="en-GB" smtClean="0"/>
              <a:t>07/12/2018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C4655-39BD-47E9-8FAC-BC0D5348F5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51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E452-7DB0-4697-A9FF-FDDAD48D6C9F}" type="datetime1">
              <a:rPr lang="en-GB" smtClean="0"/>
              <a:t>07/12/2018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8C0B7-3D9C-4520-8FA1-C621353B2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43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1C59-5200-4670-B1CC-E0B80F13FA6A}" type="datetime1">
              <a:rPr lang="en-GB" smtClean="0"/>
              <a:t>07/12/2018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8C0B7-3D9C-4520-8FA1-C621353B2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75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A853-D576-455D-B377-9478E0D2B6F7}" type="datetime1">
              <a:rPr lang="en-GB" smtClean="0"/>
              <a:t>07/12/2018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8C0B7-3D9C-4520-8FA1-C621353B2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64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8F3F5-444C-4F7D-BB45-32E830810322}" type="datetime1">
              <a:rPr lang="en-GB" smtClean="0"/>
              <a:t>07/12/2018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8C0B7-3D9C-4520-8FA1-C621353B2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26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package" Target="../embeddings/Microsoft_Excel_Worksheet1.xlsx"/><Relationship Id="rId5" Type="http://schemas.openxmlformats.org/officeDocument/2006/relationships/image" Target="../media/image21.emf"/><Relationship Id="rId6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8482" y="4104509"/>
            <a:ext cx="10195035" cy="1419991"/>
          </a:xfrm>
        </p:spPr>
        <p:txBody>
          <a:bodyPr>
            <a:noAutofit/>
          </a:bodyPr>
          <a:lstStyle/>
          <a:p>
            <a:pPr algn="l"/>
            <a:r>
              <a:rPr lang="en-GB" sz="2000" dirty="0" smtClean="0">
                <a:solidFill>
                  <a:srgbClr val="3293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at </a:t>
            </a:r>
            <a:r>
              <a:rPr lang="en-GB" sz="2000" i="1" dirty="0" smtClean="0">
                <a:solidFill>
                  <a:srgbClr val="3293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en-GB" sz="2000" i="1" dirty="0">
                <a:solidFill>
                  <a:srgbClr val="3293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into the urban environment: </a:t>
            </a:r>
            <a:r>
              <a:rPr lang="en-GB" sz="2000" i="1" dirty="0" smtClean="0">
                <a:solidFill>
                  <a:srgbClr val="3293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</a:t>
            </a:r>
            <a:r>
              <a:rPr lang="en-GB" sz="2000" i="1" dirty="0">
                <a:solidFill>
                  <a:srgbClr val="3293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i="1" dirty="0" smtClean="0">
                <a:solidFill>
                  <a:srgbClr val="3293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</a:p>
          <a:p>
            <a:pPr algn="l"/>
            <a:r>
              <a:rPr lang="en-GB" sz="2000" dirty="0" smtClean="0">
                <a:solidFill>
                  <a:srgbClr val="3293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Society of Medicine, Thursday </a:t>
            </a:r>
            <a:r>
              <a:rPr lang="en-GB" sz="2000" dirty="0">
                <a:solidFill>
                  <a:srgbClr val="3293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December 2018 </a:t>
            </a:r>
          </a:p>
          <a:p>
            <a:pPr algn="l"/>
            <a:r>
              <a:rPr lang="en-GB" sz="2000" dirty="0" smtClean="0">
                <a:solidFill>
                  <a:srgbClr val="3293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Pilkington and Janet </a:t>
            </a:r>
            <a:r>
              <a:rPr lang="en-GB" sz="2000" dirty="0" err="1" smtClean="0">
                <a:solidFill>
                  <a:srgbClr val="3293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Ige</a:t>
            </a:r>
            <a:r>
              <a:rPr lang="en-GB" sz="2000" dirty="0" smtClean="0">
                <a:solidFill>
                  <a:srgbClr val="3293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University of the West of England, Bristol</a:t>
            </a:r>
            <a:endParaRPr lang="en-GB" sz="2000" dirty="0">
              <a:solidFill>
                <a:srgbClr val="3293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8483" y="3657108"/>
            <a:ext cx="10195035" cy="116106"/>
          </a:xfrm>
          <a:prstGeom prst="rect">
            <a:avLst/>
          </a:prstGeom>
          <a:solidFill>
            <a:srgbClr val="50565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The state of the evidence: What we know, and don’t know, about the interaction of environment and health</a:t>
            </a:r>
            <a:br>
              <a:rPr lang="en-GB" b="1" dirty="0">
                <a:solidFill>
                  <a:schemeClr val="bg1">
                    <a:lumMod val="50000"/>
                  </a:schemeClr>
                </a:solidFill>
              </a:rPr>
            </a:b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007" y="5387209"/>
            <a:ext cx="2429986" cy="121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693862"/>
          </a:xfrm>
        </p:spPr>
        <p:txBody>
          <a:bodyPr/>
          <a:lstStyle/>
          <a:p>
            <a:pPr algn="ctr"/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8C0B7-3D9C-4520-8FA1-C621353B2EC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86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/>
          <a:p>
            <a:r>
              <a:rPr lang="en-US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26,428 studies retrieved from a range of electronic databases</a:t>
            </a:r>
          </a:p>
          <a:p>
            <a:r>
              <a:rPr lang="en-US" dirty="0" smtClean="0"/>
              <a:t>Review of studies for suitability</a:t>
            </a:r>
          </a:p>
          <a:p>
            <a:r>
              <a:rPr lang="en-US" dirty="0" smtClean="0"/>
              <a:t>Followed by quality appraisal</a:t>
            </a:r>
          </a:p>
          <a:p>
            <a:r>
              <a:rPr lang="en-US" dirty="0" smtClean="0"/>
              <a:t>209 studies remaining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8C0B7-3D9C-4520-8FA1-C621353B2EC6}" type="slidenum">
              <a:rPr lang="en-GB" smtClean="0"/>
              <a:t>11</a:t>
            </a:fld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92870" y="626273"/>
            <a:ext cx="4260930" cy="555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0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77" y="1945409"/>
            <a:ext cx="2298841" cy="1704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0330" y="3248615"/>
            <a:ext cx="2321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000" b="1" dirty="0">
                <a:solidFill>
                  <a:prstClr val="black"/>
                </a:solidFill>
                <a:latin typeface="Fira Sans Light" panose="020B0604020202020204" charset="0"/>
              </a:rPr>
              <a:t>Neighbourhood design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7120" y="778816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000" dirty="0">
                <a:solidFill>
                  <a:prstClr val="black"/>
                </a:solidFill>
                <a:latin typeface="Fira Sans Light" panose="020B0604020202020204" charset="0"/>
              </a:rPr>
              <a:t>Improve walkability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76651" y="2102835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000">
                <a:solidFill>
                  <a:prstClr val="black"/>
                </a:solidFill>
                <a:latin typeface="Fira Sans Light" panose="020B0604020202020204" charset="0"/>
              </a:rPr>
              <a:t>Access to facilities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14525" y="3192471"/>
            <a:ext cx="2981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000" dirty="0">
                <a:solidFill>
                  <a:prstClr val="black"/>
                </a:solidFill>
                <a:latin typeface="Fira Sans Light" panose="020B0604020202020204" charset="0"/>
              </a:rPr>
              <a:t>Enhance neighbourhood connectivity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6651" y="4986013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000">
                <a:solidFill>
                  <a:prstClr val="black"/>
                </a:solidFill>
                <a:latin typeface="Fira Sans Light" panose="020B0604020202020204" charset="0"/>
              </a:rPr>
              <a:t>Improve access to open green space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71727" y="512866"/>
            <a:ext cx="3324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>
                <a:solidFill>
                  <a:prstClr val="black"/>
                </a:solidFill>
                <a:latin typeface="Fira Sans Light" panose="020B0604020202020204" charset="0"/>
              </a:rPr>
              <a:t>Reduced risk of hypertension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52741" y="755928"/>
            <a:ext cx="3324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 dirty="0">
                <a:solidFill>
                  <a:prstClr val="black"/>
                </a:solidFill>
                <a:latin typeface="Fira Sans Light" panose="020B0604020202020204" charset="0"/>
              </a:rPr>
              <a:t>Improved mental health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72276" y="1090135"/>
            <a:ext cx="4162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 dirty="0">
                <a:solidFill>
                  <a:prstClr val="black"/>
                </a:solidFill>
                <a:latin typeface="Fira Sans Light" panose="020B0604020202020204" charset="0"/>
              </a:rPr>
              <a:t>Reduced risk of prediabetes and diabetes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09827" y="1933558"/>
            <a:ext cx="4019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>
                <a:solidFill>
                  <a:prstClr val="black"/>
                </a:solidFill>
                <a:latin typeface="Fira Sans Light" panose="020B0604020202020204" charset="0"/>
              </a:rPr>
              <a:t>Increased physical activity levels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1726" y="2417225"/>
            <a:ext cx="4019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 dirty="0">
                <a:solidFill>
                  <a:prstClr val="black"/>
                </a:solidFill>
                <a:latin typeface="Fira Sans Light" panose="020B0604020202020204" charset="0"/>
              </a:rPr>
              <a:t>Improved mental health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71724" y="3136510"/>
            <a:ext cx="4019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>
                <a:solidFill>
                  <a:prstClr val="black"/>
                </a:solidFill>
                <a:latin typeface="Fira Sans Light" panose="020B0604020202020204" charset="0"/>
              </a:rPr>
              <a:t>Reduced risk of obesity among women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09827" y="3524164"/>
            <a:ext cx="4124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 dirty="0">
                <a:solidFill>
                  <a:prstClr val="black"/>
                </a:solidFill>
                <a:latin typeface="Fira Sans Light" panose="020B0604020202020204" charset="0"/>
              </a:rPr>
              <a:t>Reduced limitation in performing ADL among men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71724" y="4561028"/>
            <a:ext cx="4019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 dirty="0">
                <a:solidFill>
                  <a:prstClr val="black"/>
                </a:solidFill>
                <a:latin typeface="Fira Sans Light" panose="020B0604020202020204" charset="0"/>
              </a:rPr>
              <a:t>Improved mental health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71728" y="5027010"/>
            <a:ext cx="4019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>
                <a:solidFill>
                  <a:prstClr val="black"/>
                </a:solidFill>
                <a:latin typeface="Fira Sans Light" panose="020B0604020202020204" charset="0"/>
              </a:rPr>
              <a:t>Increased physical activity levels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71728" y="5464254"/>
            <a:ext cx="4019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>
                <a:solidFill>
                  <a:prstClr val="black"/>
                </a:solidFill>
                <a:latin typeface="Fira Sans Light" panose="020B0604020202020204" charset="0"/>
              </a:rPr>
              <a:t>Reduced cardiovascular risk factors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71728" y="5823552"/>
            <a:ext cx="4819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>
                <a:solidFill>
                  <a:prstClr val="black"/>
                </a:solidFill>
                <a:latin typeface="Fira Sans Light" panose="020B0604020202020204" charset="0"/>
              </a:rPr>
              <a:t>Reduced risk of non-accidental mortality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09828" y="6179076"/>
            <a:ext cx="4819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>
                <a:solidFill>
                  <a:prstClr val="black"/>
                </a:solidFill>
                <a:latin typeface="Fira Sans Light" panose="020B0604020202020204" charset="0"/>
              </a:rPr>
              <a:t>Reduced risk of asthma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09827" y="6524567"/>
            <a:ext cx="5543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>
                <a:solidFill>
                  <a:prstClr val="black"/>
                </a:solidFill>
                <a:latin typeface="Fira Sans Light" panose="020B0604020202020204" charset="0"/>
              </a:rPr>
              <a:t>Reduced risk of prediabetes and diabetes</a:t>
            </a:r>
          </a:p>
        </p:txBody>
      </p:sp>
      <p:grpSp>
        <p:nvGrpSpPr>
          <p:cNvPr id="33" name="Group 119"/>
          <p:cNvGrpSpPr/>
          <p:nvPr/>
        </p:nvGrpSpPr>
        <p:grpSpPr>
          <a:xfrm>
            <a:off x="6436521" y="471578"/>
            <a:ext cx="316220" cy="936137"/>
            <a:chOff x="0" y="0"/>
            <a:chExt cx="316219" cy="1297069"/>
          </a:xfrm>
        </p:grpSpPr>
        <p:sp>
          <p:nvSpPr>
            <p:cNvPr id="34" name="Shape 117"/>
            <p:cNvSpPr/>
            <p:nvPr/>
          </p:nvSpPr>
          <p:spPr>
            <a:xfrm>
              <a:off x="0" y="0"/>
              <a:ext cx="159421" cy="1297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2976" y="21594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377"/>
              <a:endParaRPr>
                <a:solidFill>
                  <a:prstClr val="black"/>
                </a:solidFill>
                <a:latin typeface="Fira Sans Light" panose="020B0604020202020204" charset="0"/>
              </a:endParaRPr>
            </a:p>
          </p:txBody>
        </p:sp>
        <p:sp>
          <p:nvSpPr>
            <p:cNvPr id="35" name="Shape 118"/>
            <p:cNvSpPr/>
            <p:nvPr/>
          </p:nvSpPr>
          <p:spPr>
            <a:xfrm flipH="1">
              <a:off x="150449" y="627277"/>
              <a:ext cx="165771" cy="1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377"/>
              <a:endParaRPr>
                <a:solidFill>
                  <a:prstClr val="black"/>
                </a:solidFill>
                <a:latin typeface="Fira Sans Light" panose="020B0604020202020204" charset="0"/>
              </a:endParaRPr>
            </a:p>
          </p:txBody>
        </p:sp>
      </p:grpSp>
      <p:grpSp>
        <p:nvGrpSpPr>
          <p:cNvPr id="36" name="Group 119"/>
          <p:cNvGrpSpPr/>
          <p:nvPr/>
        </p:nvGrpSpPr>
        <p:grpSpPr>
          <a:xfrm>
            <a:off x="6436521" y="2102834"/>
            <a:ext cx="316220" cy="644183"/>
            <a:chOff x="0" y="0"/>
            <a:chExt cx="316219" cy="1297069"/>
          </a:xfrm>
        </p:grpSpPr>
        <p:sp>
          <p:nvSpPr>
            <p:cNvPr id="37" name="Shape 117"/>
            <p:cNvSpPr/>
            <p:nvPr/>
          </p:nvSpPr>
          <p:spPr>
            <a:xfrm>
              <a:off x="0" y="0"/>
              <a:ext cx="159421" cy="1297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2976" y="21594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377"/>
              <a:endParaRPr>
                <a:solidFill>
                  <a:prstClr val="black"/>
                </a:solidFill>
                <a:latin typeface="Fira Sans Light" panose="020B0604020202020204" charset="0"/>
              </a:endParaRPr>
            </a:p>
          </p:txBody>
        </p:sp>
        <p:sp>
          <p:nvSpPr>
            <p:cNvPr id="38" name="Shape 118"/>
            <p:cNvSpPr/>
            <p:nvPr/>
          </p:nvSpPr>
          <p:spPr>
            <a:xfrm flipH="1">
              <a:off x="150449" y="627277"/>
              <a:ext cx="165771" cy="1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377"/>
              <a:endParaRPr>
                <a:solidFill>
                  <a:prstClr val="black"/>
                </a:solidFill>
                <a:latin typeface="Fira Sans Light" panose="020B0604020202020204" charset="0"/>
              </a:endParaRPr>
            </a:p>
          </p:txBody>
        </p:sp>
      </p:grpSp>
      <p:grpSp>
        <p:nvGrpSpPr>
          <p:cNvPr id="39" name="Group 119"/>
          <p:cNvGrpSpPr/>
          <p:nvPr/>
        </p:nvGrpSpPr>
        <p:grpSpPr>
          <a:xfrm>
            <a:off x="6475267" y="3168441"/>
            <a:ext cx="316220" cy="612355"/>
            <a:chOff x="0" y="0"/>
            <a:chExt cx="316219" cy="1297069"/>
          </a:xfrm>
        </p:grpSpPr>
        <p:sp>
          <p:nvSpPr>
            <p:cNvPr id="40" name="Shape 117"/>
            <p:cNvSpPr/>
            <p:nvPr/>
          </p:nvSpPr>
          <p:spPr>
            <a:xfrm>
              <a:off x="0" y="0"/>
              <a:ext cx="159421" cy="1297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2976" y="21594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377"/>
              <a:endParaRPr>
                <a:solidFill>
                  <a:prstClr val="black"/>
                </a:solidFill>
                <a:latin typeface="Fira Sans Light" panose="020B0604020202020204" charset="0"/>
              </a:endParaRPr>
            </a:p>
          </p:txBody>
        </p:sp>
        <p:sp>
          <p:nvSpPr>
            <p:cNvPr id="41" name="Shape 118"/>
            <p:cNvSpPr/>
            <p:nvPr/>
          </p:nvSpPr>
          <p:spPr>
            <a:xfrm flipH="1">
              <a:off x="150449" y="627277"/>
              <a:ext cx="165771" cy="1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377"/>
              <a:endParaRPr>
                <a:solidFill>
                  <a:prstClr val="black"/>
                </a:solidFill>
                <a:latin typeface="Fira Sans Light" panose="020B0604020202020204" charset="0"/>
              </a:endParaRPr>
            </a:p>
          </p:txBody>
        </p:sp>
      </p:grpSp>
      <p:grpSp>
        <p:nvGrpSpPr>
          <p:cNvPr id="42" name="Group 119"/>
          <p:cNvGrpSpPr/>
          <p:nvPr/>
        </p:nvGrpSpPr>
        <p:grpSpPr>
          <a:xfrm>
            <a:off x="6437833" y="4659115"/>
            <a:ext cx="316220" cy="2057208"/>
            <a:chOff x="0" y="0"/>
            <a:chExt cx="316219" cy="1297069"/>
          </a:xfrm>
        </p:grpSpPr>
        <p:sp>
          <p:nvSpPr>
            <p:cNvPr id="43" name="Shape 117"/>
            <p:cNvSpPr/>
            <p:nvPr/>
          </p:nvSpPr>
          <p:spPr>
            <a:xfrm>
              <a:off x="0" y="0"/>
              <a:ext cx="159421" cy="1297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2976" y="21594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377"/>
              <a:endParaRPr>
                <a:solidFill>
                  <a:prstClr val="black"/>
                </a:solidFill>
                <a:latin typeface="Fira Sans Light" panose="020B0604020202020204" charset="0"/>
              </a:endParaRPr>
            </a:p>
          </p:txBody>
        </p:sp>
        <p:sp>
          <p:nvSpPr>
            <p:cNvPr id="44" name="Shape 118"/>
            <p:cNvSpPr/>
            <p:nvPr/>
          </p:nvSpPr>
          <p:spPr>
            <a:xfrm flipH="1">
              <a:off x="150449" y="627277"/>
              <a:ext cx="165771" cy="1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377"/>
              <a:endParaRPr>
                <a:solidFill>
                  <a:prstClr val="black"/>
                </a:solidFill>
                <a:latin typeface="Fira Sans Light" panose="020B0604020202020204" charset="0"/>
              </a:endParaRPr>
            </a:p>
          </p:txBody>
        </p:sp>
      </p:grpSp>
      <p:sp>
        <p:nvSpPr>
          <p:cNvPr id="45" name="Oval 44"/>
          <p:cNvSpPr/>
          <p:nvPr/>
        </p:nvSpPr>
        <p:spPr>
          <a:xfrm>
            <a:off x="814327" y="5406159"/>
            <a:ext cx="190500" cy="1956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11438985" y="4360262"/>
            <a:ext cx="190500" cy="1956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1444444" y="2336984"/>
            <a:ext cx="190500" cy="1956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1438985" y="753580"/>
            <a:ext cx="190500" cy="1956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438985" y="415026"/>
            <a:ext cx="190500" cy="1956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1438985" y="1835718"/>
            <a:ext cx="190500" cy="1956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11438985" y="3177329"/>
            <a:ext cx="190500" cy="1956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814327" y="5737023"/>
            <a:ext cx="190500" cy="1956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11438985" y="4884039"/>
            <a:ext cx="190500" cy="1956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11449574" y="5337578"/>
            <a:ext cx="190500" cy="1956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11449574" y="5818304"/>
            <a:ext cx="190500" cy="1956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1449574" y="6198595"/>
            <a:ext cx="190500" cy="1956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1449574" y="6505312"/>
            <a:ext cx="190500" cy="1956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827695" y="5098725"/>
            <a:ext cx="190500" cy="1956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7097" y="4286774"/>
            <a:ext cx="213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dirty="0">
                <a:solidFill>
                  <a:prstClr val="black"/>
                </a:solidFill>
                <a:latin typeface="Fira Sans Light" panose="020B0604020202020204" charset="0"/>
              </a:rPr>
              <a:t>Quality of evidence</a:t>
            </a:r>
          </a:p>
        </p:txBody>
      </p:sp>
      <p:sp>
        <p:nvSpPr>
          <p:cNvPr id="60" name="Oval 59"/>
          <p:cNvSpPr/>
          <p:nvPr/>
        </p:nvSpPr>
        <p:spPr>
          <a:xfrm>
            <a:off x="11442143" y="3602558"/>
            <a:ext cx="190500" cy="1956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64454" y="5035499"/>
            <a:ext cx="1327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400" dirty="0">
                <a:solidFill>
                  <a:prstClr val="black"/>
                </a:solidFill>
                <a:latin typeface="Fira Sans Light" panose="020B0604020202020204" charset="0"/>
              </a:rPr>
              <a:t>High quality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64453" y="5337399"/>
            <a:ext cx="1677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400" dirty="0">
                <a:solidFill>
                  <a:prstClr val="black"/>
                </a:solidFill>
                <a:latin typeface="Fira Sans Light" panose="020B0604020202020204" charset="0"/>
              </a:rPr>
              <a:t>Moderate quality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64465" y="5667140"/>
            <a:ext cx="1677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400" dirty="0">
                <a:solidFill>
                  <a:prstClr val="black"/>
                </a:solidFill>
                <a:latin typeface="Fira Sans Light" panose="020B0604020202020204" charset="0"/>
              </a:rPr>
              <a:t>Low quality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07096" y="5829"/>
            <a:ext cx="11487149" cy="437015"/>
            <a:chOff x="707096" y="5827"/>
            <a:chExt cx="11487149" cy="437015"/>
          </a:xfrm>
        </p:grpSpPr>
        <p:sp>
          <p:nvSpPr>
            <p:cNvPr id="64" name="TextBox 63"/>
            <p:cNvSpPr txBox="1"/>
            <p:nvPr/>
          </p:nvSpPr>
          <p:spPr>
            <a:xfrm>
              <a:off x="3655867" y="42732"/>
              <a:ext cx="2819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GB" sz="2000" b="1" dirty="0">
                  <a:solidFill>
                    <a:prstClr val="black"/>
                  </a:solidFill>
                  <a:latin typeface="Fira Sans Light" panose="020B0604020202020204" charset="0"/>
                </a:rPr>
                <a:t>Action areas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460222" y="5827"/>
              <a:ext cx="2819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GB" sz="2000" b="1" dirty="0">
                  <a:solidFill>
                    <a:prstClr val="black"/>
                  </a:solidFill>
                  <a:latin typeface="Fira Sans Light" panose="020B0604020202020204" charset="0"/>
                </a:rPr>
                <a:t>Outcome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07096" y="382570"/>
              <a:ext cx="1148714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2155" y="8686"/>
              <a:ext cx="360409" cy="360409"/>
            </a:xfrm>
            <a:prstGeom prst="rect">
              <a:avLst/>
            </a:prstGeom>
          </p:spPr>
        </p:pic>
      </p:grpSp>
      <p:sp>
        <p:nvSpPr>
          <p:cNvPr id="66" name="Oval 65"/>
          <p:cNvSpPr/>
          <p:nvPr/>
        </p:nvSpPr>
        <p:spPr>
          <a:xfrm>
            <a:off x="11438985" y="1110864"/>
            <a:ext cx="190500" cy="1956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6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51" y="3802617"/>
            <a:ext cx="2321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000" b="1" dirty="0">
                <a:solidFill>
                  <a:prstClr val="black"/>
                </a:solidFill>
                <a:latin typeface="Fira Sans Light" panose="020B0604020202020204" charset="0"/>
              </a:rPr>
              <a:t>Buildings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7120" y="778817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000">
                <a:solidFill>
                  <a:prstClr val="black"/>
                </a:solidFill>
                <a:latin typeface="Fira Sans Light" panose="020B0604020202020204" charset="0"/>
              </a:rPr>
              <a:t>Improve thermal quality and ventilation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8136" y="2556116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000">
                <a:solidFill>
                  <a:prstClr val="black"/>
                </a:solidFill>
                <a:latin typeface="Fira Sans Light" panose="020B0604020202020204" charset="0"/>
              </a:rPr>
              <a:t>Improve quality of housing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6233" y="3618044"/>
            <a:ext cx="294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000">
                <a:solidFill>
                  <a:srgbClr val="FF0000"/>
                </a:solidFill>
                <a:latin typeface="Fira Sans Light" panose="020B0604020202020204" charset="0"/>
              </a:rPr>
              <a:t>Inadequate quality of housing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1547" y="4986013"/>
            <a:ext cx="2784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000" dirty="0">
                <a:solidFill>
                  <a:prstClr val="black"/>
                </a:solidFill>
                <a:latin typeface="Fira Sans Light" panose="020B0604020202020204" charset="0"/>
              </a:rPr>
              <a:t>Increase access/relocation to affordable homes or social housing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38812" y="2521595"/>
            <a:ext cx="3909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 dirty="0">
                <a:solidFill>
                  <a:prstClr val="black"/>
                </a:solidFill>
                <a:latin typeface="Fira Sans Light" panose="020B0604020202020204" charset="0"/>
              </a:rPr>
              <a:t>Reduced falls and fall related injuries among older adults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26719" y="4609585"/>
            <a:ext cx="401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>
                <a:solidFill>
                  <a:prstClr val="black"/>
                </a:solidFill>
                <a:latin typeface="Fira Sans Light" panose="020B0604020202020204" charset="0"/>
              </a:rPr>
              <a:t>Improved general health among previously homeless people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71724" y="5262698"/>
            <a:ext cx="401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>
                <a:solidFill>
                  <a:prstClr val="black"/>
                </a:solidFill>
                <a:latin typeface="Fira Sans Light" panose="020B0604020202020204" charset="0"/>
              </a:rPr>
              <a:t>Improved mental health among adults and children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71725" y="5880814"/>
            <a:ext cx="4819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>
                <a:solidFill>
                  <a:prstClr val="black"/>
                </a:solidFill>
                <a:latin typeface="Fira Sans Light" panose="020B0604020202020204" charset="0"/>
              </a:rPr>
              <a:t>Improved educational achievement among young boys</a:t>
            </a:r>
          </a:p>
        </p:txBody>
      </p:sp>
      <p:grpSp>
        <p:nvGrpSpPr>
          <p:cNvPr id="42" name="Group 119"/>
          <p:cNvGrpSpPr/>
          <p:nvPr/>
        </p:nvGrpSpPr>
        <p:grpSpPr>
          <a:xfrm>
            <a:off x="6438455" y="4751005"/>
            <a:ext cx="316220" cy="1933155"/>
            <a:chOff x="0" y="0"/>
            <a:chExt cx="316219" cy="1297069"/>
          </a:xfrm>
        </p:grpSpPr>
        <p:sp>
          <p:nvSpPr>
            <p:cNvPr id="43" name="Shape 117"/>
            <p:cNvSpPr/>
            <p:nvPr/>
          </p:nvSpPr>
          <p:spPr>
            <a:xfrm>
              <a:off x="0" y="0"/>
              <a:ext cx="159421" cy="1297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2976" y="21594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377"/>
              <a:endParaRPr>
                <a:solidFill>
                  <a:prstClr val="black"/>
                </a:solidFill>
                <a:latin typeface="Fira Sans Light" panose="020B0604020202020204" charset="0"/>
              </a:endParaRPr>
            </a:p>
          </p:txBody>
        </p:sp>
        <p:sp>
          <p:nvSpPr>
            <p:cNvPr id="44" name="Shape 118"/>
            <p:cNvSpPr/>
            <p:nvPr/>
          </p:nvSpPr>
          <p:spPr>
            <a:xfrm flipH="1">
              <a:off x="150449" y="627277"/>
              <a:ext cx="165771" cy="1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377"/>
              <a:endParaRPr>
                <a:solidFill>
                  <a:prstClr val="black"/>
                </a:solidFill>
                <a:latin typeface="Fira Sans Light" panose="020B060402020202020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84654" y="3643915"/>
            <a:ext cx="5602708" cy="644287"/>
            <a:chOff x="6475266" y="3136508"/>
            <a:chExt cx="5602708" cy="644287"/>
          </a:xfrm>
        </p:grpSpPr>
        <p:sp>
          <p:nvSpPr>
            <p:cNvPr id="17" name="TextBox 16"/>
            <p:cNvSpPr txBox="1"/>
            <p:nvPr/>
          </p:nvSpPr>
          <p:spPr>
            <a:xfrm>
              <a:off x="6771723" y="3136508"/>
              <a:ext cx="4019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GB" sz="1600">
                  <a:solidFill>
                    <a:srgbClr val="FF0000"/>
                  </a:solidFill>
                  <a:latin typeface="Fira Sans Light" panose="020B0604020202020204" charset="0"/>
                </a:rPr>
                <a:t>Increased risk of mortality from coronary heat disease</a:t>
              </a:r>
            </a:p>
          </p:txBody>
        </p:sp>
        <p:grpSp>
          <p:nvGrpSpPr>
            <p:cNvPr id="39" name="Group 119"/>
            <p:cNvGrpSpPr/>
            <p:nvPr/>
          </p:nvGrpSpPr>
          <p:grpSpPr>
            <a:xfrm>
              <a:off x="6475266" y="3168440"/>
              <a:ext cx="316220" cy="612355"/>
              <a:chOff x="0" y="0"/>
              <a:chExt cx="316219" cy="1297069"/>
            </a:xfrm>
          </p:grpSpPr>
          <p:sp>
            <p:nvSpPr>
              <p:cNvPr id="40" name="Shape 117"/>
              <p:cNvSpPr/>
              <p:nvPr/>
            </p:nvSpPr>
            <p:spPr>
              <a:xfrm>
                <a:off x="0" y="0"/>
                <a:ext cx="159421" cy="1297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2976" y="21594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914377"/>
                <a:endParaRPr>
                  <a:solidFill>
                    <a:prstClr val="black"/>
                  </a:solidFill>
                  <a:latin typeface="Fira Sans Light" panose="020B0604020202020204" charset="0"/>
                </a:endParaRPr>
              </a:p>
            </p:txBody>
          </p:sp>
          <p:sp>
            <p:nvSpPr>
              <p:cNvPr id="41" name="Shape 118"/>
              <p:cNvSpPr/>
              <p:nvPr/>
            </p:nvSpPr>
            <p:spPr>
              <a:xfrm flipH="1">
                <a:off x="150449" y="627277"/>
                <a:ext cx="165771" cy="1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914377"/>
                <a:endParaRPr>
                  <a:solidFill>
                    <a:prstClr val="black"/>
                  </a:solidFill>
                  <a:latin typeface="Fira Sans Light" panose="020B0604020202020204" charset="0"/>
                </a:endParaRPr>
              </a:p>
            </p:txBody>
          </p:sp>
        </p:grpSp>
        <p:sp>
          <p:nvSpPr>
            <p:cNvPr id="51" name="Oval 50"/>
            <p:cNvSpPr/>
            <p:nvPr/>
          </p:nvSpPr>
          <p:spPr>
            <a:xfrm>
              <a:off x="11887474" y="3295210"/>
              <a:ext cx="190500" cy="19567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GB">
                <a:solidFill>
                  <a:prstClr val="white"/>
                </a:solidFill>
                <a:latin typeface="Fira Sans Light" panose="020B0604020202020204" charset="0"/>
              </a:endParaRPr>
            </a:p>
          </p:txBody>
        </p:sp>
      </p:grpSp>
      <p:sp>
        <p:nvSpPr>
          <p:cNvPr id="56" name="Oval 55"/>
          <p:cNvSpPr/>
          <p:nvPr/>
        </p:nvSpPr>
        <p:spPr>
          <a:xfrm>
            <a:off x="11785569" y="4706293"/>
            <a:ext cx="190500" cy="1956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1785569" y="5420607"/>
            <a:ext cx="190500" cy="1956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68" y="979189"/>
            <a:ext cx="2649811" cy="2649811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6342819" y="500228"/>
            <a:ext cx="5660792" cy="1860421"/>
            <a:chOff x="6348088" y="508966"/>
            <a:chExt cx="5218542" cy="1860420"/>
          </a:xfrm>
        </p:grpSpPr>
        <p:sp>
          <p:nvSpPr>
            <p:cNvPr id="67" name="TextBox 66"/>
            <p:cNvSpPr txBox="1"/>
            <p:nvPr/>
          </p:nvSpPr>
          <p:spPr>
            <a:xfrm>
              <a:off x="6702612" y="1866684"/>
              <a:ext cx="3399713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GB" sz="1600">
                  <a:solidFill>
                    <a:prstClr val="black"/>
                  </a:solidFill>
                  <a:latin typeface="Fira Sans Light" panose="020B0604020202020204" charset="0"/>
                </a:rPr>
                <a:t>Reduced mould contamination</a:t>
              </a:r>
            </a:p>
            <a:p>
              <a:pPr defTabSz="914377"/>
              <a:endParaRPr lang="en-GB" sz="1600" baseline="-25000">
                <a:solidFill>
                  <a:prstClr val="black"/>
                </a:solidFill>
                <a:latin typeface="Fira Sans Light" panose="020B060402020202020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348088" y="508966"/>
              <a:ext cx="5218542" cy="1641912"/>
              <a:chOff x="6436520" y="258008"/>
              <a:chExt cx="5218542" cy="1641912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719153" y="258008"/>
                <a:ext cx="44606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en-GB" sz="1600" dirty="0">
                    <a:solidFill>
                      <a:prstClr val="black"/>
                    </a:solidFill>
                    <a:latin typeface="Fira Sans Light" panose="020B0604020202020204" charset="0"/>
                  </a:rPr>
                  <a:t>Improve general health and respiratory outcomes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769543" y="602927"/>
                <a:ext cx="38125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en-GB" sz="1600">
                    <a:solidFill>
                      <a:prstClr val="black"/>
                    </a:solidFill>
                    <a:latin typeface="Fira Sans Light" panose="020B0604020202020204" charset="0"/>
                  </a:rPr>
                  <a:t>Reduced blood pressure</a:t>
                </a:r>
                <a:endParaRPr lang="en-GB" sz="2000">
                  <a:solidFill>
                    <a:prstClr val="black"/>
                  </a:solidFill>
                  <a:latin typeface="Fira Sans Light" panose="020B060402020202020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743960" y="946018"/>
                <a:ext cx="41624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en-GB" sz="1600" dirty="0">
                    <a:solidFill>
                      <a:prstClr val="black"/>
                    </a:solidFill>
                    <a:latin typeface="Fira Sans Light" panose="020B0604020202020204" charset="0"/>
                  </a:rPr>
                  <a:t>Reduced cost associated with heating</a:t>
                </a:r>
              </a:p>
            </p:txBody>
          </p:sp>
          <p:grpSp>
            <p:nvGrpSpPr>
              <p:cNvPr id="33" name="Group 119"/>
              <p:cNvGrpSpPr/>
              <p:nvPr/>
            </p:nvGrpSpPr>
            <p:grpSpPr>
              <a:xfrm>
                <a:off x="6436520" y="333375"/>
                <a:ext cx="316220" cy="1402186"/>
                <a:chOff x="0" y="0"/>
                <a:chExt cx="316219" cy="1297069"/>
              </a:xfrm>
            </p:grpSpPr>
            <p:sp>
              <p:nvSpPr>
                <p:cNvPr id="34" name="Shape 117"/>
                <p:cNvSpPr/>
                <p:nvPr/>
              </p:nvSpPr>
              <p:spPr>
                <a:xfrm>
                  <a:off x="0" y="0"/>
                  <a:ext cx="159421" cy="12970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2976" y="21594"/>
                      </a:lnTo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914377"/>
                  <a:endParaRPr>
                    <a:solidFill>
                      <a:prstClr val="black"/>
                    </a:solidFill>
                    <a:latin typeface="Fira Sans Light" panose="020B0604020202020204" charset="0"/>
                  </a:endParaRPr>
                </a:p>
              </p:txBody>
            </p:sp>
            <p:sp>
              <p:nvSpPr>
                <p:cNvPr id="35" name="Shape 118"/>
                <p:cNvSpPr/>
                <p:nvPr/>
              </p:nvSpPr>
              <p:spPr>
                <a:xfrm flipH="1">
                  <a:off x="150449" y="627277"/>
                  <a:ext cx="165771" cy="1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914377"/>
                  <a:endParaRPr>
                    <a:solidFill>
                      <a:prstClr val="black"/>
                    </a:solidFill>
                    <a:latin typeface="Fira Sans Light" panose="020B0604020202020204" charset="0"/>
                  </a:endParaRPr>
                </a:p>
              </p:txBody>
            </p:sp>
          </p:grpSp>
          <p:sp>
            <p:nvSpPr>
              <p:cNvPr id="48" name="Oval 47"/>
              <p:cNvSpPr/>
              <p:nvPr/>
            </p:nvSpPr>
            <p:spPr>
              <a:xfrm>
                <a:off x="11464465" y="1378461"/>
                <a:ext cx="190500" cy="195679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GB">
                  <a:solidFill>
                    <a:prstClr val="white"/>
                  </a:solidFill>
                  <a:latin typeface="Fira Sans Light" panose="020B0604020202020204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1464465" y="295084"/>
                <a:ext cx="190500" cy="195679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GB">
                  <a:solidFill>
                    <a:prstClr val="white"/>
                  </a:solidFill>
                  <a:latin typeface="Fira Sans Light" panose="020B0604020202020204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464465" y="674364"/>
                <a:ext cx="190500" cy="195679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GB">
                  <a:solidFill>
                    <a:prstClr val="white"/>
                  </a:solidFill>
                  <a:latin typeface="Fira Sans Light" panose="020B0604020202020204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1464465" y="1075333"/>
                <a:ext cx="190500" cy="195679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GB">
                  <a:solidFill>
                    <a:prstClr val="white"/>
                  </a:solidFill>
                  <a:latin typeface="Fira Sans Light" panose="020B060402020202020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789307" y="1300486"/>
                <a:ext cx="4090398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en-GB" sz="1600" dirty="0">
                    <a:solidFill>
                      <a:prstClr val="black"/>
                    </a:solidFill>
                    <a:latin typeface="Fira Sans Light" panose="020B0604020202020204" charset="0"/>
                  </a:rPr>
                  <a:t>Improved school attendance among children</a:t>
                </a:r>
              </a:p>
              <a:p>
                <a:pPr defTabSz="914377"/>
                <a:endParaRPr lang="en-GB" sz="1600" baseline="-25000" dirty="0">
                  <a:solidFill>
                    <a:prstClr val="black"/>
                  </a:solidFill>
                  <a:latin typeface="Fira Sans Light" panose="020B0604020202020204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1464562" y="1704241"/>
                <a:ext cx="190500" cy="195679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GB">
                  <a:solidFill>
                    <a:prstClr val="white"/>
                  </a:solidFill>
                  <a:latin typeface="Fira Sans Light" panose="020B060402020202020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6394412" y="2585737"/>
            <a:ext cx="5582059" cy="771198"/>
            <a:chOff x="6436520" y="2050608"/>
            <a:chExt cx="5570296" cy="771197"/>
          </a:xfrm>
        </p:grpSpPr>
        <p:sp>
          <p:nvSpPr>
            <p:cNvPr id="16" name="TextBox 15"/>
            <p:cNvSpPr txBox="1"/>
            <p:nvPr/>
          </p:nvSpPr>
          <p:spPr>
            <a:xfrm>
              <a:off x="6771724" y="2483251"/>
              <a:ext cx="40195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GB" sz="1600">
                  <a:solidFill>
                    <a:prstClr val="black"/>
                  </a:solidFill>
                  <a:latin typeface="Fira Sans Light" panose="020B0604020202020204" charset="0"/>
                </a:rPr>
                <a:t>Improved mental health</a:t>
              </a:r>
            </a:p>
          </p:txBody>
        </p:sp>
        <p:grpSp>
          <p:nvGrpSpPr>
            <p:cNvPr id="36" name="Group 119"/>
            <p:cNvGrpSpPr/>
            <p:nvPr/>
          </p:nvGrpSpPr>
          <p:grpSpPr>
            <a:xfrm>
              <a:off x="6436520" y="2102834"/>
              <a:ext cx="316220" cy="644182"/>
              <a:chOff x="0" y="0"/>
              <a:chExt cx="316219" cy="1297069"/>
            </a:xfrm>
          </p:grpSpPr>
          <p:sp>
            <p:nvSpPr>
              <p:cNvPr id="37" name="Shape 117"/>
              <p:cNvSpPr/>
              <p:nvPr/>
            </p:nvSpPr>
            <p:spPr>
              <a:xfrm>
                <a:off x="0" y="0"/>
                <a:ext cx="159421" cy="1297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2976" y="21594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914377"/>
                <a:endParaRPr>
                  <a:solidFill>
                    <a:prstClr val="black"/>
                  </a:solidFill>
                  <a:latin typeface="Fira Sans Light" panose="020B0604020202020204" charset="0"/>
                </a:endParaRPr>
              </a:p>
            </p:txBody>
          </p:sp>
          <p:sp>
            <p:nvSpPr>
              <p:cNvPr id="38" name="Shape 118"/>
              <p:cNvSpPr/>
              <p:nvPr/>
            </p:nvSpPr>
            <p:spPr>
              <a:xfrm flipH="1">
                <a:off x="150449" y="627277"/>
                <a:ext cx="165771" cy="1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914377"/>
                <a:endParaRPr>
                  <a:solidFill>
                    <a:prstClr val="black"/>
                  </a:solidFill>
                  <a:latin typeface="Fira Sans Light" panose="020B0604020202020204" charset="0"/>
                </a:endParaRPr>
              </a:p>
            </p:txBody>
          </p:sp>
        </p:grpSp>
        <p:sp>
          <p:nvSpPr>
            <p:cNvPr id="50" name="Oval 49"/>
            <p:cNvSpPr/>
            <p:nvPr/>
          </p:nvSpPr>
          <p:spPr>
            <a:xfrm>
              <a:off x="11816316" y="2050608"/>
              <a:ext cx="190500" cy="19567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GB">
                <a:solidFill>
                  <a:prstClr val="white"/>
                </a:solidFill>
                <a:latin typeface="Fira Sans Light" panose="020B060402020202020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1816316" y="2483837"/>
              <a:ext cx="190500" cy="19567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GB">
                <a:solidFill>
                  <a:prstClr val="white"/>
                </a:solidFill>
                <a:latin typeface="Fira Sans Light" panose="020B0604020202020204" charset="0"/>
              </a:endParaRPr>
            </a:p>
          </p:txBody>
        </p:sp>
      </p:grpSp>
      <p:sp>
        <p:nvSpPr>
          <p:cNvPr id="70" name="Oval 69"/>
          <p:cNvSpPr/>
          <p:nvPr/>
        </p:nvSpPr>
        <p:spPr>
          <a:xfrm>
            <a:off x="11796862" y="6009441"/>
            <a:ext cx="190500" cy="1956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814327" y="5406159"/>
            <a:ext cx="190500" cy="1956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814327" y="5775455"/>
            <a:ext cx="190500" cy="1956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827695" y="5098725"/>
            <a:ext cx="190500" cy="1956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11000" y="4302513"/>
            <a:ext cx="213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dirty="0">
                <a:solidFill>
                  <a:prstClr val="black"/>
                </a:solidFill>
                <a:latin typeface="Fira Sans Light" panose="020B0604020202020204" charset="0"/>
              </a:rPr>
              <a:t>Quality of evidence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64454" y="5035499"/>
            <a:ext cx="1327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400">
                <a:solidFill>
                  <a:prstClr val="black"/>
                </a:solidFill>
                <a:latin typeface="Fira Sans Light" panose="020B0604020202020204" charset="0"/>
              </a:rPr>
              <a:t>High quality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064453" y="5337399"/>
            <a:ext cx="1677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400">
                <a:solidFill>
                  <a:prstClr val="black"/>
                </a:solidFill>
                <a:latin typeface="Fira Sans Light" panose="020B0604020202020204" charset="0"/>
              </a:rPr>
              <a:t>Moderate quality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64465" y="5667140"/>
            <a:ext cx="1677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400">
                <a:solidFill>
                  <a:prstClr val="black"/>
                </a:solidFill>
                <a:latin typeface="Fira Sans Light" panose="020B0604020202020204" charset="0"/>
              </a:rPr>
              <a:t>Low quality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707096" y="5829"/>
            <a:ext cx="11487149" cy="437015"/>
            <a:chOff x="707096" y="5827"/>
            <a:chExt cx="11487149" cy="437015"/>
          </a:xfrm>
        </p:grpSpPr>
        <p:sp>
          <p:nvSpPr>
            <p:cNvPr id="58" name="TextBox 57"/>
            <p:cNvSpPr txBox="1"/>
            <p:nvPr/>
          </p:nvSpPr>
          <p:spPr>
            <a:xfrm>
              <a:off x="3655867" y="42732"/>
              <a:ext cx="2819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GB" sz="2000" b="1" dirty="0">
                  <a:solidFill>
                    <a:prstClr val="black"/>
                  </a:solidFill>
                  <a:latin typeface="Fira Sans Light" panose="020B0604020202020204" charset="0"/>
                </a:rPr>
                <a:t>Action areas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460222" y="5827"/>
              <a:ext cx="2819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GB" sz="2000" b="1" dirty="0">
                  <a:solidFill>
                    <a:prstClr val="black"/>
                  </a:solidFill>
                  <a:latin typeface="Fira Sans Light" panose="020B0604020202020204" charset="0"/>
                </a:rPr>
                <a:t>Outcome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707096" y="382570"/>
              <a:ext cx="1148714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2155" y="8686"/>
              <a:ext cx="360409" cy="3604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379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51" y="3802617"/>
            <a:ext cx="2321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000" b="1" dirty="0">
                <a:solidFill>
                  <a:prstClr val="black"/>
                </a:solidFill>
                <a:latin typeface="Fira Sans Light" panose="020B0604020202020204" charset="0"/>
              </a:rPr>
              <a:t>Transport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7120" y="778817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000">
                <a:solidFill>
                  <a:prstClr val="black"/>
                </a:solidFill>
                <a:latin typeface="Fira Sans Light" panose="020B0604020202020204" charset="0"/>
              </a:rPr>
              <a:t>Improve infrastructure for walking and cycling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8136" y="2556116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000">
                <a:solidFill>
                  <a:prstClr val="black"/>
                </a:solidFill>
                <a:latin typeface="Fira Sans Light" panose="020B0604020202020204" charset="0"/>
              </a:rPr>
              <a:t>Improve road safety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6233" y="3761008"/>
            <a:ext cx="294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000">
                <a:solidFill>
                  <a:prstClr val="black"/>
                </a:solidFill>
                <a:latin typeface="Fira Sans Light" panose="020B0604020202020204" charset="0"/>
              </a:rPr>
              <a:t>Improve infrastructure for public transport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91555" y="5402165"/>
            <a:ext cx="2784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000" dirty="0">
                <a:solidFill>
                  <a:srgbClr val="FF0000"/>
                </a:solidFill>
                <a:latin typeface="Fira Sans Light" panose="020B0604020202020204" charset="0"/>
              </a:rPr>
              <a:t>Exposure to transportation noise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84157" y="5211610"/>
            <a:ext cx="487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 dirty="0">
                <a:solidFill>
                  <a:srgbClr val="FF0000"/>
                </a:solidFill>
                <a:latin typeface="Fira Sans Light" panose="020B0604020202020204" charset="0"/>
              </a:rPr>
              <a:t>Increased risk of pre/post menopausal breast cancer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94370" y="5913539"/>
            <a:ext cx="4019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 dirty="0">
                <a:solidFill>
                  <a:srgbClr val="FF0000"/>
                </a:solidFill>
                <a:latin typeface="Fira Sans Light" panose="020B0604020202020204" charset="0"/>
              </a:rPr>
              <a:t>Increased systolic blood pressure levels</a:t>
            </a:r>
          </a:p>
        </p:txBody>
      </p:sp>
      <p:grpSp>
        <p:nvGrpSpPr>
          <p:cNvPr id="42" name="Group 119"/>
          <p:cNvGrpSpPr/>
          <p:nvPr/>
        </p:nvGrpSpPr>
        <p:grpSpPr>
          <a:xfrm>
            <a:off x="6438455" y="5199813"/>
            <a:ext cx="316220" cy="1109363"/>
            <a:chOff x="0" y="0"/>
            <a:chExt cx="316219" cy="1297069"/>
          </a:xfrm>
        </p:grpSpPr>
        <p:sp>
          <p:nvSpPr>
            <p:cNvPr id="43" name="Shape 117"/>
            <p:cNvSpPr/>
            <p:nvPr/>
          </p:nvSpPr>
          <p:spPr>
            <a:xfrm>
              <a:off x="0" y="0"/>
              <a:ext cx="159421" cy="1297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2976" y="21594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377"/>
              <a:endParaRPr>
                <a:solidFill>
                  <a:srgbClr val="FF0000"/>
                </a:solidFill>
                <a:latin typeface="Fira Sans Light" panose="020B0604020202020204" charset="0"/>
              </a:endParaRPr>
            </a:p>
          </p:txBody>
        </p:sp>
        <p:sp>
          <p:nvSpPr>
            <p:cNvPr id="44" name="Shape 118"/>
            <p:cNvSpPr/>
            <p:nvPr/>
          </p:nvSpPr>
          <p:spPr>
            <a:xfrm flipH="1">
              <a:off x="150449" y="627277"/>
              <a:ext cx="165771" cy="1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377"/>
              <a:endParaRPr>
                <a:solidFill>
                  <a:srgbClr val="FF0000"/>
                </a:solidFill>
                <a:latin typeface="Fira Sans Light" panose="020B060402020202020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09859" y="3742294"/>
            <a:ext cx="5684293" cy="625113"/>
            <a:chOff x="6475266" y="3155682"/>
            <a:chExt cx="5684293" cy="625113"/>
          </a:xfrm>
        </p:grpSpPr>
        <p:sp>
          <p:nvSpPr>
            <p:cNvPr id="17" name="TextBox 16"/>
            <p:cNvSpPr txBox="1"/>
            <p:nvPr/>
          </p:nvSpPr>
          <p:spPr>
            <a:xfrm>
              <a:off x="6771723" y="3155682"/>
              <a:ext cx="40195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GB" sz="1600">
                  <a:solidFill>
                    <a:prstClr val="black"/>
                  </a:solidFill>
                  <a:latin typeface="Fira Sans Light" panose="020B0604020202020204" charset="0"/>
                </a:rPr>
                <a:t>Increased active transport</a:t>
              </a:r>
            </a:p>
          </p:txBody>
        </p:sp>
        <p:grpSp>
          <p:nvGrpSpPr>
            <p:cNvPr id="39" name="Group 119"/>
            <p:cNvGrpSpPr/>
            <p:nvPr/>
          </p:nvGrpSpPr>
          <p:grpSpPr>
            <a:xfrm>
              <a:off x="6475266" y="3168440"/>
              <a:ext cx="316220" cy="612355"/>
              <a:chOff x="0" y="0"/>
              <a:chExt cx="316219" cy="1297069"/>
            </a:xfrm>
          </p:grpSpPr>
          <p:sp>
            <p:nvSpPr>
              <p:cNvPr id="40" name="Shape 117"/>
              <p:cNvSpPr/>
              <p:nvPr/>
            </p:nvSpPr>
            <p:spPr>
              <a:xfrm>
                <a:off x="0" y="0"/>
                <a:ext cx="159421" cy="1297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2976" y="21594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914377"/>
                <a:endParaRPr>
                  <a:solidFill>
                    <a:prstClr val="black"/>
                  </a:solidFill>
                  <a:latin typeface="Fira Sans Light" panose="020B0604020202020204" charset="0"/>
                </a:endParaRPr>
              </a:p>
            </p:txBody>
          </p:sp>
          <p:sp>
            <p:nvSpPr>
              <p:cNvPr id="41" name="Shape 118"/>
              <p:cNvSpPr/>
              <p:nvPr/>
            </p:nvSpPr>
            <p:spPr>
              <a:xfrm flipH="1">
                <a:off x="150449" y="627277"/>
                <a:ext cx="165771" cy="1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914377"/>
                <a:endParaRPr>
                  <a:solidFill>
                    <a:prstClr val="black"/>
                  </a:solidFill>
                  <a:latin typeface="Fira Sans Light" panose="020B0604020202020204" charset="0"/>
                </a:endParaRPr>
              </a:p>
            </p:txBody>
          </p:sp>
        </p:grpSp>
        <p:sp>
          <p:nvSpPr>
            <p:cNvPr id="51" name="Oval 50"/>
            <p:cNvSpPr/>
            <p:nvPr/>
          </p:nvSpPr>
          <p:spPr>
            <a:xfrm>
              <a:off x="11969059" y="3352442"/>
              <a:ext cx="190500" cy="19567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GB">
                <a:solidFill>
                  <a:prstClr val="white"/>
                </a:solidFill>
                <a:latin typeface="Fira Sans Light" panose="020B060402020202020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46596" y="489856"/>
            <a:ext cx="5661858" cy="2682903"/>
            <a:chOff x="6436520" y="246536"/>
            <a:chExt cx="5661858" cy="2682903"/>
          </a:xfrm>
        </p:grpSpPr>
        <p:sp>
          <p:nvSpPr>
            <p:cNvPr id="12" name="TextBox 11"/>
            <p:cNvSpPr txBox="1"/>
            <p:nvPr/>
          </p:nvSpPr>
          <p:spPr>
            <a:xfrm>
              <a:off x="6719153" y="258008"/>
              <a:ext cx="44606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GB" sz="1600" dirty="0">
                  <a:solidFill>
                    <a:prstClr val="black"/>
                  </a:solidFill>
                  <a:latin typeface="Fira Sans Light" panose="020B0604020202020204" charset="0"/>
                </a:rPr>
                <a:t>Increased physical activity levels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22551" y="705423"/>
              <a:ext cx="46924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GB" sz="1600" dirty="0">
                  <a:solidFill>
                    <a:prstClr val="black"/>
                  </a:solidFill>
                  <a:latin typeface="Fira Sans Light" panose="020B0604020202020204" charset="0"/>
                </a:rPr>
                <a:t>Reduced risk of pedestrian motor vehicle collision</a:t>
              </a:r>
              <a:endParaRPr lang="en-GB" sz="2000" dirty="0">
                <a:solidFill>
                  <a:prstClr val="black"/>
                </a:solidFill>
                <a:latin typeface="Fira Sans Light" panose="020B060402020202020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61714" y="1145391"/>
              <a:ext cx="41624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GB" sz="1600" dirty="0">
                  <a:solidFill>
                    <a:prstClr val="black"/>
                  </a:solidFill>
                  <a:latin typeface="Fira Sans Light" panose="020B0604020202020204" charset="0"/>
                </a:rPr>
                <a:t>Reduced amount of car use</a:t>
              </a:r>
            </a:p>
          </p:txBody>
        </p:sp>
        <p:grpSp>
          <p:nvGrpSpPr>
            <p:cNvPr id="33" name="Group 119"/>
            <p:cNvGrpSpPr/>
            <p:nvPr/>
          </p:nvGrpSpPr>
          <p:grpSpPr>
            <a:xfrm>
              <a:off x="6436520" y="333375"/>
              <a:ext cx="316220" cy="1402186"/>
              <a:chOff x="0" y="0"/>
              <a:chExt cx="316219" cy="1297069"/>
            </a:xfrm>
          </p:grpSpPr>
          <p:sp>
            <p:nvSpPr>
              <p:cNvPr id="34" name="Shape 117"/>
              <p:cNvSpPr/>
              <p:nvPr/>
            </p:nvSpPr>
            <p:spPr>
              <a:xfrm>
                <a:off x="0" y="0"/>
                <a:ext cx="159421" cy="1297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2976" y="21594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914377"/>
                <a:endParaRPr>
                  <a:solidFill>
                    <a:prstClr val="black"/>
                  </a:solidFill>
                  <a:latin typeface="Fira Sans Light" panose="020B0604020202020204" charset="0"/>
                </a:endParaRPr>
              </a:p>
            </p:txBody>
          </p:sp>
          <p:sp>
            <p:nvSpPr>
              <p:cNvPr id="35" name="Shape 118"/>
              <p:cNvSpPr/>
              <p:nvPr/>
            </p:nvSpPr>
            <p:spPr>
              <a:xfrm flipH="1">
                <a:off x="150449" y="627277"/>
                <a:ext cx="165771" cy="1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914377"/>
                <a:endParaRPr>
                  <a:solidFill>
                    <a:prstClr val="black"/>
                  </a:solidFill>
                  <a:latin typeface="Fira Sans Light" panose="020B0604020202020204" charset="0"/>
                </a:endParaRPr>
              </a:p>
            </p:txBody>
          </p:sp>
        </p:grpSp>
        <p:sp>
          <p:nvSpPr>
            <p:cNvPr id="48" name="Oval 47"/>
            <p:cNvSpPr/>
            <p:nvPr/>
          </p:nvSpPr>
          <p:spPr>
            <a:xfrm>
              <a:off x="11907878" y="1327392"/>
              <a:ext cx="190500" cy="19567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GB">
                <a:solidFill>
                  <a:prstClr val="white"/>
                </a:solidFill>
                <a:latin typeface="Fira Sans Light" panose="020B0604020202020204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11897353" y="246536"/>
              <a:ext cx="190500" cy="19567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GB">
                <a:solidFill>
                  <a:prstClr val="white"/>
                </a:solidFill>
                <a:latin typeface="Fira Sans Light" panose="020B060402020202020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11905278" y="2336954"/>
              <a:ext cx="190500" cy="19567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GB">
                <a:solidFill>
                  <a:prstClr val="white"/>
                </a:solidFill>
                <a:latin typeface="Fira Sans Light" panose="020B060402020202020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784294" y="1478647"/>
              <a:ext cx="4090399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GB" sz="1600" dirty="0">
                  <a:solidFill>
                    <a:prstClr val="black"/>
                  </a:solidFill>
                  <a:latin typeface="Fira Sans Light" panose="020B0604020202020204" charset="0"/>
                </a:rPr>
                <a:t>Increased levels of walking and cycling </a:t>
              </a:r>
            </a:p>
            <a:p>
              <a:pPr defTabSz="914377"/>
              <a:endParaRPr lang="en-GB" sz="1600" baseline="-25000" dirty="0">
                <a:solidFill>
                  <a:prstClr val="black"/>
                </a:solidFill>
                <a:latin typeface="Fira Sans Light" panose="020B060402020202020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11897353" y="1682403"/>
              <a:ext cx="190500" cy="19567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GB">
                <a:solidFill>
                  <a:prstClr val="white"/>
                </a:solidFill>
                <a:latin typeface="Fira Sans Light" panose="020B060402020202020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1905278" y="792700"/>
              <a:ext cx="190500" cy="19567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GB">
                <a:solidFill>
                  <a:prstClr val="white"/>
                </a:solidFill>
                <a:latin typeface="Fira Sans Light" panose="020B060402020202020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11893576" y="2733760"/>
              <a:ext cx="190500" cy="19567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GB">
                <a:solidFill>
                  <a:prstClr val="white"/>
                </a:solidFill>
                <a:latin typeface="Fira Sans Light" panose="020B060402020202020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394412" y="2637959"/>
            <a:ext cx="3861896" cy="612981"/>
            <a:chOff x="6436520" y="2102834"/>
            <a:chExt cx="4214781" cy="644182"/>
          </a:xfrm>
        </p:grpSpPr>
        <p:sp>
          <p:nvSpPr>
            <p:cNvPr id="16" name="TextBox 15"/>
            <p:cNvSpPr txBox="1"/>
            <p:nvPr/>
          </p:nvSpPr>
          <p:spPr>
            <a:xfrm>
              <a:off x="6631752" y="2375553"/>
              <a:ext cx="40195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GB" sz="1600" dirty="0">
                  <a:solidFill>
                    <a:prstClr val="black"/>
                  </a:solidFill>
                  <a:latin typeface="Fira Sans Light" panose="020B0604020202020204" charset="0"/>
                  <a:cs typeface="Arial" panose="020B0604020202020204" pitchFamily="34" charset="0"/>
                </a:rPr>
                <a:t>Reduced risk of pedestrian injury</a:t>
              </a:r>
              <a:endParaRPr lang="en-GB" sz="1600" dirty="0">
                <a:solidFill>
                  <a:prstClr val="black"/>
                </a:solidFill>
                <a:latin typeface="Fira Sans Light" panose="020B0604020202020204" charset="0"/>
              </a:endParaRPr>
            </a:p>
          </p:txBody>
        </p:sp>
        <p:grpSp>
          <p:nvGrpSpPr>
            <p:cNvPr id="36" name="Group 119"/>
            <p:cNvGrpSpPr/>
            <p:nvPr/>
          </p:nvGrpSpPr>
          <p:grpSpPr>
            <a:xfrm>
              <a:off x="6436520" y="2102834"/>
              <a:ext cx="316220" cy="644182"/>
              <a:chOff x="0" y="0"/>
              <a:chExt cx="316219" cy="1297069"/>
            </a:xfrm>
          </p:grpSpPr>
          <p:sp>
            <p:nvSpPr>
              <p:cNvPr id="37" name="Shape 117"/>
              <p:cNvSpPr/>
              <p:nvPr/>
            </p:nvSpPr>
            <p:spPr>
              <a:xfrm>
                <a:off x="0" y="0"/>
                <a:ext cx="159421" cy="1297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2976" y="21594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914377"/>
                <a:endParaRPr>
                  <a:solidFill>
                    <a:prstClr val="black"/>
                  </a:solidFill>
                  <a:latin typeface="Fira Sans Light" panose="020B0604020202020204" charset="0"/>
                </a:endParaRPr>
              </a:p>
            </p:txBody>
          </p:sp>
          <p:sp>
            <p:nvSpPr>
              <p:cNvPr id="38" name="Shape 118"/>
              <p:cNvSpPr/>
              <p:nvPr/>
            </p:nvSpPr>
            <p:spPr>
              <a:xfrm flipH="1">
                <a:off x="150449" y="627277"/>
                <a:ext cx="165771" cy="1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914377"/>
                <a:endParaRPr>
                  <a:solidFill>
                    <a:prstClr val="black"/>
                  </a:solidFill>
                  <a:latin typeface="Fira Sans Light" panose="020B0604020202020204" charset="0"/>
                </a:endParaRPr>
              </a:p>
            </p:txBody>
          </p:sp>
        </p:grpSp>
      </p:grpSp>
      <p:sp>
        <p:nvSpPr>
          <p:cNvPr id="70" name="Oval 69"/>
          <p:cNvSpPr/>
          <p:nvPr/>
        </p:nvSpPr>
        <p:spPr>
          <a:xfrm>
            <a:off x="11800377" y="6012211"/>
            <a:ext cx="190500" cy="1956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srgbClr val="FF0000"/>
              </a:solidFill>
              <a:latin typeface="Fira Sans Light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48" y="1756872"/>
            <a:ext cx="2143125" cy="2143125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6597877" y="2503792"/>
            <a:ext cx="4635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 dirty="0">
                <a:solidFill>
                  <a:prstClr val="black"/>
                </a:solidFill>
                <a:latin typeface="Fira Sans Light" panose="020B0604020202020204" charset="0"/>
              </a:rPr>
              <a:t>Reduced risk of pedestrian motor vehicle collision</a:t>
            </a:r>
            <a:endParaRPr lang="en-GB" sz="2000" dirty="0">
              <a:solidFill>
                <a:prstClr val="black"/>
              </a:solidFill>
              <a:latin typeface="Fira Sans Light" panose="020B060402020202020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611592" y="4160317"/>
            <a:ext cx="4516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 dirty="0">
                <a:solidFill>
                  <a:prstClr val="black"/>
                </a:solidFill>
                <a:latin typeface="Fira Sans Light" panose="020B0604020202020204" charset="0"/>
              </a:rPr>
              <a:t>Reduced exposure to road traffic collision</a:t>
            </a:r>
            <a:endParaRPr lang="en-GB" sz="2000" dirty="0">
              <a:solidFill>
                <a:prstClr val="black"/>
              </a:solidFill>
              <a:latin typeface="Fira Sans Light" panose="020B0604020202020204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11803652" y="4319103"/>
            <a:ext cx="190500" cy="1956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11803652" y="5333874"/>
            <a:ext cx="190500" cy="1956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srgbClr val="FF0000"/>
              </a:solidFill>
              <a:latin typeface="Fira Sans Light" panose="020B060402020202020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823851" y="5406159"/>
            <a:ext cx="190500" cy="1956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823851" y="5775455"/>
            <a:ext cx="190500" cy="1956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837219" y="5098725"/>
            <a:ext cx="190500" cy="1956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41956" y="4278261"/>
            <a:ext cx="213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dirty="0">
                <a:solidFill>
                  <a:prstClr val="black"/>
                </a:solidFill>
                <a:latin typeface="Fira Sans Light" panose="020B0604020202020204" charset="0"/>
              </a:rPr>
              <a:t>Quality of evidence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073979" y="5035499"/>
            <a:ext cx="1327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400">
                <a:solidFill>
                  <a:prstClr val="black"/>
                </a:solidFill>
                <a:latin typeface="Fira Sans Light" panose="020B0604020202020204" charset="0"/>
              </a:rPr>
              <a:t>High quality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073979" y="5337399"/>
            <a:ext cx="1677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400">
                <a:solidFill>
                  <a:prstClr val="black"/>
                </a:solidFill>
                <a:latin typeface="Fira Sans Light" panose="020B0604020202020204" charset="0"/>
              </a:rPr>
              <a:t>Moderate quality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073989" y="5667140"/>
            <a:ext cx="1677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400">
                <a:solidFill>
                  <a:prstClr val="black"/>
                </a:solidFill>
                <a:latin typeface="Fira Sans Light" panose="020B0604020202020204" charset="0"/>
              </a:rPr>
              <a:t>Low quality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707096" y="5829"/>
            <a:ext cx="11487149" cy="437015"/>
            <a:chOff x="707096" y="5827"/>
            <a:chExt cx="11487149" cy="437015"/>
          </a:xfrm>
        </p:grpSpPr>
        <p:sp>
          <p:nvSpPr>
            <p:cNvPr id="53" name="TextBox 52"/>
            <p:cNvSpPr txBox="1"/>
            <p:nvPr/>
          </p:nvSpPr>
          <p:spPr>
            <a:xfrm>
              <a:off x="3655867" y="42732"/>
              <a:ext cx="2819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GB" sz="2000" b="1" dirty="0">
                  <a:solidFill>
                    <a:prstClr val="black"/>
                  </a:solidFill>
                  <a:latin typeface="Fira Sans Light" panose="020B0604020202020204" charset="0"/>
                </a:rPr>
                <a:t>Action areas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460222" y="5827"/>
              <a:ext cx="2819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GB" sz="2000" b="1" dirty="0">
                  <a:solidFill>
                    <a:prstClr val="black"/>
                  </a:solidFill>
                  <a:latin typeface="Fira Sans Light" panose="020B0604020202020204" charset="0"/>
                </a:rPr>
                <a:t>Outcome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707096" y="382570"/>
              <a:ext cx="1148714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2155" y="8686"/>
              <a:ext cx="360409" cy="3604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96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3498" y="3571615"/>
            <a:ext cx="2321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000" b="1" dirty="0">
                <a:solidFill>
                  <a:prstClr val="black"/>
                </a:solidFill>
                <a:latin typeface="Fira Sans Light" panose="020B0604020202020204" charset="0"/>
              </a:rPr>
              <a:t>Food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7120" y="778817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000">
                <a:solidFill>
                  <a:prstClr val="black"/>
                </a:solidFill>
                <a:latin typeface="Fira Sans Light" panose="020B0604020202020204" charset="0"/>
              </a:rPr>
              <a:t>Increase access supermarkets and healthy food outlets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4747" y="221287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000">
                <a:solidFill>
                  <a:srgbClr val="FF0000"/>
                </a:solidFill>
                <a:latin typeface="Fira Sans Light" panose="020B0604020202020204" charset="0"/>
              </a:rPr>
              <a:t>Higher density of and proximity to fast-food restaurants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6233" y="3618043"/>
            <a:ext cx="294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000">
                <a:solidFill>
                  <a:srgbClr val="FF0000"/>
                </a:solidFill>
                <a:latin typeface="Fira Sans Light" panose="020B0604020202020204" charset="0"/>
              </a:rPr>
              <a:t>Proximity of full-service restaurants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1547" y="4986014"/>
            <a:ext cx="2784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000">
                <a:solidFill>
                  <a:srgbClr val="FF0000"/>
                </a:solidFill>
                <a:latin typeface="Fira Sans Light" panose="020B0604020202020204" charset="0"/>
              </a:rPr>
              <a:t>Living far away from super-markets (≥4 miles)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2124" y="2293778"/>
            <a:ext cx="4019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>
                <a:solidFill>
                  <a:srgbClr val="FF0000"/>
                </a:solidFill>
                <a:latin typeface="Fira Sans Light" panose="020B0604020202020204" charset="0"/>
              </a:rPr>
              <a:t>Increased risk of diabetes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76474" y="5098667"/>
            <a:ext cx="401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>
                <a:solidFill>
                  <a:srgbClr val="FF0000"/>
                </a:solidFill>
                <a:latin typeface="Fira Sans Light" panose="020B0604020202020204" charset="0"/>
              </a:rPr>
              <a:t>Reduced diet quality index among pregnant women</a:t>
            </a:r>
          </a:p>
        </p:txBody>
      </p:sp>
      <p:grpSp>
        <p:nvGrpSpPr>
          <p:cNvPr id="42" name="Group 119"/>
          <p:cNvGrpSpPr/>
          <p:nvPr/>
        </p:nvGrpSpPr>
        <p:grpSpPr>
          <a:xfrm>
            <a:off x="6438455" y="4751007"/>
            <a:ext cx="316220" cy="1011619"/>
            <a:chOff x="0" y="0"/>
            <a:chExt cx="316219" cy="1297069"/>
          </a:xfrm>
        </p:grpSpPr>
        <p:sp>
          <p:nvSpPr>
            <p:cNvPr id="43" name="Shape 117"/>
            <p:cNvSpPr/>
            <p:nvPr/>
          </p:nvSpPr>
          <p:spPr>
            <a:xfrm>
              <a:off x="0" y="0"/>
              <a:ext cx="159421" cy="1297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2976" y="21594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377"/>
              <a:endParaRPr>
                <a:solidFill>
                  <a:srgbClr val="FF0000"/>
                </a:solidFill>
                <a:latin typeface="Fira Sans Light" panose="020B0604020202020204" charset="0"/>
              </a:endParaRPr>
            </a:p>
          </p:txBody>
        </p:sp>
        <p:sp>
          <p:nvSpPr>
            <p:cNvPr id="44" name="Shape 118"/>
            <p:cNvSpPr/>
            <p:nvPr/>
          </p:nvSpPr>
          <p:spPr>
            <a:xfrm flipH="1">
              <a:off x="150449" y="627277"/>
              <a:ext cx="165771" cy="1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377"/>
              <a:endParaRPr>
                <a:solidFill>
                  <a:srgbClr val="FF0000"/>
                </a:solidFill>
                <a:latin typeface="Fira Sans Light" panose="020B0604020202020204" charset="0"/>
              </a:endParaRPr>
            </a:p>
          </p:txBody>
        </p:sp>
      </p:grpSp>
      <p:sp>
        <p:nvSpPr>
          <p:cNvPr id="45" name="Oval 44"/>
          <p:cNvSpPr/>
          <p:nvPr/>
        </p:nvSpPr>
        <p:spPr>
          <a:xfrm>
            <a:off x="1218589" y="5268574"/>
            <a:ext cx="190500" cy="1956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422529" y="3685543"/>
            <a:ext cx="4335771" cy="612355"/>
            <a:chOff x="6475266" y="3168440"/>
            <a:chExt cx="4335770" cy="612355"/>
          </a:xfrm>
        </p:grpSpPr>
        <p:sp>
          <p:nvSpPr>
            <p:cNvPr id="17" name="TextBox 16"/>
            <p:cNvSpPr txBox="1"/>
            <p:nvPr/>
          </p:nvSpPr>
          <p:spPr>
            <a:xfrm>
              <a:off x="6791487" y="3287073"/>
              <a:ext cx="40195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GB" sz="1600">
                  <a:solidFill>
                    <a:srgbClr val="FF0000"/>
                  </a:solidFill>
                  <a:latin typeface="Fira Sans Light" panose="020B0604020202020204" charset="0"/>
                </a:rPr>
                <a:t>Increased BMI levels</a:t>
              </a:r>
            </a:p>
          </p:txBody>
        </p:sp>
        <p:grpSp>
          <p:nvGrpSpPr>
            <p:cNvPr id="39" name="Group 119"/>
            <p:cNvGrpSpPr/>
            <p:nvPr/>
          </p:nvGrpSpPr>
          <p:grpSpPr>
            <a:xfrm>
              <a:off x="6475266" y="3168440"/>
              <a:ext cx="316220" cy="612355"/>
              <a:chOff x="0" y="0"/>
              <a:chExt cx="316219" cy="1297069"/>
            </a:xfrm>
          </p:grpSpPr>
          <p:sp>
            <p:nvSpPr>
              <p:cNvPr id="40" name="Shape 117"/>
              <p:cNvSpPr/>
              <p:nvPr/>
            </p:nvSpPr>
            <p:spPr>
              <a:xfrm>
                <a:off x="0" y="0"/>
                <a:ext cx="159421" cy="1297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2976" y="21594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914377"/>
                <a:endParaRPr>
                  <a:solidFill>
                    <a:srgbClr val="FF0000"/>
                  </a:solidFill>
                  <a:latin typeface="Fira Sans Light" panose="020B0604020202020204" charset="0"/>
                </a:endParaRPr>
              </a:p>
            </p:txBody>
          </p:sp>
          <p:sp>
            <p:nvSpPr>
              <p:cNvPr id="41" name="Shape 118"/>
              <p:cNvSpPr/>
              <p:nvPr/>
            </p:nvSpPr>
            <p:spPr>
              <a:xfrm flipH="1">
                <a:off x="150449" y="627277"/>
                <a:ext cx="165771" cy="1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914377"/>
                <a:endParaRPr>
                  <a:solidFill>
                    <a:srgbClr val="FF0000"/>
                  </a:solidFill>
                  <a:latin typeface="Fira Sans Light" panose="020B0604020202020204" charset="0"/>
                </a:endParaRPr>
              </a:p>
            </p:txBody>
          </p:sp>
        </p:grpSp>
      </p:grpSp>
      <p:sp>
        <p:nvSpPr>
          <p:cNvPr id="52" name="Oval 51"/>
          <p:cNvSpPr/>
          <p:nvPr/>
        </p:nvSpPr>
        <p:spPr>
          <a:xfrm>
            <a:off x="1218589" y="5637870"/>
            <a:ext cx="190500" cy="1956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231957" y="4961139"/>
            <a:ext cx="190500" cy="1956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69545" y="4069855"/>
            <a:ext cx="213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dirty="0">
                <a:solidFill>
                  <a:prstClr val="black"/>
                </a:solidFill>
                <a:latin typeface="Fira Sans Light" panose="020B0604020202020204" charset="0"/>
              </a:rPr>
              <a:t>Quality of evidence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468717" y="4897913"/>
            <a:ext cx="1327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400">
                <a:solidFill>
                  <a:prstClr val="black"/>
                </a:solidFill>
                <a:latin typeface="Fira Sans Light" panose="020B0604020202020204" charset="0"/>
              </a:rPr>
              <a:t>High quality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468716" y="5199815"/>
            <a:ext cx="1677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400">
                <a:solidFill>
                  <a:prstClr val="black"/>
                </a:solidFill>
                <a:latin typeface="Fira Sans Light" panose="020B0604020202020204" charset="0"/>
              </a:rPr>
              <a:t>Moderate quality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468727" y="5529554"/>
            <a:ext cx="1677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400">
                <a:solidFill>
                  <a:prstClr val="black"/>
                </a:solidFill>
                <a:latin typeface="Fira Sans Light" panose="020B0604020202020204" charset="0"/>
              </a:rPr>
              <a:t>Low quality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17989" y="951360"/>
            <a:ext cx="4460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>
                <a:solidFill>
                  <a:prstClr val="black"/>
                </a:solidFill>
                <a:latin typeface="Fira Sans Light" panose="020B0604020202020204" charset="0"/>
              </a:rPr>
              <a:t>Reduced odds of obesity among girls</a:t>
            </a:r>
          </a:p>
        </p:txBody>
      </p:sp>
      <p:grpSp>
        <p:nvGrpSpPr>
          <p:cNvPr id="33" name="Group 119"/>
          <p:cNvGrpSpPr/>
          <p:nvPr/>
        </p:nvGrpSpPr>
        <p:grpSpPr>
          <a:xfrm>
            <a:off x="6342819" y="575595"/>
            <a:ext cx="316220" cy="1034524"/>
            <a:chOff x="0" y="0"/>
            <a:chExt cx="316219" cy="1297069"/>
          </a:xfrm>
        </p:grpSpPr>
        <p:sp>
          <p:nvSpPr>
            <p:cNvPr id="34" name="Shape 117"/>
            <p:cNvSpPr/>
            <p:nvPr/>
          </p:nvSpPr>
          <p:spPr>
            <a:xfrm>
              <a:off x="0" y="0"/>
              <a:ext cx="159421" cy="1297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2976" y="21594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377"/>
              <a:endParaRPr>
                <a:solidFill>
                  <a:prstClr val="black"/>
                </a:solidFill>
                <a:latin typeface="Fira Sans Light" panose="020B0604020202020204" charset="0"/>
              </a:endParaRPr>
            </a:p>
          </p:txBody>
        </p:sp>
        <p:sp>
          <p:nvSpPr>
            <p:cNvPr id="35" name="Shape 118"/>
            <p:cNvSpPr/>
            <p:nvPr/>
          </p:nvSpPr>
          <p:spPr>
            <a:xfrm flipH="1">
              <a:off x="150449" y="627277"/>
              <a:ext cx="165771" cy="1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377"/>
              <a:endParaRPr>
                <a:solidFill>
                  <a:prstClr val="black"/>
                </a:solidFill>
                <a:latin typeface="Fira Sans Light" panose="020B0604020202020204" charset="0"/>
              </a:endParaRPr>
            </a:p>
          </p:txBody>
        </p:sp>
      </p:grpSp>
      <p:sp>
        <p:nvSpPr>
          <p:cNvPr id="65" name="Oval 64"/>
          <p:cNvSpPr/>
          <p:nvPr/>
        </p:nvSpPr>
        <p:spPr>
          <a:xfrm>
            <a:off x="11426878" y="2390607"/>
            <a:ext cx="190500" cy="1956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srgbClr val="FF0000"/>
              </a:solidFill>
              <a:latin typeface="Fira Sans Light" panose="020B060402020202020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11423197" y="3883845"/>
            <a:ext cx="190500" cy="1956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srgbClr val="FF0000"/>
              </a:solidFill>
              <a:latin typeface="Fira Sans Light" panose="020B060402020202020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422529" y="2389139"/>
            <a:ext cx="5194849" cy="897195"/>
            <a:chOff x="6436519" y="2102833"/>
            <a:chExt cx="5194849" cy="897195"/>
          </a:xfrm>
        </p:grpSpPr>
        <p:sp>
          <p:nvSpPr>
            <p:cNvPr id="16" name="TextBox 15"/>
            <p:cNvSpPr txBox="1"/>
            <p:nvPr/>
          </p:nvSpPr>
          <p:spPr>
            <a:xfrm>
              <a:off x="6804610" y="2397938"/>
              <a:ext cx="40195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GB" sz="1600">
                  <a:solidFill>
                    <a:srgbClr val="FF0000"/>
                  </a:solidFill>
                  <a:latin typeface="Fira Sans Light" panose="020B0604020202020204" charset="0"/>
                </a:rPr>
                <a:t>Increased risk of obesity</a:t>
              </a:r>
            </a:p>
          </p:txBody>
        </p:sp>
        <p:grpSp>
          <p:nvGrpSpPr>
            <p:cNvPr id="36" name="Group 119"/>
            <p:cNvGrpSpPr/>
            <p:nvPr/>
          </p:nvGrpSpPr>
          <p:grpSpPr>
            <a:xfrm>
              <a:off x="6436519" y="2102833"/>
              <a:ext cx="349595" cy="897195"/>
              <a:chOff x="-1" y="-2"/>
              <a:chExt cx="349595" cy="1806514"/>
            </a:xfrm>
          </p:grpSpPr>
          <p:sp>
            <p:nvSpPr>
              <p:cNvPr id="37" name="Shape 117"/>
              <p:cNvSpPr/>
              <p:nvPr/>
            </p:nvSpPr>
            <p:spPr>
              <a:xfrm>
                <a:off x="-1" y="-2"/>
                <a:ext cx="175347" cy="1806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2976" y="21594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914377"/>
                <a:endParaRPr>
                  <a:solidFill>
                    <a:srgbClr val="FF0000"/>
                  </a:solidFill>
                  <a:latin typeface="Fira Sans Light" panose="020B0604020202020204" charset="0"/>
                </a:endParaRPr>
              </a:p>
            </p:txBody>
          </p:sp>
          <p:sp>
            <p:nvSpPr>
              <p:cNvPr id="38" name="Shape 118"/>
              <p:cNvSpPr/>
              <p:nvPr/>
            </p:nvSpPr>
            <p:spPr>
              <a:xfrm flipH="1">
                <a:off x="183823" y="883511"/>
                <a:ext cx="165771" cy="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914377"/>
                <a:endParaRPr>
                  <a:solidFill>
                    <a:srgbClr val="FF0000"/>
                  </a:solidFill>
                  <a:latin typeface="Fira Sans Light" panose="020B0604020202020204" charset="0"/>
                </a:endParaRPr>
              </a:p>
            </p:txBody>
          </p:sp>
        </p:grpSp>
        <p:sp>
          <p:nvSpPr>
            <p:cNvPr id="69" name="Oval 68"/>
            <p:cNvSpPr/>
            <p:nvPr/>
          </p:nvSpPr>
          <p:spPr>
            <a:xfrm>
              <a:off x="11440868" y="2507931"/>
              <a:ext cx="190500" cy="19567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GB">
                <a:solidFill>
                  <a:srgbClr val="FF0000"/>
                </a:solidFill>
                <a:latin typeface="Fira Sans Light" panose="020B0604020202020204" charset="0"/>
              </a:endParaRPr>
            </a:p>
          </p:txBody>
        </p:sp>
      </p:grpSp>
      <p:sp>
        <p:nvSpPr>
          <p:cNvPr id="60" name="Oval 59"/>
          <p:cNvSpPr/>
          <p:nvPr/>
        </p:nvSpPr>
        <p:spPr>
          <a:xfrm>
            <a:off x="11426878" y="1036316"/>
            <a:ext cx="190500" cy="1956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11423197" y="5217745"/>
            <a:ext cx="190500" cy="1956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srgbClr val="FF0000"/>
              </a:solidFill>
              <a:latin typeface="Fira Sans Light" panose="020B060402020202020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718868" y="3107953"/>
            <a:ext cx="4460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>
                <a:solidFill>
                  <a:srgbClr val="FF0000"/>
                </a:solidFill>
                <a:latin typeface="Fira Sans Light" panose="020B0604020202020204" charset="0"/>
              </a:rPr>
              <a:t>Increased childhood obesity and overweight</a:t>
            </a:r>
          </a:p>
        </p:txBody>
      </p:sp>
      <p:sp>
        <p:nvSpPr>
          <p:cNvPr id="73" name="Oval 72"/>
          <p:cNvSpPr/>
          <p:nvPr/>
        </p:nvSpPr>
        <p:spPr>
          <a:xfrm>
            <a:off x="11426878" y="3250828"/>
            <a:ext cx="190500" cy="1956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srgbClr val="FF0000"/>
              </a:solidFill>
              <a:latin typeface="Fira Sans Light" panose="020B060402020202020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617989" y="683508"/>
            <a:ext cx="4460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>
                <a:solidFill>
                  <a:prstClr val="black"/>
                </a:solidFill>
                <a:latin typeface="Fira Sans Light" panose="020B0604020202020204" charset="0"/>
              </a:rPr>
              <a:t>Reduced BMI levels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588906" y="1266233"/>
            <a:ext cx="5223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 dirty="0">
                <a:solidFill>
                  <a:prstClr val="black"/>
                </a:solidFill>
                <a:latin typeface="Fira Sans Light" panose="020B0604020202020204" charset="0"/>
              </a:rPr>
              <a:t>Reduced odds of obesity among general population</a:t>
            </a:r>
          </a:p>
        </p:txBody>
      </p:sp>
      <p:sp>
        <p:nvSpPr>
          <p:cNvPr id="76" name="Oval 75"/>
          <p:cNvSpPr/>
          <p:nvPr/>
        </p:nvSpPr>
        <p:spPr>
          <a:xfrm>
            <a:off x="11426878" y="1353058"/>
            <a:ext cx="190500" cy="1956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11426878" y="683508"/>
            <a:ext cx="190500" cy="1956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07096" y="5829"/>
            <a:ext cx="11487149" cy="437015"/>
            <a:chOff x="707096" y="5827"/>
            <a:chExt cx="11487149" cy="437015"/>
          </a:xfrm>
        </p:grpSpPr>
        <p:sp>
          <p:nvSpPr>
            <p:cNvPr id="48" name="TextBox 47"/>
            <p:cNvSpPr txBox="1"/>
            <p:nvPr/>
          </p:nvSpPr>
          <p:spPr>
            <a:xfrm>
              <a:off x="3655867" y="42732"/>
              <a:ext cx="2819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GB" sz="2000" b="1" dirty="0">
                  <a:solidFill>
                    <a:prstClr val="black"/>
                  </a:solidFill>
                  <a:latin typeface="Fira Sans Light" panose="020B0604020202020204" charset="0"/>
                </a:rPr>
                <a:t>Action areas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460222" y="5827"/>
              <a:ext cx="2819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GB" sz="2000" b="1" dirty="0">
                  <a:solidFill>
                    <a:prstClr val="black"/>
                  </a:solidFill>
                  <a:latin typeface="Fira Sans Light" panose="020B0604020202020204" charset="0"/>
                </a:rPr>
                <a:t>Outcome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707096" y="382570"/>
              <a:ext cx="1148714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2155" y="8686"/>
              <a:ext cx="360409" cy="360409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98" y="1508345"/>
            <a:ext cx="1871908" cy="1871908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02647" y="6562185"/>
            <a:ext cx="2732137" cy="2154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800" dirty="0" smtClean="0"/>
              <a:t>Apple  graphic designed </a:t>
            </a:r>
            <a:r>
              <a:rPr lang="en-US" sz="800" dirty="0"/>
              <a:t>by </a:t>
            </a:r>
            <a:r>
              <a:rPr lang="en-US" sz="800" dirty="0" err="1"/>
              <a:t>rawpixel.com</a:t>
            </a:r>
            <a:r>
              <a:rPr lang="en-US" sz="800" dirty="0"/>
              <a:t> / </a:t>
            </a:r>
            <a:r>
              <a:rPr lang="en-US" sz="800" dirty="0" err="1"/>
              <a:t>Freepik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983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8695" y="3213040"/>
            <a:ext cx="2473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000" b="1" dirty="0">
                <a:solidFill>
                  <a:prstClr val="black"/>
                </a:solidFill>
                <a:latin typeface="Fira Sans Light" panose="020B0604020202020204" charset="0"/>
              </a:rPr>
              <a:t>Natural environment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7120" y="937113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000">
                <a:solidFill>
                  <a:srgbClr val="FF0000"/>
                </a:solidFill>
                <a:latin typeface="Fira Sans Light" panose="020B0604020202020204" charset="0"/>
              </a:rPr>
              <a:t>Exposure to environmental hazards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6285" y="3137125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000">
                <a:solidFill>
                  <a:srgbClr val="FF0000"/>
                </a:solidFill>
                <a:latin typeface="Fira Sans Light" panose="020B0604020202020204" charset="0"/>
              </a:rPr>
              <a:t>Exposure to traffic noise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50093" y="4961139"/>
            <a:ext cx="294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000">
                <a:solidFill>
                  <a:prstClr val="black"/>
                </a:solidFill>
                <a:latin typeface="Fira Sans Light" panose="020B0604020202020204" charset="0"/>
              </a:rPr>
              <a:t>Reduce exposure to traffic noise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46115" y="6035565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000">
                <a:solidFill>
                  <a:prstClr val="black"/>
                </a:solidFill>
                <a:latin typeface="Fira Sans Light" panose="020B0604020202020204" charset="0"/>
              </a:rPr>
              <a:t>Improve access to open green space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93916" y="468466"/>
            <a:ext cx="3585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 dirty="0">
                <a:solidFill>
                  <a:srgbClr val="FF0000"/>
                </a:solidFill>
                <a:latin typeface="Fira Sans Light" panose="020B0604020202020204" charset="0"/>
              </a:rPr>
              <a:t>Increased risk of cervical cancer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0772" y="1122922"/>
            <a:ext cx="422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 dirty="0">
                <a:solidFill>
                  <a:srgbClr val="FF0000"/>
                </a:solidFill>
                <a:latin typeface="Fira Sans Light" panose="020B0604020202020204" charset="0"/>
              </a:rPr>
              <a:t>Increased risk of dementia and Alzheimer’s disease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30772" y="1625422"/>
            <a:ext cx="4162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>
                <a:solidFill>
                  <a:srgbClr val="FF0000"/>
                </a:solidFill>
                <a:latin typeface="Fira Sans Light" panose="020B0604020202020204" charset="0"/>
              </a:rPr>
              <a:t>Increased risk of Type II diabetes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255" y="2464809"/>
            <a:ext cx="441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 defTabSz="914377"/>
            <a:r>
              <a:rPr lang="en-GB" sz="1600" dirty="0">
                <a:solidFill>
                  <a:srgbClr val="FF0000"/>
                </a:solidFill>
                <a:latin typeface="Fira Sans Light" panose="020B0604020202020204" charset="0"/>
              </a:rPr>
              <a:t>Increased risk of myocardial infarction among males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12086" y="2987639"/>
            <a:ext cx="446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 dirty="0">
                <a:solidFill>
                  <a:srgbClr val="FF0000"/>
                </a:solidFill>
                <a:latin typeface="Fira Sans Light" panose="020B0604020202020204" charset="0"/>
              </a:rPr>
              <a:t>Poor academic performance among children</a:t>
            </a:r>
            <a:endParaRPr lang="en-GB" sz="2000" dirty="0">
              <a:solidFill>
                <a:srgbClr val="FF0000"/>
              </a:solidFill>
              <a:latin typeface="Fira Sans Light" panose="020B06040202020202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4012" y="4986832"/>
            <a:ext cx="4019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>
                <a:solidFill>
                  <a:prstClr val="black"/>
                </a:solidFill>
                <a:latin typeface="Fira Sans Light" panose="020B0604020202020204" charset="0"/>
              </a:rPr>
              <a:t>Increased average life expectancy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68321" y="5388238"/>
            <a:ext cx="4124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>
                <a:solidFill>
                  <a:prstClr val="black"/>
                </a:solidFill>
                <a:latin typeface="Fira Sans Light" panose="020B0604020202020204" charset="0"/>
              </a:rPr>
              <a:t>Result in high economic savings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36506" y="6050956"/>
            <a:ext cx="4819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>
                <a:solidFill>
                  <a:prstClr val="black"/>
                </a:solidFill>
                <a:latin typeface="Fira Sans Light" panose="020B0604020202020204" charset="0"/>
              </a:rPr>
              <a:t>Improved respiratory outcomes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39860" y="6468646"/>
            <a:ext cx="4819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>
                <a:solidFill>
                  <a:prstClr val="black"/>
                </a:solidFill>
                <a:latin typeface="Fira Sans Light" panose="020B0604020202020204" charset="0"/>
              </a:rPr>
              <a:t>Increased physical activity levels</a:t>
            </a:r>
          </a:p>
        </p:txBody>
      </p:sp>
      <p:grpSp>
        <p:nvGrpSpPr>
          <p:cNvPr id="33" name="Group 119"/>
          <p:cNvGrpSpPr/>
          <p:nvPr/>
        </p:nvGrpSpPr>
        <p:grpSpPr>
          <a:xfrm>
            <a:off x="6436521" y="568603"/>
            <a:ext cx="316220" cy="1682987"/>
            <a:chOff x="0" y="0"/>
            <a:chExt cx="316219" cy="1297069"/>
          </a:xfrm>
        </p:grpSpPr>
        <p:sp>
          <p:nvSpPr>
            <p:cNvPr id="34" name="Shape 117"/>
            <p:cNvSpPr/>
            <p:nvPr/>
          </p:nvSpPr>
          <p:spPr>
            <a:xfrm>
              <a:off x="0" y="0"/>
              <a:ext cx="159421" cy="1297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2976" y="21594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377"/>
              <a:endParaRPr>
                <a:solidFill>
                  <a:srgbClr val="FF0000"/>
                </a:solidFill>
                <a:latin typeface="Fira Sans Light" panose="020B0604020202020204" charset="0"/>
              </a:endParaRPr>
            </a:p>
          </p:txBody>
        </p:sp>
        <p:sp>
          <p:nvSpPr>
            <p:cNvPr id="35" name="Shape 118"/>
            <p:cNvSpPr/>
            <p:nvPr/>
          </p:nvSpPr>
          <p:spPr>
            <a:xfrm flipH="1">
              <a:off x="150449" y="627277"/>
              <a:ext cx="165771" cy="1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377"/>
              <a:endParaRPr>
                <a:solidFill>
                  <a:srgbClr val="FF0000"/>
                </a:solidFill>
                <a:latin typeface="Fira Sans Light" panose="020B0604020202020204" charset="0"/>
              </a:endParaRPr>
            </a:p>
          </p:txBody>
        </p:sp>
      </p:grpSp>
      <p:grpSp>
        <p:nvGrpSpPr>
          <p:cNvPr id="36" name="Group 119"/>
          <p:cNvGrpSpPr/>
          <p:nvPr/>
        </p:nvGrpSpPr>
        <p:grpSpPr>
          <a:xfrm>
            <a:off x="6484261" y="2610911"/>
            <a:ext cx="316220" cy="1881552"/>
            <a:chOff x="0" y="0"/>
            <a:chExt cx="316219" cy="1297069"/>
          </a:xfrm>
        </p:grpSpPr>
        <p:sp>
          <p:nvSpPr>
            <p:cNvPr id="37" name="Shape 117"/>
            <p:cNvSpPr/>
            <p:nvPr/>
          </p:nvSpPr>
          <p:spPr>
            <a:xfrm>
              <a:off x="0" y="0"/>
              <a:ext cx="159421" cy="1297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2976" y="21594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377"/>
              <a:endParaRPr>
                <a:solidFill>
                  <a:srgbClr val="FF0000"/>
                </a:solidFill>
                <a:latin typeface="Fira Sans Light" panose="020B0604020202020204" charset="0"/>
              </a:endParaRPr>
            </a:p>
          </p:txBody>
        </p:sp>
        <p:sp>
          <p:nvSpPr>
            <p:cNvPr id="38" name="Shape 118"/>
            <p:cNvSpPr/>
            <p:nvPr/>
          </p:nvSpPr>
          <p:spPr>
            <a:xfrm flipH="1">
              <a:off x="150449" y="627277"/>
              <a:ext cx="165771" cy="1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377"/>
              <a:endParaRPr>
                <a:solidFill>
                  <a:srgbClr val="FF0000"/>
                </a:solidFill>
                <a:latin typeface="Fira Sans Light" panose="020B0604020202020204" charset="0"/>
              </a:endParaRPr>
            </a:p>
          </p:txBody>
        </p:sp>
      </p:grpSp>
      <p:grpSp>
        <p:nvGrpSpPr>
          <p:cNvPr id="39" name="Group 119"/>
          <p:cNvGrpSpPr/>
          <p:nvPr/>
        </p:nvGrpSpPr>
        <p:grpSpPr>
          <a:xfrm>
            <a:off x="6487554" y="5018764"/>
            <a:ext cx="316220" cy="612355"/>
            <a:chOff x="0" y="0"/>
            <a:chExt cx="316219" cy="1297069"/>
          </a:xfrm>
        </p:grpSpPr>
        <p:sp>
          <p:nvSpPr>
            <p:cNvPr id="40" name="Shape 117"/>
            <p:cNvSpPr/>
            <p:nvPr/>
          </p:nvSpPr>
          <p:spPr>
            <a:xfrm>
              <a:off x="0" y="0"/>
              <a:ext cx="159421" cy="1297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2976" y="21594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377"/>
              <a:endParaRPr>
                <a:solidFill>
                  <a:prstClr val="black"/>
                </a:solidFill>
                <a:latin typeface="Fira Sans Light" panose="020B0604020202020204" charset="0"/>
              </a:endParaRPr>
            </a:p>
          </p:txBody>
        </p:sp>
        <p:sp>
          <p:nvSpPr>
            <p:cNvPr id="41" name="Shape 118"/>
            <p:cNvSpPr/>
            <p:nvPr/>
          </p:nvSpPr>
          <p:spPr>
            <a:xfrm flipH="1">
              <a:off x="150449" y="627277"/>
              <a:ext cx="165771" cy="1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377"/>
              <a:endParaRPr>
                <a:solidFill>
                  <a:prstClr val="black"/>
                </a:solidFill>
                <a:latin typeface="Fira Sans Light" panose="020B0604020202020204" charset="0"/>
              </a:endParaRPr>
            </a:p>
          </p:txBody>
        </p:sp>
      </p:grpSp>
      <p:grpSp>
        <p:nvGrpSpPr>
          <p:cNvPr id="42" name="Group 119"/>
          <p:cNvGrpSpPr/>
          <p:nvPr/>
        </p:nvGrpSpPr>
        <p:grpSpPr>
          <a:xfrm>
            <a:off x="6437833" y="6085142"/>
            <a:ext cx="316220" cy="631183"/>
            <a:chOff x="0" y="0"/>
            <a:chExt cx="316219" cy="1297069"/>
          </a:xfrm>
        </p:grpSpPr>
        <p:sp>
          <p:nvSpPr>
            <p:cNvPr id="43" name="Shape 117"/>
            <p:cNvSpPr/>
            <p:nvPr/>
          </p:nvSpPr>
          <p:spPr>
            <a:xfrm>
              <a:off x="0" y="0"/>
              <a:ext cx="159421" cy="1297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2976" y="21594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377"/>
              <a:endParaRPr>
                <a:solidFill>
                  <a:prstClr val="black"/>
                </a:solidFill>
                <a:latin typeface="Fira Sans Light" panose="020B0604020202020204" charset="0"/>
              </a:endParaRPr>
            </a:p>
          </p:txBody>
        </p:sp>
        <p:sp>
          <p:nvSpPr>
            <p:cNvPr id="44" name="Shape 118"/>
            <p:cNvSpPr/>
            <p:nvPr/>
          </p:nvSpPr>
          <p:spPr>
            <a:xfrm flipH="1">
              <a:off x="150449" y="627277"/>
              <a:ext cx="165771" cy="1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377"/>
              <a:endParaRPr>
                <a:solidFill>
                  <a:prstClr val="black"/>
                </a:solidFill>
                <a:latin typeface="Fira Sans Light" panose="020B0604020202020204" charset="0"/>
              </a:endParaRPr>
            </a:p>
          </p:txBody>
        </p:sp>
      </p:grpSp>
      <p:sp>
        <p:nvSpPr>
          <p:cNvPr id="45" name="Oval 44"/>
          <p:cNvSpPr/>
          <p:nvPr/>
        </p:nvSpPr>
        <p:spPr>
          <a:xfrm>
            <a:off x="843031" y="5220314"/>
            <a:ext cx="190500" cy="1956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11721501" y="2533527"/>
            <a:ext cx="190500" cy="1956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srgbClr val="FF0000"/>
              </a:solidFill>
              <a:latin typeface="Fira Sans Light" panose="020B060402020202020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721501" y="492241"/>
            <a:ext cx="190500" cy="1956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srgbClr val="FF0000"/>
              </a:solidFill>
              <a:latin typeface="Fira Sans Light" panose="020B060402020202020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11721501" y="3866524"/>
            <a:ext cx="190500" cy="1956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srgbClr val="FF0000"/>
              </a:solidFill>
              <a:latin typeface="Fira Sans Light" panose="020B060402020202020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843031" y="5589610"/>
            <a:ext cx="190500" cy="1956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11721501" y="3457434"/>
            <a:ext cx="190500" cy="1956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srgbClr val="FF0000"/>
              </a:solidFill>
              <a:latin typeface="Fira Sans Light" panose="020B060402020202020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11721501" y="4232380"/>
            <a:ext cx="190500" cy="1956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srgbClr val="FF0000"/>
              </a:solidFill>
              <a:latin typeface="Fira Sans Light" panose="020B060402020202020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11721501" y="3039285"/>
            <a:ext cx="190500" cy="1956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srgbClr val="FF0000"/>
              </a:solidFill>
              <a:latin typeface="Fira Sans Light" panose="020B060402020202020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856399" y="4912879"/>
            <a:ext cx="190500" cy="1956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7097" y="4062203"/>
            <a:ext cx="213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dirty="0">
                <a:solidFill>
                  <a:prstClr val="black"/>
                </a:solidFill>
                <a:latin typeface="Fira Sans Light" panose="020B0604020202020204" charset="0"/>
              </a:rPr>
              <a:t>Quality of evidence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93159" y="4849653"/>
            <a:ext cx="1327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400">
                <a:solidFill>
                  <a:prstClr val="black"/>
                </a:solidFill>
                <a:latin typeface="Fira Sans Light" panose="020B0604020202020204" charset="0"/>
              </a:rPr>
              <a:t>High quality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93159" y="5151555"/>
            <a:ext cx="1677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400">
                <a:solidFill>
                  <a:prstClr val="black"/>
                </a:solidFill>
                <a:latin typeface="Fira Sans Light" panose="020B0604020202020204" charset="0"/>
              </a:rPr>
              <a:t>Moderate quality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93169" y="5481294"/>
            <a:ext cx="1677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400">
                <a:solidFill>
                  <a:prstClr val="black"/>
                </a:solidFill>
                <a:latin typeface="Fira Sans Light" panose="020B0604020202020204" charset="0"/>
              </a:rPr>
              <a:t>Low quality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8" y="1905558"/>
            <a:ext cx="2418095" cy="1209047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6720888" y="781761"/>
            <a:ext cx="3324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>
                <a:solidFill>
                  <a:srgbClr val="FF0000"/>
                </a:solidFill>
                <a:latin typeface="Fira Sans Light" panose="020B0604020202020204" charset="0"/>
              </a:rPr>
              <a:t>Increased risk of brain cancer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720888" y="1946614"/>
            <a:ext cx="4162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>
                <a:solidFill>
                  <a:srgbClr val="FF0000"/>
                </a:solidFill>
                <a:latin typeface="Fira Sans Light" panose="020B0604020202020204" charset="0"/>
              </a:rPr>
              <a:t>Increased risk of lung cancer</a:t>
            </a:r>
          </a:p>
        </p:txBody>
      </p:sp>
      <p:sp>
        <p:nvSpPr>
          <p:cNvPr id="67" name="Oval 66"/>
          <p:cNvSpPr/>
          <p:nvPr/>
        </p:nvSpPr>
        <p:spPr>
          <a:xfrm>
            <a:off x="11722324" y="853198"/>
            <a:ext cx="190500" cy="1956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srgbClr val="FF0000"/>
              </a:solidFill>
              <a:latin typeface="Fira Sans Light" panose="020B060402020202020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11721501" y="2018051"/>
            <a:ext cx="190500" cy="1956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srgbClr val="FF0000"/>
              </a:solidFill>
              <a:latin typeface="Fira Sans Light" panose="020B0604020202020204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1721501" y="1645218"/>
            <a:ext cx="190500" cy="1956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srgbClr val="FF0000"/>
              </a:solidFill>
              <a:latin typeface="Fira Sans Light" panose="020B0604020202020204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11721501" y="1224638"/>
            <a:ext cx="190500" cy="1956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srgbClr val="FF0000"/>
              </a:solidFill>
              <a:latin typeface="Fira Sans Light" panose="020B060402020202020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04392" y="3368671"/>
            <a:ext cx="3503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 dirty="0">
                <a:solidFill>
                  <a:srgbClr val="FF0000"/>
                </a:solidFill>
                <a:latin typeface="Fira Sans Light" panose="020B0604020202020204" charset="0"/>
              </a:rPr>
              <a:t>Increased risk of Type II diabetes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748143" y="4340562"/>
            <a:ext cx="4162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>
                <a:solidFill>
                  <a:srgbClr val="FF0000"/>
                </a:solidFill>
                <a:latin typeface="Fira Sans Light" panose="020B0604020202020204" charset="0"/>
              </a:rPr>
              <a:t>Increased blood pressure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748143" y="3993174"/>
            <a:ext cx="377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>
                <a:solidFill>
                  <a:srgbClr val="FF0000"/>
                </a:solidFill>
                <a:latin typeface="Fira Sans Light" panose="020B0604020202020204" charset="0"/>
              </a:rPr>
              <a:t>Reduced quality of life among women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724524" y="3653113"/>
            <a:ext cx="2547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 dirty="0">
                <a:solidFill>
                  <a:srgbClr val="FF0000"/>
                </a:solidFill>
                <a:latin typeface="Fira Sans Light" panose="020B0604020202020204" charset="0"/>
              </a:rPr>
              <a:t>Worsened mental health</a:t>
            </a:r>
          </a:p>
        </p:txBody>
      </p:sp>
      <p:sp>
        <p:nvSpPr>
          <p:cNvPr id="75" name="Oval 74"/>
          <p:cNvSpPr/>
          <p:nvPr/>
        </p:nvSpPr>
        <p:spPr>
          <a:xfrm>
            <a:off x="11724739" y="5010718"/>
            <a:ext cx="190500" cy="1956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11721501" y="5460911"/>
            <a:ext cx="190500" cy="1956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11721501" y="6141770"/>
            <a:ext cx="190500" cy="1956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Fira Sans Light" panose="020B060402020202020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11720779" y="6554684"/>
            <a:ext cx="190500" cy="19567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srgbClr val="FFC000"/>
              </a:solidFill>
              <a:latin typeface="Fira Sans Light" panose="020B060402020202020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11721501" y="4512072"/>
            <a:ext cx="190500" cy="1956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srgbClr val="FF0000"/>
              </a:solidFill>
              <a:latin typeface="Fira Sans Light" panose="020B060402020202020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707096" y="5829"/>
            <a:ext cx="11487149" cy="437015"/>
            <a:chOff x="707096" y="5827"/>
            <a:chExt cx="11487149" cy="437015"/>
          </a:xfrm>
        </p:grpSpPr>
        <p:sp>
          <p:nvSpPr>
            <p:cNvPr id="66" name="TextBox 65"/>
            <p:cNvSpPr txBox="1"/>
            <p:nvPr/>
          </p:nvSpPr>
          <p:spPr>
            <a:xfrm>
              <a:off x="3655867" y="42732"/>
              <a:ext cx="2819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GB" sz="2000" b="1" dirty="0">
                  <a:solidFill>
                    <a:prstClr val="black"/>
                  </a:solidFill>
                  <a:latin typeface="Fira Sans Light" panose="020B0604020202020204" charset="0"/>
                </a:rPr>
                <a:t>Action areas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460222" y="5827"/>
              <a:ext cx="2819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GB" sz="2000" b="1" dirty="0">
                  <a:solidFill>
                    <a:prstClr val="black"/>
                  </a:solidFill>
                  <a:latin typeface="Fira Sans Light" panose="020B0604020202020204" charset="0"/>
                </a:rPr>
                <a:t>Outcome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707096" y="382570"/>
              <a:ext cx="1148714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2155" y="8686"/>
              <a:ext cx="360409" cy="3604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48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693862"/>
          </a:xfrm>
        </p:spPr>
        <p:txBody>
          <a:bodyPr/>
          <a:lstStyle/>
          <a:p>
            <a:pPr algn="ctr"/>
            <a:r>
              <a:rPr lang="en-US" dirty="0" smtClean="0"/>
              <a:t>Gaps and future challenges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8C0B7-3D9C-4520-8FA1-C621353B2EC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44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055688"/>
            <a:ext cx="5412509" cy="580231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2209" y="-309129"/>
            <a:ext cx="9601200" cy="1485900"/>
          </a:xfrm>
        </p:spPr>
        <p:txBody>
          <a:bodyPr/>
          <a:lstStyle/>
          <a:p>
            <a:pPr algn="ctr"/>
            <a:r>
              <a:rPr lang="en-GB" b="1" dirty="0" smtClean="0">
                <a:latin typeface="Fira Sans" panose="020B0604020202020204" charset="0"/>
              </a:rPr>
              <a:t>Gap analysis: Neighbourhood design</a:t>
            </a:r>
            <a:endParaRPr lang="en-GB" b="1" dirty="0">
              <a:latin typeface="Fira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3" y="127409"/>
            <a:ext cx="4478212" cy="639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UPSTREAM Project Team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2175" y="1479517"/>
            <a:ext cx="5009880" cy="489364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Prof Gabriel Scally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Principal Investigator</a:t>
            </a:r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Prof Judy Orme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Principal Investigator</a:t>
            </a:r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Daniel Black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 Paul Pilkington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Research Lead</a:t>
            </a: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(Literature Review and Interviews)</a:t>
            </a:r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 Alistair Hunt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Research Lead (Economics)</a:t>
            </a:r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Eleanor Eaton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Research Associate </a:t>
            </a:r>
            <a:endParaRPr lang="en-G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 </a:t>
            </a: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Laurence Carmichael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Project Faculty Lead</a:t>
            </a:r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 Ben Williams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Project Manager and</a:t>
            </a: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Fellow</a:t>
            </a:r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Janet Ige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Research Associate</a:t>
            </a:r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 Emily Prestwood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Research Associate</a:t>
            </a: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Prof Jim Longhurst, Senior Advisor</a:t>
            </a:r>
          </a:p>
        </p:txBody>
      </p:sp>
      <p:sp>
        <p:nvSpPr>
          <p:cNvPr id="6" name="Rectangle 5"/>
          <p:cNvSpPr/>
          <p:nvPr/>
        </p:nvSpPr>
        <p:spPr>
          <a:xfrm>
            <a:off x="5653825" y="1479517"/>
            <a:ext cx="6096000" cy="32008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PUBLIC ENGAGEMENT</a:t>
            </a:r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Ruth Larbey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Project Manager</a:t>
            </a: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(Shape Our City) Science Communication Unit</a:t>
            </a:r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Sophie </a:t>
            </a:r>
            <a:r>
              <a:rPr lang="en-GB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Laggan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Project Coordinator</a:t>
            </a: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(Shape Our City) Science Communication Unit</a:t>
            </a:r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 Margarida </a:t>
            </a:r>
            <a:r>
              <a:rPr lang="en-GB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Sardo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Project Evaluator</a:t>
            </a: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(Shape Our City) Science Communication Unit</a:t>
            </a:r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Eleanor Shipman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Participatory artist</a:t>
            </a: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(Something Good, Something Useful)</a:t>
            </a:r>
          </a:p>
        </p:txBody>
      </p:sp>
      <p:sp>
        <p:nvSpPr>
          <p:cNvPr id="7" name="Rectangle 6"/>
          <p:cNvSpPr/>
          <p:nvPr/>
        </p:nvSpPr>
        <p:spPr>
          <a:xfrm>
            <a:off x="5653825" y="5018947"/>
            <a:ext cx="6276918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INTERNATIONAL ADVISORS</a:t>
            </a:r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Prof Kristie </a:t>
            </a:r>
            <a:r>
              <a:rPr lang="en-GB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Ebi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Advisor (Climate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Change and Health)</a:t>
            </a:r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Prof Roderick Lawrence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Advisor (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rans-</a:t>
            </a:r>
            <a:r>
              <a:rPr lang="en-GB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disciplinarity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75" y="6045200"/>
            <a:ext cx="108839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46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Context</a:t>
            </a:r>
          </a:p>
          <a:p>
            <a:r>
              <a:rPr lang="en-US" sz="3600" dirty="0" smtClean="0"/>
              <a:t>Aim of review</a:t>
            </a:r>
          </a:p>
          <a:p>
            <a:r>
              <a:rPr lang="en-US" sz="3600" dirty="0" smtClean="0"/>
              <a:t>Systematic review methods</a:t>
            </a:r>
          </a:p>
          <a:p>
            <a:r>
              <a:rPr lang="en-US" sz="3600" dirty="0" smtClean="0"/>
              <a:t>Findings</a:t>
            </a:r>
          </a:p>
          <a:p>
            <a:r>
              <a:rPr lang="en-US" sz="3600" dirty="0" smtClean="0"/>
              <a:t>Gaps and future challenges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4068-3EA6-49B3-B99A-92CE7FEF4DF8}" type="slidenum">
              <a:rPr lang="en-GB" smtClean="0"/>
              <a:pPr/>
              <a:t>3</a:t>
            </a:fld>
            <a:r>
              <a:rPr lang="en-GB" smtClean="0"/>
              <a:t>/30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4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693862"/>
          </a:xfrm>
        </p:spPr>
        <p:txBody>
          <a:bodyPr/>
          <a:lstStyle/>
          <a:p>
            <a:pPr algn="ctr"/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8C0B7-3D9C-4520-8FA1-C621353B2EC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44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88459" y="490754"/>
            <a:ext cx="10042739" cy="6194038"/>
            <a:chOff x="1874839" y="465982"/>
            <a:chExt cx="8353895" cy="5880712"/>
          </a:xfrm>
          <a:solidFill>
            <a:schemeClr val="bg1"/>
          </a:solidFill>
        </p:grpSpPr>
        <p:pic>
          <p:nvPicPr>
            <p:cNvPr id="7" name="image24.jpe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6033" y="674288"/>
              <a:ext cx="1282701" cy="341314"/>
            </a:xfrm>
            <a:prstGeom prst="rect">
              <a:avLst/>
            </a:prstGeom>
            <a:grpFill/>
            <a:ln w="12700">
              <a:miter lim="400000"/>
            </a:ln>
          </p:spPr>
        </p:pic>
        <p:sp>
          <p:nvSpPr>
            <p:cNvPr id="8" name="Shape 341"/>
            <p:cNvSpPr/>
            <p:nvPr/>
          </p:nvSpPr>
          <p:spPr>
            <a:xfrm>
              <a:off x="4569590" y="465982"/>
              <a:ext cx="3546475" cy="928631"/>
            </a:xfrm>
            <a:prstGeom prst="rect">
              <a:avLst/>
            </a:prstGeom>
            <a:grp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67733" tIns="67733" rIns="67733" bIns="67733" anchor="ctr">
              <a:spAutoFit/>
            </a:bodyPr>
            <a:lstStyle/>
            <a:p>
              <a:pPr algn="ctr">
                <a:defRPr sz="2200">
                  <a:latin typeface="+mj-lt"/>
                  <a:ea typeface="+mj-ea"/>
                  <a:cs typeface="+mj-cs"/>
                  <a:sym typeface="Helvetica Light"/>
                </a:defRPr>
              </a:pPr>
              <a:r>
                <a:rPr sz="3200">
                  <a:latin typeface="Garamond" panose="02020404030301010803" pitchFamily="18" charset="0"/>
                </a:rPr>
                <a:t>Moving health upstream </a:t>
              </a:r>
              <a:endParaRPr sz="3200">
                <a:latin typeface="Garamond" panose="02020404030301010803" pitchFamily="18" charset="0"/>
                <a:sym typeface="Arial"/>
              </a:endParaRPr>
            </a:p>
            <a:p>
              <a:pPr algn="ctr">
                <a:defRPr sz="1700">
                  <a:latin typeface="+mj-lt"/>
                  <a:ea typeface="+mj-ea"/>
                  <a:cs typeface="+mj-cs"/>
                  <a:sym typeface="Helvetica Light"/>
                </a:defRPr>
              </a:pPr>
              <a:r>
                <a:rPr sz="2267">
                  <a:latin typeface="Garamond" panose="02020404030301010803" pitchFamily="18" charset="0"/>
                </a:rPr>
                <a:t>in urban development planning</a:t>
              </a:r>
            </a:p>
          </p:txBody>
        </p:sp>
        <p:pic>
          <p:nvPicPr>
            <p:cNvPr id="9" name="image25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473325" y="1376362"/>
              <a:ext cx="1536700" cy="1023938"/>
            </a:xfrm>
            <a:prstGeom prst="rect">
              <a:avLst/>
            </a:prstGeom>
            <a:grpFill/>
            <a:ln w="12700">
              <a:miter lim="400000"/>
            </a:ln>
          </p:spPr>
        </p:pic>
        <p:pic>
          <p:nvPicPr>
            <p:cNvPr id="10" name="image26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825750" y="3740150"/>
              <a:ext cx="1041400" cy="1041400"/>
            </a:xfrm>
            <a:prstGeom prst="rect">
              <a:avLst/>
            </a:prstGeom>
            <a:grpFill/>
            <a:ln w="12700">
              <a:miter lim="400000"/>
            </a:ln>
          </p:spPr>
        </p:pic>
        <p:sp>
          <p:nvSpPr>
            <p:cNvPr id="11" name="Shape 344"/>
            <p:cNvSpPr/>
            <p:nvPr/>
          </p:nvSpPr>
          <p:spPr>
            <a:xfrm>
              <a:off x="2262616" y="2876159"/>
              <a:ext cx="2292561" cy="597401"/>
            </a:xfrm>
            <a:prstGeom prst="rect">
              <a:avLst/>
            </a:prstGeom>
            <a:grp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7733" tIns="67733" rIns="67733" bIns="67733">
              <a:spAutoFit/>
            </a:bodyPr>
            <a:lstStyle>
              <a:lvl1pPr algn="ctr">
                <a:defRPr sz="1100"/>
              </a:lvl1pPr>
            </a:lstStyle>
            <a:p>
              <a:r>
                <a:rPr sz="1600" dirty="0">
                  <a:latin typeface="Garamond" panose="02020404030301010803" pitchFamily="18" charset="0"/>
                </a:rPr>
                <a:t>Estimating cost of poor quality urban environment</a:t>
              </a:r>
            </a:p>
          </p:txBody>
        </p:sp>
        <p:sp>
          <p:nvSpPr>
            <p:cNvPr id="12" name="Shape 345"/>
            <p:cNvSpPr/>
            <p:nvPr/>
          </p:nvSpPr>
          <p:spPr>
            <a:xfrm>
              <a:off x="1874839" y="5106987"/>
              <a:ext cx="2635251" cy="831168"/>
            </a:xfrm>
            <a:prstGeom prst="rect">
              <a:avLst/>
            </a:prstGeom>
            <a:grp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67733" tIns="67733" rIns="67733" bIns="67733">
              <a:spAutoFit/>
            </a:bodyPr>
            <a:lstStyle>
              <a:lvl1pPr algn="ctr">
                <a:defRPr sz="1100"/>
              </a:lvl1pPr>
            </a:lstStyle>
            <a:p>
              <a:r>
                <a:rPr sz="1600" dirty="0">
                  <a:latin typeface="Garamond" panose="02020404030301010803" pitchFamily="18" charset="0"/>
                </a:rPr>
                <a:t>Exploring barriers and opportunities for creating healthy urban environments</a:t>
              </a:r>
            </a:p>
          </p:txBody>
        </p:sp>
        <p:sp>
          <p:nvSpPr>
            <p:cNvPr id="13" name="Shape 346"/>
            <p:cNvSpPr/>
            <p:nvPr/>
          </p:nvSpPr>
          <p:spPr>
            <a:xfrm>
              <a:off x="2055813" y="1581150"/>
              <a:ext cx="620713" cy="1103956"/>
            </a:xfrm>
            <a:prstGeom prst="rect">
              <a:avLst/>
            </a:prstGeom>
            <a:grp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67733" tIns="67733" rIns="67733" bIns="67733">
              <a:spAutoFit/>
            </a:bodyPr>
            <a:lstStyle>
              <a:lvl1pPr>
                <a:defRPr sz="5000" b="1">
                  <a:solidFill>
                    <a:srgbClr val="BFBFBF"/>
                  </a:solidFill>
                </a:defRPr>
              </a:lvl1pPr>
            </a:lstStyle>
            <a:p>
              <a:r>
                <a:rPr sz="6667"/>
                <a:t>1</a:t>
              </a:r>
            </a:p>
          </p:txBody>
        </p:sp>
        <p:sp>
          <p:nvSpPr>
            <p:cNvPr id="14" name="Shape 347"/>
            <p:cNvSpPr/>
            <p:nvPr/>
          </p:nvSpPr>
          <p:spPr>
            <a:xfrm>
              <a:off x="2005013" y="3944938"/>
              <a:ext cx="620713" cy="1103956"/>
            </a:xfrm>
            <a:prstGeom prst="rect">
              <a:avLst/>
            </a:prstGeom>
            <a:grp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67733" tIns="67733" rIns="67733" bIns="67733">
              <a:spAutoFit/>
            </a:bodyPr>
            <a:lstStyle>
              <a:lvl1pPr>
                <a:defRPr sz="5000" b="1">
                  <a:solidFill>
                    <a:srgbClr val="BFBFBF"/>
                  </a:solidFill>
                </a:defRPr>
              </a:lvl1pPr>
            </a:lstStyle>
            <a:p>
              <a:r>
                <a:rPr sz="6667"/>
                <a:t>2</a:t>
              </a:r>
            </a:p>
          </p:txBody>
        </p:sp>
        <p:pic>
          <p:nvPicPr>
            <p:cNvPr id="15" name="image27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231903" y="1340768"/>
              <a:ext cx="3439360" cy="4293022"/>
            </a:xfrm>
            <a:prstGeom prst="rect">
              <a:avLst/>
            </a:prstGeom>
            <a:grpFill/>
            <a:ln w="12700">
              <a:miter lim="400000"/>
            </a:ln>
          </p:spPr>
        </p:pic>
        <p:pic>
          <p:nvPicPr>
            <p:cNvPr id="16" name="image28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4893" y="4883478"/>
              <a:ext cx="681270" cy="270192"/>
            </a:xfrm>
            <a:prstGeom prst="rect">
              <a:avLst/>
            </a:prstGeom>
            <a:grpFill/>
            <a:ln w="12700">
              <a:miter lim="400000"/>
            </a:ln>
          </p:spPr>
        </p:pic>
        <p:pic>
          <p:nvPicPr>
            <p:cNvPr id="17" name="image29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8100" y="1913310"/>
              <a:ext cx="1399284" cy="358293"/>
            </a:xfrm>
            <a:prstGeom prst="rect">
              <a:avLst/>
            </a:prstGeom>
            <a:grpFill/>
            <a:ln w="12700">
              <a:miter lim="400000"/>
            </a:ln>
          </p:spPr>
        </p:pic>
        <p:pic>
          <p:nvPicPr>
            <p:cNvPr id="18" name="image30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115739" y="5811950"/>
              <a:ext cx="1058043" cy="534744"/>
            </a:xfrm>
            <a:prstGeom prst="rect">
              <a:avLst/>
            </a:prstGeom>
            <a:grpFill/>
            <a:ln w="12700">
              <a:miter lim="400000"/>
            </a:ln>
          </p:spPr>
        </p:pic>
        <p:pic>
          <p:nvPicPr>
            <p:cNvPr id="19" name="image31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5976" y="4867781"/>
              <a:ext cx="770084" cy="216128"/>
            </a:xfrm>
            <a:prstGeom prst="rect">
              <a:avLst/>
            </a:prstGeom>
            <a:grpFill/>
            <a:ln w="12700">
              <a:miter lim="400000"/>
            </a:ln>
          </p:spPr>
        </p:pic>
        <p:pic>
          <p:nvPicPr>
            <p:cNvPr id="20" name="image32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06547" y="3026822"/>
              <a:ext cx="713448" cy="315282"/>
            </a:xfrm>
            <a:prstGeom prst="rect">
              <a:avLst/>
            </a:prstGeom>
            <a:grpFill/>
            <a:ln w="12700">
              <a:miter lim="400000"/>
            </a:ln>
          </p:spPr>
        </p:pic>
        <p:pic>
          <p:nvPicPr>
            <p:cNvPr id="21" name="image33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49845" y="5597342"/>
              <a:ext cx="698143" cy="435118"/>
            </a:xfrm>
            <a:prstGeom prst="rect">
              <a:avLst/>
            </a:prstGeom>
            <a:grpFill/>
            <a:ln w="12700">
              <a:miter lim="400000"/>
            </a:ln>
          </p:spPr>
        </p:pic>
        <p:sp>
          <p:nvSpPr>
            <p:cNvPr id="22" name="Shape 355"/>
            <p:cNvSpPr/>
            <p:nvPr/>
          </p:nvSpPr>
          <p:spPr>
            <a:xfrm>
              <a:off x="7428427" y="3863307"/>
              <a:ext cx="107951" cy="109537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60959" rIns="60959" anchor="ctr"/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3"/>
                      </a:srgbClr>
                    </a:outerShdw>
                  </a:effectLst>
                </a:defRPr>
              </a:pPr>
              <a:endParaRPr sz="2400"/>
            </a:p>
          </p:txBody>
        </p:sp>
        <p:sp>
          <p:nvSpPr>
            <p:cNvPr id="23" name="Shape 356"/>
            <p:cNvSpPr/>
            <p:nvPr/>
          </p:nvSpPr>
          <p:spPr>
            <a:xfrm>
              <a:off x="7787202" y="4552282"/>
              <a:ext cx="107951" cy="10795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60959" rIns="60959" anchor="ctr"/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3"/>
                      </a:srgbClr>
                    </a:outerShdw>
                  </a:effectLst>
                </a:defRPr>
              </a:pPr>
              <a:endParaRPr sz="2400"/>
            </a:p>
          </p:txBody>
        </p:sp>
        <p:sp>
          <p:nvSpPr>
            <p:cNvPr id="24" name="Shape 357"/>
            <p:cNvSpPr/>
            <p:nvPr/>
          </p:nvSpPr>
          <p:spPr>
            <a:xfrm>
              <a:off x="8065015" y="4803107"/>
              <a:ext cx="109539" cy="10795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60959" rIns="60959" anchor="ctr"/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3"/>
                      </a:srgbClr>
                    </a:outerShdw>
                  </a:effectLst>
                </a:defRPr>
              </a:pPr>
              <a:endParaRPr sz="2400"/>
            </a:p>
          </p:txBody>
        </p:sp>
        <p:sp>
          <p:nvSpPr>
            <p:cNvPr id="25" name="Shape 358"/>
            <p:cNvSpPr/>
            <p:nvPr/>
          </p:nvSpPr>
          <p:spPr>
            <a:xfrm>
              <a:off x="7288727" y="3876007"/>
              <a:ext cx="107951" cy="10795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60959" rIns="60959" anchor="ctr"/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3"/>
                      </a:srgbClr>
                    </a:outerShdw>
                  </a:effectLst>
                </a:defRPr>
              </a:pPr>
              <a:endParaRPr sz="2400"/>
            </a:p>
          </p:txBody>
        </p:sp>
        <p:sp>
          <p:nvSpPr>
            <p:cNvPr id="26" name="Shape 359"/>
            <p:cNvSpPr/>
            <p:nvPr/>
          </p:nvSpPr>
          <p:spPr>
            <a:xfrm>
              <a:off x="7129977" y="3982368"/>
              <a:ext cx="107951" cy="109539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60959" rIns="60959" anchor="ctr"/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3"/>
                      </a:srgbClr>
                    </a:outerShdw>
                  </a:effectLst>
                </a:defRPr>
              </a:pPr>
              <a:endParaRPr sz="2400"/>
            </a:p>
          </p:txBody>
        </p:sp>
        <p:sp>
          <p:nvSpPr>
            <p:cNvPr id="27" name="Shape 360"/>
            <p:cNvSpPr/>
            <p:nvPr/>
          </p:nvSpPr>
          <p:spPr>
            <a:xfrm>
              <a:off x="8174553" y="4814218"/>
              <a:ext cx="107951" cy="10795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60959" rIns="60959" anchor="ctr"/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3"/>
                      </a:srgbClr>
                    </a:outerShdw>
                  </a:effectLst>
                </a:defRPr>
              </a:pPr>
              <a:endParaRPr sz="2400"/>
            </a:p>
          </p:txBody>
        </p:sp>
        <p:pic>
          <p:nvPicPr>
            <p:cNvPr id="28" name="image36.png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 rot="7674550">
              <a:off x="6971532" y="3152272"/>
              <a:ext cx="1971154" cy="12703"/>
            </a:xfrm>
            <a:prstGeom prst="rect">
              <a:avLst/>
            </a:prstGeom>
            <a:grpFill/>
            <a:ln w="12700">
              <a:miter lim="400000"/>
            </a:ln>
          </p:spPr>
        </p:pic>
        <p:pic>
          <p:nvPicPr>
            <p:cNvPr id="29" name="image37.pn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 rot="14004513">
              <a:off x="7927378" y="5207116"/>
              <a:ext cx="877668" cy="12703"/>
            </a:xfrm>
            <a:prstGeom prst="rect">
              <a:avLst/>
            </a:prstGeom>
            <a:grpFill/>
            <a:ln w="12700">
              <a:miter lim="400000"/>
            </a:ln>
          </p:spPr>
        </p:pic>
        <p:pic>
          <p:nvPicPr>
            <p:cNvPr id="30" name="image38.png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 rot="16527264">
              <a:off x="7158174" y="5210203"/>
              <a:ext cx="1238761" cy="12703"/>
            </a:xfrm>
            <a:prstGeom prst="rect">
              <a:avLst/>
            </a:prstGeom>
            <a:grpFill/>
            <a:ln w="12700">
              <a:miter lim="400000"/>
            </a:ln>
          </p:spPr>
        </p:pic>
        <p:sp>
          <p:nvSpPr>
            <p:cNvPr id="31" name="Shape 364"/>
            <p:cNvSpPr/>
            <p:nvPr/>
          </p:nvSpPr>
          <p:spPr>
            <a:xfrm>
              <a:off x="7428427" y="4803107"/>
              <a:ext cx="107951" cy="10795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60959" rIns="60959" anchor="ctr"/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3"/>
                      </a:srgbClr>
                    </a:outerShdw>
                  </a:effectLst>
                </a:defRPr>
              </a:pPr>
              <a:endParaRPr sz="2400"/>
            </a:p>
          </p:txBody>
        </p:sp>
        <p:sp>
          <p:nvSpPr>
            <p:cNvPr id="32" name="Shape 365"/>
            <p:cNvSpPr/>
            <p:nvPr/>
          </p:nvSpPr>
          <p:spPr>
            <a:xfrm>
              <a:off x="8103115" y="4747543"/>
              <a:ext cx="107951" cy="109539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60959" rIns="60959" anchor="ctr"/>
            <a:lstStyle/>
            <a:p>
              <a:pPr algn="ctr">
                <a:defRPr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3"/>
                      </a:srgbClr>
                    </a:outerShdw>
                  </a:effectLst>
                </a:defRPr>
              </a:pPr>
              <a:endParaRPr sz="2400"/>
            </a:p>
          </p:txBody>
        </p:sp>
        <p:pic>
          <p:nvPicPr>
            <p:cNvPr id="33" name="image42.png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5976" y="3992463"/>
              <a:ext cx="898422" cy="455203"/>
            </a:xfrm>
            <a:prstGeom prst="rect">
              <a:avLst/>
            </a:prstGeom>
            <a:grpFill/>
            <a:ln w="12700">
              <a:miter lim="400000"/>
            </a:ln>
          </p:spPr>
        </p:pic>
        <p:pic>
          <p:nvPicPr>
            <p:cNvPr id="34" name="image43.pn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3531" y="5988925"/>
              <a:ext cx="976805" cy="198571"/>
            </a:xfrm>
            <a:prstGeom prst="rect">
              <a:avLst/>
            </a:prstGeom>
            <a:grpFill/>
            <a:ln w="12700">
              <a:miter lim="400000"/>
            </a:ln>
          </p:spPr>
        </p:pic>
        <p:pic>
          <p:nvPicPr>
            <p:cNvPr id="35" name="image44.png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7648" y="3374774"/>
              <a:ext cx="1032389" cy="197573"/>
            </a:xfrm>
            <a:prstGeom prst="rect">
              <a:avLst/>
            </a:prstGeom>
            <a:grpFill/>
            <a:ln w="12700">
              <a:miter lim="400000"/>
            </a:ln>
          </p:spPr>
        </p:pic>
        <p:pic>
          <p:nvPicPr>
            <p:cNvPr id="40" name="image.jp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8378" y="5477905"/>
              <a:ext cx="443098" cy="431801"/>
            </a:xfrm>
            <a:prstGeom prst="rect">
              <a:avLst/>
            </a:prstGeom>
            <a:grpFill/>
            <a:ln w="12700">
              <a:miter lim="400000"/>
            </a:ln>
          </p:spPr>
        </p:pic>
        <p:sp>
          <p:nvSpPr>
            <p:cNvPr id="41" name="Shape 374"/>
            <p:cNvSpPr/>
            <p:nvPr/>
          </p:nvSpPr>
          <p:spPr>
            <a:xfrm flipV="1">
              <a:off x="6000056" y="4857253"/>
              <a:ext cx="1453605" cy="927746"/>
            </a:xfrm>
            <a:prstGeom prst="line">
              <a:avLst/>
            </a:prstGeom>
            <a:grpFill/>
            <a:ln>
              <a:solidFill>
                <a:schemeClr val="accent5"/>
              </a:solidFill>
            </a:ln>
          </p:spPr>
          <p:txBody>
            <a:bodyPr lIns="0" tIns="0" rIns="0" bIns="0"/>
            <a:lstStyle/>
            <a:p>
              <a:pPr marL="54184" marR="54184">
                <a:defRPr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  <a:endParaRPr sz="2400"/>
            </a:p>
          </p:txBody>
        </p:sp>
        <p:sp>
          <p:nvSpPr>
            <p:cNvPr id="42" name="Shape 375"/>
            <p:cNvSpPr/>
            <p:nvPr/>
          </p:nvSpPr>
          <p:spPr>
            <a:xfrm flipV="1">
              <a:off x="6317555" y="4048497"/>
              <a:ext cx="863402" cy="792114"/>
            </a:xfrm>
            <a:prstGeom prst="line">
              <a:avLst/>
            </a:prstGeom>
            <a:grpFill/>
            <a:ln>
              <a:solidFill>
                <a:schemeClr val="accent5"/>
              </a:solidFill>
            </a:ln>
          </p:spPr>
          <p:txBody>
            <a:bodyPr lIns="0" tIns="0" rIns="0" bIns="0"/>
            <a:lstStyle/>
            <a:p>
              <a:pPr marL="54184" marR="54184">
                <a:defRPr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  <a:endParaRPr sz="2400"/>
            </a:p>
          </p:txBody>
        </p:sp>
        <p:sp>
          <p:nvSpPr>
            <p:cNvPr id="43" name="Shape 376"/>
            <p:cNvSpPr/>
            <p:nvPr/>
          </p:nvSpPr>
          <p:spPr>
            <a:xfrm flipV="1">
              <a:off x="7484286" y="3349997"/>
              <a:ext cx="1175942" cy="572146"/>
            </a:xfrm>
            <a:prstGeom prst="line">
              <a:avLst/>
            </a:prstGeom>
            <a:grpFill/>
            <a:ln>
              <a:solidFill>
                <a:schemeClr val="accent5"/>
              </a:solidFill>
            </a:ln>
          </p:spPr>
          <p:txBody>
            <a:bodyPr lIns="0" tIns="0" rIns="0" bIns="0"/>
            <a:lstStyle/>
            <a:p>
              <a:pPr marL="54184" marR="54184">
                <a:defRPr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  <a:endParaRPr sz="2400"/>
            </a:p>
          </p:txBody>
        </p:sp>
        <p:sp>
          <p:nvSpPr>
            <p:cNvPr id="44" name="Shape 377"/>
            <p:cNvSpPr/>
            <p:nvPr/>
          </p:nvSpPr>
          <p:spPr>
            <a:xfrm flipV="1">
              <a:off x="8166362" y="4334628"/>
              <a:ext cx="955973" cy="497682"/>
            </a:xfrm>
            <a:prstGeom prst="line">
              <a:avLst/>
            </a:prstGeom>
            <a:grpFill/>
            <a:ln>
              <a:solidFill>
                <a:schemeClr val="accent5"/>
              </a:solidFill>
            </a:ln>
          </p:spPr>
          <p:txBody>
            <a:bodyPr lIns="0" tIns="0" rIns="0" bIns="0"/>
            <a:lstStyle/>
            <a:p>
              <a:pPr marL="54184" marR="54184">
                <a:defRPr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  <a:endParaRPr sz="2400"/>
            </a:p>
          </p:txBody>
        </p:sp>
        <p:sp>
          <p:nvSpPr>
            <p:cNvPr id="45" name="Shape 378"/>
            <p:cNvSpPr/>
            <p:nvPr/>
          </p:nvSpPr>
          <p:spPr>
            <a:xfrm>
              <a:off x="8234971" y="4823678"/>
              <a:ext cx="896465" cy="210097"/>
            </a:xfrm>
            <a:prstGeom prst="line">
              <a:avLst/>
            </a:prstGeom>
            <a:grpFill/>
            <a:ln>
              <a:solidFill>
                <a:schemeClr val="accent5"/>
              </a:solidFill>
            </a:ln>
          </p:spPr>
          <p:txBody>
            <a:bodyPr lIns="0" tIns="0" rIns="0" bIns="0"/>
            <a:lstStyle/>
            <a:p>
              <a:pPr marL="54184" marR="54184">
                <a:defRPr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  <a:endParaRPr sz="240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1792" y="82287"/>
            <a:ext cx="2993395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of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systematically review the health outcomes associated with urban developments and linked interventions:</a:t>
            </a:r>
          </a:p>
          <a:p>
            <a:endParaRPr lang="en-US" dirty="0"/>
          </a:p>
          <a:p>
            <a:r>
              <a:rPr lang="en-US" dirty="0" smtClean="0"/>
              <a:t>Buildings</a:t>
            </a:r>
          </a:p>
          <a:p>
            <a:r>
              <a:rPr lang="en-US" dirty="0" smtClean="0"/>
              <a:t>Neighbourhood Design</a:t>
            </a:r>
          </a:p>
          <a:p>
            <a:r>
              <a:rPr lang="en-US" dirty="0" smtClean="0"/>
              <a:t>Transport</a:t>
            </a:r>
          </a:p>
          <a:p>
            <a:r>
              <a:rPr lang="en-US" dirty="0" smtClean="0"/>
              <a:t>Food environment</a:t>
            </a:r>
          </a:p>
          <a:p>
            <a:r>
              <a:rPr lang="en-US" dirty="0" smtClean="0"/>
              <a:t>Natural environment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4068-3EA6-49B3-B99A-92CE7FEF4DF8}" type="slidenum">
              <a:rPr lang="en-GB" smtClean="0"/>
              <a:pPr/>
              <a:t>6</a:t>
            </a:fld>
            <a:r>
              <a:rPr lang="en-GB" smtClean="0"/>
              <a:t>/30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68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693862"/>
          </a:xfrm>
        </p:spPr>
        <p:txBody>
          <a:bodyPr/>
          <a:lstStyle/>
          <a:p>
            <a:pPr algn="ctr"/>
            <a:r>
              <a:rPr lang="en-US" dirty="0" smtClean="0"/>
              <a:t>Systematic Review Methods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8C0B7-3D9C-4520-8FA1-C621353B2EC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02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1"/>
          <p:cNvSpPr txBox="1">
            <a:spLocks noGrp="1"/>
          </p:cNvSpPr>
          <p:nvPr>
            <p:ph type="sldNum" idx="12"/>
          </p:nvPr>
        </p:nvSpPr>
        <p:spPr>
          <a:xfrm>
            <a:off x="11387064" y="1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grpSp>
        <p:nvGrpSpPr>
          <p:cNvPr id="12" name="Group 11"/>
          <p:cNvGrpSpPr/>
          <p:nvPr/>
        </p:nvGrpSpPr>
        <p:grpSpPr>
          <a:xfrm>
            <a:off x="837127" y="524801"/>
            <a:ext cx="10267145" cy="6069182"/>
            <a:chOff x="550962" y="531496"/>
            <a:chExt cx="6377621" cy="4314119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8580070"/>
                </p:ext>
              </p:extLst>
            </p:nvPr>
          </p:nvGraphicFramePr>
          <p:xfrm>
            <a:off x="3434544" y="678634"/>
            <a:ext cx="3494039" cy="38230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" name="Worksheet" r:id="rId4" imgW="5867287" imgH="6419790" progId="Excel.Sheet.12">
                    <p:embed/>
                  </p:oleObj>
                </mc:Choice>
                <mc:Fallback>
                  <p:oleObj name="Worksheet" r:id="rId4" imgW="5867287" imgH="641979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434544" y="678634"/>
                          <a:ext cx="3494039" cy="38230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4" name="Picture 13" descr="Health Map_screen shot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62" y="531496"/>
              <a:ext cx="2153792" cy="245590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50962" y="3114372"/>
              <a:ext cx="2153792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1600" dirty="0" smtClean="0">
                  <a:solidFill>
                    <a:prstClr val="black"/>
                  </a:solidFill>
                  <a:latin typeface="Fira Sans Light" panose="020B0604020202020204" charset="0"/>
                </a:rPr>
                <a:t>PHE Spatial Planning for Health </a:t>
              </a:r>
              <a:r>
                <a:rPr lang="en-US" sz="1600" dirty="0">
                  <a:solidFill>
                    <a:prstClr val="black"/>
                  </a:solidFill>
                  <a:latin typeface="Fira Sans Light" panose="020B0604020202020204" charset="0"/>
                </a:rPr>
                <a:t>tool</a:t>
              </a:r>
            </a:p>
            <a:p>
              <a:pPr defTabSz="914377"/>
              <a:endParaRPr lang="en-US" sz="1600" dirty="0">
                <a:solidFill>
                  <a:prstClr val="black"/>
                </a:solidFill>
                <a:latin typeface="Fira Sans Light" panose="020B0604020202020204" charset="0"/>
              </a:endParaRPr>
            </a:p>
            <a:p>
              <a:pPr defTabSz="914377"/>
              <a:r>
                <a:rPr lang="en-GB" sz="1600" dirty="0">
                  <a:solidFill>
                    <a:prstClr val="black"/>
                  </a:solidFill>
                  <a:latin typeface="Fira Sans Light" panose="020B0604020202020204" charset="0"/>
                </a:rPr>
                <a:t>Vancouver Healthy toolkit</a:t>
              </a:r>
            </a:p>
            <a:p>
              <a:pPr defTabSz="914377"/>
              <a:endParaRPr lang="en-GB" sz="1600" dirty="0">
                <a:solidFill>
                  <a:prstClr val="black"/>
                </a:solidFill>
                <a:latin typeface="Fira Sans Light" panose="020B0604020202020204" charset="0"/>
              </a:endParaRPr>
            </a:p>
            <a:p>
              <a:pPr defTabSz="914377"/>
              <a:r>
                <a:rPr lang="en-GB" sz="1600" dirty="0">
                  <a:solidFill>
                    <a:prstClr val="black"/>
                  </a:solidFill>
                  <a:latin typeface="Fira Sans Light" panose="020B0604020202020204" charset="0"/>
                </a:rPr>
                <a:t>BREEAM Communities</a:t>
              </a:r>
            </a:p>
            <a:p>
              <a:pPr defTabSz="914377"/>
              <a:endParaRPr lang="en-GB" sz="1600" dirty="0">
                <a:solidFill>
                  <a:prstClr val="black"/>
                </a:solidFill>
                <a:latin typeface="Fira Sans Light" panose="020B0604020202020204" charset="0"/>
              </a:endParaRPr>
            </a:p>
            <a:p>
              <a:pPr defTabSz="914377"/>
              <a:r>
                <a:rPr lang="en-GB" sz="1600" dirty="0">
                  <a:solidFill>
                    <a:prstClr val="black"/>
                  </a:solidFill>
                  <a:latin typeface="Fira Sans Light" panose="020B0604020202020204" charset="0"/>
                </a:rPr>
                <a:t>HUDU Rapid HIA</a:t>
              </a:r>
            </a:p>
            <a:p>
              <a:pPr defTabSz="914377"/>
              <a:endParaRPr lang="en-GB" sz="1600" dirty="0">
                <a:solidFill>
                  <a:prstClr val="black"/>
                </a:solidFill>
                <a:latin typeface="Fira Sans Light" panose="020B0604020202020204" charset="0"/>
              </a:endParaRPr>
            </a:p>
            <a:p>
              <a:pPr defTabSz="914377"/>
              <a:r>
                <a:rPr lang="en-GB" sz="1600" dirty="0">
                  <a:solidFill>
                    <a:prstClr val="black"/>
                  </a:solidFill>
                  <a:latin typeface="Fira Sans Light" panose="020B0604020202020204" charset="0"/>
                </a:rPr>
                <a:t>Egan Review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10000" y="48577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71609" y="18482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19600" y="4857750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19600" y="2217587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Appraisal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Conducted using the Quality Assessment Tool for Quantitative Studies</a:t>
            </a:r>
          </a:p>
          <a:p>
            <a:endParaRPr lang="en-US" dirty="0" smtClean="0"/>
          </a:p>
          <a:p>
            <a:r>
              <a:rPr lang="en-US" dirty="0" smtClean="0"/>
              <a:t>Studies were rated High, Moderate or Low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chemeClr val="bg2">
              <a:alpha val="30000"/>
            </a:schemeClr>
          </a:solidFill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Six Quality Domains: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Selection bias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Design of the study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Control of confounders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Blinding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Reliability and validity of data collection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Reporting of dropout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4068-3EA6-49B3-B99A-92CE7FEF4DF8}" type="slidenum">
              <a:rPr lang="en-GB" smtClean="0"/>
              <a:pPr/>
              <a:t>9</a:t>
            </a:fld>
            <a:r>
              <a:rPr lang="en-GB" smtClean="0"/>
              <a:t>/30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501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mokey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4776</TotalTime>
  <Words>903</Words>
  <Application>Microsoft Macintosh PowerPoint</Application>
  <PresentationFormat>Widescreen</PresentationFormat>
  <Paragraphs>217</Paragraphs>
  <Slides>19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Fira Sans</vt:lpstr>
      <vt:lpstr>Fira Sans Light</vt:lpstr>
      <vt:lpstr>Garamond</vt:lpstr>
      <vt:lpstr>Helvetica Light</vt:lpstr>
      <vt:lpstr>Arial</vt:lpstr>
      <vt:lpstr>Office Theme</vt:lpstr>
      <vt:lpstr>Worksheet</vt:lpstr>
      <vt:lpstr>The state of the evidence: What we know, and don’t know, about the interaction of environment and health </vt:lpstr>
      <vt:lpstr>UPSTREAM Project Team</vt:lpstr>
      <vt:lpstr>Presentation Outline</vt:lpstr>
      <vt:lpstr>Context</vt:lpstr>
      <vt:lpstr>PowerPoint Presentation</vt:lpstr>
      <vt:lpstr>Aim of review</vt:lpstr>
      <vt:lpstr>Systematic Review Methods</vt:lpstr>
      <vt:lpstr>PowerPoint Presentation</vt:lpstr>
      <vt:lpstr>Quality Appraisal</vt:lpstr>
      <vt:lpstr>Findings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Gaps and future challenges</vt:lpstr>
      <vt:lpstr>Gap analysis: Neighbourhood design</vt:lpstr>
      <vt:lpstr>PowerPoint Presentation</vt:lpstr>
    </vt:vector>
  </TitlesOfParts>
  <Company>University of Bath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messages</dc:title>
  <dc:creator>Eleanor Eaton</dc:creator>
  <cp:lastModifiedBy>Paul Pilkington</cp:lastModifiedBy>
  <cp:revision>241</cp:revision>
  <cp:lastPrinted>2018-04-18T12:05:34Z</cp:lastPrinted>
  <dcterms:created xsi:type="dcterms:W3CDTF">2018-04-17T14:53:34Z</dcterms:created>
  <dcterms:modified xsi:type="dcterms:W3CDTF">2018-12-07T10:54:19Z</dcterms:modified>
</cp:coreProperties>
</file>