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72" r:id="rId4"/>
    <p:sldId id="286" r:id="rId5"/>
    <p:sldId id="264" r:id="rId6"/>
    <p:sldId id="273" r:id="rId7"/>
    <p:sldId id="268" r:id="rId8"/>
    <p:sldId id="284" r:id="rId9"/>
    <p:sldId id="285" r:id="rId10"/>
    <p:sldId id="267" r:id="rId11"/>
    <p:sldId id="277" r:id="rId12"/>
    <p:sldId id="276" r:id="rId13"/>
    <p:sldId id="275" r:id="rId14"/>
    <p:sldId id="266" r:id="rId15"/>
    <p:sldId id="278" r:id="rId16"/>
    <p:sldId id="271" r:id="rId17"/>
    <p:sldId id="279" r:id="rId18"/>
    <p:sldId id="281"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B85"/>
    <a:srgbClr val="353987"/>
    <a:srgbClr val="2A3E92"/>
    <a:srgbClr val="286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05" autoAdjust="0"/>
    <p:restoredTop sz="94660"/>
  </p:normalViewPr>
  <p:slideViewPr>
    <p:cSldViewPr snapToGrid="0">
      <p:cViewPr varScale="1">
        <p:scale>
          <a:sx n="73" d="100"/>
          <a:sy n="73" d="100"/>
        </p:scale>
        <p:origin x="77"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84AF-30E2-4780-B095-136247DFE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22826D-5D39-4A82-901F-DD128D7C2E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71A37C-5F51-4B67-A5D8-BFEB61191DB4}"/>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59233538-E825-479B-9FC0-F27F45200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6D297A-F728-4312-A577-013E62ACEBC2}"/>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415915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82E7-7D25-4581-A263-80D336BBD8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3CCD97-C1A6-4ECE-AF12-5237C9EF49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181076-EA11-48FE-98D5-ED60175C75B6}"/>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7539E596-51EE-4E04-83FF-3BCB98BF9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7D69F-B7E0-454E-99B4-4957EE4F2D6C}"/>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37898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D226EE-906A-4A5E-8831-310667BF76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9F154D-B3FB-4BBB-969E-4AAD085F76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A49356-CEC9-4547-8384-6C60205D417C}"/>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2DEFBA04-637B-4135-B956-21FBFBE85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1145C-6CFA-4303-A948-BB6136BD79F7}"/>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289825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FE7E-202B-4C17-B6AC-0D8B02E5C0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27A249-5FF4-4F05-B974-EDF65551D6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1C6751-409B-40FF-89C7-919CF3DB5CF9}"/>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A1672FF6-0C1D-4584-BBD5-9F306BEC0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89312-A001-4A55-89E8-56CA79B735CD}"/>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393424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96A5-7528-4A48-9B0E-BD99D7205F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C1F26D-C8BC-49D4-AA29-0CD96B9154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3E6107-B183-43F4-AF6C-D1967474F70B}"/>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40949D84-DF9C-47BA-85D6-43CE4186D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27930-3F7C-4661-BE11-15A303C25E5E}"/>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137672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6534-B03D-4C14-8D9D-960AB68516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11BBED-65E7-43F2-BFDC-75768C3342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1C1569-24B5-4C04-BB25-788FE1AEB5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60621C-46CD-4CF5-B2BE-D9BD3577BAF1}"/>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6" name="Footer Placeholder 5">
            <a:extLst>
              <a:ext uri="{FF2B5EF4-FFF2-40B4-BE49-F238E27FC236}">
                <a16:creationId xmlns:a16="http://schemas.microsoft.com/office/drawing/2014/main" id="{461AB51E-B539-46AE-80A7-FA71299931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102D-F142-463F-8E7B-861DBAA47D3B}"/>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288275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C230E-CDD8-40DE-BFEC-00263721DE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1FD383-51C0-4172-90A4-17C05EE5B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93FE47-C31E-4F7F-874B-431C4AB375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D8B1BD-AA78-4A71-BDE9-AA5CFB3645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26A011-7D42-42D3-A424-586A083D8B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156F4E-1793-48CC-8715-593E8809B9EC}"/>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8" name="Footer Placeholder 7">
            <a:extLst>
              <a:ext uri="{FF2B5EF4-FFF2-40B4-BE49-F238E27FC236}">
                <a16:creationId xmlns:a16="http://schemas.microsoft.com/office/drawing/2014/main" id="{DF9C7077-B884-40D5-9881-F799D8856A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49F53D-EF9B-4453-B08E-0F5A8CD7D9B8}"/>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174046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5EAA-7AC0-4EDE-93BF-3583CE141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E52CC9-8EC0-46D6-BCCF-DE33423C1617}"/>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4" name="Footer Placeholder 3">
            <a:extLst>
              <a:ext uri="{FF2B5EF4-FFF2-40B4-BE49-F238E27FC236}">
                <a16:creationId xmlns:a16="http://schemas.microsoft.com/office/drawing/2014/main" id="{89010159-F6B0-4E62-986C-ACB1ED06BB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F79F32-9738-427B-8D08-FF733A53EF53}"/>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192024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6A8E9-D318-45D4-AFDC-872E9828029A}"/>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3" name="Footer Placeholder 2">
            <a:extLst>
              <a:ext uri="{FF2B5EF4-FFF2-40B4-BE49-F238E27FC236}">
                <a16:creationId xmlns:a16="http://schemas.microsoft.com/office/drawing/2014/main" id="{8AD9838A-193F-4553-A71A-4F23E8F5A1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478D9D-D37A-4FCB-9712-F274CFCAD5D4}"/>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47181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F6F4-750E-45FA-B632-DE786C30E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7EF921-5394-488F-BAF4-2761AD3FE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7DFA1A-1C4F-4021-AD98-EBC3AA190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7D480-4976-4073-9054-1385621F39C7}"/>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6" name="Footer Placeholder 5">
            <a:extLst>
              <a:ext uri="{FF2B5EF4-FFF2-40B4-BE49-F238E27FC236}">
                <a16:creationId xmlns:a16="http://schemas.microsoft.com/office/drawing/2014/main" id="{D34ADF89-6836-4FF2-BE00-FEC6CC726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8508C3-D06D-4056-8F3F-B69D70570101}"/>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81844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40AB-02BA-481D-AB46-0109AFFBE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DFCB6E-B2CE-4F37-ABBE-7FF3DF39F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963695-780A-44BD-9970-886D9A8F6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86A257-27F8-4F30-82FE-704D23E5BEEE}"/>
              </a:ext>
            </a:extLst>
          </p:cNvPr>
          <p:cNvSpPr>
            <a:spLocks noGrp="1"/>
          </p:cNvSpPr>
          <p:nvPr>
            <p:ph type="dt" sz="half" idx="10"/>
          </p:nvPr>
        </p:nvSpPr>
        <p:spPr/>
        <p:txBody>
          <a:bodyPr/>
          <a:lstStyle/>
          <a:p>
            <a:fld id="{1B9C92C2-AF45-4AB5-8FC0-66BB637B5DB4}" type="datetimeFigureOut">
              <a:rPr lang="en-GB" smtClean="0"/>
              <a:t>06/03/2019</a:t>
            </a:fld>
            <a:endParaRPr lang="en-GB"/>
          </a:p>
        </p:txBody>
      </p:sp>
      <p:sp>
        <p:nvSpPr>
          <p:cNvPr id="6" name="Footer Placeholder 5">
            <a:extLst>
              <a:ext uri="{FF2B5EF4-FFF2-40B4-BE49-F238E27FC236}">
                <a16:creationId xmlns:a16="http://schemas.microsoft.com/office/drawing/2014/main" id="{1E0C4091-B74C-4820-BC26-CEEDB661D2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A35049-6895-495F-937F-97CCE645566A}"/>
              </a:ext>
            </a:extLst>
          </p:cNvPr>
          <p:cNvSpPr>
            <a:spLocks noGrp="1"/>
          </p:cNvSpPr>
          <p:nvPr>
            <p:ph type="sldNum" sz="quarter" idx="12"/>
          </p:nvPr>
        </p:nvSpPr>
        <p:spPr/>
        <p:txBody>
          <a:bodyPr/>
          <a:lstStyle/>
          <a:p>
            <a:fld id="{A88054C6-D11A-4B34-B92E-A537017735E5}" type="slidenum">
              <a:rPr lang="en-GB" smtClean="0"/>
              <a:t>‹#›</a:t>
            </a:fld>
            <a:endParaRPr lang="en-GB"/>
          </a:p>
        </p:txBody>
      </p:sp>
    </p:spTree>
    <p:extLst>
      <p:ext uri="{BB962C8B-B14F-4D97-AF65-F5344CB8AC3E}">
        <p14:creationId xmlns:p14="http://schemas.microsoft.com/office/powerpoint/2010/main" val="74430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6962C-00EE-4866-AD6B-C0A4E5043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6ABFD8-080C-4621-B2F3-7B8B85189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C46034-EFE4-46B9-9A27-A625FF829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C92C2-AF45-4AB5-8FC0-66BB637B5DB4}" type="datetimeFigureOut">
              <a:rPr lang="en-GB" smtClean="0"/>
              <a:t>06/03/2019</a:t>
            </a:fld>
            <a:endParaRPr lang="en-GB"/>
          </a:p>
        </p:txBody>
      </p:sp>
      <p:sp>
        <p:nvSpPr>
          <p:cNvPr id="5" name="Footer Placeholder 4">
            <a:extLst>
              <a:ext uri="{FF2B5EF4-FFF2-40B4-BE49-F238E27FC236}">
                <a16:creationId xmlns:a16="http://schemas.microsoft.com/office/drawing/2014/main" id="{874CC7B9-2BD4-42AD-AA21-D12ED07B7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4FA881-DADF-4E39-9D0E-E1BA9AC33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054C6-D11A-4B34-B92E-A537017735E5}" type="slidenum">
              <a:rPr lang="en-GB" smtClean="0"/>
              <a:t>‹#›</a:t>
            </a:fld>
            <a:endParaRPr lang="en-GB"/>
          </a:p>
        </p:txBody>
      </p:sp>
    </p:spTree>
    <p:extLst>
      <p:ext uri="{BB962C8B-B14F-4D97-AF65-F5344CB8AC3E}">
        <p14:creationId xmlns:p14="http://schemas.microsoft.com/office/powerpoint/2010/main" val="249219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ti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ti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3049415" y="2547206"/>
            <a:ext cx="5234371"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200" dirty="0">
              <a:solidFill>
                <a:prstClr val="white">
                  <a:lumMod val="95000"/>
                </a:prst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Lindsay K. Smith PhD, MSc, MCSP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lumMod val="95000"/>
                  </a:prstClr>
                </a:solidFill>
                <a:latin typeface="Arial" panose="020B0604020202020204" pitchFamily="34" charset="0"/>
                <a:cs typeface="Arial" panose="020B0604020202020204" pitchFamily="34" charset="0"/>
              </a:rPr>
              <a:t>University of the West of England, Bristol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Musculoskeletal Research Unit, University</a:t>
            </a:r>
            <a:r>
              <a:rPr lang="en-GB" sz="1200" dirty="0">
                <a:solidFill>
                  <a:prstClr val="white">
                    <a:lumMod val="95000"/>
                  </a:prstClr>
                </a:solidFill>
                <a:latin typeface="Arial" panose="020B0604020202020204" pitchFamily="34" charset="0"/>
                <a:cs typeface="Arial" panose="020B0604020202020204" pitchFamily="34" charset="0"/>
              </a:rPr>
              <a:t> of Bristol, </a:t>
            </a:r>
            <a:r>
              <a:rPr kumimoji="0" lang="en-GB" sz="12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Southmead Hospital</a:t>
            </a:r>
          </a:p>
        </p:txBody>
      </p:sp>
      <p:pic>
        <p:nvPicPr>
          <p:cNvPr id="5" name="Picture 4">
            <a:extLst>
              <a:ext uri="{FF2B5EF4-FFF2-40B4-BE49-F238E27FC236}">
                <a16:creationId xmlns:a16="http://schemas.microsoft.com/office/drawing/2014/main" id="{52CDBC62-E795-4596-87CF-E107ECE5C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935" y="5403107"/>
            <a:ext cx="923329" cy="461665"/>
          </a:xfrm>
          <a:prstGeom prst="rect">
            <a:avLst/>
          </a:prstGeom>
        </p:spPr>
      </p:pic>
    </p:spTree>
    <p:extLst>
      <p:ext uri="{BB962C8B-B14F-4D97-AF65-F5344CB8AC3E}">
        <p14:creationId xmlns:p14="http://schemas.microsoft.com/office/powerpoint/2010/main" val="398900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graphicFrame>
        <p:nvGraphicFramePr>
          <p:cNvPr id="15" name="Table 14">
            <a:extLst>
              <a:ext uri="{FF2B5EF4-FFF2-40B4-BE49-F238E27FC236}">
                <a16:creationId xmlns:a16="http://schemas.microsoft.com/office/drawing/2014/main" id="{7D09AB3D-6B4C-4D43-B701-A9F1821FF211}"/>
              </a:ext>
            </a:extLst>
          </p:cNvPr>
          <p:cNvGraphicFramePr>
            <a:graphicFrameLocks noGrp="1"/>
          </p:cNvGraphicFramePr>
          <p:nvPr>
            <p:extLst>
              <p:ext uri="{D42A27DB-BD31-4B8C-83A1-F6EECF244321}">
                <p14:modId xmlns:p14="http://schemas.microsoft.com/office/powerpoint/2010/main" val="786394278"/>
              </p:ext>
            </p:extLst>
          </p:nvPr>
        </p:nvGraphicFramePr>
        <p:xfrm>
          <a:off x="9009047" y="1664661"/>
          <a:ext cx="1553978" cy="4663741"/>
        </p:xfrm>
        <a:graphic>
          <a:graphicData uri="http://schemas.openxmlformats.org/drawingml/2006/table">
            <a:tbl>
              <a:tblPr/>
              <a:tblGrid>
                <a:gridCol w="1553978">
                  <a:extLst>
                    <a:ext uri="{9D8B030D-6E8A-4147-A177-3AD203B41FA5}">
                      <a16:colId xmlns:a16="http://schemas.microsoft.com/office/drawing/2014/main" val="1252425987"/>
                    </a:ext>
                  </a:extLst>
                </a:gridCol>
              </a:tblGrid>
              <a:tr h="311965">
                <a:tc>
                  <a:txBody>
                    <a:bodyPr/>
                    <a:lstStyle/>
                    <a:p>
                      <a:pPr algn="ctr" fontAlgn="t"/>
                      <a:r>
                        <a:rPr lang="en-US" sz="900" b="1" i="0" u="none" strike="noStrike" dirty="0">
                          <a:solidFill>
                            <a:srgbClr val="000000"/>
                          </a:solidFill>
                          <a:effectLst/>
                          <a:latin typeface="Arial" panose="020B0604020202020204" pitchFamily="34" charset="0"/>
                          <a:cs typeface="Arial" panose="020B0604020202020204" pitchFamily="34" charset="0"/>
                        </a:rPr>
                        <a:t>Baseline assessment </a:t>
                      </a:r>
                      <a:br>
                        <a:rPr lang="en-US" sz="900" b="1" i="0" u="none" strike="noStrike" dirty="0">
                          <a:solidFill>
                            <a:srgbClr val="000000"/>
                          </a:solidFill>
                          <a:effectLst/>
                          <a:latin typeface="Arial" panose="020B0604020202020204" pitchFamily="34" charset="0"/>
                          <a:cs typeface="Arial" panose="020B0604020202020204" pitchFamily="34" charset="0"/>
                        </a:rPr>
                      </a:br>
                      <a:r>
                        <a:rPr lang="en-US" sz="900" b="1" i="0" u="none" strike="noStrike" dirty="0">
                          <a:solidFill>
                            <a:srgbClr val="000000"/>
                          </a:solidFill>
                          <a:effectLst/>
                          <a:latin typeface="Arial" panose="020B0604020202020204" pitchFamily="34" charset="0"/>
                          <a:cs typeface="Arial" panose="020B0604020202020204" pitchFamily="34" charset="0"/>
                        </a:rPr>
                        <a:t>OHS, EQ-5D, EQ-VAS, UCLA</a:t>
                      </a:r>
                    </a:p>
                  </a:txBody>
                  <a:tcPr marL="6352" marR="6352" marT="6352" marB="0">
                    <a:lnL>
                      <a:noFill/>
                    </a:lnL>
                    <a:lnR>
                      <a:noFill/>
                    </a:lnR>
                    <a:lnT>
                      <a:noFill/>
                    </a:lnT>
                    <a:lnB>
                      <a:noFill/>
                    </a:lnB>
                    <a:solidFill>
                      <a:srgbClr val="92CDDC"/>
                    </a:solidFill>
                  </a:tcPr>
                </a:tc>
                <a:extLst>
                  <a:ext uri="{0D108BD9-81ED-4DB2-BD59-A6C34878D82A}">
                    <a16:rowId xmlns:a16="http://schemas.microsoft.com/office/drawing/2014/main" val="1756948637"/>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625771"/>
                  </a:ext>
                </a:extLst>
              </a:tr>
              <a:tr h="324964">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REVISION HIP SURGERY</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532290573"/>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1859"/>
                  </a:ext>
                </a:extLst>
              </a:tr>
              <a:tr h="467948">
                <a:tc>
                  <a:txBody>
                    <a:bodyPr/>
                    <a:lstStyle/>
                    <a:p>
                      <a:pPr algn="ctr" fontAlgn="ctr"/>
                      <a:r>
                        <a:rPr lang="en-US" sz="900" b="0" i="0" u="none" strike="noStrike" dirty="0">
                          <a:solidFill>
                            <a:schemeClr val="bg1"/>
                          </a:solidFill>
                          <a:effectLst/>
                          <a:latin typeface="Arial" panose="020B0604020202020204" pitchFamily="34" charset="0"/>
                          <a:cs typeface="Arial" panose="020B0604020202020204" pitchFamily="34" charset="0"/>
                        </a:rPr>
                        <a:t>4 weeks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Resource use log sent to patient</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9402"/>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495532"/>
                  </a:ext>
                </a:extLst>
              </a:tr>
              <a:tr h="467948">
                <a:tc>
                  <a:txBody>
                    <a:bodyPr/>
                    <a:lstStyle/>
                    <a:p>
                      <a:pPr algn="ctr" fontAlgn="t"/>
                      <a:r>
                        <a:rPr lang="en-US" sz="900" b="0" i="0" u="none" strike="noStrike" dirty="0">
                          <a:solidFill>
                            <a:schemeClr val="bg1"/>
                          </a:solidFill>
                          <a:effectLst/>
                          <a:latin typeface="Arial" panose="020B0604020202020204" pitchFamily="34" charset="0"/>
                          <a:cs typeface="Arial" panose="020B0604020202020204" pitchFamily="34" charset="0"/>
                        </a:rPr>
                        <a:t>6 months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Resource use questionnaire and SAE</a:t>
                      </a:r>
                    </a:p>
                  </a:txBody>
                  <a:tcPr marL="6352" marR="6352" marT="6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31507"/>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613974"/>
                  </a:ext>
                </a:extLst>
              </a:tr>
              <a:tr h="311965">
                <a:tc>
                  <a:txBody>
                    <a:bodyPr/>
                    <a:lstStyle/>
                    <a:p>
                      <a:pPr algn="ctr" fontAlgn="t"/>
                      <a:r>
                        <a:rPr lang="en-US" sz="900" b="0" i="0" u="none" strike="noStrike" dirty="0">
                          <a:solidFill>
                            <a:schemeClr val="bg1"/>
                          </a:solidFill>
                          <a:effectLst/>
                          <a:latin typeface="Arial" panose="020B0604020202020204" pitchFamily="34" charset="0"/>
                          <a:cs typeface="Arial" panose="020B0604020202020204" pitchFamily="34" charset="0"/>
                        </a:rPr>
                        <a:t>12 months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OHS, EQ-5D, EQ-VAS, </a:t>
                      </a:r>
                    </a:p>
                    <a:p>
                      <a:pPr algn="ctr" fontAlgn="t"/>
                      <a:r>
                        <a:rPr lang="en-US" sz="900" b="0" i="0" u="none" strike="noStrike" dirty="0">
                          <a:solidFill>
                            <a:schemeClr val="bg1"/>
                          </a:solidFill>
                          <a:effectLst/>
                          <a:latin typeface="Arial" panose="020B0604020202020204" pitchFamily="34" charset="0"/>
                          <a:cs typeface="Arial" panose="020B0604020202020204" pitchFamily="34" charset="0"/>
                        </a:rPr>
                        <a:t>UCLA</a:t>
                      </a:r>
                    </a:p>
                  </a:txBody>
                  <a:tcPr marL="6352" marR="6352" marT="6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49572"/>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953770"/>
                  </a:ext>
                </a:extLst>
              </a:tr>
              <a:tr h="324964">
                <a:tc>
                  <a:txBody>
                    <a:bodyPr/>
                    <a:lstStyle/>
                    <a:p>
                      <a:pPr algn="ctr" fontAlgn="ctr"/>
                      <a:r>
                        <a:rPr lang="en-GB" sz="900" b="1" i="0" u="none" strike="noStrike" dirty="0">
                          <a:solidFill>
                            <a:schemeClr val="bg1"/>
                          </a:solidFill>
                          <a:effectLst/>
                          <a:latin typeface="Arial" panose="020B0604020202020204" pitchFamily="34" charset="0"/>
                          <a:cs typeface="Arial" panose="020B0604020202020204" pitchFamily="34" charset="0"/>
                        </a:rPr>
                        <a:t>Medical records retrieval</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972256"/>
                  </a:ext>
                </a:extLst>
              </a:tr>
              <a:tr h="227475">
                <a:tc>
                  <a:txBody>
                    <a:bodyPr/>
                    <a:lstStyle/>
                    <a:p>
                      <a:pPr algn="ctr" fontAlgn="ctr"/>
                      <a:r>
                        <a:rPr lang="en-GB" sz="1300" b="1" i="0" u="none" strike="noStrike">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4342590"/>
                  </a:ext>
                </a:extLst>
              </a:tr>
              <a:tr h="324964">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ALLOCATION</a:t>
                      </a:r>
                    </a:p>
                  </a:txBody>
                  <a:tcPr marL="6352" marR="6352" marT="6352" marB="0" anchor="ctr">
                    <a:lnL>
                      <a:noFill/>
                    </a:lnL>
                    <a:lnR>
                      <a:noFill/>
                    </a:lnR>
                    <a:lnT>
                      <a:noFill/>
                    </a:lnT>
                    <a:lnB>
                      <a:noFill/>
                    </a:lnB>
                    <a:solidFill>
                      <a:srgbClr val="92CDDC"/>
                    </a:solidFill>
                  </a:tcPr>
                </a:tc>
                <a:extLst>
                  <a:ext uri="{0D108BD9-81ED-4DB2-BD59-A6C34878D82A}">
                    <a16:rowId xmlns:a16="http://schemas.microsoft.com/office/drawing/2014/main" val="1935516998"/>
                  </a:ext>
                </a:extLst>
              </a:tr>
              <a:tr h="227475">
                <a:tc>
                  <a:txBody>
                    <a:bodyPr/>
                    <a:lstStyle/>
                    <a:p>
                      <a:pPr algn="ctr" fontAlgn="ctr"/>
                      <a:r>
                        <a:rPr lang="en-GB" sz="1300" b="1" i="0" u="none" strike="noStrike">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a:noFill/>
                    </a:lnT>
                    <a:lnB>
                      <a:noFill/>
                    </a:lnB>
                  </a:tcPr>
                </a:tc>
                <a:extLst>
                  <a:ext uri="{0D108BD9-81ED-4DB2-BD59-A6C34878D82A}">
                    <a16:rowId xmlns:a16="http://schemas.microsoft.com/office/drawing/2014/main" val="1793971746"/>
                  </a:ext>
                </a:extLst>
              </a:tr>
              <a:tr h="324964">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ANALYSIS</a:t>
                      </a:r>
                    </a:p>
                  </a:txBody>
                  <a:tcPr marL="6352" marR="6352" marT="6352" marB="0" anchor="ctr">
                    <a:lnL>
                      <a:noFill/>
                    </a:lnL>
                    <a:lnR>
                      <a:noFill/>
                    </a:lnR>
                    <a:lnT>
                      <a:noFill/>
                    </a:lnT>
                    <a:lnB>
                      <a:noFill/>
                    </a:lnB>
                    <a:solidFill>
                      <a:srgbClr val="92CDDC"/>
                    </a:solidFill>
                  </a:tcPr>
                </a:tc>
                <a:extLst>
                  <a:ext uri="{0D108BD9-81ED-4DB2-BD59-A6C34878D82A}">
                    <a16:rowId xmlns:a16="http://schemas.microsoft.com/office/drawing/2014/main" val="2088286416"/>
                  </a:ext>
                </a:extLst>
              </a:tr>
            </a:tbl>
          </a:graphicData>
        </a:graphic>
      </p:graphicFrame>
      <p:graphicFrame>
        <p:nvGraphicFramePr>
          <p:cNvPr id="22" name="Table 21">
            <a:extLst>
              <a:ext uri="{FF2B5EF4-FFF2-40B4-BE49-F238E27FC236}">
                <a16:creationId xmlns:a16="http://schemas.microsoft.com/office/drawing/2014/main" id="{A14D1963-260B-438F-AA8B-79E6CEA1482F}"/>
              </a:ext>
            </a:extLst>
          </p:cNvPr>
          <p:cNvGraphicFramePr>
            <a:graphicFrameLocks noGrp="1"/>
          </p:cNvGraphicFramePr>
          <p:nvPr>
            <p:extLst>
              <p:ext uri="{D42A27DB-BD31-4B8C-83A1-F6EECF244321}">
                <p14:modId xmlns:p14="http://schemas.microsoft.com/office/powerpoint/2010/main" val="1541788578"/>
              </p:ext>
            </p:extLst>
          </p:nvPr>
        </p:nvGraphicFramePr>
        <p:xfrm>
          <a:off x="227653" y="1886443"/>
          <a:ext cx="4312439" cy="4150138"/>
        </p:xfrm>
        <a:graphic>
          <a:graphicData uri="http://schemas.openxmlformats.org/drawingml/2006/table">
            <a:tbl>
              <a:tblPr firstRow="1" firstCol="1" bandRow="1">
                <a:tableStyleId>{5C22544A-7EE6-4342-B048-85BDC9FD1C3A}</a:tableStyleId>
              </a:tblPr>
              <a:tblGrid>
                <a:gridCol w="1151770">
                  <a:extLst>
                    <a:ext uri="{9D8B030D-6E8A-4147-A177-3AD203B41FA5}">
                      <a16:colId xmlns:a16="http://schemas.microsoft.com/office/drawing/2014/main" val="4182703551"/>
                    </a:ext>
                  </a:extLst>
                </a:gridCol>
                <a:gridCol w="1026026">
                  <a:extLst>
                    <a:ext uri="{9D8B030D-6E8A-4147-A177-3AD203B41FA5}">
                      <a16:colId xmlns:a16="http://schemas.microsoft.com/office/drawing/2014/main" val="2880012004"/>
                    </a:ext>
                  </a:extLst>
                </a:gridCol>
                <a:gridCol w="1070919">
                  <a:extLst>
                    <a:ext uri="{9D8B030D-6E8A-4147-A177-3AD203B41FA5}">
                      <a16:colId xmlns:a16="http://schemas.microsoft.com/office/drawing/2014/main" val="2761036244"/>
                    </a:ext>
                  </a:extLst>
                </a:gridCol>
                <a:gridCol w="1063724">
                  <a:extLst>
                    <a:ext uri="{9D8B030D-6E8A-4147-A177-3AD203B41FA5}">
                      <a16:colId xmlns:a16="http://schemas.microsoft.com/office/drawing/2014/main" val="3564104762"/>
                    </a:ext>
                  </a:extLst>
                </a:gridCol>
              </a:tblGrid>
              <a:tr h="968787">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Participants with complete data, follow 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Participants with complete data, no follow up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Participants with incomplete data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551170"/>
                  </a:ext>
                </a:extLst>
              </a:tr>
              <a:tr h="318131">
                <a:tc>
                  <a:txBody>
                    <a:bodyPr/>
                    <a:lstStyle/>
                    <a:p>
                      <a:pPr>
                        <a:lnSpc>
                          <a:spcPct val="107000"/>
                        </a:lnSpc>
                        <a:spcAft>
                          <a:spcPts val="0"/>
                        </a:spcAft>
                      </a:pPr>
                      <a:r>
                        <a:rPr lang="en-GB" sz="1100">
                          <a:effectLst/>
                        </a:rPr>
                        <a:t>Number</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971646"/>
                  </a:ext>
                </a:extLst>
              </a:tr>
              <a:tr h="76873">
                <a:tc>
                  <a:txBody>
                    <a:bodyPr/>
                    <a:lstStyle/>
                    <a:p>
                      <a:pPr>
                        <a:lnSpc>
                          <a:spcPct val="107000"/>
                        </a:lnSpc>
                        <a:spcAft>
                          <a:spcPts val="0"/>
                        </a:spcAft>
                      </a:pPr>
                      <a:r>
                        <a:rPr lang="en-GB" sz="1100" dirty="0">
                          <a:effectLst/>
                        </a:rPr>
                        <a:t>Age in years (mean)</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73.3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77.5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70.2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855673"/>
                  </a:ext>
                </a:extLst>
              </a:tr>
              <a:tr h="480795">
                <a:tc>
                  <a:txBody>
                    <a:bodyPr/>
                    <a:lstStyle/>
                    <a:p>
                      <a:pPr>
                        <a:lnSpc>
                          <a:spcPct val="107000"/>
                        </a:lnSpc>
                        <a:spcAft>
                          <a:spcPts val="0"/>
                        </a:spcAft>
                      </a:pPr>
                      <a:r>
                        <a:rPr lang="en-GB" sz="1100" dirty="0">
                          <a:effectLst/>
                        </a:rPr>
                        <a:t>Gender (% </a:t>
                      </a:r>
                      <a:r>
                        <a:rPr lang="en-GB" sz="1100" dirty="0" err="1">
                          <a:effectLst/>
                        </a:rPr>
                        <a:t>male:female</a:t>
                      </a:r>
                      <a:r>
                        <a:rPr lang="en-GB" sz="1100" dirty="0">
                          <a:effectLst/>
                        </a:rPr>
                        <a:t>)</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 35:65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41:59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60:40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580388"/>
                  </a:ext>
                </a:extLst>
              </a:tr>
              <a:tr h="318131">
                <a:tc>
                  <a:txBody>
                    <a:bodyPr/>
                    <a:lstStyle/>
                    <a:p>
                      <a:pPr>
                        <a:lnSpc>
                          <a:spcPct val="107000"/>
                        </a:lnSpc>
                        <a:spcAft>
                          <a:spcPts val="0"/>
                        </a:spcAft>
                      </a:pPr>
                      <a:r>
                        <a:rPr lang="en-GB" sz="1100">
                          <a:effectLst/>
                        </a:rPr>
                        <a:t>Laterality (right:left)</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8131685"/>
                  </a:ext>
                </a:extLst>
              </a:tr>
              <a:tr h="480795">
                <a:tc>
                  <a:txBody>
                    <a:bodyPr/>
                    <a:lstStyle/>
                    <a:p>
                      <a:pPr>
                        <a:lnSpc>
                          <a:spcPct val="107000"/>
                        </a:lnSpc>
                        <a:spcAft>
                          <a:spcPts val="0"/>
                        </a:spcAft>
                      </a:pPr>
                      <a:r>
                        <a:rPr lang="en-GB" sz="1100">
                          <a:effectLst/>
                        </a:rPr>
                        <a:t>Charlson Comorbidity Index (mean, range)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3.65 (2 to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4.0 (1 to 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3.4 (0 to 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644545"/>
                  </a:ext>
                </a:extLst>
              </a:tr>
              <a:tr h="480795">
                <a:tc>
                  <a:txBody>
                    <a:bodyPr/>
                    <a:lstStyle/>
                    <a:p>
                      <a:pPr>
                        <a:lnSpc>
                          <a:spcPct val="107000"/>
                        </a:lnSpc>
                        <a:spcAft>
                          <a:spcPts val="0"/>
                        </a:spcAft>
                      </a:pPr>
                      <a:r>
                        <a:rPr lang="en-GB" sz="1100">
                          <a:effectLst/>
                        </a:rPr>
                        <a:t>Length of surgery (hours: median, range)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2.84 (1.14 to 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rPr>
                        <a:t>3.0 (1.31 to 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dirty="0">
                          <a:effectLst/>
                        </a:rPr>
                        <a:t>3.50 (1.69 to 11.0)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6636466"/>
                  </a:ext>
                </a:extLst>
              </a:tr>
            </a:tbl>
          </a:graphicData>
        </a:graphic>
      </p:graphicFrame>
    </p:spTree>
    <p:extLst>
      <p:ext uri="{BB962C8B-B14F-4D97-AF65-F5344CB8AC3E}">
        <p14:creationId xmlns:p14="http://schemas.microsoft.com/office/powerpoint/2010/main" val="218228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10" name="Picture 9">
            <a:extLst>
              <a:ext uri="{FF2B5EF4-FFF2-40B4-BE49-F238E27FC236}">
                <a16:creationId xmlns:a16="http://schemas.microsoft.com/office/drawing/2014/main" id="{8BB1E4E6-5389-41E5-A30E-B408FCF4274E}"/>
              </a:ext>
            </a:extLst>
          </p:cNvPr>
          <p:cNvPicPr/>
          <p:nvPr/>
        </p:nvPicPr>
        <p:blipFill rotWithShape="1">
          <a:blip r:embed="rId7">
            <a:extLst>
              <a:ext uri="{28A0092B-C50C-407E-A947-70E740481C1C}">
                <a14:useLocalDpi xmlns:a14="http://schemas.microsoft.com/office/drawing/2010/main" val="0"/>
              </a:ext>
            </a:extLst>
          </a:blip>
          <a:srcRect t="1" b="6370"/>
          <a:stretch/>
        </p:blipFill>
        <p:spPr bwMode="auto">
          <a:xfrm>
            <a:off x="1110115" y="1962969"/>
            <a:ext cx="1984154" cy="1290599"/>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9B6AC5F-2742-49F8-A4EF-520021394AE2}"/>
              </a:ext>
            </a:extLst>
          </p:cNvPr>
          <p:cNvSpPr txBox="1"/>
          <p:nvPr/>
        </p:nvSpPr>
        <p:spPr>
          <a:xfrm>
            <a:off x="1694868" y="3439776"/>
            <a:ext cx="11517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EQ-VAS</a:t>
            </a:r>
          </a:p>
        </p:txBody>
      </p:sp>
    </p:spTree>
    <p:extLst>
      <p:ext uri="{BB962C8B-B14F-4D97-AF65-F5344CB8AC3E}">
        <p14:creationId xmlns:p14="http://schemas.microsoft.com/office/powerpoint/2010/main" val="420273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10" name="Picture 9">
            <a:extLst>
              <a:ext uri="{FF2B5EF4-FFF2-40B4-BE49-F238E27FC236}">
                <a16:creationId xmlns:a16="http://schemas.microsoft.com/office/drawing/2014/main" id="{8BB1E4E6-5389-41E5-A30E-B408FCF4274E}"/>
              </a:ext>
            </a:extLst>
          </p:cNvPr>
          <p:cNvPicPr/>
          <p:nvPr/>
        </p:nvPicPr>
        <p:blipFill rotWithShape="1">
          <a:blip r:embed="rId7">
            <a:extLst>
              <a:ext uri="{28A0092B-C50C-407E-A947-70E740481C1C}">
                <a14:useLocalDpi xmlns:a14="http://schemas.microsoft.com/office/drawing/2010/main" val="0"/>
              </a:ext>
            </a:extLst>
          </a:blip>
          <a:srcRect t="1" b="6370"/>
          <a:stretch/>
        </p:blipFill>
        <p:spPr bwMode="auto">
          <a:xfrm>
            <a:off x="1110115" y="1962969"/>
            <a:ext cx="1984154" cy="1290599"/>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50FE421-A3B5-4D7F-AFEF-349AB54609F0}"/>
              </a:ext>
            </a:extLst>
          </p:cNvPr>
          <p:cNvPicPr/>
          <p:nvPr/>
        </p:nvPicPr>
        <p:blipFill rotWithShape="1">
          <a:blip r:embed="rId8">
            <a:extLst>
              <a:ext uri="{28A0092B-C50C-407E-A947-70E740481C1C}">
                <a14:useLocalDpi xmlns:a14="http://schemas.microsoft.com/office/drawing/2010/main" val="0"/>
              </a:ext>
            </a:extLst>
          </a:blip>
          <a:srcRect t="-249" b="5942"/>
          <a:stretch/>
        </p:blipFill>
        <p:spPr bwMode="auto">
          <a:xfrm>
            <a:off x="1110115" y="3890665"/>
            <a:ext cx="1984154" cy="1434968"/>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9B6AC5F-2742-49F8-A4EF-520021394AE2}"/>
              </a:ext>
            </a:extLst>
          </p:cNvPr>
          <p:cNvSpPr txBox="1"/>
          <p:nvPr/>
        </p:nvSpPr>
        <p:spPr>
          <a:xfrm>
            <a:off x="1694868" y="3439776"/>
            <a:ext cx="11517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EQ-VAS</a:t>
            </a:r>
          </a:p>
        </p:txBody>
      </p:sp>
    </p:spTree>
    <p:extLst>
      <p:ext uri="{BB962C8B-B14F-4D97-AF65-F5344CB8AC3E}">
        <p14:creationId xmlns:p14="http://schemas.microsoft.com/office/powerpoint/2010/main" val="400786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10" name="Picture 9">
            <a:extLst>
              <a:ext uri="{FF2B5EF4-FFF2-40B4-BE49-F238E27FC236}">
                <a16:creationId xmlns:a16="http://schemas.microsoft.com/office/drawing/2014/main" id="{8BB1E4E6-5389-41E5-A30E-B408FCF4274E}"/>
              </a:ext>
            </a:extLst>
          </p:cNvPr>
          <p:cNvPicPr/>
          <p:nvPr/>
        </p:nvPicPr>
        <p:blipFill rotWithShape="1">
          <a:blip r:embed="rId7">
            <a:extLst>
              <a:ext uri="{28A0092B-C50C-407E-A947-70E740481C1C}">
                <a14:useLocalDpi xmlns:a14="http://schemas.microsoft.com/office/drawing/2010/main" val="0"/>
              </a:ext>
            </a:extLst>
          </a:blip>
          <a:srcRect t="1" b="6370"/>
          <a:stretch/>
        </p:blipFill>
        <p:spPr bwMode="auto">
          <a:xfrm>
            <a:off x="1110115" y="1962969"/>
            <a:ext cx="1984154" cy="1290599"/>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50FE421-A3B5-4D7F-AFEF-349AB54609F0}"/>
              </a:ext>
            </a:extLst>
          </p:cNvPr>
          <p:cNvPicPr/>
          <p:nvPr/>
        </p:nvPicPr>
        <p:blipFill rotWithShape="1">
          <a:blip r:embed="rId8">
            <a:extLst>
              <a:ext uri="{28A0092B-C50C-407E-A947-70E740481C1C}">
                <a14:useLocalDpi xmlns:a14="http://schemas.microsoft.com/office/drawing/2010/main" val="0"/>
              </a:ext>
            </a:extLst>
          </a:blip>
          <a:srcRect t="-249" b="5942"/>
          <a:stretch/>
        </p:blipFill>
        <p:spPr bwMode="auto">
          <a:xfrm>
            <a:off x="1110115" y="3890665"/>
            <a:ext cx="1984154" cy="1434968"/>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9B6AC5F-2742-49F8-A4EF-520021394AE2}"/>
              </a:ext>
            </a:extLst>
          </p:cNvPr>
          <p:cNvSpPr txBox="1"/>
          <p:nvPr/>
        </p:nvSpPr>
        <p:spPr>
          <a:xfrm>
            <a:off x="1694868" y="3439776"/>
            <a:ext cx="1151753"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EQ-VAS</a:t>
            </a:r>
          </a:p>
        </p:txBody>
      </p:sp>
      <p:sp>
        <p:nvSpPr>
          <p:cNvPr id="12" name="Rectangle 11">
            <a:extLst>
              <a:ext uri="{FF2B5EF4-FFF2-40B4-BE49-F238E27FC236}">
                <a16:creationId xmlns:a16="http://schemas.microsoft.com/office/drawing/2014/main" id="{D6D66737-87FA-4444-BBA1-74C7E206C5F9}"/>
              </a:ext>
            </a:extLst>
          </p:cNvPr>
          <p:cNvSpPr/>
          <p:nvPr/>
        </p:nvSpPr>
        <p:spPr>
          <a:xfrm>
            <a:off x="7844048" y="4840083"/>
            <a:ext cx="3667432" cy="971100"/>
          </a:xfrm>
          <a:prstGeom prst="rect">
            <a:avLst/>
          </a:prstGeom>
        </p:spPr>
        <p:txBody>
          <a:bodyPr wrap="square">
            <a:spAutoFit/>
          </a:bodyPr>
          <a:lstStyle/>
          <a:p>
            <a:pPr>
              <a:lnSpc>
                <a:spcPct val="107000"/>
              </a:lnSpc>
              <a:spcAft>
                <a:spcPts val="800"/>
              </a:spcAft>
            </a:pP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ICER: Incremental cost-effectiveness ratio</a:t>
            </a:r>
            <a:endParaRPr lang="en-GB"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If a patient has long-term follow-up, there is a saving of £18,876 for every QALY gained in the 12 months after surgery</a:t>
            </a:r>
          </a:p>
        </p:txBody>
      </p:sp>
    </p:spTree>
    <p:extLst>
      <p:ext uri="{BB962C8B-B14F-4D97-AF65-F5344CB8AC3E}">
        <p14:creationId xmlns:p14="http://schemas.microsoft.com/office/powerpoint/2010/main" val="35832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23" name="Picture 22">
            <a:extLst>
              <a:ext uri="{FF2B5EF4-FFF2-40B4-BE49-F238E27FC236}">
                <a16:creationId xmlns:a16="http://schemas.microsoft.com/office/drawing/2014/main" id="{B4091C27-A43A-48FD-9444-596F36FFB255}"/>
              </a:ext>
            </a:extLst>
          </p:cNvPr>
          <p:cNvPicPr>
            <a:picLocks noChangeAspect="1"/>
          </p:cNvPicPr>
          <p:nvPr/>
        </p:nvPicPr>
        <p:blipFill>
          <a:blip r:embed="rId7"/>
          <a:stretch>
            <a:fillRect/>
          </a:stretch>
        </p:blipFill>
        <p:spPr>
          <a:xfrm>
            <a:off x="4001444" y="4876286"/>
            <a:ext cx="1250736" cy="923330"/>
          </a:xfrm>
          <a:prstGeom prst="rect">
            <a:avLst/>
          </a:prstGeom>
        </p:spPr>
      </p:pic>
    </p:spTree>
    <p:extLst>
      <p:ext uri="{BB962C8B-B14F-4D97-AF65-F5344CB8AC3E}">
        <p14:creationId xmlns:p14="http://schemas.microsoft.com/office/powerpoint/2010/main" val="34678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23" name="Picture 22">
            <a:extLst>
              <a:ext uri="{FF2B5EF4-FFF2-40B4-BE49-F238E27FC236}">
                <a16:creationId xmlns:a16="http://schemas.microsoft.com/office/drawing/2014/main" id="{B4091C27-A43A-48FD-9444-596F36FFB255}"/>
              </a:ext>
            </a:extLst>
          </p:cNvPr>
          <p:cNvPicPr>
            <a:picLocks noChangeAspect="1"/>
          </p:cNvPicPr>
          <p:nvPr/>
        </p:nvPicPr>
        <p:blipFill>
          <a:blip r:embed="rId7"/>
          <a:stretch>
            <a:fillRect/>
          </a:stretch>
        </p:blipFill>
        <p:spPr>
          <a:xfrm>
            <a:off x="4001444" y="4876286"/>
            <a:ext cx="1250736" cy="923330"/>
          </a:xfrm>
          <a:prstGeom prst="rect">
            <a:avLst/>
          </a:prstGeom>
        </p:spPr>
      </p:pic>
      <p:pic>
        <p:nvPicPr>
          <p:cNvPr id="9" name="Picture 8">
            <a:extLst>
              <a:ext uri="{FF2B5EF4-FFF2-40B4-BE49-F238E27FC236}">
                <a16:creationId xmlns:a16="http://schemas.microsoft.com/office/drawing/2014/main" id="{E507B628-78E4-4137-84F1-7838DA3A337D}"/>
              </a:ext>
            </a:extLst>
          </p:cNvPr>
          <p:cNvPicPr>
            <a:picLocks noChangeAspect="1"/>
          </p:cNvPicPr>
          <p:nvPr/>
        </p:nvPicPr>
        <p:blipFill>
          <a:blip r:embed="rId8"/>
          <a:stretch>
            <a:fillRect/>
          </a:stretch>
        </p:blipFill>
        <p:spPr>
          <a:xfrm>
            <a:off x="949808" y="4489622"/>
            <a:ext cx="1258449" cy="1523386"/>
          </a:xfrm>
          <a:prstGeom prst="rect">
            <a:avLst/>
          </a:prstGeom>
        </p:spPr>
      </p:pic>
      <p:sp>
        <p:nvSpPr>
          <p:cNvPr id="10" name="Rectangle 9">
            <a:extLst>
              <a:ext uri="{FF2B5EF4-FFF2-40B4-BE49-F238E27FC236}">
                <a16:creationId xmlns:a16="http://schemas.microsoft.com/office/drawing/2014/main" id="{5BC640DA-A17D-46DB-A4E2-D2D24FDC29A1}"/>
              </a:ext>
            </a:extLst>
          </p:cNvPr>
          <p:cNvSpPr/>
          <p:nvPr/>
        </p:nvSpPr>
        <p:spPr>
          <a:xfrm>
            <a:off x="2340681" y="4436423"/>
            <a:ext cx="1585339" cy="646331"/>
          </a:xfrm>
          <a:prstGeom prst="rect">
            <a:avLst/>
          </a:prstGeom>
          <a:noFill/>
        </p:spPr>
        <p:txBody>
          <a:bodyPr wrap="square" lIns="91440" tIns="45720" rIns="91440" bIns="45720">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87% in support of…</a:t>
            </a:r>
            <a:endParaRPr lang="en-US" b="1" cap="none" spc="0" dirty="0">
              <a:ln w="22225">
                <a:solidFill>
                  <a:schemeClr val="accent2"/>
                </a:solidFill>
                <a:prstDash val="solid"/>
              </a:ln>
              <a:solidFill>
                <a:srgbClr val="FF0000"/>
              </a:solidFill>
              <a:effectLst/>
            </a:endParaRPr>
          </a:p>
        </p:txBody>
      </p:sp>
      <p:sp>
        <p:nvSpPr>
          <p:cNvPr id="2" name="Rectangle 1">
            <a:extLst>
              <a:ext uri="{FF2B5EF4-FFF2-40B4-BE49-F238E27FC236}">
                <a16:creationId xmlns:a16="http://schemas.microsoft.com/office/drawing/2014/main" id="{43E881F9-5C4D-4FAE-94A3-7B900BD75E0C}"/>
              </a:ext>
            </a:extLst>
          </p:cNvPr>
          <p:cNvSpPr/>
          <p:nvPr/>
        </p:nvSpPr>
        <p:spPr>
          <a:xfrm>
            <a:off x="2428644" y="5251315"/>
            <a:ext cx="1409425" cy="646331"/>
          </a:xfrm>
          <a:prstGeom prst="rect">
            <a:avLst/>
          </a:prstGeom>
        </p:spPr>
        <p:txBody>
          <a:bodyPr wrap="none">
            <a:spAutoFit/>
          </a:bodyPr>
          <a:lstStyle/>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33% suggest </a:t>
            </a:r>
          </a:p>
          <a:p>
            <a:pPr algn="ctr"/>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changes</a:t>
            </a:r>
          </a:p>
        </p:txBody>
      </p:sp>
    </p:spTree>
    <p:extLst>
      <p:ext uri="{BB962C8B-B14F-4D97-AF65-F5344CB8AC3E}">
        <p14:creationId xmlns:p14="http://schemas.microsoft.com/office/powerpoint/2010/main" val="3918206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23" name="Picture 22">
            <a:extLst>
              <a:ext uri="{FF2B5EF4-FFF2-40B4-BE49-F238E27FC236}">
                <a16:creationId xmlns:a16="http://schemas.microsoft.com/office/drawing/2014/main" id="{B4091C27-A43A-48FD-9444-596F36FFB255}"/>
              </a:ext>
            </a:extLst>
          </p:cNvPr>
          <p:cNvPicPr>
            <a:picLocks noChangeAspect="1"/>
          </p:cNvPicPr>
          <p:nvPr/>
        </p:nvPicPr>
        <p:blipFill>
          <a:blip r:embed="rId7"/>
          <a:stretch>
            <a:fillRect/>
          </a:stretch>
        </p:blipFill>
        <p:spPr>
          <a:xfrm>
            <a:off x="4001444" y="4876286"/>
            <a:ext cx="1250736" cy="923330"/>
          </a:xfrm>
          <a:prstGeom prst="rect">
            <a:avLst/>
          </a:prstGeom>
        </p:spPr>
      </p:pic>
      <p:pic>
        <p:nvPicPr>
          <p:cNvPr id="24" name="Picture 23">
            <a:extLst>
              <a:ext uri="{FF2B5EF4-FFF2-40B4-BE49-F238E27FC236}">
                <a16:creationId xmlns:a16="http://schemas.microsoft.com/office/drawing/2014/main" id="{66658C2E-653D-4D5E-AA19-5134DA4C4BBF}"/>
              </a:ext>
            </a:extLst>
          </p:cNvPr>
          <p:cNvPicPr>
            <a:picLocks noChangeAspect="1"/>
          </p:cNvPicPr>
          <p:nvPr/>
        </p:nvPicPr>
        <p:blipFill>
          <a:blip r:embed="rId8"/>
          <a:stretch>
            <a:fillRect/>
          </a:stretch>
        </p:blipFill>
        <p:spPr>
          <a:xfrm>
            <a:off x="2842616" y="2938503"/>
            <a:ext cx="1671537" cy="1393394"/>
          </a:xfrm>
          <a:prstGeom prst="rect">
            <a:avLst/>
          </a:prstGeom>
        </p:spPr>
      </p:pic>
    </p:spTree>
    <p:extLst>
      <p:ext uri="{BB962C8B-B14F-4D97-AF65-F5344CB8AC3E}">
        <p14:creationId xmlns:p14="http://schemas.microsoft.com/office/powerpoint/2010/main" val="31419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23" name="Picture 22">
            <a:extLst>
              <a:ext uri="{FF2B5EF4-FFF2-40B4-BE49-F238E27FC236}">
                <a16:creationId xmlns:a16="http://schemas.microsoft.com/office/drawing/2014/main" id="{B4091C27-A43A-48FD-9444-596F36FFB255}"/>
              </a:ext>
            </a:extLst>
          </p:cNvPr>
          <p:cNvPicPr>
            <a:picLocks noChangeAspect="1"/>
          </p:cNvPicPr>
          <p:nvPr/>
        </p:nvPicPr>
        <p:blipFill>
          <a:blip r:embed="rId7"/>
          <a:stretch>
            <a:fillRect/>
          </a:stretch>
        </p:blipFill>
        <p:spPr>
          <a:xfrm>
            <a:off x="4001444" y="4876286"/>
            <a:ext cx="1250736" cy="923330"/>
          </a:xfrm>
          <a:prstGeom prst="rect">
            <a:avLst/>
          </a:prstGeom>
        </p:spPr>
      </p:pic>
      <p:pic>
        <p:nvPicPr>
          <p:cNvPr id="24" name="Picture 23">
            <a:extLst>
              <a:ext uri="{FF2B5EF4-FFF2-40B4-BE49-F238E27FC236}">
                <a16:creationId xmlns:a16="http://schemas.microsoft.com/office/drawing/2014/main" id="{66658C2E-653D-4D5E-AA19-5134DA4C4BBF}"/>
              </a:ext>
            </a:extLst>
          </p:cNvPr>
          <p:cNvPicPr>
            <a:picLocks noChangeAspect="1"/>
          </p:cNvPicPr>
          <p:nvPr/>
        </p:nvPicPr>
        <p:blipFill>
          <a:blip r:embed="rId8"/>
          <a:stretch>
            <a:fillRect/>
          </a:stretch>
        </p:blipFill>
        <p:spPr>
          <a:xfrm>
            <a:off x="2842616" y="2938503"/>
            <a:ext cx="1671537" cy="1393394"/>
          </a:xfrm>
          <a:prstGeom prst="rect">
            <a:avLst/>
          </a:prstGeom>
        </p:spPr>
      </p:pic>
      <p:sp>
        <p:nvSpPr>
          <p:cNvPr id="10" name="Speech Bubble: Oval 9">
            <a:extLst>
              <a:ext uri="{FF2B5EF4-FFF2-40B4-BE49-F238E27FC236}">
                <a16:creationId xmlns:a16="http://schemas.microsoft.com/office/drawing/2014/main" id="{943A2CAF-D94A-4016-B336-EAC05B69C8B4}"/>
              </a:ext>
            </a:extLst>
          </p:cNvPr>
          <p:cNvSpPr/>
          <p:nvPr/>
        </p:nvSpPr>
        <p:spPr>
          <a:xfrm>
            <a:off x="99435" y="4269894"/>
            <a:ext cx="3743528" cy="2279140"/>
          </a:xfrm>
          <a:prstGeom prst="wedgeEllipseCallout">
            <a:avLst>
              <a:gd name="adj1" fmla="val 27722"/>
              <a:gd name="adj2" fmla="val -75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i="1" dirty="0">
                <a:solidFill>
                  <a:schemeClr val="bg1"/>
                </a:solidFill>
                <a:latin typeface="Arial" panose="020B0604020202020204" pitchFamily="34" charset="0"/>
                <a:cs typeface="Arial" panose="020B0604020202020204" pitchFamily="34" charset="0"/>
              </a:rPr>
              <a:t>I think like having someone at the end of a phone…you just want to be seen and you just want to be heard.  I think that, especially with follow up, I like to think I can call someone when I need help and there's someone there….they can put you at ease a little bit. </a:t>
            </a:r>
            <a:endParaRPr kumimoji="0" lang="en-GB" sz="12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D38F9EAF-7120-46EE-A7EF-D71418FE5AEF}"/>
              </a:ext>
            </a:extLst>
          </p:cNvPr>
          <p:cNvSpPr/>
          <p:nvPr/>
        </p:nvSpPr>
        <p:spPr>
          <a:xfrm>
            <a:off x="662630" y="1261068"/>
            <a:ext cx="2386786" cy="1490418"/>
          </a:xfrm>
          <a:prstGeom prst="wedgeRoundRectCallout">
            <a:avLst>
              <a:gd name="adj1" fmla="val 50972"/>
              <a:gd name="adj2" fmla="val 73860"/>
              <a:gd name="adj3" fmla="val 16667"/>
            </a:avLst>
          </a:prstGeom>
          <a:solidFill>
            <a:srgbClr val="E2F9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i="1" dirty="0">
                <a:solidFill>
                  <a:schemeClr val="accent1"/>
                </a:solidFill>
                <a:latin typeface="Arial" panose="020B0604020202020204" pitchFamily="34" charset="0"/>
                <a:cs typeface="Arial" panose="020B0604020202020204" pitchFamily="34" charset="0"/>
              </a:rPr>
              <a:t>..not everybody will fill it in, but it's a very good way of identifying people that have got a problem.  If they've got a problem, they'll fill the form in… </a:t>
            </a:r>
            <a:endParaRPr kumimoji="0" lang="en-GB" sz="1200" b="0" i="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9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pic>
        <p:nvPicPr>
          <p:cNvPr id="23" name="Picture 22">
            <a:extLst>
              <a:ext uri="{FF2B5EF4-FFF2-40B4-BE49-F238E27FC236}">
                <a16:creationId xmlns:a16="http://schemas.microsoft.com/office/drawing/2014/main" id="{B4091C27-A43A-48FD-9444-596F36FFB255}"/>
              </a:ext>
            </a:extLst>
          </p:cNvPr>
          <p:cNvPicPr>
            <a:picLocks noChangeAspect="1"/>
          </p:cNvPicPr>
          <p:nvPr/>
        </p:nvPicPr>
        <p:blipFill>
          <a:blip r:embed="rId7"/>
          <a:stretch>
            <a:fillRect/>
          </a:stretch>
        </p:blipFill>
        <p:spPr>
          <a:xfrm>
            <a:off x="4001444" y="4876286"/>
            <a:ext cx="1250736" cy="923330"/>
          </a:xfrm>
          <a:prstGeom prst="rect">
            <a:avLst/>
          </a:prstGeom>
        </p:spPr>
      </p:pic>
      <p:pic>
        <p:nvPicPr>
          <p:cNvPr id="24" name="Picture 23">
            <a:extLst>
              <a:ext uri="{FF2B5EF4-FFF2-40B4-BE49-F238E27FC236}">
                <a16:creationId xmlns:a16="http://schemas.microsoft.com/office/drawing/2014/main" id="{66658C2E-653D-4D5E-AA19-5134DA4C4BBF}"/>
              </a:ext>
            </a:extLst>
          </p:cNvPr>
          <p:cNvPicPr>
            <a:picLocks noChangeAspect="1"/>
          </p:cNvPicPr>
          <p:nvPr/>
        </p:nvPicPr>
        <p:blipFill>
          <a:blip r:embed="rId8"/>
          <a:stretch>
            <a:fillRect/>
          </a:stretch>
        </p:blipFill>
        <p:spPr>
          <a:xfrm>
            <a:off x="2842616" y="2938503"/>
            <a:ext cx="1671537" cy="1393394"/>
          </a:xfrm>
          <a:prstGeom prst="rect">
            <a:avLst/>
          </a:prstGeom>
        </p:spPr>
      </p:pic>
      <p:pic>
        <p:nvPicPr>
          <p:cNvPr id="10" name="Picture 9">
            <a:extLst>
              <a:ext uri="{FF2B5EF4-FFF2-40B4-BE49-F238E27FC236}">
                <a16:creationId xmlns:a16="http://schemas.microsoft.com/office/drawing/2014/main" id="{1B56823B-B54C-46B6-BCB0-993F0AED2892}"/>
              </a:ext>
            </a:extLst>
          </p:cNvPr>
          <p:cNvPicPr>
            <a:picLocks noChangeAspect="1"/>
          </p:cNvPicPr>
          <p:nvPr/>
        </p:nvPicPr>
        <p:blipFill>
          <a:blip r:embed="rId9"/>
          <a:stretch>
            <a:fillRect/>
          </a:stretch>
        </p:blipFill>
        <p:spPr>
          <a:xfrm>
            <a:off x="2858819" y="1573790"/>
            <a:ext cx="1764512" cy="1080826"/>
          </a:xfrm>
          <a:prstGeom prst="rect">
            <a:avLst/>
          </a:prstGeom>
        </p:spPr>
      </p:pic>
      <p:sp>
        <p:nvSpPr>
          <p:cNvPr id="11" name="TextBox 10">
            <a:extLst>
              <a:ext uri="{FF2B5EF4-FFF2-40B4-BE49-F238E27FC236}">
                <a16:creationId xmlns:a16="http://schemas.microsoft.com/office/drawing/2014/main" id="{5EF66535-1F29-4A9D-B101-2B1631EA302B}"/>
              </a:ext>
            </a:extLst>
          </p:cNvPr>
          <p:cNvSpPr txBox="1"/>
          <p:nvPr/>
        </p:nvSpPr>
        <p:spPr>
          <a:xfrm>
            <a:off x="2779951" y="1509815"/>
            <a:ext cx="191751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NIHR HS&amp;DR: UK SAFE</a:t>
            </a:r>
          </a:p>
        </p:txBody>
      </p:sp>
    </p:spTree>
    <p:extLst>
      <p:ext uri="{BB962C8B-B14F-4D97-AF65-F5344CB8AC3E}">
        <p14:creationId xmlns:p14="http://schemas.microsoft.com/office/powerpoint/2010/main" val="392608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4BB518-9BC2-472B-8BB1-95510E86937A}"/>
              </a:ext>
            </a:extLst>
          </p:cNvPr>
          <p:cNvPicPr>
            <a:picLocks noChangeAspect="1"/>
          </p:cNvPicPr>
          <p:nvPr/>
        </p:nvPicPr>
        <p:blipFill>
          <a:blip r:embed="rId3"/>
          <a:stretch>
            <a:fillRect/>
          </a:stretch>
        </p:blipFill>
        <p:spPr>
          <a:xfrm>
            <a:off x="3481332" y="1930835"/>
            <a:ext cx="4544825" cy="3403632"/>
          </a:xfrm>
          <a:prstGeom prst="rect">
            <a:avLst/>
          </a:prstGeom>
        </p:spPr>
      </p:pic>
      <p:sp>
        <p:nvSpPr>
          <p:cNvPr id="4" name="TextBox 3">
            <a:extLst>
              <a:ext uri="{FF2B5EF4-FFF2-40B4-BE49-F238E27FC236}">
                <a16:creationId xmlns:a16="http://schemas.microsoft.com/office/drawing/2014/main" id="{C8781046-54E2-4525-9AE5-A724B13181D2}"/>
              </a:ext>
            </a:extLst>
          </p:cNvPr>
          <p:cNvSpPr txBox="1"/>
          <p:nvPr/>
        </p:nvSpPr>
        <p:spPr>
          <a:xfrm>
            <a:off x="1606902" y="6154948"/>
            <a:ext cx="8038116" cy="461665"/>
          </a:xfrm>
          <a:prstGeom prst="rect">
            <a:avLst/>
          </a:prstGeom>
          <a:noFill/>
        </p:spPr>
        <p:txBody>
          <a:bodyPr wrap="square" rtlCol="0">
            <a:spAutoFit/>
          </a:bodyPr>
          <a:lstStyle/>
          <a:p>
            <a:r>
              <a:rPr lang="en-GB" sz="1200" dirty="0">
                <a:solidFill>
                  <a:schemeClr val="bg1"/>
                </a:solidFill>
              </a:rPr>
              <a:t>With grateful thanks to colleagues including Professors Ashley Blom, Shea Palmer, Jane Powell , Emma Dures and Fiona Cramp; </a:t>
            </a:r>
          </a:p>
          <a:p>
            <a:r>
              <a:rPr lang="en-GB" sz="1200" dirty="0">
                <a:solidFill>
                  <a:schemeClr val="bg1"/>
                </a:solidFill>
              </a:rPr>
              <a:t>to Erik Lenguerrand, Andrew Beswick, Alice Rose, Emma Turner, Eirini Troupkou, Amanda Burston and Harvey Dymond.</a:t>
            </a:r>
          </a:p>
        </p:txBody>
      </p:sp>
    </p:spTree>
    <p:extLst>
      <p:ext uri="{BB962C8B-B14F-4D97-AF65-F5344CB8AC3E}">
        <p14:creationId xmlns:p14="http://schemas.microsoft.com/office/powerpoint/2010/main" val="330747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spTree>
    <p:extLst>
      <p:ext uri="{BB962C8B-B14F-4D97-AF65-F5344CB8AC3E}">
        <p14:creationId xmlns:p14="http://schemas.microsoft.com/office/powerpoint/2010/main" val="135204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sp>
        <p:nvSpPr>
          <p:cNvPr id="2" name="TextBox 1">
            <a:extLst>
              <a:ext uri="{FF2B5EF4-FFF2-40B4-BE49-F238E27FC236}">
                <a16:creationId xmlns:a16="http://schemas.microsoft.com/office/drawing/2014/main" id="{1E3CA087-9484-4171-9CE5-7C3B6DF91A81}"/>
              </a:ext>
            </a:extLst>
          </p:cNvPr>
          <p:cNvSpPr txBox="1"/>
          <p:nvPr/>
        </p:nvSpPr>
        <p:spPr>
          <a:xfrm>
            <a:off x="6712373" y="745067"/>
            <a:ext cx="4714240" cy="1938992"/>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Follow up visits: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dirty="0">
                <a:solidFill>
                  <a:schemeClr val="bg1"/>
                </a:solidFill>
                <a:latin typeface="Arial" panose="020B0604020202020204" pitchFamily="34" charset="0"/>
                <a:cs typeface="Arial" panose="020B0604020202020204" pitchFamily="34" charset="0"/>
              </a:rPr>
              <a:t>ODEP 10A rated implants should be followed up in the first year, once at seven years and three yearly thereafter in asymptomatic patients. Telephone or web-based PROMS may be useful to monitor outcome</a:t>
            </a:r>
          </a:p>
          <a:p>
            <a:endParaRPr lang="en-US" sz="1200" dirty="0">
              <a:solidFill>
                <a:schemeClr val="bg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dirty="0">
                <a:solidFill>
                  <a:schemeClr val="bg1"/>
                </a:solidFill>
                <a:latin typeface="Arial" panose="020B0604020202020204" pitchFamily="34" charset="0"/>
                <a:cs typeface="Arial" panose="020B0604020202020204" pitchFamily="34" charset="0"/>
              </a:rPr>
              <a:t>Patients over 75 years at primary THR with ODEP 10A rated implants need not be routinely reviewed after successful recovery from the procedure has been documented</a:t>
            </a:r>
          </a:p>
        </p:txBody>
      </p:sp>
    </p:spTree>
    <p:extLst>
      <p:ext uri="{BB962C8B-B14F-4D97-AF65-F5344CB8AC3E}">
        <p14:creationId xmlns:p14="http://schemas.microsoft.com/office/powerpoint/2010/main" val="19765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spTree>
    <p:extLst>
      <p:ext uri="{BB962C8B-B14F-4D97-AF65-F5344CB8AC3E}">
        <p14:creationId xmlns:p14="http://schemas.microsoft.com/office/powerpoint/2010/main" val="165938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algn="ctr"/>
            <a:r>
              <a:rPr lang="en-GB" dirty="0">
                <a:solidFill>
                  <a:schemeClr val="bg1">
                    <a:lumMod val="95000"/>
                  </a:schemeClr>
                </a:solidFill>
                <a:latin typeface="Arial" panose="020B0604020202020204" pitchFamily="34" charset="0"/>
                <a:cs typeface="Arial" panose="020B0604020202020204" pitchFamily="34" charset="0"/>
              </a:rPr>
              <a:t>Hip arthroplasty surveillance:</a:t>
            </a:r>
          </a:p>
          <a:p>
            <a:pPr algn="ctr"/>
            <a:r>
              <a:rPr lang="en-GB" dirty="0">
                <a:solidFill>
                  <a:schemeClr val="bg1">
                    <a:lumMod val="95000"/>
                  </a:schemeClr>
                </a:solidFill>
                <a:latin typeface="Arial" panose="020B0604020202020204" pitchFamily="34" charset="0"/>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sp>
        <p:nvSpPr>
          <p:cNvPr id="27" name="TextBox 26">
            <a:extLst>
              <a:ext uri="{FF2B5EF4-FFF2-40B4-BE49-F238E27FC236}">
                <a16:creationId xmlns:a16="http://schemas.microsoft.com/office/drawing/2014/main" id="{CB90C50C-A93F-41EF-A014-C08AA2DCE499}"/>
              </a:ext>
            </a:extLst>
          </p:cNvPr>
          <p:cNvSpPr txBox="1"/>
          <p:nvPr/>
        </p:nvSpPr>
        <p:spPr>
          <a:xfrm>
            <a:off x="7645361" y="1421705"/>
            <a:ext cx="3401579" cy="1200329"/>
          </a:xfrm>
          <a:prstGeom prst="rect">
            <a:avLst/>
          </a:prstGeom>
          <a:noFill/>
        </p:spPr>
        <p:txBody>
          <a:bodyPr wrap="square" rtlCol="0">
            <a:spAutoFit/>
          </a:bodyPr>
          <a:lstStyle/>
          <a:p>
            <a:pPr marL="171450" indent="-171450">
              <a:buFont typeface="Wingdings" panose="05000000000000000000" pitchFamily="2" charset="2"/>
              <a:buChar char="Ø"/>
            </a:pPr>
            <a:r>
              <a:rPr lang="en-GB" sz="1200" dirty="0">
                <a:solidFill>
                  <a:schemeClr val="bg1"/>
                </a:solidFill>
              </a:rPr>
              <a:t>411 orthopaedic units</a:t>
            </a:r>
          </a:p>
          <a:p>
            <a:pPr marL="171450" indent="-171450">
              <a:buFont typeface="Wingdings" panose="05000000000000000000" pitchFamily="2" charset="2"/>
              <a:buChar char="Ø"/>
            </a:pPr>
            <a:r>
              <a:rPr lang="en-GB" sz="1200" dirty="0">
                <a:solidFill>
                  <a:schemeClr val="bg1"/>
                </a:solidFill>
              </a:rPr>
              <a:t>Survey of 42 units </a:t>
            </a:r>
          </a:p>
          <a:p>
            <a:pPr marL="171450" indent="-171450">
              <a:buFont typeface="Wingdings" panose="05000000000000000000" pitchFamily="2" charset="2"/>
              <a:buChar char="Ø"/>
            </a:pPr>
            <a:r>
              <a:rPr lang="en-GB" sz="1200" dirty="0">
                <a:solidFill>
                  <a:schemeClr val="bg1"/>
                </a:solidFill>
              </a:rPr>
              <a:t>18 units (43%) nothing beyond 1 year</a:t>
            </a:r>
          </a:p>
          <a:p>
            <a:pPr marL="171450" indent="-171450">
              <a:buFont typeface="Wingdings" panose="05000000000000000000" pitchFamily="2" charset="2"/>
              <a:buChar char="Ø"/>
            </a:pPr>
            <a:r>
              <a:rPr lang="en-GB" sz="1200" dirty="0">
                <a:solidFill>
                  <a:schemeClr val="bg1"/>
                </a:solidFill>
              </a:rPr>
              <a:t>18 units beyond 5 years</a:t>
            </a:r>
          </a:p>
          <a:p>
            <a:pPr marL="171450" indent="-171450">
              <a:buFont typeface="Wingdings" panose="05000000000000000000" pitchFamily="2" charset="2"/>
              <a:buChar char="Ø"/>
            </a:pPr>
            <a:r>
              <a:rPr lang="en-GB" sz="1200" dirty="0">
                <a:solidFill>
                  <a:schemeClr val="bg1"/>
                </a:solidFill>
              </a:rPr>
              <a:t>86% of follow up delivered by arthroplasty practitioner within the orthopaedic team</a:t>
            </a:r>
          </a:p>
        </p:txBody>
      </p:sp>
    </p:spTree>
    <p:extLst>
      <p:ext uri="{BB962C8B-B14F-4D97-AF65-F5344CB8AC3E}">
        <p14:creationId xmlns:p14="http://schemas.microsoft.com/office/powerpoint/2010/main" val="259045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spTree>
    <p:extLst>
      <p:ext uri="{BB962C8B-B14F-4D97-AF65-F5344CB8AC3E}">
        <p14:creationId xmlns:p14="http://schemas.microsoft.com/office/powerpoint/2010/main" val="149526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sp>
        <p:nvSpPr>
          <p:cNvPr id="18" name="Speech Bubble: Oval 17">
            <a:extLst>
              <a:ext uri="{FF2B5EF4-FFF2-40B4-BE49-F238E27FC236}">
                <a16:creationId xmlns:a16="http://schemas.microsoft.com/office/drawing/2014/main" id="{75F90FE7-251C-46CD-875E-E37858A4F42E}"/>
              </a:ext>
            </a:extLst>
          </p:cNvPr>
          <p:cNvSpPr/>
          <p:nvPr/>
        </p:nvSpPr>
        <p:spPr>
          <a:xfrm>
            <a:off x="7660206" y="441063"/>
            <a:ext cx="4146567" cy="2311824"/>
          </a:xfrm>
          <a:prstGeom prst="wedgeEllipseCallout">
            <a:avLst>
              <a:gd name="adj1" fmla="val -34395"/>
              <a:gd name="adj2" fmla="val 579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lack of predictive criteria for its occurrence and the lack of symptoms encourages us to propose regular monitoring of these patients after 10 years of implantation as well as early preventive acetabular revision when progressive osteolysis occurs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Bidar</a:t>
            </a:r>
            <a:r>
              <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et al 2009. Orthop Traumatol Surg Res 95:579-587.</a:t>
            </a:r>
          </a:p>
        </p:txBody>
      </p:sp>
      <p:sp>
        <p:nvSpPr>
          <p:cNvPr id="19" name="Speech Bubble: Rectangle with Corners Rounded 18">
            <a:extLst>
              <a:ext uri="{FF2B5EF4-FFF2-40B4-BE49-F238E27FC236}">
                <a16:creationId xmlns:a16="http://schemas.microsoft.com/office/drawing/2014/main" id="{2DC062CE-8006-4E47-A96C-69CAF681EA88}"/>
              </a:ext>
            </a:extLst>
          </p:cNvPr>
          <p:cNvSpPr/>
          <p:nvPr/>
        </p:nvSpPr>
        <p:spPr>
          <a:xfrm>
            <a:off x="8734295" y="2907450"/>
            <a:ext cx="3072478" cy="1784503"/>
          </a:xfrm>
          <a:prstGeom prst="wedgeRoundRectCallout">
            <a:avLst>
              <a:gd name="adj1" fmla="val -68103"/>
              <a:gd name="adj2" fmla="val 15824"/>
              <a:gd name="adj3" fmla="val 16667"/>
            </a:avLst>
          </a:prstGeom>
          <a:solidFill>
            <a:srgbClr val="E2F9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The fact that expansile osteolysis does not always lead to symptomatic loosening points to the necessity of close radiographic monitoring of the patients with total hip arthroplasty, especially in those with uncemented acetabular components</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Hartofilikadis</a:t>
            </a:r>
            <a:r>
              <a:rPr kumimoji="0" lang="en-GB" sz="9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et al 2009. Journal of Arthroplasty 24:217-225.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Speech Bubble: Rectangle 19">
            <a:extLst>
              <a:ext uri="{FF2B5EF4-FFF2-40B4-BE49-F238E27FC236}">
                <a16:creationId xmlns:a16="http://schemas.microsoft.com/office/drawing/2014/main" id="{3AEF2E0A-1E94-454E-A472-AAFBC00B7A72}"/>
              </a:ext>
            </a:extLst>
          </p:cNvPr>
          <p:cNvSpPr/>
          <p:nvPr/>
        </p:nvSpPr>
        <p:spPr>
          <a:xfrm>
            <a:off x="8015416" y="5092017"/>
            <a:ext cx="3686207" cy="1490418"/>
          </a:xfrm>
          <a:prstGeom prst="wedgeRectCallout">
            <a:avLst>
              <a:gd name="adj1" fmla="val -43670"/>
              <a:gd name="adj2" fmla="val -90927"/>
            </a:avLst>
          </a:prstGeom>
          <a:solidFill>
            <a:srgbClr val="B4E0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We consider radiological loosening as an indication for surgical revision, as osteolysis progresses at least linearly, so an early revision on adequate bone stock presents more chances of success and a better functional prognosis for the patient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Boyer et al 2012. Int </a:t>
            </a:r>
            <a:r>
              <a:rPr lang="en-GB" sz="900" dirty="0">
                <a:solidFill>
                  <a:srgbClr val="4472C4"/>
                </a:solidFill>
                <a:latin typeface="Arial" panose="020B0604020202020204" pitchFamily="34" charset="0"/>
                <a:cs typeface="Arial" panose="020B0604020202020204" pitchFamily="34" charset="0"/>
              </a:rPr>
              <a:t>O</a:t>
            </a:r>
            <a:r>
              <a:rPr kumimoji="0" lang="en-GB" sz="900" b="0" i="0" u="none" strike="noStrike" kern="1200" cap="none" spc="0" normalizeH="0" baseline="0" noProof="0" dirty="0" err="1">
                <a:ln>
                  <a:noFill/>
                </a:ln>
                <a:solidFill>
                  <a:srgbClr val="4472C4"/>
                </a:solidFill>
                <a:effectLst/>
                <a:uLnTx/>
                <a:uFillTx/>
                <a:latin typeface="Arial" panose="020B0604020202020204" pitchFamily="34" charset="0"/>
                <a:ea typeface="+mn-ea"/>
                <a:cs typeface="Arial" panose="020B0604020202020204" pitchFamily="34" charset="0"/>
              </a:rPr>
              <a:t>rthop</a:t>
            </a:r>
            <a:r>
              <a:rPr kumimoji="0" lang="en-GB" sz="9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36:511-518.</a:t>
            </a:r>
          </a:p>
        </p:txBody>
      </p:sp>
    </p:spTree>
    <p:extLst>
      <p:ext uri="{BB962C8B-B14F-4D97-AF65-F5344CB8AC3E}">
        <p14:creationId xmlns:p14="http://schemas.microsoft.com/office/powerpoint/2010/main" val="263773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spTree>
    <p:extLst>
      <p:ext uri="{BB962C8B-B14F-4D97-AF65-F5344CB8AC3E}">
        <p14:creationId xmlns:p14="http://schemas.microsoft.com/office/powerpoint/2010/main" val="144564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4B85"/>
        </a:solidFill>
        <a:effectLst/>
      </p:bgPr>
    </p:bg>
    <p:spTree>
      <p:nvGrpSpPr>
        <p:cNvPr id="1" name=""/>
        <p:cNvGrpSpPr/>
        <p:nvPr/>
      </p:nvGrpSpPr>
      <p:grpSpPr>
        <a:xfrm>
          <a:off x="0" y="0"/>
          <a:ext cx="0" cy="0"/>
          <a:chOff x="0" y="0"/>
          <a:chExt cx="0" cy="0"/>
        </a:xfrm>
      </p:grpSpPr>
      <p:pic>
        <p:nvPicPr>
          <p:cNvPr id="1026" name="Picture 2" descr="https://www.nihr.ac.uk/about-us/images/Branding/NIHR_Logos_Funded%20by_COL_RGB.jpg">
            <a:extLst>
              <a:ext uri="{FF2B5EF4-FFF2-40B4-BE49-F238E27FC236}">
                <a16:creationId xmlns:a16="http://schemas.microsoft.com/office/drawing/2014/main" id="{D48DE2F3-C8F2-4325-9CD6-B437D243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27" y="340712"/>
            <a:ext cx="2664189" cy="556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C06796-72CC-4E73-B195-42ECC3B89116}"/>
              </a:ext>
            </a:extLst>
          </p:cNvPr>
          <p:cNvSpPr txBox="1"/>
          <p:nvPr/>
        </p:nvSpPr>
        <p:spPr>
          <a:xfrm>
            <a:off x="4338712" y="2967335"/>
            <a:ext cx="29771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Hip arthroplasty surveillance: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Is it really needed?</a:t>
            </a:r>
          </a:p>
        </p:txBody>
      </p:sp>
      <p:pic>
        <p:nvPicPr>
          <p:cNvPr id="13" name="Picture 12">
            <a:extLst>
              <a:ext uri="{FF2B5EF4-FFF2-40B4-BE49-F238E27FC236}">
                <a16:creationId xmlns:a16="http://schemas.microsoft.com/office/drawing/2014/main" id="{DEEA20E4-6C6C-43A2-8E5B-3A229E27BB06}"/>
              </a:ext>
            </a:extLst>
          </p:cNvPr>
          <p:cNvPicPr>
            <a:picLocks noChangeAspect="1"/>
          </p:cNvPicPr>
          <p:nvPr/>
        </p:nvPicPr>
        <p:blipFill>
          <a:blip r:embed="rId3"/>
          <a:stretch>
            <a:fillRect/>
          </a:stretch>
        </p:blipFill>
        <p:spPr>
          <a:xfrm>
            <a:off x="5202197" y="842775"/>
            <a:ext cx="893803" cy="1271428"/>
          </a:xfrm>
          <a:prstGeom prst="rect">
            <a:avLst/>
          </a:prstGeom>
        </p:spPr>
      </p:pic>
      <p:pic>
        <p:nvPicPr>
          <p:cNvPr id="14" name="Picture 13">
            <a:extLst>
              <a:ext uri="{FF2B5EF4-FFF2-40B4-BE49-F238E27FC236}">
                <a16:creationId xmlns:a16="http://schemas.microsoft.com/office/drawing/2014/main" id="{03980870-574B-4A95-9C67-6E0B2A52E478}"/>
              </a:ext>
            </a:extLst>
          </p:cNvPr>
          <p:cNvPicPr>
            <a:picLocks noChangeAspect="1"/>
          </p:cNvPicPr>
          <p:nvPr/>
        </p:nvPicPr>
        <p:blipFill>
          <a:blip r:embed="rId4"/>
          <a:stretch>
            <a:fillRect/>
          </a:stretch>
        </p:blipFill>
        <p:spPr>
          <a:xfrm>
            <a:off x="6600733" y="1478489"/>
            <a:ext cx="817604" cy="1074366"/>
          </a:xfrm>
          <a:prstGeom prst="rect">
            <a:avLst/>
          </a:prstGeom>
        </p:spPr>
      </p:pic>
      <p:pic>
        <p:nvPicPr>
          <p:cNvPr id="16" name="Picture 15" descr="A screenshot of a cell phone&#10;&#10;Description generated with very high confidence">
            <a:extLst>
              <a:ext uri="{FF2B5EF4-FFF2-40B4-BE49-F238E27FC236}">
                <a16:creationId xmlns:a16="http://schemas.microsoft.com/office/drawing/2014/main" id="{DB6703EA-A723-485D-93B9-29079A7A4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886" y="2952919"/>
            <a:ext cx="973011" cy="1074366"/>
          </a:xfrm>
          <a:prstGeom prst="rect">
            <a:avLst/>
          </a:prstGeom>
        </p:spPr>
      </p:pic>
      <p:pic>
        <p:nvPicPr>
          <p:cNvPr id="17" name="Picture 16">
            <a:extLst>
              <a:ext uri="{FF2B5EF4-FFF2-40B4-BE49-F238E27FC236}">
                <a16:creationId xmlns:a16="http://schemas.microsoft.com/office/drawing/2014/main" id="{A42E4A6E-60D5-4264-8898-03C056AE24F8}"/>
              </a:ext>
            </a:extLst>
          </p:cNvPr>
          <p:cNvPicPr>
            <a:picLocks noChangeAspect="1"/>
          </p:cNvPicPr>
          <p:nvPr/>
        </p:nvPicPr>
        <p:blipFill>
          <a:blip r:embed="rId6"/>
          <a:stretch>
            <a:fillRect/>
          </a:stretch>
        </p:blipFill>
        <p:spPr>
          <a:xfrm>
            <a:off x="6177274" y="4859990"/>
            <a:ext cx="1241063" cy="955922"/>
          </a:xfrm>
          <a:prstGeom prst="rect">
            <a:avLst/>
          </a:prstGeom>
        </p:spPr>
      </p:pic>
      <p:graphicFrame>
        <p:nvGraphicFramePr>
          <p:cNvPr id="15" name="Table 14">
            <a:extLst>
              <a:ext uri="{FF2B5EF4-FFF2-40B4-BE49-F238E27FC236}">
                <a16:creationId xmlns:a16="http://schemas.microsoft.com/office/drawing/2014/main" id="{7D09AB3D-6B4C-4D43-B701-A9F1821FF211}"/>
              </a:ext>
            </a:extLst>
          </p:cNvPr>
          <p:cNvGraphicFramePr>
            <a:graphicFrameLocks noGrp="1"/>
          </p:cNvGraphicFramePr>
          <p:nvPr>
            <p:extLst>
              <p:ext uri="{D42A27DB-BD31-4B8C-83A1-F6EECF244321}">
                <p14:modId xmlns:p14="http://schemas.microsoft.com/office/powerpoint/2010/main" val="154781654"/>
              </p:ext>
            </p:extLst>
          </p:nvPr>
        </p:nvGraphicFramePr>
        <p:xfrm>
          <a:off x="9009047" y="1664661"/>
          <a:ext cx="1553978" cy="4663741"/>
        </p:xfrm>
        <a:graphic>
          <a:graphicData uri="http://schemas.openxmlformats.org/drawingml/2006/table">
            <a:tbl>
              <a:tblPr/>
              <a:tblGrid>
                <a:gridCol w="1553978">
                  <a:extLst>
                    <a:ext uri="{9D8B030D-6E8A-4147-A177-3AD203B41FA5}">
                      <a16:colId xmlns:a16="http://schemas.microsoft.com/office/drawing/2014/main" val="1252425987"/>
                    </a:ext>
                  </a:extLst>
                </a:gridCol>
              </a:tblGrid>
              <a:tr h="311965">
                <a:tc>
                  <a:txBody>
                    <a:bodyPr/>
                    <a:lstStyle/>
                    <a:p>
                      <a:pPr algn="ctr" fontAlgn="t"/>
                      <a:r>
                        <a:rPr lang="en-US" sz="900" b="1" i="0" u="none" strike="noStrike" dirty="0">
                          <a:solidFill>
                            <a:srgbClr val="000000"/>
                          </a:solidFill>
                          <a:effectLst/>
                          <a:latin typeface="Arial" panose="020B0604020202020204" pitchFamily="34" charset="0"/>
                          <a:cs typeface="Arial" panose="020B0604020202020204" pitchFamily="34" charset="0"/>
                        </a:rPr>
                        <a:t>Baseline assessment </a:t>
                      </a:r>
                      <a:br>
                        <a:rPr lang="en-US" sz="900" b="1" i="0" u="none" strike="noStrike" dirty="0">
                          <a:solidFill>
                            <a:srgbClr val="000000"/>
                          </a:solidFill>
                          <a:effectLst/>
                          <a:latin typeface="Arial" panose="020B0604020202020204" pitchFamily="34" charset="0"/>
                          <a:cs typeface="Arial" panose="020B0604020202020204" pitchFamily="34" charset="0"/>
                        </a:rPr>
                      </a:br>
                      <a:r>
                        <a:rPr lang="en-US" sz="900" b="1" i="0" u="none" strike="noStrike" dirty="0">
                          <a:solidFill>
                            <a:srgbClr val="000000"/>
                          </a:solidFill>
                          <a:effectLst/>
                          <a:latin typeface="Arial" panose="020B0604020202020204" pitchFamily="34" charset="0"/>
                          <a:cs typeface="Arial" panose="020B0604020202020204" pitchFamily="34" charset="0"/>
                        </a:rPr>
                        <a:t>OHS, EQ-5D, EQ-VAS, UCLA</a:t>
                      </a:r>
                    </a:p>
                  </a:txBody>
                  <a:tcPr marL="6352" marR="6352" marT="6352" marB="0">
                    <a:lnL>
                      <a:noFill/>
                    </a:lnL>
                    <a:lnR>
                      <a:noFill/>
                    </a:lnR>
                    <a:lnT>
                      <a:noFill/>
                    </a:lnT>
                    <a:lnB>
                      <a:noFill/>
                    </a:lnB>
                    <a:solidFill>
                      <a:srgbClr val="92CDDC"/>
                    </a:solidFill>
                  </a:tcPr>
                </a:tc>
                <a:extLst>
                  <a:ext uri="{0D108BD9-81ED-4DB2-BD59-A6C34878D82A}">
                    <a16:rowId xmlns:a16="http://schemas.microsoft.com/office/drawing/2014/main" val="1756948637"/>
                  </a:ext>
                </a:extLst>
              </a:tr>
              <a:tr h="227475">
                <a:tc>
                  <a:txBody>
                    <a:bodyPr/>
                    <a:lstStyle/>
                    <a:p>
                      <a:pPr algn="ctr" fontAlgn="ctr"/>
                      <a:r>
                        <a:rPr lang="en-GB" sz="1300" b="1" i="0" u="none" strike="noStrike">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625771"/>
                  </a:ext>
                </a:extLst>
              </a:tr>
              <a:tr h="324964">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REVISION HIP SURGERY</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532290573"/>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11859"/>
                  </a:ext>
                </a:extLst>
              </a:tr>
              <a:tr h="467948">
                <a:tc>
                  <a:txBody>
                    <a:bodyPr/>
                    <a:lstStyle/>
                    <a:p>
                      <a:pPr algn="ctr" fontAlgn="ctr"/>
                      <a:r>
                        <a:rPr lang="en-US" sz="900" b="0" i="0" u="none" strike="noStrike" dirty="0">
                          <a:solidFill>
                            <a:schemeClr val="bg1"/>
                          </a:solidFill>
                          <a:effectLst/>
                          <a:latin typeface="Arial" panose="020B0604020202020204" pitchFamily="34" charset="0"/>
                          <a:cs typeface="Arial" panose="020B0604020202020204" pitchFamily="34" charset="0"/>
                        </a:rPr>
                        <a:t>4 weeks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Resource use log sent to patient</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9402"/>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495532"/>
                  </a:ext>
                </a:extLst>
              </a:tr>
              <a:tr h="467948">
                <a:tc>
                  <a:txBody>
                    <a:bodyPr/>
                    <a:lstStyle/>
                    <a:p>
                      <a:pPr algn="ctr" fontAlgn="t"/>
                      <a:r>
                        <a:rPr lang="en-US" sz="900" b="0" i="0" u="none" strike="noStrike" dirty="0">
                          <a:solidFill>
                            <a:schemeClr val="bg1"/>
                          </a:solidFill>
                          <a:effectLst/>
                          <a:latin typeface="Arial" panose="020B0604020202020204" pitchFamily="34" charset="0"/>
                          <a:cs typeface="Arial" panose="020B0604020202020204" pitchFamily="34" charset="0"/>
                        </a:rPr>
                        <a:t>6 months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Resource use questionnaire and SAE</a:t>
                      </a:r>
                    </a:p>
                  </a:txBody>
                  <a:tcPr marL="6352" marR="6352" marT="6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31507"/>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613974"/>
                  </a:ext>
                </a:extLst>
              </a:tr>
              <a:tr h="311965">
                <a:tc>
                  <a:txBody>
                    <a:bodyPr/>
                    <a:lstStyle/>
                    <a:p>
                      <a:pPr algn="ctr" fontAlgn="t"/>
                      <a:r>
                        <a:rPr lang="en-US" sz="900" b="0" i="0" u="none" strike="noStrike" dirty="0">
                          <a:solidFill>
                            <a:schemeClr val="bg1"/>
                          </a:solidFill>
                          <a:effectLst/>
                          <a:latin typeface="Arial" panose="020B0604020202020204" pitchFamily="34" charset="0"/>
                          <a:cs typeface="Arial" panose="020B0604020202020204" pitchFamily="34" charset="0"/>
                        </a:rPr>
                        <a:t>12 months</a:t>
                      </a:r>
                      <a:br>
                        <a:rPr lang="en-US" sz="900" b="0" i="0" u="none" strike="noStrike" dirty="0">
                          <a:solidFill>
                            <a:schemeClr val="bg1"/>
                          </a:solidFill>
                          <a:effectLst/>
                          <a:latin typeface="Arial" panose="020B0604020202020204" pitchFamily="34" charset="0"/>
                          <a:cs typeface="Arial" panose="020B0604020202020204" pitchFamily="34" charset="0"/>
                        </a:rPr>
                      </a:br>
                      <a:r>
                        <a:rPr lang="en-US" sz="900" b="0" i="0" u="none" strike="noStrike" dirty="0">
                          <a:solidFill>
                            <a:schemeClr val="bg1"/>
                          </a:solidFill>
                          <a:effectLst/>
                          <a:latin typeface="Arial" panose="020B0604020202020204" pitchFamily="34" charset="0"/>
                          <a:cs typeface="Arial" panose="020B0604020202020204" pitchFamily="34" charset="0"/>
                        </a:rPr>
                        <a:t>OHS, EQ-5D, EQ-VAS,  UCLA</a:t>
                      </a:r>
                    </a:p>
                  </a:txBody>
                  <a:tcPr marL="6352" marR="6352" marT="6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49572"/>
                  </a:ext>
                </a:extLst>
              </a:tr>
              <a:tr h="227475">
                <a:tc>
                  <a:txBody>
                    <a:bodyPr/>
                    <a:lstStyle/>
                    <a:p>
                      <a:pPr algn="ctr" fontAlgn="ctr"/>
                      <a:r>
                        <a:rPr lang="en-GB" sz="1300" b="1" i="0" u="none" strike="noStrike" dirty="0">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953770"/>
                  </a:ext>
                </a:extLst>
              </a:tr>
              <a:tr h="324964">
                <a:tc>
                  <a:txBody>
                    <a:bodyPr/>
                    <a:lstStyle/>
                    <a:p>
                      <a:pPr algn="ctr" fontAlgn="ctr"/>
                      <a:r>
                        <a:rPr lang="en-GB" sz="900" b="1" i="0" u="none" strike="noStrike" dirty="0">
                          <a:solidFill>
                            <a:schemeClr val="bg1"/>
                          </a:solidFill>
                          <a:effectLst/>
                          <a:latin typeface="Arial" panose="020B0604020202020204" pitchFamily="34" charset="0"/>
                          <a:cs typeface="Arial" panose="020B0604020202020204" pitchFamily="34" charset="0"/>
                        </a:rPr>
                        <a:t>Medical records retrieval</a:t>
                      </a:r>
                    </a:p>
                  </a:txBody>
                  <a:tcPr marL="6352" marR="6352" marT="6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972256"/>
                  </a:ext>
                </a:extLst>
              </a:tr>
              <a:tr h="227475">
                <a:tc>
                  <a:txBody>
                    <a:bodyPr/>
                    <a:lstStyle/>
                    <a:p>
                      <a:pPr algn="ctr" fontAlgn="ctr"/>
                      <a:r>
                        <a:rPr lang="en-GB" sz="1300" b="1" i="0" u="none" strike="noStrike">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4342590"/>
                  </a:ext>
                </a:extLst>
              </a:tr>
              <a:tr h="324964">
                <a:tc>
                  <a:txBody>
                    <a:bodyPr/>
                    <a:lstStyle/>
                    <a:p>
                      <a:pPr algn="ctr" fontAlgn="ctr"/>
                      <a:r>
                        <a:rPr lang="en-GB" sz="900" b="1" i="0" u="none" strike="noStrike">
                          <a:solidFill>
                            <a:srgbClr val="000000"/>
                          </a:solidFill>
                          <a:effectLst/>
                          <a:latin typeface="Arial" panose="020B0604020202020204" pitchFamily="34" charset="0"/>
                          <a:cs typeface="Arial" panose="020B0604020202020204" pitchFamily="34" charset="0"/>
                        </a:rPr>
                        <a:t>ALLOCATION</a:t>
                      </a:r>
                    </a:p>
                  </a:txBody>
                  <a:tcPr marL="6352" marR="6352" marT="6352" marB="0" anchor="ctr">
                    <a:lnL>
                      <a:noFill/>
                    </a:lnL>
                    <a:lnR>
                      <a:noFill/>
                    </a:lnR>
                    <a:lnT>
                      <a:noFill/>
                    </a:lnT>
                    <a:lnB>
                      <a:noFill/>
                    </a:lnB>
                    <a:solidFill>
                      <a:srgbClr val="92CDDC"/>
                    </a:solidFill>
                  </a:tcPr>
                </a:tc>
                <a:extLst>
                  <a:ext uri="{0D108BD9-81ED-4DB2-BD59-A6C34878D82A}">
                    <a16:rowId xmlns:a16="http://schemas.microsoft.com/office/drawing/2014/main" val="1935516998"/>
                  </a:ext>
                </a:extLst>
              </a:tr>
              <a:tr h="227475">
                <a:tc>
                  <a:txBody>
                    <a:bodyPr/>
                    <a:lstStyle/>
                    <a:p>
                      <a:pPr algn="ctr" fontAlgn="ctr"/>
                      <a:r>
                        <a:rPr lang="en-GB" sz="1300" b="1" i="0" u="none" strike="noStrike">
                          <a:solidFill>
                            <a:srgbClr val="000000"/>
                          </a:solidFill>
                          <a:effectLst/>
                          <a:latin typeface="Arial" panose="020B0604020202020204" pitchFamily="34" charset="0"/>
                          <a:cs typeface="Arial" panose="020B0604020202020204" pitchFamily="34" charset="0"/>
                        </a:rPr>
                        <a:t>↓</a:t>
                      </a:r>
                    </a:p>
                  </a:txBody>
                  <a:tcPr marL="6352" marR="6352" marT="6352" marB="0" anchor="ctr">
                    <a:lnL>
                      <a:noFill/>
                    </a:lnL>
                    <a:lnR>
                      <a:noFill/>
                    </a:lnR>
                    <a:lnT>
                      <a:noFill/>
                    </a:lnT>
                    <a:lnB>
                      <a:noFill/>
                    </a:lnB>
                  </a:tcPr>
                </a:tc>
                <a:extLst>
                  <a:ext uri="{0D108BD9-81ED-4DB2-BD59-A6C34878D82A}">
                    <a16:rowId xmlns:a16="http://schemas.microsoft.com/office/drawing/2014/main" val="1793971746"/>
                  </a:ext>
                </a:extLst>
              </a:tr>
              <a:tr h="324964">
                <a:tc>
                  <a:txBody>
                    <a:bodyPr/>
                    <a:lstStyle/>
                    <a:p>
                      <a:pPr algn="ctr" fontAlgn="ctr"/>
                      <a:r>
                        <a:rPr lang="en-GB" sz="900" b="1" i="0" u="none" strike="noStrike" dirty="0">
                          <a:solidFill>
                            <a:srgbClr val="000000"/>
                          </a:solidFill>
                          <a:effectLst/>
                          <a:latin typeface="Arial" panose="020B0604020202020204" pitchFamily="34" charset="0"/>
                          <a:cs typeface="Arial" panose="020B0604020202020204" pitchFamily="34" charset="0"/>
                        </a:rPr>
                        <a:t>ANALYSIS</a:t>
                      </a:r>
                    </a:p>
                  </a:txBody>
                  <a:tcPr marL="6352" marR="6352" marT="6352" marB="0" anchor="ctr">
                    <a:lnL>
                      <a:noFill/>
                    </a:lnL>
                    <a:lnR>
                      <a:noFill/>
                    </a:lnR>
                    <a:lnT>
                      <a:noFill/>
                    </a:lnT>
                    <a:lnB>
                      <a:noFill/>
                    </a:lnB>
                    <a:solidFill>
                      <a:srgbClr val="92CDDC"/>
                    </a:solidFill>
                  </a:tcPr>
                </a:tc>
                <a:extLst>
                  <a:ext uri="{0D108BD9-81ED-4DB2-BD59-A6C34878D82A}">
                    <a16:rowId xmlns:a16="http://schemas.microsoft.com/office/drawing/2014/main" val="2088286416"/>
                  </a:ext>
                </a:extLst>
              </a:tr>
            </a:tbl>
          </a:graphicData>
        </a:graphic>
      </p:graphicFrame>
    </p:spTree>
    <p:extLst>
      <p:ext uri="{BB962C8B-B14F-4D97-AF65-F5344CB8AC3E}">
        <p14:creationId xmlns:p14="http://schemas.microsoft.com/office/powerpoint/2010/main" val="103552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772</Words>
  <Application>Microsoft Office PowerPoint</Application>
  <PresentationFormat>Widescreen</PresentationFormat>
  <Paragraphs>132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Smith</dc:creator>
  <cp:lastModifiedBy>Lindsay Smith</cp:lastModifiedBy>
  <cp:revision>71</cp:revision>
  <dcterms:created xsi:type="dcterms:W3CDTF">2019-02-22T11:57:51Z</dcterms:created>
  <dcterms:modified xsi:type="dcterms:W3CDTF">2019-03-06T14:46:44Z</dcterms:modified>
</cp:coreProperties>
</file>